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80" r:id="rId18"/>
    <p:sldId id="272" r:id="rId19"/>
    <p:sldId id="273" r:id="rId20"/>
    <p:sldId id="274" r:id="rId21"/>
    <p:sldId id="281"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99" autoAdjust="0"/>
    <p:restoredTop sz="94660"/>
  </p:normalViewPr>
  <p:slideViewPr>
    <p:cSldViewPr snapToGrid="0">
      <p:cViewPr varScale="1">
        <p:scale>
          <a:sx n="78" d="100"/>
          <a:sy n="78" d="100"/>
        </p:scale>
        <p:origin x="130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D6AF5-8580-4420-A0A4-FC4EF28FB0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A00CA1-C3FE-45C4-B874-9473C17CCCF8}">
      <dgm:prSet/>
      <dgm:spPr/>
      <dgm:t>
        <a:bodyPr/>
        <a:lstStyle/>
        <a:p>
          <a:r>
            <a:rPr lang="uk-UA"/>
            <a:t>-	Класифікація форм власності.</a:t>
          </a:r>
          <a:endParaRPr lang="en-US"/>
        </a:p>
      </dgm:t>
    </dgm:pt>
    <dgm:pt modelId="{54D900E6-D926-41B4-A20E-ECD6E3B3907F}" type="parTrans" cxnId="{90F3CEB2-0FAA-4F21-991C-84997722BB8A}">
      <dgm:prSet/>
      <dgm:spPr/>
      <dgm:t>
        <a:bodyPr/>
        <a:lstStyle/>
        <a:p>
          <a:endParaRPr lang="en-US"/>
        </a:p>
      </dgm:t>
    </dgm:pt>
    <dgm:pt modelId="{16CD8608-50AC-43F8-B82C-ACC2432B373C}" type="sibTrans" cxnId="{90F3CEB2-0FAA-4F21-991C-84997722BB8A}">
      <dgm:prSet/>
      <dgm:spPr/>
      <dgm:t>
        <a:bodyPr/>
        <a:lstStyle/>
        <a:p>
          <a:endParaRPr lang="en-US"/>
        </a:p>
      </dgm:t>
    </dgm:pt>
    <dgm:pt modelId="{0A12C5C3-3818-40CE-9DD5-9621A2BC6367}">
      <dgm:prSet/>
      <dgm:spPr/>
      <dgm:t>
        <a:bodyPr/>
        <a:lstStyle/>
        <a:p>
          <a:r>
            <a:rPr lang="uk-UA"/>
            <a:t>-	Класифікація організаційно-правових форм господарювання.</a:t>
          </a:r>
          <a:endParaRPr lang="en-US"/>
        </a:p>
      </dgm:t>
    </dgm:pt>
    <dgm:pt modelId="{F28E5342-910F-4441-930D-E92435C9EE3D}" type="parTrans" cxnId="{83293E8C-6912-4AF1-A00B-8EEA61195674}">
      <dgm:prSet/>
      <dgm:spPr/>
      <dgm:t>
        <a:bodyPr/>
        <a:lstStyle/>
        <a:p>
          <a:endParaRPr lang="en-US"/>
        </a:p>
      </dgm:t>
    </dgm:pt>
    <dgm:pt modelId="{9EF947A1-8B52-41F4-9126-52D8C938C220}" type="sibTrans" cxnId="{83293E8C-6912-4AF1-A00B-8EEA61195674}">
      <dgm:prSet/>
      <dgm:spPr/>
      <dgm:t>
        <a:bodyPr/>
        <a:lstStyle/>
        <a:p>
          <a:endParaRPr lang="en-US"/>
        </a:p>
      </dgm:t>
    </dgm:pt>
    <dgm:pt modelId="{EFF667FE-85B0-40DC-9567-26BBCA7DFC3A}">
      <dgm:prSet/>
      <dgm:spPr/>
      <dgm:t>
        <a:bodyPr/>
        <a:lstStyle/>
        <a:p>
          <a:r>
            <a:rPr lang="uk-UA"/>
            <a:t>-	Класифікація професій.</a:t>
          </a:r>
          <a:endParaRPr lang="en-US"/>
        </a:p>
      </dgm:t>
    </dgm:pt>
    <dgm:pt modelId="{958E5CB4-ABCD-42A8-9193-8A7FC78F550C}" type="parTrans" cxnId="{F7013D91-38D4-4307-A6F0-7D11EAFD2115}">
      <dgm:prSet/>
      <dgm:spPr/>
      <dgm:t>
        <a:bodyPr/>
        <a:lstStyle/>
        <a:p>
          <a:endParaRPr lang="en-US"/>
        </a:p>
      </dgm:t>
    </dgm:pt>
    <dgm:pt modelId="{A545B71C-0C75-4EE5-9EBB-AF5C5BD05A7B}" type="sibTrans" cxnId="{F7013D91-38D4-4307-A6F0-7D11EAFD2115}">
      <dgm:prSet/>
      <dgm:spPr/>
      <dgm:t>
        <a:bodyPr/>
        <a:lstStyle/>
        <a:p>
          <a:endParaRPr lang="en-US"/>
        </a:p>
      </dgm:t>
    </dgm:pt>
    <dgm:pt modelId="{7E151C4A-ABBB-4E93-9FFD-73D736C02B11}">
      <dgm:prSet/>
      <dgm:spPr/>
      <dgm:t>
        <a:bodyPr/>
        <a:lstStyle/>
        <a:p>
          <a:r>
            <a:rPr lang="uk-UA"/>
            <a:t>-	Класифікатор нормативних документів.</a:t>
          </a:r>
          <a:endParaRPr lang="en-US"/>
        </a:p>
      </dgm:t>
    </dgm:pt>
    <dgm:pt modelId="{8E055EF6-4801-47BC-95FA-0E786CDFA755}" type="parTrans" cxnId="{C33C59AC-697C-45DB-91C0-9E50541DC930}">
      <dgm:prSet/>
      <dgm:spPr/>
      <dgm:t>
        <a:bodyPr/>
        <a:lstStyle/>
        <a:p>
          <a:endParaRPr lang="en-US"/>
        </a:p>
      </dgm:t>
    </dgm:pt>
    <dgm:pt modelId="{B7192287-7D67-41FC-96E1-FFB60222675A}" type="sibTrans" cxnId="{C33C59AC-697C-45DB-91C0-9E50541DC930}">
      <dgm:prSet/>
      <dgm:spPr/>
      <dgm:t>
        <a:bodyPr/>
        <a:lstStyle/>
        <a:p>
          <a:endParaRPr lang="en-US"/>
        </a:p>
      </dgm:t>
    </dgm:pt>
    <dgm:pt modelId="{14B0EC86-C734-40C5-8C30-9A823C1A14BD}">
      <dgm:prSet/>
      <dgm:spPr/>
      <dgm:t>
        <a:bodyPr/>
        <a:lstStyle/>
        <a:p>
          <a:r>
            <a:rPr lang="uk-UA"/>
            <a:t>-	Український класифікатор відходів.</a:t>
          </a:r>
          <a:endParaRPr lang="en-US"/>
        </a:p>
      </dgm:t>
    </dgm:pt>
    <dgm:pt modelId="{1D516F0C-EF83-4F60-B763-17C702C2D907}" type="parTrans" cxnId="{7F7BFB64-43F4-40C2-805A-5BF4A2C9F92D}">
      <dgm:prSet/>
      <dgm:spPr/>
      <dgm:t>
        <a:bodyPr/>
        <a:lstStyle/>
        <a:p>
          <a:endParaRPr lang="en-US"/>
        </a:p>
      </dgm:t>
    </dgm:pt>
    <dgm:pt modelId="{77731271-4374-4CC0-94FD-A04C598BEE04}" type="sibTrans" cxnId="{7F7BFB64-43F4-40C2-805A-5BF4A2C9F92D}">
      <dgm:prSet/>
      <dgm:spPr/>
      <dgm:t>
        <a:bodyPr/>
        <a:lstStyle/>
        <a:p>
          <a:endParaRPr lang="en-US"/>
        </a:p>
      </dgm:t>
    </dgm:pt>
    <dgm:pt modelId="{88C7E444-0FA8-4A5C-8430-C4F3BEB36195}">
      <dgm:prSet/>
      <dgm:spPr/>
      <dgm:t>
        <a:bodyPr/>
        <a:lstStyle/>
        <a:p>
          <a:r>
            <a:rPr lang="uk-UA"/>
            <a:t>-	Класифікатор валют.</a:t>
          </a:r>
          <a:endParaRPr lang="en-US"/>
        </a:p>
      </dgm:t>
    </dgm:pt>
    <dgm:pt modelId="{10461463-E49C-488F-89BC-1005094A9BA2}" type="parTrans" cxnId="{636B919D-232E-4FE4-B4F2-E8B398408716}">
      <dgm:prSet/>
      <dgm:spPr/>
      <dgm:t>
        <a:bodyPr/>
        <a:lstStyle/>
        <a:p>
          <a:endParaRPr lang="en-US"/>
        </a:p>
      </dgm:t>
    </dgm:pt>
    <dgm:pt modelId="{15E78235-5501-4A45-ABD2-F0B6F8F76099}" type="sibTrans" cxnId="{636B919D-232E-4FE4-B4F2-E8B398408716}">
      <dgm:prSet/>
      <dgm:spPr/>
      <dgm:t>
        <a:bodyPr/>
        <a:lstStyle/>
        <a:p>
          <a:endParaRPr lang="en-US"/>
        </a:p>
      </dgm:t>
    </dgm:pt>
    <dgm:pt modelId="{677D3EB3-DEE5-4B6D-986F-72156B86DECD}">
      <dgm:prSet/>
      <dgm:spPr/>
      <dgm:t>
        <a:bodyPr/>
        <a:lstStyle/>
        <a:p>
          <a:r>
            <a:rPr lang="uk-UA"/>
            <a:t>-	Класифікатор держав світу.</a:t>
          </a:r>
          <a:endParaRPr lang="en-US"/>
        </a:p>
      </dgm:t>
    </dgm:pt>
    <dgm:pt modelId="{1D652724-83BC-4A24-8B9B-6DDF8EB6CB39}" type="parTrans" cxnId="{942586C5-43B4-4E26-94C5-899E39BDE09F}">
      <dgm:prSet/>
      <dgm:spPr/>
      <dgm:t>
        <a:bodyPr/>
        <a:lstStyle/>
        <a:p>
          <a:endParaRPr lang="en-US"/>
        </a:p>
      </dgm:t>
    </dgm:pt>
    <dgm:pt modelId="{95900894-DCD2-4B8D-93A1-0BE3CFC4A543}" type="sibTrans" cxnId="{942586C5-43B4-4E26-94C5-899E39BDE09F}">
      <dgm:prSet/>
      <dgm:spPr/>
      <dgm:t>
        <a:bodyPr/>
        <a:lstStyle/>
        <a:p>
          <a:endParaRPr lang="en-US"/>
        </a:p>
      </dgm:t>
    </dgm:pt>
    <dgm:pt modelId="{064C3CE9-888E-465F-80E0-D2C0B134767C}">
      <dgm:prSet/>
      <dgm:spPr/>
      <dgm:t>
        <a:bodyPr/>
        <a:lstStyle/>
        <a:p>
          <a:r>
            <a:rPr lang="uk-UA"/>
            <a:t>-	Класифікатор корисних копалин і підземних вод.</a:t>
          </a:r>
          <a:endParaRPr lang="en-US"/>
        </a:p>
      </dgm:t>
    </dgm:pt>
    <dgm:pt modelId="{059DD686-9D28-4950-B591-B9C666194878}" type="parTrans" cxnId="{D21C2353-4A02-4664-9A1D-78756476DB79}">
      <dgm:prSet/>
      <dgm:spPr/>
      <dgm:t>
        <a:bodyPr/>
        <a:lstStyle/>
        <a:p>
          <a:endParaRPr lang="en-US"/>
        </a:p>
      </dgm:t>
    </dgm:pt>
    <dgm:pt modelId="{7E14AD3F-113D-4815-968A-C5F92C5D5C69}" type="sibTrans" cxnId="{D21C2353-4A02-4664-9A1D-78756476DB79}">
      <dgm:prSet/>
      <dgm:spPr/>
      <dgm:t>
        <a:bodyPr/>
        <a:lstStyle/>
        <a:p>
          <a:endParaRPr lang="en-US"/>
        </a:p>
      </dgm:t>
    </dgm:pt>
    <dgm:pt modelId="{C0943352-203D-4277-A7E7-9B588BD8AF96}">
      <dgm:prSet/>
      <dgm:spPr/>
      <dgm:t>
        <a:bodyPr/>
        <a:lstStyle/>
        <a:p>
          <a:r>
            <a:rPr lang="uk-UA"/>
            <a:t>-	Класифікація видів економічної діяльності.</a:t>
          </a:r>
          <a:endParaRPr lang="en-US"/>
        </a:p>
      </dgm:t>
    </dgm:pt>
    <dgm:pt modelId="{6640961B-6ADD-4BA2-B643-AA8A6B94525D}" type="parTrans" cxnId="{49655F13-D801-4144-A483-37A5EBB2FB9E}">
      <dgm:prSet/>
      <dgm:spPr/>
      <dgm:t>
        <a:bodyPr/>
        <a:lstStyle/>
        <a:p>
          <a:endParaRPr lang="en-US"/>
        </a:p>
      </dgm:t>
    </dgm:pt>
    <dgm:pt modelId="{287901CA-ABE7-4939-8BCF-A3FB082DB17A}" type="sibTrans" cxnId="{49655F13-D801-4144-A483-37A5EBB2FB9E}">
      <dgm:prSet/>
      <dgm:spPr/>
      <dgm:t>
        <a:bodyPr/>
        <a:lstStyle/>
        <a:p>
          <a:endParaRPr lang="en-US"/>
        </a:p>
      </dgm:t>
    </dgm:pt>
    <dgm:pt modelId="{C8B33964-24FC-49B3-8AE1-D0CD4F58A488}">
      <dgm:prSet/>
      <dgm:spPr/>
      <dgm:t>
        <a:bodyPr/>
        <a:lstStyle/>
        <a:p>
          <a:r>
            <a:rPr lang="uk-UA"/>
            <a:t>-	Державний класифікатор управлінської документації.</a:t>
          </a:r>
          <a:endParaRPr lang="en-US"/>
        </a:p>
      </dgm:t>
    </dgm:pt>
    <dgm:pt modelId="{A8869AEA-3AEB-4678-A467-8C00B8A31F77}" type="parTrans" cxnId="{9A108AEF-2175-4C20-922E-8F89F82E4665}">
      <dgm:prSet/>
      <dgm:spPr/>
      <dgm:t>
        <a:bodyPr/>
        <a:lstStyle/>
        <a:p>
          <a:endParaRPr lang="en-US"/>
        </a:p>
      </dgm:t>
    </dgm:pt>
    <dgm:pt modelId="{F31F7ECC-2407-4EB8-95AA-D7996F1EBA8F}" type="sibTrans" cxnId="{9A108AEF-2175-4C20-922E-8F89F82E4665}">
      <dgm:prSet/>
      <dgm:spPr/>
      <dgm:t>
        <a:bodyPr/>
        <a:lstStyle/>
        <a:p>
          <a:endParaRPr lang="en-US"/>
        </a:p>
      </dgm:t>
    </dgm:pt>
    <dgm:pt modelId="{4210244A-F5FC-4B1B-A1A4-2149B8AA4E91}" type="pres">
      <dgm:prSet presAssocID="{FC3D6AF5-8580-4420-A0A4-FC4EF28FB098}" presName="linear" presStyleCnt="0">
        <dgm:presLayoutVars>
          <dgm:animLvl val="lvl"/>
          <dgm:resizeHandles val="exact"/>
        </dgm:presLayoutVars>
      </dgm:prSet>
      <dgm:spPr/>
    </dgm:pt>
    <dgm:pt modelId="{75F1B4F1-6E94-4A0C-8B68-5790274C84C9}" type="pres">
      <dgm:prSet presAssocID="{2CA00CA1-C3FE-45C4-B874-9473C17CCCF8}" presName="parentText" presStyleLbl="node1" presStyleIdx="0" presStyleCnt="10">
        <dgm:presLayoutVars>
          <dgm:chMax val="0"/>
          <dgm:bulletEnabled val="1"/>
        </dgm:presLayoutVars>
      </dgm:prSet>
      <dgm:spPr/>
    </dgm:pt>
    <dgm:pt modelId="{58897AF0-E0FF-4786-8D16-81EE3F8D6BD8}" type="pres">
      <dgm:prSet presAssocID="{16CD8608-50AC-43F8-B82C-ACC2432B373C}" presName="spacer" presStyleCnt="0"/>
      <dgm:spPr/>
    </dgm:pt>
    <dgm:pt modelId="{CD1F8456-3670-411C-99C2-DD06C58EEA49}" type="pres">
      <dgm:prSet presAssocID="{0A12C5C3-3818-40CE-9DD5-9621A2BC6367}" presName="parentText" presStyleLbl="node1" presStyleIdx="1" presStyleCnt="10">
        <dgm:presLayoutVars>
          <dgm:chMax val="0"/>
          <dgm:bulletEnabled val="1"/>
        </dgm:presLayoutVars>
      </dgm:prSet>
      <dgm:spPr/>
    </dgm:pt>
    <dgm:pt modelId="{69F22E22-8D7F-47AA-BABB-05B406EF7F35}" type="pres">
      <dgm:prSet presAssocID="{9EF947A1-8B52-41F4-9126-52D8C938C220}" presName="spacer" presStyleCnt="0"/>
      <dgm:spPr/>
    </dgm:pt>
    <dgm:pt modelId="{9AF18B9B-F804-4BA7-8BAA-446154F3BFC7}" type="pres">
      <dgm:prSet presAssocID="{EFF667FE-85B0-40DC-9567-26BBCA7DFC3A}" presName="parentText" presStyleLbl="node1" presStyleIdx="2" presStyleCnt="10">
        <dgm:presLayoutVars>
          <dgm:chMax val="0"/>
          <dgm:bulletEnabled val="1"/>
        </dgm:presLayoutVars>
      </dgm:prSet>
      <dgm:spPr/>
    </dgm:pt>
    <dgm:pt modelId="{2192306D-0581-46B8-96D9-B8E7A910BC5E}" type="pres">
      <dgm:prSet presAssocID="{A545B71C-0C75-4EE5-9EBB-AF5C5BD05A7B}" presName="spacer" presStyleCnt="0"/>
      <dgm:spPr/>
    </dgm:pt>
    <dgm:pt modelId="{495B0109-B7FC-4185-A392-ECDE11FBB42F}" type="pres">
      <dgm:prSet presAssocID="{7E151C4A-ABBB-4E93-9FFD-73D736C02B11}" presName="parentText" presStyleLbl="node1" presStyleIdx="3" presStyleCnt="10">
        <dgm:presLayoutVars>
          <dgm:chMax val="0"/>
          <dgm:bulletEnabled val="1"/>
        </dgm:presLayoutVars>
      </dgm:prSet>
      <dgm:spPr/>
    </dgm:pt>
    <dgm:pt modelId="{DF14FE39-7958-4B9B-B60E-7C52BA924342}" type="pres">
      <dgm:prSet presAssocID="{B7192287-7D67-41FC-96E1-FFB60222675A}" presName="spacer" presStyleCnt="0"/>
      <dgm:spPr/>
    </dgm:pt>
    <dgm:pt modelId="{633F8A59-DBCC-4073-8007-201DBAD685DD}" type="pres">
      <dgm:prSet presAssocID="{14B0EC86-C734-40C5-8C30-9A823C1A14BD}" presName="parentText" presStyleLbl="node1" presStyleIdx="4" presStyleCnt="10">
        <dgm:presLayoutVars>
          <dgm:chMax val="0"/>
          <dgm:bulletEnabled val="1"/>
        </dgm:presLayoutVars>
      </dgm:prSet>
      <dgm:spPr/>
    </dgm:pt>
    <dgm:pt modelId="{F9B51EF1-E08B-44B1-B01F-6CEA5A79F33B}" type="pres">
      <dgm:prSet presAssocID="{77731271-4374-4CC0-94FD-A04C598BEE04}" presName="spacer" presStyleCnt="0"/>
      <dgm:spPr/>
    </dgm:pt>
    <dgm:pt modelId="{78D55311-0229-4169-A2E8-76ACBBFB6670}" type="pres">
      <dgm:prSet presAssocID="{88C7E444-0FA8-4A5C-8430-C4F3BEB36195}" presName="parentText" presStyleLbl="node1" presStyleIdx="5" presStyleCnt="10">
        <dgm:presLayoutVars>
          <dgm:chMax val="0"/>
          <dgm:bulletEnabled val="1"/>
        </dgm:presLayoutVars>
      </dgm:prSet>
      <dgm:spPr/>
    </dgm:pt>
    <dgm:pt modelId="{ACCF8287-1DD0-4A3A-80DF-3F0B56EDCD80}" type="pres">
      <dgm:prSet presAssocID="{15E78235-5501-4A45-ABD2-F0B6F8F76099}" presName="spacer" presStyleCnt="0"/>
      <dgm:spPr/>
    </dgm:pt>
    <dgm:pt modelId="{FC667564-47E3-485E-8955-D86E6D6930B6}" type="pres">
      <dgm:prSet presAssocID="{677D3EB3-DEE5-4B6D-986F-72156B86DECD}" presName="parentText" presStyleLbl="node1" presStyleIdx="6" presStyleCnt="10">
        <dgm:presLayoutVars>
          <dgm:chMax val="0"/>
          <dgm:bulletEnabled val="1"/>
        </dgm:presLayoutVars>
      </dgm:prSet>
      <dgm:spPr/>
    </dgm:pt>
    <dgm:pt modelId="{1B0F8A9A-1F6E-498D-A5FA-7419637F7E63}" type="pres">
      <dgm:prSet presAssocID="{95900894-DCD2-4B8D-93A1-0BE3CFC4A543}" presName="spacer" presStyleCnt="0"/>
      <dgm:spPr/>
    </dgm:pt>
    <dgm:pt modelId="{18A89B79-782A-49EA-8BC2-16F468B7F476}" type="pres">
      <dgm:prSet presAssocID="{064C3CE9-888E-465F-80E0-D2C0B134767C}" presName="parentText" presStyleLbl="node1" presStyleIdx="7" presStyleCnt="10">
        <dgm:presLayoutVars>
          <dgm:chMax val="0"/>
          <dgm:bulletEnabled val="1"/>
        </dgm:presLayoutVars>
      </dgm:prSet>
      <dgm:spPr/>
    </dgm:pt>
    <dgm:pt modelId="{72C8C870-C468-4FCE-B863-82AB1304053F}" type="pres">
      <dgm:prSet presAssocID="{7E14AD3F-113D-4815-968A-C5F92C5D5C69}" presName="spacer" presStyleCnt="0"/>
      <dgm:spPr/>
    </dgm:pt>
    <dgm:pt modelId="{0141FCD7-06F2-436F-8605-2AD8C1A4BAA2}" type="pres">
      <dgm:prSet presAssocID="{C0943352-203D-4277-A7E7-9B588BD8AF96}" presName="parentText" presStyleLbl="node1" presStyleIdx="8" presStyleCnt="10">
        <dgm:presLayoutVars>
          <dgm:chMax val="0"/>
          <dgm:bulletEnabled val="1"/>
        </dgm:presLayoutVars>
      </dgm:prSet>
      <dgm:spPr/>
    </dgm:pt>
    <dgm:pt modelId="{211E6718-D0ED-4565-B93B-5E8A666358A1}" type="pres">
      <dgm:prSet presAssocID="{287901CA-ABE7-4939-8BCF-A3FB082DB17A}" presName="spacer" presStyleCnt="0"/>
      <dgm:spPr/>
    </dgm:pt>
    <dgm:pt modelId="{33A705B4-27A9-4AB4-B0F1-897AE352F0BB}" type="pres">
      <dgm:prSet presAssocID="{C8B33964-24FC-49B3-8AE1-D0CD4F58A488}" presName="parentText" presStyleLbl="node1" presStyleIdx="9" presStyleCnt="10">
        <dgm:presLayoutVars>
          <dgm:chMax val="0"/>
          <dgm:bulletEnabled val="1"/>
        </dgm:presLayoutVars>
      </dgm:prSet>
      <dgm:spPr/>
    </dgm:pt>
  </dgm:ptLst>
  <dgm:cxnLst>
    <dgm:cxn modelId="{4DF5620B-27C8-44BB-9030-A9650B6BF19B}" type="presOf" srcId="{0A12C5C3-3818-40CE-9DD5-9621A2BC6367}" destId="{CD1F8456-3670-411C-99C2-DD06C58EEA49}" srcOrd="0" destOrd="0" presId="urn:microsoft.com/office/officeart/2005/8/layout/vList2"/>
    <dgm:cxn modelId="{49655F13-D801-4144-A483-37A5EBB2FB9E}" srcId="{FC3D6AF5-8580-4420-A0A4-FC4EF28FB098}" destId="{C0943352-203D-4277-A7E7-9B588BD8AF96}" srcOrd="8" destOrd="0" parTransId="{6640961B-6ADD-4BA2-B643-AA8A6B94525D}" sibTransId="{287901CA-ABE7-4939-8BCF-A3FB082DB17A}"/>
    <dgm:cxn modelId="{140DA41C-DF2A-4683-8F12-AF2E0C518437}" type="presOf" srcId="{14B0EC86-C734-40C5-8C30-9A823C1A14BD}" destId="{633F8A59-DBCC-4073-8007-201DBAD685DD}" srcOrd="0" destOrd="0" presId="urn:microsoft.com/office/officeart/2005/8/layout/vList2"/>
    <dgm:cxn modelId="{53E6802E-0C30-4A3F-AB45-36E1916E5EE9}" type="presOf" srcId="{C0943352-203D-4277-A7E7-9B588BD8AF96}" destId="{0141FCD7-06F2-436F-8605-2AD8C1A4BAA2}" srcOrd="0" destOrd="0" presId="urn:microsoft.com/office/officeart/2005/8/layout/vList2"/>
    <dgm:cxn modelId="{7F7BFB64-43F4-40C2-805A-5BF4A2C9F92D}" srcId="{FC3D6AF5-8580-4420-A0A4-FC4EF28FB098}" destId="{14B0EC86-C734-40C5-8C30-9A823C1A14BD}" srcOrd="4" destOrd="0" parTransId="{1D516F0C-EF83-4F60-B763-17C702C2D907}" sibTransId="{77731271-4374-4CC0-94FD-A04C598BEE04}"/>
    <dgm:cxn modelId="{A2918650-4F00-4BBB-B407-9F6BA8BABC67}" type="presOf" srcId="{2CA00CA1-C3FE-45C4-B874-9473C17CCCF8}" destId="{75F1B4F1-6E94-4A0C-8B68-5790274C84C9}" srcOrd="0" destOrd="0" presId="urn:microsoft.com/office/officeart/2005/8/layout/vList2"/>
    <dgm:cxn modelId="{E85A1153-D8AC-4FD3-8F94-E24F43E2FCD5}" type="presOf" srcId="{88C7E444-0FA8-4A5C-8430-C4F3BEB36195}" destId="{78D55311-0229-4169-A2E8-76ACBBFB6670}" srcOrd="0" destOrd="0" presId="urn:microsoft.com/office/officeart/2005/8/layout/vList2"/>
    <dgm:cxn modelId="{D21C2353-4A02-4664-9A1D-78756476DB79}" srcId="{FC3D6AF5-8580-4420-A0A4-FC4EF28FB098}" destId="{064C3CE9-888E-465F-80E0-D2C0B134767C}" srcOrd="7" destOrd="0" parTransId="{059DD686-9D28-4950-B591-B9C666194878}" sibTransId="{7E14AD3F-113D-4815-968A-C5F92C5D5C69}"/>
    <dgm:cxn modelId="{5309835A-5FA9-4817-B756-E5E848FDB3C2}" type="presOf" srcId="{EFF667FE-85B0-40DC-9567-26BBCA7DFC3A}" destId="{9AF18B9B-F804-4BA7-8BAA-446154F3BFC7}" srcOrd="0" destOrd="0" presId="urn:microsoft.com/office/officeart/2005/8/layout/vList2"/>
    <dgm:cxn modelId="{703C3C89-AFE8-47A0-80BF-B96498FEA066}" type="presOf" srcId="{064C3CE9-888E-465F-80E0-D2C0B134767C}" destId="{18A89B79-782A-49EA-8BC2-16F468B7F476}" srcOrd="0" destOrd="0" presId="urn:microsoft.com/office/officeart/2005/8/layout/vList2"/>
    <dgm:cxn modelId="{83293E8C-6912-4AF1-A00B-8EEA61195674}" srcId="{FC3D6AF5-8580-4420-A0A4-FC4EF28FB098}" destId="{0A12C5C3-3818-40CE-9DD5-9621A2BC6367}" srcOrd="1" destOrd="0" parTransId="{F28E5342-910F-4441-930D-E92435C9EE3D}" sibTransId="{9EF947A1-8B52-41F4-9126-52D8C938C220}"/>
    <dgm:cxn modelId="{F7013D91-38D4-4307-A6F0-7D11EAFD2115}" srcId="{FC3D6AF5-8580-4420-A0A4-FC4EF28FB098}" destId="{EFF667FE-85B0-40DC-9567-26BBCA7DFC3A}" srcOrd="2" destOrd="0" parTransId="{958E5CB4-ABCD-42A8-9193-8A7FC78F550C}" sibTransId="{A545B71C-0C75-4EE5-9EBB-AF5C5BD05A7B}"/>
    <dgm:cxn modelId="{636B919D-232E-4FE4-B4F2-E8B398408716}" srcId="{FC3D6AF5-8580-4420-A0A4-FC4EF28FB098}" destId="{88C7E444-0FA8-4A5C-8430-C4F3BEB36195}" srcOrd="5" destOrd="0" parTransId="{10461463-E49C-488F-89BC-1005094A9BA2}" sibTransId="{15E78235-5501-4A45-ABD2-F0B6F8F76099}"/>
    <dgm:cxn modelId="{C33C59AC-697C-45DB-91C0-9E50541DC930}" srcId="{FC3D6AF5-8580-4420-A0A4-FC4EF28FB098}" destId="{7E151C4A-ABBB-4E93-9FFD-73D736C02B11}" srcOrd="3" destOrd="0" parTransId="{8E055EF6-4801-47BC-95FA-0E786CDFA755}" sibTransId="{B7192287-7D67-41FC-96E1-FFB60222675A}"/>
    <dgm:cxn modelId="{90F3CEB2-0FAA-4F21-991C-84997722BB8A}" srcId="{FC3D6AF5-8580-4420-A0A4-FC4EF28FB098}" destId="{2CA00CA1-C3FE-45C4-B874-9473C17CCCF8}" srcOrd="0" destOrd="0" parTransId="{54D900E6-D926-41B4-A20E-ECD6E3B3907F}" sibTransId="{16CD8608-50AC-43F8-B82C-ACC2432B373C}"/>
    <dgm:cxn modelId="{942586C5-43B4-4E26-94C5-899E39BDE09F}" srcId="{FC3D6AF5-8580-4420-A0A4-FC4EF28FB098}" destId="{677D3EB3-DEE5-4B6D-986F-72156B86DECD}" srcOrd="6" destOrd="0" parTransId="{1D652724-83BC-4A24-8B9B-6DDF8EB6CB39}" sibTransId="{95900894-DCD2-4B8D-93A1-0BE3CFC4A543}"/>
    <dgm:cxn modelId="{ACB73AE0-1CB3-4BD9-A6D4-9988DD5D3624}" type="presOf" srcId="{C8B33964-24FC-49B3-8AE1-D0CD4F58A488}" destId="{33A705B4-27A9-4AB4-B0F1-897AE352F0BB}" srcOrd="0" destOrd="0" presId="urn:microsoft.com/office/officeart/2005/8/layout/vList2"/>
    <dgm:cxn modelId="{D9807FEA-F0BE-4923-9C73-34E70461ACF9}" type="presOf" srcId="{FC3D6AF5-8580-4420-A0A4-FC4EF28FB098}" destId="{4210244A-F5FC-4B1B-A1A4-2149B8AA4E91}" srcOrd="0" destOrd="0" presId="urn:microsoft.com/office/officeart/2005/8/layout/vList2"/>
    <dgm:cxn modelId="{0231F0ED-128D-4836-9E42-5850E35DB5B2}" type="presOf" srcId="{7E151C4A-ABBB-4E93-9FFD-73D736C02B11}" destId="{495B0109-B7FC-4185-A392-ECDE11FBB42F}" srcOrd="0" destOrd="0" presId="urn:microsoft.com/office/officeart/2005/8/layout/vList2"/>
    <dgm:cxn modelId="{9A108AEF-2175-4C20-922E-8F89F82E4665}" srcId="{FC3D6AF5-8580-4420-A0A4-FC4EF28FB098}" destId="{C8B33964-24FC-49B3-8AE1-D0CD4F58A488}" srcOrd="9" destOrd="0" parTransId="{A8869AEA-3AEB-4678-A467-8C00B8A31F77}" sibTransId="{F31F7ECC-2407-4EB8-95AA-D7996F1EBA8F}"/>
    <dgm:cxn modelId="{83CACBFA-475E-4D8E-A004-04BE4DF11F34}" type="presOf" srcId="{677D3EB3-DEE5-4B6D-986F-72156B86DECD}" destId="{FC667564-47E3-485E-8955-D86E6D6930B6}" srcOrd="0" destOrd="0" presId="urn:microsoft.com/office/officeart/2005/8/layout/vList2"/>
    <dgm:cxn modelId="{7DC6D5FC-30C3-42F0-9D13-F4B0CB46CD64}" type="presParOf" srcId="{4210244A-F5FC-4B1B-A1A4-2149B8AA4E91}" destId="{75F1B4F1-6E94-4A0C-8B68-5790274C84C9}" srcOrd="0" destOrd="0" presId="urn:microsoft.com/office/officeart/2005/8/layout/vList2"/>
    <dgm:cxn modelId="{956791C1-D105-4D4A-835F-5B463010A7E7}" type="presParOf" srcId="{4210244A-F5FC-4B1B-A1A4-2149B8AA4E91}" destId="{58897AF0-E0FF-4786-8D16-81EE3F8D6BD8}" srcOrd="1" destOrd="0" presId="urn:microsoft.com/office/officeart/2005/8/layout/vList2"/>
    <dgm:cxn modelId="{0F7D5C5C-7926-4D6D-809D-EDE25EF9F98A}" type="presParOf" srcId="{4210244A-F5FC-4B1B-A1A4-2149B8AA4E91}" destId="{CD1F8456-3670-411C-99C2-DD06C58EEA49}" srcOrd="2" destOrd="0" presId="urn:microsoft.com/office/officeart/2005/8/layout/vList2"/>
    <dgm:cxn modelId="{42F0CBBA-1117-4B27-A7F4-BBA64612F585}" type="presParOf" srcId="{4210244A-F5FC-4B1B-A1A4-2149B8AA4E91}" destId="{69F22E22-8D7F-47AA-BABB-05B406EF7F35}" srcOrd="3" destOrd="0" presId="urn:microsoft.com/office/officeart/2005/8/layout/vList2"/>
    <dgm:cxn modelId="{B1DD848F-3A2A-463F-8DA1-1B8B60B04FBA}" type="presParOf" srcId="{4210244A-F5FC-4B1B-A1A4-2149B8AA4E91}" destId="{9AF18B9B-F804-4BA7-8BAA-446154F3BFC7}" srcOrd="4" destOrd="0" presId="urn:microsoft.com/office/officeart/2005/8/layout/vList2"/>
    <dgm:cxn modelId="{101E09A8-6D5C-46D5-B2F9-46050C6CC5CE}" type="presParOf" srcId="{4210244A-F5FC-4B1B-A1A4-2149B8AA4E91}" destId="{2192306D-0581-46B8-96D9-B8E7A910BC5E}" srcOrd="5" destOrd="0" presId="urn:microsoft.com/office/officeart/2005/8/layout/vList2"/>
    <dgm:cxn modelId="{F8F2A10F-3405-4323-862D-03B8433F28EC}" type="presParOf" srcId="{4210244A-F5FC-4B1B-A1A4-2149B8AA4E91}" destId="{495B0109-B7FC-4185-A392-ECDE11FBB42F}" srcOrd="6" destOrd="0" presId="urn:microsoft.com/office/officeart/2005/8/layout/vList2"/>
    <dgm:cxn modelId="{952E5717-D4EC-4D61-B585-CED2062CFFB9}" type="presParOf" srcId="{4210244A-F5FC-4B1B-A1A4-2149B8AA4E91}" destId="{DF14FE39-7958-4B9B-B60E-7C52BA924342}" srcOrd="7" destOrd="0" presId="urn:microsoft.com/office/officeart/2005/8/layout/vList2"/>
    <dgm:cxn modelId="{F66EEA55-5DC0-4556-9763-01E310B075A4}" type="presParOf" srcId="{4210244A-F5FC-4B1B-A1A4-2149B8AA4E91}" destId="{633F8A59-DBCC-4073-8007-201DBAD685DD}" srcOrd="8" destOrd="0" presId="urn:microsoft.com/office/officeart/2005/8/layout/vList2"/>
    <dgm:cxn modelId="{58384DFE-1E4C-4CCD-9F51-86894713BBE4}" type="presParOf" srcId="{4210244A-F5FC-4B1B-A1A4-2149B8AA4E91}" destId="{F9B51EF1-E08B-44B1-B01F-6CEA5A79F33B}" srcOrd="9" destOrd="0" presId="urn:microsoft.com/office/officeart/2005/8/layout/vList2"/>
    <dgm:cxn modelId="{5104D810-D289-4C33-8283-CAC506188204}" type="presParOf" srcId="{4210244A-F5FC-4B1B-A1A4-2149B8AA4E91}" destId="{78D55311-0229-4169-A2E8-76ACBBFB6670}" srcOrd="10" destOrd="0" presId="urn:microsoft.com/office/officeart/2005/8/layout/vList2"/>
    <dgm:cxn modelId="{94B0A50C-E373-493F-B4B6-DF13C8380761}" type="presParOf" srcId="{4210244A-F5FC-4B1B-A1A4-2149B8AA4E91}" destId="{ACCF8287-1DD0-4A3A-80DF-3F0B56EDCD80}" srcOrd="11" destOrd="0" presId="urn:microsoft.com/office/officeart/2005/8/layout/vList2"/>
    <dgm:cxn modelId="{F637094A-29B4-4481-958D-CF5032DEAF5C}" type="presParOf" srcId="{4210244A-F5FC-4B1B-A1A4-2149B8AA4E91}" destId="{FC667564-47E3-485E-8955-D86E6D6930B6}" srcOrd="12" destOrd="0" presId="urn:microsoft.com/office/officeart/2005/8/layout/vList2"/>
    <dgm:cxn modelId="{178A90C1-50BA-4A3A-9652-4E89EAE463E8}" type="presParOf" srcId="{4210244A-F5FC-4B1B-A1A4-2149B8AA4E91}" destId="{1B0F8A9A-1F6E-498D-A5FA-7419637F7E63}" srcOrd="13" destOrd="0" presId="urn:microsoft.com/office/officeart/2005/8/layout/vList2"/>
    <dgm:cxn modelId="{5EA4E450-539B-4FF8-BE6B-4263360DA4EB}" type="presParOf" srcId="{4210244A-F5FC-4B1B-A1A4-2149B8AA4E91}" destId="{18A89B79-782A-49EA-8BC2-16F468B7F476}" srcOrd="14" destOrd="0" presId="urn:microsoft.com/office/officeart/2005/8/layout/vList2"/>
    <dgm:cxn modelId="{62D593C8-3DB9-4B8D-A45E-35F0A627DE6E}" type="presParOf" srcId="{4210244A-F5FC-4B1B-A1A4-2149B8AA4E91}" destId="{72C8C870-C468-4FCE-B863-82AB1304053F}" srcOrd="15" destOrd="0" presId="urn:microsoft.com/office/officeart/2005/8/layout/vList2"/>
    <dgm:cxn modelId="{7B29EE21-9721-40F9-B376-1C961A93742C}" type="presParOf" srcId="{4210244A-F5FC-4B1B-A1A4-2149B8AA4E91}" destId="{0141FCD7-06F2-436F-8605-2AD8C1A4BAA2}" srcOrd="16" destOrd="0" presId="urn:microsoft.com/office/officeart/2005/8/layout/vList2"/>
    <dgm:cxn modelId="{7957DE25-78D1-4B1D-9E3C-89FE0BA83609}" type="presParOf" srcId="{4210244A-F5FC-4B1B-A1A4-2149B8AA4E91}" destId="{211E6718-D0ED-4565-B93B-5E8A666358A1}" srcOrd="17" destOrd="0" presId="urn:microsoft.com/office/officeart/2005/8/layout/vList2"/>
    <dgm:cxn modelId="{8CC73994-BBB9-47A6-A6A8-7DC794EA8C9E}" type="presParOf" srcId="{4210244A-F5FC-4B1B-A1A4-2149B8AA4E91}" destId="{33A705B4-27A9-4AB4-B0F1-897AE352F0B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AA732-2A34-4E14-A1FC-1260707409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65EB3E3-64C1-46C6-B76C-CC4B552724C8}">
      <dgm:prSet/>
      <dgm:spPr/>
      <dgm:t>
        <a:bodyPr/>
        <a:lstStyle/>
        <a:p>
          <a:r>
            <a:rPr lang="uk-UA"/>
            <a:t>-	Класифікатор	системи	позначень	одиниць	вимірювання	та обліку.</a:t>
          </a:r>
          <a:endParaRPr lang="en-US"/>
        </a:p>
      </dgm:t>
    </dgm:pt>
    <dgm:pt modelId="{89AE287A-B604-4D36-A6B3-DDE52B1FB3D6}" type="parTrans" cxnId="{55515458-5273-4339-B601-31D4FDA564BE}">
      <dgm:prSet/>
      <dgm:spPr/>
      <dgm:t>
        <a:bodyPr/>
        <a:lstStyle/>
        <a:p>
          <a:endParaRPr lang="en-US"/>
        </a:p>
      </dgm:t>
    </dgm:pt>
    <dgm:pt modelId="{D3E8ACFF-E11C-4A28-955B-D340E0556C64}" type="sibTrans" cxnId="{55515458-5273-4339-B601-31D4FDA564BE}">
      <dgm:prSet/>
      <dgm:spPr/>
      <dgm:t>
        <a:bodyPr/>
        <a:lstStyle/>
        <a:p>
          <a:endParaRPr lang="en-US"/>
        </a:p>
      </dgm:t>
    </dgm:pt>
    <dgm:pt modelId="{64D39970-8A71-4EDF-B15C-099DB770C583}">
      <dgm:prSet/>
      <dgm:spPr/>
      <dgm:t>
        <a:bodyPr/>
        <a:lstStyle/>
        <a:p>
          <a:r>
            <a:rPr lang="uk-UA"/>
            <a:t>-	Класифікація послуг зовнішньоекономічної діяльності.</a:t>
          </a:r>
          <a:endParaRPr lang="en-US"/>
        </a:p>
      </dgm:t>
    </dgm:pt>
    <dgm:pt modelId="{8FBDB2C2-56C8-4527-AE3E-E47881C8938C}" type="parTrans" cxnId="{96EDBD14-4C62-41D7-8D9C-9D94D396B119}">
      <dgm:prSet/>
      <dgm:spPr/>
      <dgm:t>
        <a:bodyPr/>
        <a:lstStyle/>
        <a:p>
          <a:endParaRPr lang="en-US"/>
        </a:p>
      </dgm:t>
    </dgm:pt>
    <dgm:pt modelId="{41160159-8132-48ED-87D9-9013857906EC}" type="sibTrans" cxnId="{96EDBD14-4C62-41D7-8D9C-9D94D396B119}">
      <dgm:prSet/>
      <dgm:spPr/>
      <dgm:t>
        <a:bodyPr/>
        <a:lstStyle/>
        <a:p>
          <a:endParaRPr lang="en-US"/>
        </a:p>
      </dgm:t>
    </dgm:pt>
    <dgm:pt modelId="{714F9B1B-EEBA-437F-88C3-DDD9E9A4B5F6}">
      <dgm:prSet/>
      <dgm:spPr/>
      <dgm:t>
        <a:bodyPr/>
        <a:lstStyle/>
        <a:p>
          <a:r>
            <a:rPr lang="uk-UA"/>
            <a:t>-	Класифікація основних засобів.</a:t>
          </a:r>
          <a:endParaRPr lang="en-US"/>
        </a:p>
      </dgm:t>
    </dgm:pt>
    <dgm:pt modelId="{47530BF3-450A-4096-B47A-9EDC4DB402F1}" type="parTrans" cxnId="{2B3D0BFD-6E49-4AD0-A22F-9624058C9AC9}">
      <dgm:prSet/>
      <dgm:spPr/>
      <dgm:t>
        <a:bodyPr/>
        <a:lstStyle/>
        <a:p>
          <a:endParaRPr lang="en-US"/>
        </a:p>
      </dgm:t>
    </dgm:pt>
    <dgm:pt modelId="{F53E922E-D825-48A5-8AF7-DA7436748467}" type="sibTrans" cxnId="{2B3D0BFD-6E49-4AD0-A22F-9624058C9AC9}">
      <dgm:prSet/>
      <dgm:spPr/>
      <dgm:t>
        <a:bodyPr/>
        <a:lstStyle/>
        <a:p>
          <a:endParaRPr lang="en-US"/>
        </a:p>
      </dgm:t>
    </dgm:pt>
    <dgm:pt modelId="{3781D9E3-C81A-4345-A3B2-F3D60E6AA373}">
      <dgm:prSet/>
      <dgm:spPr/>
      <dgm:t>
        <a:bodyPr/>
        <a:lstStyle/>
        <a:p>
          <a:r>
            <a:rPr lang="uk-UA"/>
            <a:t>-	Класифікатор	об’єктів	адміністративно-територіального устрою України.</a:t>
          </a:r>
          <a:endParaRPr lang="en-US"/>
        </a:p>
      </dgm:t>
    </dgm:pt>
    <dgm:pt modelId="{ADF20282-6C4A-4605-884C-5C2ABFD45292}" type="parTrans" cxnId="{9F81C14B-7648-4D7B-B85C-960A2EF21312}">
      <dgm:prSet/>
      <dgm:spPr/>
      <dgm:t>
        <a:bodyPr/>
        <a:lstStyle/>
        <a:p>
          <a:endParaRPr lang="en-US"/>
        </a:p>
      </dgm:t>
    </dgm:pt>
    <dgm:pt modelId="{C2724BCB-1DE9-445B-851C-5FD093CA9CFA}" type="sibTrans" cxnId="{9F81C14B-7648-4D7B-B85C-960A2EF21312}">
      <dgm:prSet/>
      <dgm:spPr/>
      <dgm:t>
        <a:bodyPr/>
        <a:lstStyle/>
        <a:p>
          <a:endParaRPr lang="en-US"/>
        </a:p>
      </dgm:t>
    </dgm:pt>
    <dgm:pt modelId="{4479FDC2-530F-438B-A49D-CFDBCD5CF4FB}">
      <dgm:prSet/>
      <dgm:spPr/>
      <dgm:t>
        <a:bodyPr/>
        <a:lstStyle/>
        <a:p>
          <a:r>
            <a:rPr lang="uk-UA"/>
            <a:t>-	Класифікація видів науково-технічної діяльності.</a:t>
          </a:r>
          <a:endParaRPr lang="en-US"/>
        </a:p>
      </dgm:t>
    </dgm:pt>
    <dgm:pt modelId="{19AECE18-370E-4869-8B6D-6CF07FD531B2}" type="parTrans" cxnId="{76D2D110-F7F6-4066-8F52-889F593834F0}">
      <dgm:prSet/>
      <dgm:spPr/>
      <dgm:t>
        <a:bodyPr/>
        <a:lstStyle/>
        <a:p>
          <a:endParaRPr lang="en-US"/>
        </a:p>
      </dgm:t>
    </dgm:pt>
    <dgm:pt modelId="{8F72699F-37C5-4A1F-82D4-7F7951F6772A}" type="sibTrans" cxnId="{76D2D110-F7F6-4066-8F52-889F593834F0}">
      <dgm:prSet/>
      <dgm:spPr/>
      <dgm:t>
        <a:bodyPr/>
        <a:lstStyle/>
        <a:p>
          <a:endParaRPr lang="en-US"/>
        </a:p>
      </dgm:t>
    </dgm:pt>
    <dgm:pt modelId="{EFF3595F-E609-4746-890E-DE2E6071D32B}">
      <dgm:prSet/>
      <dgm:spPr/>
      <dgm:t>
        <a:bodyPr/>
        <a:lstStyle/>
        <a:p>
          <a:r>
            <a:rPr lang="uk-UA"/>
            <a:t>-	Державний класифікатор продукції та послуг.</a:t>
          </a:r>
          <a:endParaRPr lang="en-US"/>
        </a:p>
      </dgm:t>
    </dgm:pt>
    <dgm:pt modelId="{9368331D-CA18-459B-A661-F8C0697CB717}" type="parTrans" cxnId="{C4D4BBAA-3398-4836-A8C9-4804F2BE1086}">
      <dgm:prSet/>
      <dgm:spPr/>
      <dgm:t>
        <a:bodyPr/>
        <a:lstStyle/>
        <a:p>
          <a:endParaRPr lang="en-US"/>
        </a:p>
      </dgm:t>
    </dgm:pt>
    <dgm:pt modelId="{1058AC96-2301-41C8-BCF4-AD6C6AA1EE93}" type="sibTrans" cxnId="{C4D4BBAA-3398-4836-A8C9-4804F2BE1086}">
      <dgm:prSet/>
      <dgm:spPr/>
      <dgm:t>
        <a:bodyPr/>
        <a:lstStyle/>
        <a:p>
          <a:endParaRPr lang="en-US"/>
        </a:p>
      </dgm:t>
    </dgm:pt>
    <dgm:pt modelId="{9986D37E-8387-4581-A6DA-2D7170C084B3}">
      <dgm:prSet/>
      <dgm:spPr/>
      <dgm:t>
        <a:bodyPr/>
        <a:lstStyle/>
        <a:p>
          <a:r>
            <a:rPr lang="uk-UA"/>
            <a:t>-	Класифікація товарів зовнішньоекономічної діяльності.</a:t>
          </a:r>
          <a:endParaRPr lang="en-US"/>
        </a:p>
      </dgm:t>
    </dgm:pt>
    <dgm:pt modelId="{59F353AB-6D67-4D9F-84AE-886162983F45}" type="parTrans" cxnId="{1C3F2668-B6FF-4B01-B796-81E6EF97E73D}">
      <dgm:prSet/>
      <dgm:spPr/>
      <dgm:t>
        <a:bodyPr/>
        <a:lstStyle/>
        <a:p>
          <a:endParaRPr lang="en-US"/>
        </a:p>
      </dgm:t>
    </dgm:pt>
    <dgm:pt modelId="{23AC1ABF-A08A-46B7-BEE7-49B4E9205B4A}" type="sibTrans" cxnId="{1C3F2668-B6FF-4B01-B796-81E6EF97E73D}">
      <dgm:prSet/>
      <dgm:spPr/>
      <dgm:t>
        <a:bodyPr/>
        <a:lstStyle/>
        <a:p>
          <a:endParaRPr lang="en-US"/>
        </a:p>
      </dgm:t>
    </dgm:pt>
    <dgm:pt modelId="{70FE90D6-5600-4666-A76A-9EB4A6DF9A3B}" type="pres">
      <dgm:prSet presAssocID="{F85AA732-2A34-4E14-A1FC-12607074094C}" presName="linear" presStyleCnt="0">
        <dgm:presLayoutVars>
          <dgm:animLvl val="lvl"/>
          <dgm:resizeHandles val="exact"/>
        </dgm:presLayoutVars>
      </dgm:prSet>
      <dgm:spPr/>
    </dgm:pt>
    <dgm:pt modelId="{B8563FD8-3C43-4670-BE18-B876418A28B1}" type="pres">
      <dgm:prSet presAssocID="{965EB3E3-64C1-46C6-B76C-CC4B552724C8}" presName="parentText" presStyleLbl="node1" presStyleIdx="0" presStyleCnt="7">
        <dgm:presLayoutVars>
          <dgm:chMax val="0"/>
          <dgm:bulletEnabled val="1"/>
        </dgm:presLayoutVars>
      </dgm:prSet>
      <dgm:spPr/>
    </dgm:pt>
    <dgm:pt modelId="{9D302EA0-62D5-4DEC-AF6D-1F2DF81686B8}" type="pres">
      <dgm:prSet presAssocID="{D3E8ACFF-E11C-4A28-955B-D340E0556C64}" presName="spacer" presStyleCnt="0"/>
      <dgm:spPr/>
    </dgm:pt>
    <dgm:pt modelId="{EB4D01D1-CE18-4DD5-BFD7-28B2038149E7}" type="pres">
      <dgm:prSet presAssocID="{64D39970-8A71-4EDF-B15C-099DB770C583}" presName="parentText" presStyleLbl="node1" presStyleIdx="1" presStyleCnt="7">
        <dgm:presLayoutVars>
          <dgm:chMax val="0"/>
          <dgm:bulletEnabled val="1"/>
        </dgm:presLayoutVars>
      </dgm:prSet>
      <dgm:spPr/>
    </dgm:pt>
    <dgm:pt modelId="{657F0841-5A3D-4160-BB22-1697CC0C1E7E}" type="pres">
      <dgm:prSet presAssocID="{41160159-8132-48ED-87D9-9013857906EC}" presName="spacer" presStyleCnt="0"/>
      <dgm:spPr/>
    </dgm:pt>
    <dgm:pt modelId="{A0D78513-8BF0-48E5-9D2E-F9221DCE0C40}" type="pres">
      <dgm:prSet presAssocID="{714F9B1B-EEBA-437F-88C3-DDD9E9A4B5F6}" presName="parentText" presStyleLbl="node1" presStyleIdx="2" presStyleCnt="7">
        <dgm:presLayoutVars>
          <dgm:chMax val="0"/>
          <dgm:bulletEnabled val="1"/>
        </dgm:presLayoutVars>
      </dgm:prSet>
      <dgm:spPr/>
    </dgm:pt>
    <dgm:pt modelId="{C59ABAEF-AA25-4FD7-82DC-CE261EA2F45F}" type="pres">
      <dgm:prSet presAssocID="{F53E922E-D825-48A5-8AF7-DA7436748467}" presName="spacer" presStyleCnt="0"/>
      <dgm:spPr/>
    </dgm:pt>
    <dgm:pt modelId="{0A907BBF-D09B-4C69-84D3-3151652D8F0A}" type="pres">
      <dgm:prSet presAssocID="{3781D9E3-C81A-4345-A3B2-F3D60E6AA373}" presName="parentText" presStyleLbl="node1" presStyleIdx="3" presStyleCnt="7">
        <dgm:presLayoutVars>
          <dgm:chMax val="0"/>
          <dgm:bulletEnabled val="1"/>
        </dgm:presLayoutVars>
      </dgm:prSet>
      <dgm:spPr/>
    </dgm:pt>
    <dgm:pt modelId="{39E96889-1751-4A28-898E-39C5B877F9B6}" type="pres">
      <dgm:prSet presAssocID="{C2724BCB-1DE9-445B-851C-5FD093CA9CFA}" presName="spacer" presStyleCnt="0"/>
      <dgm:spPr/>
    </dgm:pt>
    <dgm:pt modelId="{95FA4C59-58B1-439D-8DC2-13EB414B8CD0}" type="pres">
      <dgm:prSet presAssocID="{4479FDC2-530F-438B-A49D-CFDBCD5CF4FB}" presName="parentText" presStyleLbl="node1" presStyleIdx="4" presStyleCnt="7">
        <dgm:presLayoutVars>
          <dgm:chMax val="0"/>
          <dgm:bulletEnabled val="1"/>
        </dgm:presLayoutVars>
      </dgm:prSet>
      <dgm:spPr/>
    </dgm:pt>
    <dgm:pt modelId="{5E7DACB5-D3F7-4BA3-9BAD-ED149C6B03BB}" type="pres">
      <dgm:prSet presAssocID="{8F72699F-37C5-4A1F-82D4-7F7951F6772A}" presName="spacer" presStyleCnt="0"/>
      <dgm:spPr/>
    </dgm:pt>
    <dgm:pt modelId="{326EB9C4-5396-4488-8CE1-D3C142C768CF}" type="pres">
      <dgm:prSet presAssocID="{EFF3595F-E609-4746-890E-DE2E6071D32B}" presName="parentText" presStyleLbl="node1" presStyleIdx="5" presStyleCnt="7">
        <dgm:presLayoutVars>
          <dgm:chMax val="0"/>
          <dgm:bulletEnabled val="1"/>
        </dgm:presLayoutVars>
      </dgm:prSet>
      <dgm:spPr/>
    </dgm:pt>
    <dgm:pt modelId="{1A4A94F4-28F4-42BE-9830-B25BF29F3015}" type="pres">
      <dgm:prSet presAssocID="{1058AC96-2301-41C8-BCF4-AD6C6AA1EE93}" presName="spacer" presStyleCnt="0"/>
      <dgm:spPr/>
    </dgm:pt>
    <dgm:pt modelId="{EDD30610-4CA8-427D-93F5-667B9539C3E4}" type="pres">
      <dgm:prSet presAssocID="{9986D37E-8387-4581-A6DA-2D7170C084B3}" presName="parentText" presStyleLbl="node1" presStyleIdx="6" presStyleCnt="7">
        <dgm:presLayoutVars>
          <dgm:chMax val="0"/>
          <dgm:bulletEnabled val="1"/>
        </dgm:presLayoutVars>
      </dgm:prSet>
      <dgm:spPr/>
    </dgm:pt>
  </dgm:ptLst>
  <dgm:cxnLst>
    <dgm:cxn modelId="{76D2D110-F7F6-4066-8F52-889F593834F0}" srcId="{F85AA732-2A34-4E14-A1FC-12607074094C}" destId="{4479FDC2-530F-438B-A49D-CFDBCD5CF4FB}" srcOrd="4" destOrd="0" parTransId="{19AECE18-370E-4869-8B6D-6CF07FD531B2}" sibTransId="{8F72699F-37C5-4A1F-82D4-7F7951F6772A}"/>
    <dgm:cxn modelId="{96EDBD14-4C62-41D7-8D9C-9D94D396B119}" srcId="{F85AA732-2A34-4E14-A1FC-12607074094C}" destId="{64D39970-8A71-4EDF-B15C-099DB770C583}" srcOrd="1" destOrd="0" parTransId="{8FBDB2C2-56C8-4527-AE3E-E47881C8938C}" sibTransId="{41160159-8132-48ED-87D9-9013857906EC}"/>
    <dgm:cxn modelId="{1F5C101C-2AE4-4D81-9F8C-3A5E5652502E}" type="presOf" srcId="{64D39970-8A71-4EDF-B15C-099DB770C583}" destId="{EB4D01D1-CE18-4DD5-BFD7-28B2038149E7}" srcOrd="0" destOrd="0" presId="urn:microsoft.com/office/officeart/2005/8/layout/vList2"/>
    <dgm:cxn modelId="{1C3F2668-B6FF-4B01-B796-81E6EF97E73D}" srcId="{F85AA732-2A34-4E14-A1FC-12607074094C}" destId="{9986D37E-8387-4581-A6DA-2D7170C084B3}" srcOrd="6" destOrd="0" parTransId="{59F353AB-6D67-4D9F-84AE-886162983F45}" sibTransId="{23AC1ABF-A08A-46B7-BEE7-49B4E9205B4A}"/>
    <dgm:cxn modelId="{9F81C14B-7648-4D7B-B85C-960A2EF21312}" srcId="{F85AA732-2A34-4E14-A1FC-12607074094C}" destId="{3781D9E3-C81A-4345-A3B2-F3D60E6AA373}" srcOrd="3" destOrd="0" parTransId="{ADF20282-6C4A-4605-884C-5C2ABFD45292}" sibTransId="{C2724BCB-1DE9-445B-851C-5FD093CA9CFA}"/>
    <dgm:cxn modelId="{55515458-5273-4339-B601-31D4FDA564BE}" srcId="{F85AA732-2A34-4E14-A1FC-12607074094C}" destId="{965EB3E3-64C1-46C6-B76C-CC4B552724C8}" srcOrd="0" destOrd="0" parTransId="{89AE287A-B604-4D36-A6B3-DDE52B1FB3D6}" sibTransId="{D3E8ACFF-E11C-4A28-955B-D340E0556C64}"/>
    <dgm:cxn modelId="{506FFB82-7E3F-41C3-B7DC-46030226EE55}" type="presOf" srcId="{4479FDC2-530F-438B-A49D-CFDBCD5CF4FB}" destId="{95FA4C59-58B1-439D-8DC2-13EB414B8CD0}" srcOrd="0" destOrd="0" presId="urn:microsoft.com/office/officeart/2005/8/layout/vList2"/>
    <dgm:cxn modelId="{BD989E8E-6188-4933-BC8C-E25A98E8949E}" type="presOf" srcId="{9986D37E-8387-4581-A6DA-2D7170C084B3}" destId="{EDD30610-4CA8-427D-93F5-667B9539C3E4}" srcOrd="0" destOrd="0" presId="urn:microsoft.com/office/officeart/2005/8/layout/vList2"/>
    <dgm:cxn modelId="{7D7E1B94-1871-4B47-8FFE-37A156A61518}" type="presOf" srcId="{714F9B1B-EEBA-437F-88C3-DDD9E9A4B5F6}" destId="{A0D78513-8BF0-48E5-9D2E-F9221DCE0C40}" srcOrd="0" destOrd="0" presId="urn:microsoft.com/office/officeart/2005/8/layout/vList2"/>
    <dgm:cxn modelId="{C4D4BBAA-3398-4836-A8C9-4804F2BE1086}" srcId="{F85AA732-2A34-4E14-A1FC-12607074094C}" destId="{EFF3595F-E609-4746-890E-DE2E6071D32B}" srcOrd="5" destOrd="0" parTransId="{9368331D-CA18-459B-A661-F8C0697CB717}" sibTransId="{1058AC96-2301-41C8-BCF4-AD6C6AA1EE93}"/>
    <dgm:cxn modelId="{FBD3D9C6-E54E-454B-87EB-B3BD6FB66B16}" type="presOf" srcId="{3781D9E3-C81A-4345-A3B2-F3D60E6AA373}" destId="{0A907BBF-D09B-4C69-84D3-3151652D8F0A}" srcOrd="0" destOrd="0" presId="urn:microsoft.com/office/officeart/2005/8/layout/vList2"/>
    <dgm:cxn modelId="{CF1F5ECE-CC83-4D5C-A36A-E03085B55607}" type="presOf" srcId="{F85AA732-2A34-4E14-A1FC-12607074094C}" destId="{70FE90D6-5600-4666-A76A-9EB4A6DF9A3B}" srcOrd="0" destOrd="0" presId="urn:microsoft.com/office/officeart/2005/8/layout/vList2"/>
    <dgm:cxn modelId="{3D2BEBEF-6727-450A-8531-5FBAC2BF3883}" type="presOf" srcId="{EFF3595F-E609-4746-890E-DE2E6071D32B}" destId="{326EB9C4-5396-4488-8CE1-D3C142C768CF}" srcOrd="0" destOrd="0" presId="urn:microsoft.com/office/officeart/2005/8/layout/vList2"/>
    <dgm:cxn modelId="{F951FBF6-E00D-457C-873E-594C579FD8A2}" type="presOf" srcId="{965EB3E3-64C1-46C6-B76C-CC4B552724C8}" destId="{B8563FD8-3C43-4670-BE18-B876418A28B1}" srcOrd="0" destOrd="0" presId="urn:microsoft.com/office/officeart/2005/8/layout/vList2"/>
    <dgm:cxn modelId="{2B3D0BFD-6E49-4AD0-A22F-9624058C9AC9}" srcId="{F85AA732-2A34-4E14-A1FC-12607074094C}" destId="{714F9B1B-EEBA-437F-88C3-DDD9E9A4B5F6}" srcOrd="2" destOrd="0" parTransId="{47530BF3-450A-4096-B47A-9EDC4DB402F1}" sibTransId="{F53E922E-D825-48A5-8AF7-DA7436748467}"/>
    <dgm:cxn modelId="{ECED2400-0CC8-4A16-8863-E69A5FDCC1C3}" type="presParOf" srcId="{70FE90D6-5600-4666-A76A-9EB4A6DF9A3B}" destId="{B8563FD8-3C43-4670-BE18-B876418A28B1}" srcOrd="0" destOrd="0" presId="urn:microsoft.com/office/officeart/2005/8/layout/vList2"/>
    <dgm:cxn modelId="{59678121-C6DB-484B-B04F-E4721512FC5F}" type="presParOf" srcId="{70FE90D6-5600-4666-A76A-9EB4A6DF9A3B}" destId="{9D302EA0-62D5-4DEC-AF6D-1F2DF81686B8}" srcOrd="1" destOrd="0" presId="urn:microsoft.com/office/officeart/2005/8/layout/vList2"/>
    <dgm:cxn modelId="{01B14958-7345-4E70-9336-5CC1A8C40C03}" type="presParOf" srcId="{70FE90D6-5600-4666-A76A-9EB4A6DF9A3B}" destId="{EB4D01D1-CE18-4DD5-BFD7-28B2038149E7}" srcOrd="2" destOrd="0" presId="urn:microsoft.com/office/officeart/2005/8/layout/vList2"/>
    <dgm:cxn modelId="{6BAFAA49-7627-43D1-86B5-EC9D8A8B7886}" type="presParOf" srcId="{70FE90D6-5600-4666-A76A-9EB4A6DF9A3B}" destId="{657F0841-5A3D-4160-BB22-1697CC0C1E7E}" srcOrd="3" destOrd="0" presId="urn:microsoft.com/office/officeart/2005/8/layout/vList2"/>
    <dgm:cxn modelId="{3F0332B0-D078-45B1-A9D1-AC75AB95ADC7}" type="presParOf" srcId="{70FE90D6-5600-4666-A76A-9EB4A6DF9A3B}" destId="{A0D78513-8BF0-48E5-9D2E-F9221DCE0C40}" srcOrd="4" destOrd="0" presId="urn:microsoft.com/office/officeart/2005/8/layout/vList2"/>
    <dgm:cxn modelId="{424A4E0B-FA3D-47B2-A535-BA8E872BB5B0}" type="presParOf" srcId="{70FE90D6-5600-4666-A76A-9EB4A6DF9A3B}" destId="{C59ABAEF-AA25-4FD7-82DC-CE261EA2F45F}" srcOrd="5" destOrd="0" presId="urn:microsoft.com/office/officeart/2005/8/layout/vList2"/>
    <dgm:cxn modelId="{4BF62EE5-0A6B-45C1-83B6-E8517E40FEB4}" type="presParOf" srcId="{70FE90D6-5600-4666-A76A-9EB4A6DF9A3B}" destId="{0A907BBF-D09B-4C69-84D3-3151652D8F0A}" srcOrd="6" destOrd="0" presId="urn:microsoft.com/office/officeart/2005/8/layout/vList2"/>
    <dgm:cxn modelId="{66E0A44D-B1DD-4E54-850B-3E843ACCB555}" type="presParOf" srcId="{70FE90D6-5600-4666-A76A-9EB4A6DF9A3B}" destId="{39E96889-1751-4A28-898E-39C5B877F9B6}" srcOrd="7" destOrd="0" presId="urn:microsoft.com/office/officeart/2005/8/layout/vList2"/>
    <dgm:cxn modelId="{329F2D82-CEB3-48BE-9EE1-86CF3D1461FE}" type="presParOf" srcId="{70FE90D6-5600-4666-A76A-9EB4A6DF9A3B}" destId="{95FA4C59-58B1-439D-8DC2-13EB414B8CD0}" srcOrd="8" destOrd="0" presId="urn:microsoft.com/office/officeart/2005/8/layout/vList2"/>
    <dgm:cxn modelId="{310BA77C-386A-427D-89BF-67D8E6B96818}" type="presParOf" srcId="{70FE90D6-5600-4666-A76A-9EB4A6DF9A3B}" destId="{5E7DACB5-D3F7-4BA3-9BAD-ED149C6B03BB}" srcOrd="9" destOrd="0" presId="urn:microsoft.com/office/officeart/2005/8/layout/vList2"/>
    <dgm:cxn modelId="{2FEEDCA2-B8B2-4428-BD44-0E73BB047F8B}" type="presParOf" srcId="{70FE90D6-5600-4666-A76A-9EB4A6DF9A3B}" destId="{326EB9C4-5396-4488-8CE1-D3C142C768CF}" srcOrd="10" destOrd="0" presId="urn:microsoft.com/office/officeart/2005/8/layout/vList2"/>
    <dgm:cxn modelId="{ADD237EB-217A-4438-9662-004A53615E8B}" type="presParOf" srcId="{70FE90D6-5600-4666-A76A-9EB4A6DF9A3B}" destId="{1A4A94F4-28F4-42BE-9830-B25BF29F3015}" srcOrd="11" destOrd="0" presId="urn:microsoft.com/office/officeart/2005/8/layout/vList2"/>
    <dgm:cxn modelId="{4F05CA4A-C9F3-4A85-85EC-39BE268ADA3D}" type="presParOf" srcId="{70FE90D6-5600-4666-A76A-9EB4A6DF9A3B}" destId="{EDD30610-4CA8-427D-93F5-667B9539C3E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A009A-1866-410E-A385-848A273112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ADB74C-A17F-4B7E-B9DD-6FCFF0F85039}">
      <dgm:prSet/>
      <dgm:spPr/>
      <dgm:t>
        <a:bodyPr/>
        <a:lstStyle/>
        <a:p>
          <a:r>
            <a:rPr lang="uk-UA"/>
            <a:t>Більшість цих класифікацій та класифікаторів  ґрунтується  на базі міжнародних аналогів, наприклад: класифікація  видів економічної діяльності, державний класифікатор продукції та послуг, класифікатор держав світу, класифікатор валют, класифікація професій, українська класифікація товарів зовнішньоекономічної діяльності, класифікатор систем позначень одиниць вимірювання та обліку.</a:t>
          </a:r>
          <a:endParaRPr lang="en-US"/>
        </a:p>
      </dgm:t>
    </dgm:pt>
    <dgm:pt modelId="{795EDB08-17BE-425B-9E09-C1A3B3A9C3BC}" type="parTrans" cxnId="{8FEC2D15-2316-4594-9C65-3FBBDAAB709C}">
      <dgm:prSet/>
      <dgm:spPr/>
      <dgm:t>
        <a:bodyPr/>
        <a:lstStyle/>
        <a:p>
          <a:endParaRPr lang="en-US"/>
        </a:p>
      </dgm:t>
    </dgm:pt>
    <dgm:pt modelId="{12EB61C0-CA3D-4DD5-BACD-B0A24A1AAB9D}" type="sibTrans" cxnId="{8FEC2D15-2316-4594-9C65-3FBBDAAB709C}">
      <dgm:prSet/>
      <dgm:spPr/>
      <dgm:t>
        <a:bodyPr/>
        <a:lstStyle/>
        <a:p>
          <a:endParaRPr lang="en-US"/>
        </a:p>
      </dgm:t>
    </dgm:pt>
    <dgm:pt modelId="{BB5497A5-4D9F-495D-BB9A-2E53F5F06B4B}">
      <dgm:prSet/>
      <dgm:spPr/>
      <dgm:t>
        <a:bodyPr/>
        <a:lstStyle/>
        <a:p>
          <a:r>
            <a:rPr lang="uk-UA"/>
            <a:t>Серед них центральними статистичними класифікаціями вважаються класифікація видів економічної діяльності, класифікатор продукції та послуг, класифікація товарів зовнішньоекономічної діяльності. </a:t>
          </a:r>
          <a:endParaRPr lang="en-US"/>
        </a:p>
      </dgm:t>
    </dgm:pt>
    <dgm:pt modelId="{FEAEC671-7498-4CC8-B2F8-1C8801C21793}" type="parTrans" cxnId="{C3D403D1-C49A-4C88-8B01-9150D2C32301}">
      <dgm:prSet/>
      <dgm:spPr/>
      <dgm:t>
        <a:bodyPr/>
        <a:lstStyle/>
        <a:p>
          <a:endParaRPr lang="en-US"/>
        </a:p>
      </dgm:t>
    </dgm:pt>
    <dgm:pt modelId="{44F5D9B8-B9FA-44DE-A1A3-DD25F19C2F8F}" type="sibTrans" cxnId="{C3D403D1-C49A-4C88-8B01-9150D2C32301}">
      <dgm:prSet/>
      <dgm:spPr/>
      <dgm:t>
        <a:bodyPr/>
        <a:lstStyle/>
        <a:p>
          <a:endParaRPr lang="en-US"/>
        </a:p>
      </dgm:t>
    </dgm:pt>
    <dgm:pt modelId="{E203509D-4442-42E6-8465-C2C834CEC0A4}" type="pres">
      <dgm:prSet presAssocID="{EDFA009A-1866-410E-A385-848A273112C6}" presName="linear" presStyleCnt="0">
        <dgm:presLayoutVars>
          <dgm:animLvl val="lvl"/>
          <dgm:resizeHandles val="exact"/>
        </dgm:presLayoutVars>
      </dgm:prSet>
      <dgm:spPr/>
    </dgm:pt>
    <dgm:pt modelId="{CCAE2C4A-03B0-4780-8B77-1424865F12A5}" type="pres">
      <dgm:prSet presAssocID="{89ADB74C-A17F-4B7E-B9DD-6FCFF0F85039}" presName="parentText" presStyleLbl="node1" presStyleIdx="0" presStyleCnt="2">
        <dgm:presLayoutVars>
          <dgm:chMax val="0"/>
          <dgm:bulletEnabled val="1"/>
        </dgm:presLayoutVars>
      </dgm:prSet>
      <dgm:spPr/>
    </dgm:pt>
    <dgm:pt modelId="{3939CBB4-9ED9-4D0E-865B-5F2723D56974}" type="pres">
      <dgm:prSet presAssocID="{12EB61C0-CA3D-4DD5-BACD-B0A24A1AAB9D}" presName="spacer" presStyleCnt="0"/>
      <dgm:spPr/>
    </dgm:pt>
    <dgm:pt modelId="{02021E63-73D9-4835-B522-34C6454FD855}" type="pres">
      <dgm:prSet presAssocID="{BB5497A5-4D9F-495D-BB9A-2E53F5F06B4B}" presName="parentText" presStyleLbl="node1" presStyleIdx="1" presStyleCnt="2">
        <dgm:presLayoutVars>
          <dgm:chMax val="0"/>
          <dgm:bulletEnabled val="1"/>
        </dgm:presLayoutVars>
      </dgm:prSet>
      <dgm:spPr/>
    </dgm:pt>
  </dgm:ptLst>
  <dgm:cxnLst>
    <dgm:cxn modelId="{8FEC2D15-2316-4594-9C65-3FBBDAAB709C}" srcId="{EDFA009A-1866-410E-A385-848A273112C6}" destId="{89ADB74C-A17F-4B7E-B9DD-6FCFF0F85039}" srcOrd="0" destOrd="0" parTransId="{795EDB08-17BE-425B-9E09-C1A3B3A9C3BC}" sibTransId="{12EB61C0-CA3D-4DD5-BACD-B0A24A1AAB9D}"/>
    <dgm:cxn modelId="{EA77585C-92E3-41ED-B8B7-2952B4F11CDF}" type="presOf" srcId="{EDFA009A-1866-410E-A385-848A273112C6}" destId="{E203509D-4442-42E6-8465-C2C834CEC0A4}" srcOrd="0" destOrd="0" presId="urn:microsoft.com/office/officeart/2005/8/layout/vList2"/>
    <dgm:cxn modelId="{87C1C04D-E2DF-4080-84DD-45150B18F40A}" type="presOf" srcId="{89ADB74C-A17F-4B7E-B9DD-6FCFF0F85039}" destId="{CCAE2C4A-03B0-4780-8B77-1424865F12A5}" srcOrd="0" destOrd="0" presId="urn:microsoft.com/office/officeart/2005/8/layout/vList2"/>
    <dgm:cxn modelId="{648AA896-5133-4A70-AC0B-E9A97EF2077F}" type="presOf" srcId="{BB5497A5-4D9F-495D-BB9A-2E53F5F06B4B}" destId="{02021E63-73D9-4835-B522-34C6454FD855}" srcOrd="0" destOrd="0" presId="urn:microsoft.com/office/officeart/2005/8/layout/vList2"/>
    <dgm:cxn modelId="{C3D403D1-C49A-4C88-8B01-9150D2C32301}" srcId="{EDFA009A-1866-410E-A385-848A273112C6}" destId="{BB5497A5-4D9F-495D-BB9A-2E53F5F06B4B}" srcOrd="1" destOrd="0" parTransId="{FEAEC671-7498-4CC8-B2F8-1C8801C21793}" sibTransId="{44F5D9B8-B9FA-44DE-A1A3-DD25F19C2F8F}"/>
    <dgm:cxn modelId="{A8DEF4A5-9183-4F8C-8C17-8FE66BA23E53}" type="presParOf" srcId="{E203509D-4442-42E6-8465-C2C834CEC0A4}" destId="{CCAE2C4A-03B0-4780-8B77-1424865F12A5}" srcOrd="0" destOrd="0" presId="urn:microsoft.com/office/officeart/2005/8/layout/vList2"/>
    <dgm:cxn modelId="{30342488-1F47-4F6B-8F76-77607057D185}" type="presParOf" srcId="{E203509D-4442-42E6-8465-C2C834CEC0A4}" destId="{3939CBB4-9ED9-4D0E-865B-5F2723D56974}" srcOrd="1" destOrd="0" presId="urn:microsoft.com/office/officeart/2005/8/layout/vList2"/>
    <dgm:cxn modelId="{0272B719-EDE5-4FE7-A542-F09E6940DCA4}" type="presParOf" srcId="{E203509D-4442-42E6-8465-C2C834CEC0A4}" destId="{02021E63-73D9-4835-B522-34C6454FD8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3E0C1C-1B58-4E86-93E5-68015F75FDE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9E7993-772E-4E50-A7D8-B959125AB95E}">
      <dgm:prSet/>
      <dgm:spPr/>
      <dgm:t>
        <a:bodyPr/>
        <a:lstStyle/>
        <a:p>
          <a:r>
            <a:rPr lang="uk-UA"/>
            <a:t>Класифікацію видів економічної діяльності (КВЕД) створено з повним додержанням методології </a:t>
          </a:r>
          <a:r>
            <a:rPr lang="en-GB"/>
            <a:t>NACE </a:t>
          </a:r>
          <a:r>
            <a:rPr lang="uk-UA"/>
            <a:t>без будь-яких змін в її структурі. КВЕД України не потребує від національних статистичних органів для міжнародних організацій перехідних ключів для отримання інформації на рівні секцій, підсекцій, розділів та класів </a:t>
          </a:r>
          <a:r>
            <a:rPr lang="en-GB"/>
            <a:t>NACE.</a:t>
          </a:r>
          <a:endParaRPr lang="en-US"/>
        </a:p>
      </dgm:t>
    </dgm:pt>
    <dgm:pt modelId="{24771F5D-CA5D-465A-8AED-68F078E66ECB}" type="parTrans" cxnId="{7A60A863-DEFE-4C32-8567-0881DF07CFDD}">
      <dgm:prSet/>
      <dgm:spPr/>
      <dgm:t>
        <a:bodyPr/>
        <a:lstStyle/>
        <a:p>
          <a:endParaRPr lang="en-US"/>
        </a:p>
      </dgm:t>
    </dgm:pt>
    <dgm:pt modelId="{2BE54CB5-2F17-4222-A185-A67C466A7C78}" type="sibTrans" cxnId="{7A60A863-DEFE-4C32-8567-0881DF07CFDD}">
      <dgm:prSet/>
      <dgm:spPr/>
      <dgm:t>
        <a:bodyPr/>
        <a:lstStyle/>
        <a:p>
          <a:endParaRPr lang="en-US"/>
        </a:p>
      </dgm:t>
    </dgm:pt>
    <dgm:pt modelId="{09214F0A-E669-4E68-8627-8C0BCD57905D}">
      <dgm:prSet/>
      <dgm:spPr/>
      <dgm:t>
        <a:bodyPr/>
        <a:lstStyle/>
        <a:p>
          <a:r>
            <a:rPr lang="uk-UA"/>
            <a:t>Класифікація видів економічної діяльності (КВЕД) в Україні містить 17 секцій, 31 підсекцію, 60 розділів, 272 групи. 283 класи, 726 підкласів і 224 позиції (останнє – специфіка України).</a:t>
          </a:r>
          <a:endParaRPr lang="en-US"/>
        </a:p>
      </dgm:t>
    </dgm:pt>
    <dgm:pt modelId="{C23A169F-4139-40A3-A5C1-9ADE3DEC9FDA}" type="parTrans" cxnId="{BEB23B41-EF3B-4223-9A7C-D7BDE9B1A61D}">
      <dgm:prSet/>
      <dgm:spPr/>
      <dgm:t>
        <a:bodyPr/>
        <a:lstStyle/>
        <a:p>
          <a:endParaRPr lang="en-US"/>
        </a:p>
      </dgm:t>
    </dgm:pt>
    <dgm:pt modelId="{FA2219F7-47D0-4E65-8D35-55C88117FEF4}" type="sibTrans" cxnId="{BEB23B41-EF3B-4223-9A7C-D7BDE9B1A61D}">
      <dgm:prSet/>
      <dgm:spPr/>
      <dgm:t>
        <a:bodyPr/>
        <a:lstStyle/>
        <a:p>
          <a:endParaRPr lang="en-US"/>
        </a:p>
      </dgm:t>
    </dgm:pt>
    <dgm:pt modelId="{44BEDAB8-2CE4-467D-A819-129695E773A7}" type="pres">
      <dgm:prSet presAssocID="{D73E0C1C-1B58-4E86-93E5-68015F75FDE2}" presName="linear" presStyleCnt="0">
        <dgm:presLayoutVars>
          <dgm:animLvl val="lvl"/>
          <dgm:resizeHandles val="exact"/>
        </dgm:presLayoutVars>
      </dgm:prSet>
      <dgm:spPr/>
    </dgm:pt>
    <dgm:pt modelId="{2D32F446-B115-4214-A988-4A34433AFFC4}" type="pres">
      <dgm:prSet presAssocID="{059E7993-772E-4E50-A7D8-B959125AB95E}" presName="parentText" presStyleLbl="node1" presStyleIdx="0" presStyleCnt="2">
        <dgm:presLayoutVars>
          <dgm:chMax val="0"/>
          <dgm:bulletEnabled val="1"/>
        </dgm:presLayoutVars>
      </dgm:prSet>
      <dgm:spPr/>
    </dgm:pt>
    <dgm:pt modelId="{5E970E68-AAE7-4642-925F-86C31829DAAC}" type="pres">
      <dgm:prSet presAssocID="{2BE54CB5-2F17-4222-A185-A67C466A7C78}" presName="spacer" presStyleCnt="0"/>
      <dgm:spPr/>
    </dgm:pt>
    <dgm:pt modelId="{3D1AB703-1BD6-452B-9716-9828A17B30A2}" type="pres">
      <dgm:prSet presAssocID="{09214F0A-E669-4E68-8627-8C0BCD57905D}" presName="parentText" presStyleLbl="node1" presStyleIdx="1" presStyleCnt="2">
        <dgm:presLayoutVars>
          <dgm:chMax val="0"/>
          <dgm:bulletEnabled val="1"/>
        </dgm:presLayoutVars>
      </dgm:prSet>
      <dgm:spPr/>
    </dgm:pt>
  </dgm:ptLst>
  <dgm:cxnLst>
    <dgm:cxn modelId="{BEB23B41-EF3B-4223-9A7C-D7BDE9B1A61D}" srcId="{D73E0C1C-1B58-4E86-93E5-68015F75FDE2}" destId="{09214F0A-E669-4E68-8627-8C0BCD57905D}" srcOrd="1" destOrd="0" parTransId="{C23A169F-4139-40A3-A5C1-9ADE3DEC9FDA}" sibTransId="{FA2219F7-47D0-4E65-8D35-55C88117FEF4}"/>
    <dgm:cxn modelId="{7A60A863-DEFE-4C32-8567-0881DF07CFDD}" srcId="{D73E0C1C-1B58-4E86-93E5-68015F75FDE2}" destId="{059E7993-772E-4E50-A7D8-B959125AB95E}" srcOrd="0" destOrd="0" parTransId="{24771F5D-CA5D-465A-8AED-68F078E66ECB}" sibTransId="{2BE54CB5-2F17-4222-A185-A67C466A7C78}"/>
    <dgm:cxn modelId="{1EBB1EB6-8F43-401D-B6FC-9CF5049D049E}" type="presOf" srcId="{09214F0A-E669-4E68-8627-8C0BCD57905D}" destId="{3D1AB703-1BD6-452B-9716-9828A17B30A2}" srcOrd="0" destOrd="0" presId="urn:microsoft.com/office/officeart/2005/8/layout/vList2"/>
    <dgm:cxn modelId="{D96D56DF-5839-4EA2-9F82-C04972867D94}" type="presOf" srcId="{059E7993-772E-4E50-A7D8-B959125AB95E}" destId="{2D32F446-B115-4214-A988-4A34433AFFC4}" srcOrd="0" destOrd="0" presId="urn:microsoft.com/office/officeart/2005/8/layout/vList2"/>
    <dgm:cxn modelId="{4C4CA3FC-08A1-4912-A1ED-B00A328D0A2B}" type="presOf" srcId="{D73E0C1C-1B58-4E86-93E5-68015F75FDE2}" destId="{44BEDAB8-2CE4-467D-A819-129695E773A7}" srcOrd="0" destOrd="0" presId="urn:microsoft.com/office/officeart/2005/8/layout/vList2"/>
    <dgm:cxn modelId="{F097D756-187D-4FD7-BDF7-90AB52173FA5}" type="presParOf" srcId="{44BEDAB8-2CE4-467D-A819-129695E773A7}" destId="{2D32F446-B115-4214-A988-4A34433AFFC4}" srcOrd="0" destOrd="0" presId="urn:microsoft.com/office/officeart/2005/8/layout/vList2"/>
    <dgm:cxn modelId="{31E82162-B476-4FB6-B34E-7B58EEE7A3EE}" type="presParOf" srcId="{44BEDAB8-2CE4-467D-A819-129695E773A7}" destId="{5E970E68-AAE7-4642-925F-86C31829DAAC}" srcOrd="1" destOrd="0" presId="urn:microsoft.com/office/officeart/2005/8/layout/vList2"/>
    <dgm:cxn modelId="{A5624B6C-CA3C-446C-91E7-5EA8E94D72DA}" type="presParOf" srcId="{44BEDAB8-2CE4-467D-A819-129695E773A7}" destId="{3D1AB703-1BD6-452B-9716-9828A17B30A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3C41C-7058-480C-B905-A4F747E97E23}" type="doc">
      <dgm:prSet loTypeId="urn:microsoft.com/office/officeart/2005/8/layout/hierarchy1" loCatId="hierarchy" qsTypeId="urn:microsoft.com/office/officeart/2005/8/quickstyle/simple5" qsCatId="simple" csTypeId="urn:microsoft.com/office/officeart/2005/8/colors/accent3_2" csCatId="accent3"/>
      <dgm:spPr/>
      <dgm:t>
        <a:bodyPr/>
        <a:lstStyle/>
        <a:p>
          <a:endParaRPr lang="en-US"/>
        </a:p>
      </dgm:t>
    </dgm:pt>
    <dgm:pt modelId="{F3585802-6FF8-44DF-A1AF-F89FD931A35C}">
      <dgm:prSet/>
      <dgm:spPr/>
      <dgm:t>
        <a:bodyPr/>
        <a:lstStyle/>
        <a:p>
          <a:r>
            <a:rPr lang="uk-UA"/>
            <a:t>3.	Розподіл видів економічної діяльності здійснюється </a:t>
          </a:r>
          <a:r>
            <a:rPr lang="uk-UA" i="1"/>
            <a:t>за ознакою добувних, обробних та інших видів діяльності, які надають послуги.</a:t>
          </a:r>
          <a:endParaRPr lang="en-US"/>
        </a:p>
      </dgm:t>
    </dgm:pt>
    <dgm:pt modelId="{BA3B6A99-CE93-4AFB-81F9-5B7997CB0927}" type="parTrans" cxnId="{444176AE-4746-46C4-8745-E217D2D99161}">
      <dgm:prSet/>
      <dgm:spPr/>
      <dgm:t>
        <a:bodyPr/>
        <a:lstStyle/>
        <a:p>
          <a:endParaRPr lang="en-US"/>
        </a:p>
      </dgm:t>
    </dgm:pt>
    <dgm:pt modelId="{B04AE44F-D9B0-440F-83AE-7FDD741CA388}" type="sibTrans" cxnId="{444176AE-4746-46C4-8745-E217D2D99161}">
      <dgm:prSet/>
      <dgm:spPr/>
      <dgm:t>
        <a:bodyPr/>
        <a:lstStyle/>
        <a:p>
          <a:endParaRPr lang="en-US"/>
        </a:p>
      </dgm:t>
    </dgm:pt>
    <dgm:pt modelId="{33A4559D-35FC-4A85-AAA2-9777A08CBD10}">
      <dgm:prSet/>
      <dgm:spPr/>
      <dgm:t>
        <a:bodyPr/>
        <a:lstStyle/>
        <a:p>
          <a:r>
            <a:rPr lang="uk-UA"/>
            <a:t>Відповідно до міжнародних стандартів до добувних видів економічної діяльності відносяться: добувна промисловість, сільське   господарство,   мисливство   та   лісове господарство, рибне господарство.</a:t>
          </a:r>
          <a:endParaRPr lang="en-US"/>
        </a:p>
      </dgm:t>
    </dgm:pt>
    <dgm:pt modelId="{B2E07210-1134-4AB9-AC84-9E7A6102F889}" type="parTrans" cxnId="{9B2741CA-A2C1-4B33-8517-B22B17188F31}">
      <dgm:prSet/>
      <dgm:spPr/>
      <dgm:t>
        <a:bodyPr/>
        <a:lstStyle/>
        <a:p>
          <a:endParaRPr lang="en-US"/>
        </a:p>
      </dgm:t>
    </dgm:pt>
    <dgm:pt modelId="{A8E0A66D-8E01-4AA8-93C8-5E8DA7265B07}" type="sibTrans" cxnId="{9B2741CA-A2C1-4B33-8517-B22B17188F31}">
      <dgm:prSet/>
      <dgm:spPr/>
      <dgm:t>
        <a:bodyPr/>
        <a:lstStyle/>
        <a:p>
          <a:endParaRPr lang="en-US"/>
        </a:p>
      </dgm:t>
    </dgm:pt>
    <dgm:pt modelId="{1F2C4E68-2668-4A79-B385-EB156D5A00BF}">
      <dgm:prSet/>
      <dgm:spPr/>
      <dgm:t>
        <a:bodyPr/>
        <a:lstStyle/>
        <a:p>
          <a:r>
            <a:rPr lang="en-US"/>
            <a:t>До обробних видів економічної діяльності відносяться: обробна промисловість, виробництво електроенергії, газу та води.</a:t>
          </a:r>
        </a:p>
      </dgm:t>
    </dgm:pt>
    <dgm:pt modelId="{369C12BF-9A82-4246-A96B-752DE5E287B5}" type="parTrans" cxnId="{1064B5FE-AF74-4542-BA88-511B60C1AA99}">
      <dgm:prSet/>
      <dgm:spPr/>
      <dgm:t>
        <a:bodyPr/>
        <a:lstStyle/>
        <a:p>
          <a:endParaRPr lang="en-US"/>
        </a:p>
      </dgm:t>
    </dgm:pt>
    <dgm:pt modelId="{CAF0C71F-781C-45CC-B4EC-151D573AE717}" type="sibTrans" cxnId="{1064B5FE-AF74-4542-BA88-511B60C1AA99}">
      <dgm:prSet/>
      <dgm:spPr/>
      <dgm:t>
        <a:bodyPr/>
        <a:lstStyle/>
        <a:p>
          <a:endParaRPr lang="en-US"/>
        </a:p>
      </dgm:t>
    </dgm:pt>
    <dgm:pt modelId="{5933DE39-C642-4381-8C23-EE105B8AC4BF}">
      <dgm:prSet/>
      <dgm:spPr/>
      <dgm:t>
        <a:bodyPr/>
        <a:lstStyle/>
        <a:p>
          <a:r>
            <a:rPr lang="en-US"/>
            <a:t>Іншими видами економічної діяльності вважаються всі види діяльності, які надають послуги (торгівля, наука, освіта, охорона здоров’я, державне управління тощо).</a:t>
          </a:r>
        </a:p>
      </dgm:t>
    </dgm:pt>
    <dgm:pt modelId="{B4E7B281-6CFE-45B5-89A7-CF944CDBC891}" type="parTrans" cxnId="{BCC31F4E-785B-4CA0-A03A-F0D9692804F3}">
      <dgm:prSet/>
      <dgm:spPr/>
      <dgm:t>
        <a:bodyPr/>
        <a:lstStyle/>
        <a:p>
          <a:endParaRPr lang="en-US"/>
        </a:p>
      </dgm:t>
    </dgm:pt>
    <dgm:pt modelId="{BEE9E3EA-0794-4A34-BCD1-A9F4C35ADC8D}" type="sibTrans" cxnId="{BCC31F4E-785B-4CA0-A03A-F0D9692804F3}">
      <dgm:prSet/>
      <dgm:spPr/>
      <dgm:t>
        <a:bodyPr/>
        <a:lstStyle/>
        <a:p>
          <a:endParaRPr lang="en-US"/>
        </a:p>
      </dgm:t>
    </dgm:pt>
    <dgm:pt modelId="{1347B319-C796-4217-9736-39E9F44C6418}" type="pres">
      <dgm:prSet presAssocID="{8F43C41C-7058-480C-B905-A4F747E97E23}" presName="hierChild1" presStyleCnt="0">
        <dgm:presLayoutVars>
          <dgm:chPref val="1"/>
          <dgm:dir/>
          <dgm:animOne val="branch"/>
          <dgm:animLvl val="lvl"/>
          <dgm:resizeHandles/>
        </dgm:presLayoutVars>
      </dgm:prSet>
      <dgm:spPr/>
    </dgm:pt>
    <dgm:pt modelId="{A26049F5-3B89-4C1F-990C-1AC3D14AEAFB}" type="pres">
      <dgm:prSet presAssocID="{F3585802-6FF8-44DF-A1AF-F89FD931A35C}" presName="hierRoot1" presStyleCnt="0"/>
      <dgm:spPr/>
    </dgm:pt>
    <dgm:pt modelId="{D0B2C7BC-FF97-4B5A-8E8F-79B366C4CA3A}" type="pres">
      <dgm:prSet presAssocID="{F3585802-6FF8-44DF-A1AF-F89FD931A35C}" presName="composite" presStyleCnt="0"/>
      <dgm:spPr/>
    </dgm:pt>
    <dgm:pt modelId="{D83CDF6B-1D13-4487-8511-22A1E806E3C6}" type="pres">
      <dgm:prSet presAssocID="{F3585802-6FF8-44DF-A1AF-F89FD931A35C}" presName="background" presStyleLbl="node0" presStyleIdx="0" presStyleCnt="2"/>
      <dgm:spPr/>
    </dgm:pt>
    <dgm:pt modelId="{DE5CC600-F3D4-46CD-93F8-6A34D56F9792}" type="pres">
      <dgm:prSet presAssocID="{F3585802-6FF8-44DF-A1AF-F89FD931A35C}" presName="text" presStyleLbl="fgAcc0" presStyleIdx="0" presStyleCnt="2">
        <dgm:presLayoutVars>
          <dgm:chPref val="3"/>
        </dgm:presLayoutVars>
      </dgm:prSet>
      <dgm:spPr/>
    </dgm:pt>
    <dgm:pt modelId="{403CE384-AD5E-4F4D-B440-058573E3C3E1}" type="pres">
      <dgm:prSet presAssocID="{F3585802-6FF8-44DF-A1AF-F89FD931A35C}" presName="hierChild2" presStyleCnt="0"/>
      <dgm:spPr/>
    </dgm:pt>
    <dgm:pt modelId="{CC314C4B-17B3-4A29-889F-516736A7F56D}" type="pres">
      <dgm:prSet presAssocID="{33A4559D-35FC-4A85-AAA2-9777A08CBD10}" presName="hierRoot1" presStyleCnt="0"/>
      <dgm:spPr/>
    </dgm:pt>
    <dgm:pt modelId="{25529AD9-2045-43A5-9056-328A05AEB439}" type="pres">
      <dgm:prSet presAssocID="{33A4559D-35FC-4A85-AAA2-9777A08CBD10}" presName="composite" presStyleCnt="0"/>
      <dgm:spPr/>
    </dgm:pt>
    <dgm:pt modelId="{E9D735C8-6AAD-4F00-841E-F9D2BAB82BA5}" type="pres">
      <dgm:prSet presAssocID="{33A4559D-35FC-4A85-AAA2-9777A08CBD10}" presName="background" presStyleLbl="node0" presStyleIdx="1" presStyleCnt="2"/>
      <dgm:spPr/>
    </dgm:pt>
    <dgm:pt modelId="{D67024C9-23B0-44C6-BA86-A127CED01C84}" type="pres">
      <dgm:prSet presAssocID="{33A4559D-35FC-4A85-AAA2-9777A08CBD10}" presName="text" presStyleLbl="fgAcc0" presStyleIdx="1" presStyleCnt="2">
        <dgm:presLayoutVars>
          <dgm:chPref val="3"/>
        </dgm:presLayoutVars>
      </dgm:prSet>
      <dgm:spPr/>
    </dgm:pt>
    <dgm:pt modelId="{74D6BC76-BEAD-4DC5-B6A5-F8ADF927A892}" type="pres">
      <dgm:prSet presAssocID="{33A4559D-35FC-4A85-AAA2-9777A08CBD10}" presName="hierChild2" presStyleCnt="0"/>
      <dgm:spPr/>
    </dgm:pt>
    <dgm:pt modelId="{C2D04530-75EC-4F26-B119-F2AFF2EF1573}" type="pres">
      <dgm:prSet presAssocID="{369C12BF-9A82-4246-A96B-752DE5E287B5}" presName="Name10" presStyleLbl="parChTrans1D2" presStyleIdx="0" presStyleCnt="2"/>
      <dgm:spPr/>
    </dgm:pt>
    <dgm:pt modelId="{B98A3B85-563E-4E73-B94D-4249A91B4BD6}" type="pres">
      <dgm:prSet presAssocID="{1F2C4E68-2668-4A79-B385-EB156D5A00BF}" presName="hierRoot2" presStyleCnt="0"/>
      <dgm:spPr/>
    </dgm:pt>
    <dgm:pt modelId="{BBE9DC70-9982-4094-9DB9-CB8A1D0DD116}" type="pres">
      <dgm:prSet presAssocID="{1F2C4E68-2668-4A79-B385-EB156D5A00BF}" presName="composite2" presStyleCnt="0"/>
      <dgm:spPr/>
    </dgm:pt>
    <dgm:pt modelId="{A106BFEE-2C6B-4667-A320-48DE19486395}" type="pres">
      <dgm:prSet presAssocID="{1F2C4E68-2668-4A79-B385-EB156D5A00BF}" presName="background2" presStyleLbl="node2" presStyleIdx="0" presStyleCnt="2"/>
      <dgm:spPr/>
    </dgm:pt>
    <dgm:pt modelId="{B7994F09-21AA-48B5-82BA-060A0E80E8CA}" type="pres">
      <dgm:prSet presAssocID="{1F2C4E68-2668-4A79-B385-EB156D5A00BF}" presName="text2" presStyleLbl="fgAcc2" presStyleIdx="0" presStyleCnt="2">
        <dgm:presLayoutVars>
          <dgm:chPref val="3"/>
        </dgm:presLayoutVars>
      </dgm:prSet>
      <dgm:spPr/>
    </dgm:pt>
    <dgm:pt modelId="{B4EDE2FC-E9E2-4B51-A22F-3BC4FC174181}" type="pres">
      <dgm:prSet presAssocID="{1F2C4E68-2668-4A79-B385-EB156D5A00BF}" presName="hierChild3" presStyleCnt="0"/>
      <dgm:spPr/>
    </dgm:pt>
    <dgm:pt modelId="{2B884C7B-6167-43FE-9FF4-92211BE152FB}" type="pres">
      <dgm:prSet presAssocID="{B4E7B281-6CFE-45B5-89A7-CF944CDBC891}" presName="Name10" presStyleLbl="parChTrans1D2" presStyleIdx="1" presStyleCnt="2"/>
      <dgm:spPr/>
    </dgm:pt>
    <dgm:pt modelId="{88DDD6DA-8E8A-4901-B2A7-CC4490C025D6}" type="pres">
      <dgm:prSet presAssocID="{5933DE39-C642-4381-8C23-EE105B8AC4BF}" presName="hierRoot2" presStyleCnt="0"/>
      <dgm:spPr/>
    </dgm:pt>
    <dgm:pt modelId="{13E62D41-CE8D-4F0D-A532-D6A844836CA4}" type="pres">
      <dgm:prSet presAssocID="{5933DE39-C642-4381-8C23-EE105B8AC4BF}" presName="composite2" presStyleCnt="0"/>
      <dgm:spPr/>
    </dgm:pt>
    <dgm:pt modelId="{61E3DBF3-ABF1-43F6-8EAC-CA1BAC72CE2B}" type="pres">
      <dgm:prSet presAssocID="{5933DE39-C642-4381-8C23-EE105B8AC4BF}" presName="background2" presStyleLbl="node2" presStyleIdx="1" presStyleCnt="2"/>
      <dgm:spPr/>
    </dgm:pt>
    <dgm:pt modelId="{3C1679D1-4E61-4E84-8B5B-F2E5E83B934B}" type="pres">
      <dgm:prSet presAssocID="{5933DE39-C642-4381-8C23-EE105B8AC4BF}" presName="text2" presStyleLbl="fgAcc2" presStyleIdx="1" presStyleCnt="2">
        <dgm:presLayoutVars>
          <dgm:chPref val="3"/>
        </dgm:presLayoutVars>
      </dgm:prSet>
      <dgm:spPr/>
    </dgm:pt>
    <dgm:pt modelId="{C9B4C770-00E2-4E40-9E66-D9D3B0C588AE}" type="pres">
      <dgm:prSet presAssocID="{5933DE39-C642-4381-8C23-EE105B8AC4BF}" presName="hierChild3" presStyleCnt="0"/>
      <dgm:spPr/>
    </dgm:pt>
  </dgm:ptLst>
  <dgm:cxnLst>
    <dgm:cxn modelId="{3A061500-9294-48B1-80BE-C7F86CEB969D}" type="presOf" srcId="{5933DE39-C642-4381-8C23-EE105B8AC4BF}" destId="{3C1679D1-4E61-4E84-8B5B-F2E5E83B934B}" srcOrd="0" destOrd="0" presId="urn:microsoft.com/office/officeart/2005/8/layout/hierarchy1"/>
    <dgm:cxn modelId="{8BB3CC06-1AF7-44F7-A1B9-EE84CA7B0AD8}" type="presOf" srcId="{33A4559D-35FC-4A85-AAA2-9777A08CBD10}" destId="{D67024C9-23B0-44C6-BA86-A127CED01C84}" srcOrd="0" destOrd="0" presId="urn:microsoft.com/office/officeart/2005/8/layout/hierarchy1"/>
    <dgm:cxn modelId="{79B4A96B-EB6C-49B6-8F9D-F3DEA73AF86A}" type="presOf" srcId="{F3585802-6FF8-44DF-A1AF-F89FD931A35C}" destId="{DE5CC600-F3D4-46CD-93F8-6A34D56F9792}" srcOrd="0" destOrd="0" presId="urn:microsoft.com/office/officeart/2005/8/layout/hierarchy1"/>
    <dgm:cxn modelId="{BCC31F4E-785B-4CA0-A03A-F0D9692804F3}" srcId="{33A4559D-35FC-4A85-AAA2-9777A08CBD10}" destId="{5933DE39-C642-4381-8C23-EE105B8AC4BF}" srcOrd="1" destOrd="0" parTransId="{B4E7B281-6CFE-45B5-89A7-CF944CDBC891}" sibTransId="{BEE9E3EA-0794-4A34-BCD1-A9F4C35ADC8D}"/>
    <dgm:cxn modelId="{F8B0E79C-7133-4B80-95CB-6037B512E856}" type="presOf" srcId="{8F43C41C-7058-480C-B905-A4F747E97E23}" destId="{1347B319-C796-4217-9736-39E9F44C6418}" srcOrd="0" destOrd="0" presId="urn:microsoft.com/office/officeart/2005/8/layout/hierarchy1"/>
    <dgm:cxn modelId="{444176AE-4746-46C4-8745-E217D2D99161}" srcId="{8F43C41C-7058-480C-B905-A4F747E97E23}" destId="{F3585802-6FF8-44DF-A1AF-F89FD931A35C}" srcOrd="0" destOrd="0" parTransId="{BA3B6A99-CE93-4AFB-81F9-5B7997CB0927}" sibTransId="{B04AE44F-D9B0-440F-83AE-7FDD741CA388}"/>
    <dgm:cxn modelId="{0512F8B2-53CD-4A28-B8E5-EAAB33B64524}" type="presOf" srcId="{369C12BF-9A82-4246-A96B-752DE5E287B5}" destId="{C2D04530-75EC-4F26-B119-F2AFF2EF1573}" srcOrd="0" destOrd="0" presId="urn:microsoft.com/office/officeart/2005/8/layout/hierarchy1"/>
    <dgm:cxn modelId="{9B2741CA-A2C1-4B33-8517-B22B17188F31}" srcId="{8F43C41C-7058-480C-B905-A4F747E97E23}" destId="{33A4559D-35FC-4A85-AAA2-9777A08CBD10}" srcOrd="1" destOrd="0" parTransId="{B2E07210-1134-4AB9-AC84-9E7A6102F889}" sibTransId="{A8E0A66D-8E01-4AA8-93C8-5E8DA7265B07}"/>
    <dgm:cxn modelId="{D2B5E8D0-BBE4-487B-B0E6-E9B6FC522D75}" type="presOf" srcId="{1F2C4E68-2668-4A79-B385-EB156D5A00BF}" destId="{B7994F09-21AA-48B5-82BA-060A0E80E8CA}" srcOrd="0" destOrd="0" presId="urn:microsoft.com/office/officeart/2005/8/layout/hierarchy1"/>
    <dgm:cxn modelId="{D20C93F4-4014-4DC2-9037-9603E1C3DC95}" type="presOf" srcId="{B4E7B281-6CFE-45B5-89A7-CF944CDBC891}" destId="{2B884C7B-6167-43FE-9FF4-92211BE152FB}" srcOrd="0" destOrd="0" presId="urn:microsoft.com/office/officeart/2005/8/layout/hierarchy1"/>
    <dgm:cxn modelId="{1064B5FE-AF74-4542-BA88-511B60C1AA99}" srcId="{33A4559D-35FC-4A85-AAA2-9777A08CBD10}" destId="{1F2C4E68-2668-4A79-B385-EB156D5A00BF}" srcOrd="0" destOrd="0" parTransId="{369C12BF-9A82-4246-A96B-752DE5E287B5}" sibTransId="{CAF0C71F-781C-45CC-B4EC-151D573AE717}"/>
    <dgm:cxn modelId="{E952C115-4F3F-4B4B-B1B7-DEC44585855E}" type="presParOf" srcId="{1347B319-C796-4217-9736-39E9F44C6418}" destId="{A26049F5-3B89-4C1F-990C-1AC3D14AEAFB}" srcOrd="0" destOrd="0" presId="urn:microsoft.com/office/officeart/2005/8/layout/hierarchy1"/>
    <dgm:cxn modelId="{440FD185-B447-4B22-A962-AEFC2E32540F}" type="presParOf" srcId="{A26049F5-3B89-4C1F-990C-1AC3D14AEAFB}" destId="{D0B2C7BC-FF97-4B5A-8E8F-79B366C4CA3A}" srcOrd="0" destOrd="0" presId="urn:microsoft.com/office/officeart/2005/8/layout/hierarchy1"/>
    <dgm:cxn modelId="{0FAAD7E0-910B-4698-8FCA-706B6554467E}" type="presParOf" srcId="{D0B2C7BC-FF97-4B5A-8E8F-79B366C4CA3A}" destId="{D83CDF6B-1D13-4487-8511-22A1E806E3C6}" srcOrd="0" destOrd="0" presId="urn:microsoft.com/office/officeart/2005/8/layout/hierarchy1"/>
    <dgm:cxn modelId="{E9ABC1BE-5FD2-40C4-846C-7A9651B680CF}" type="presParOf" srcId="{D0B2C7BC-FF97-4B5A-8E8F-79B366C4CA3A}" destId="{DE5CC600-F3D4-46CD-93F8-6A34D56F9792}" srcOrd="1" destOrd="0" presId="urn:microsoft.com/office/officeart/2005/8/layout/hierarchy1"/>
    <dgm:cxn modelId="{FCC6EF7E-FFD6-4477-8093-60E189D94748}" type="presParOf" srcId="{A26049F5-3B89-4C1F-990C-1AC3D14AEAFB}" destId="{403CE384-AD5E-4F4D-B440-058573E3C3E1}" srcOrd="1" destOrd="0" presId="urn:microsoft.com/office/officeart/2005/8/layout/hierarchy1"/>
    <dgm:cxn modelId="{8C5EFAD3-EAF1-4CD7-ACD5-FB6A8096B997}" type="presParOf" srcId="{1347B319-C796-4217-9736-39E9F44C6418}" destId="{CC314C4B-17B3-4A29-889F-516736A7F56D}" srcOrd="1" destOrd="0" presId="urn:microsoft.com/office/officeart/2005/8/layout/hierarchy1"/>
    <dgm:cxn modelId="{1CB513B7-8887-446B-BEEA-70BA99393C46}" type="presParOf" srcId="{CC314C4B-17B3-4A29-889F-516736A7F56D}" destId="{25529AD9-2045-43A5-9056-328A05AEB439}" srcOrd="0" destOrd="0" presId="urn:microsoft.com/office/officeart/2005/8/layout/hierarchy1"/>
    <dgm:cxn modelId="{7064D53F-9BA4-470A-A1FD-7DEA2176BCFA}" type="presParOf" srcId="{25529AD9-2045-43A5-9056-328A05AEB439}" destId="{E9D735C8-6AAD-4F00-841E-F9D2BAB82BA5}" srcOrd="0" destOrd="0" presId="urn:microsoft.com/office/officeart/2005/8/layout/hierarchy1"/>
    <dgm:cxn modelId="{A2A162B7-9238-49F4-A515-F87B6B333E64}" type="presParOf" srcId="{25529AD9-2045-43A5-9056-328A05AEB439}" destId="{D67024C9-23B0-44C6-BA86-A127CED01C84}" srcOrd="1" destOrd="0" presId="urn:microsoft.com/office/officeart/2005/8/layout/hierarchy1"/>
    <dgm:cxn modelId="{BE240169-D5AE-4206-BDE9-8F1205D19352}" type="presParOf" srcId="{CC314C4B-17B3-4A29-889F-516736A7F56D}" destId="{74D6BC76-BEAD-4DC5-B6A5-F8ADF927A892}" srcOrd="1" destOrd="0" presId="urn:microsoft.com/office/officeart/2005/8/layout/hierarchy1"/>
    <dgm:cxn modelId="{C4EE872A-6414-4CA5-AD39-6BC1D676EB42}" type="presParOf" srcId="{74D6BC76-BEAD-4DC5-B6A5-F8ADF927A892}" destId="{C2D04530-75EC-4F26-B119-F2AFF2EF1573}" srcOrd="0" destOrd="0" presId="urn:microsoft.com/office/officeart/2005/8/layout/hierarchy1"/>
    <dgm:cxn modelId="{933B3592-C863-4A99-A7EC-4711A65555A6}" type="presParOf" srcId="{74D6BC76-BEAD-4DC5-B6A5-F8ADF927A892}" destId="{B98A3B85-563E-4E73-B94D-4249A91B4BD6}" srcOrd="1" destOrd="0" presId="urn:microsoft.com/office/officeart/2005/8/layout/hierarchy1"/>
    <dgm:cxn modelId="{EC7A3869-5FA1-48BE-837A-435736A74ED8}" type="presParOf" srcId="{B98A3B85-563E-4E73-B94D-4249A91B4BD6}" destId="{BBE9DC70-9982-4094-9DB9-CB8A1D0DD116}" srcOrd="0" destOrd="0" presId="urn:microsoft.com/office/officeart/2005/8/layout/hierarchy1"/>
    <dgm:cxn modelId="{401C5366-746E-45A5-B636-2FB58828BEEC}" type="presParOf" srcId="{BBE9DC70-9982-4094-9DB9-CB8A1D0DD116}" destId="{A106BFEE-2C6B-4667-A320-48DE19486395}" srcOrd="0" destOrd="0" presId="urn:microsoft.com/office/officeart/2005/8/layout/hierarchy1"/>
    <dgm:cxn modelId="{A8148F8C-BADF-474F-94E6-D2B7DC6C6A4C}" type="presParOf" srcId="{BBE9DC70-9982-4094-9DB9-CB8A1D0DD116}" destId="{B7994F09-21AA-48B5-82BA-060A0E80E8CA}" srcOrd="1" destOrd="0" presId="urn:microsoft.com/office/officeart/2005/8/layout/hierarchy1"/>
    <dgm:cxn modelId="{81BE967D-731C-48A5-8674-0622C7559E71}" type="presParOf" srcId="{B98A3B85-563E-4E73-B94D-4249A91B4BD6}" destId="{B4EDE2FC-E9E2-4B51-A22F-3BC4FC174181}" srcOrd="1" destOrd="0" presId="urn:microsoft.com/office/officeart/2005/8/layout/hierarchy1"/>
    <dgm:cxn modelId="{1B918DA3-EF25-46A2-BC50-920FC473741E}" type="presParOf" srcId="{74D6BC76-BEAD-4DC5-B6A5-F8ADF927A892}" destId="{2B884C7B-6167-43FE-9FF4-92211BE152FB}" srcOrd="2" destOrd="0" presId="urn:microsoft.com/office/officeart/2005/8/layout/hierarchy1"/>
    <dgm:cxn modelId="{E940FE76-5BD8-416D-885B-D06C2E3CF091}" type="presParOf" srcId="{74D6BC76-BEAD-4DC5-B6A5-F8ADF927A892}" destId="{88DDD6DA-8E8A-4901-B2A7-CC4490C025D6}" srcOrd="3" destOrd="0" presId="urn:microsoft.com/office/officeart/2005/8/layout/hierarchy1"/>
    <dgm:cxn modelId="{3170D45F-CD93-42A8-8101-C24E7AFA31A6}" type="presParOf" srcId="{88DDD6DA-8E8A-4901-B2A7-CC4490C025D6}" destId="{13E62D41-CE8D-4F0D-A532-D6A844836CA4}" srcOrd="0" destOrd="0" presId="urn:microsoft.com/office/officeart/2005/8/layout/hierarchy1"/>
    <dgm:cxn modelId="{D7990A9E-E9F1-4F31-9EE5-23BE2DC42173}" type="presParOf" srcId="{13E62D41-CE8D-4F0D-A532-D6A844836CA4}" destId="{61E3DBF3-ABF1-43F6-8EAC-CA1BAC72CE2B}" srcOrd="0" destOrd="0" presId="urn:microsoft.com/office/officeart/2005/8/layout/hierarchy1"/>
    <dgm:cxn modelId="{EBF79E81-DF4E-4069-9104-56958DBCFF4F}" type="presParOf" srcId="{13E62D41-CE8D-4F0D-A532-D6A844836CA4}" destId="{3C1679D1-4E61-4E84-8B5B-F2E5E83B934B}" srcOrd="1" destOrd="0" presId="urn:microsoft.com/office/officeart/2005/8/layout/hierarchy1"/>
    <dgm:cxn modelId="{F5690C11-6E04-4CCF-8044-3AB21727685C}" type="presParOf" srcId="{88DDD6DA-8E8A-4901-B2A7-CC4490C025D6}" destId="{C9B4C770-00E2-4E40-9E66-D9D3B0C588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F4F92A-BA19-41BC-877A-3CB4DB2B0C9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AF4E261-648B-4424-9043-3A1AA65D43D3}">
      <dgm:prSet/>
      <dgm:spPr/>
      <dgm:t>
        <a:bodyPr/>
        <a:lstStyle/>
        <a:p>
          <a:r>
            <a:rPr lang="uk-UA"/>
            <a:t>4.	Поява у КВЕД нових видів економічної діяльності в зв’язку з відтворенням ринкових відносин в економіці. Наприклад, операції з нерухомістю, здавання під найм, послуги домашньої прислуги та інші.</a:t>
          </a:r>
          <a:endParaRPr lang="en-US"/>
        </a:p>
      </dgm:t>
    </dgm:pt>
    <dgm:pt modelId="{52BC9089-5874-4123-8A35-7B98DBB49431}" type="parTrans" cxnId="{51559BAB-2EA6-4F3E-8B8C-2340620DB436}">
      <dgm:prSet/>
      <dgm:spPr/>
      <dgm:t>
        <a:bodyPr/>
        <a:lstStyle/>
        <a:p>
          <a:endParaRPr lang="en-US"/>
        </a:p>
      </dgm:t>
    </dgm:pt>
    <dgm:pt modelId="{1323A15E-6242-4C3E-BAEB-2C547C183F21}" type="sibTrans" cxnId="{51559BAB-2EA6-4F3E-8B8C-2340620DB436}">
      <dgm:prSet/>
      <dgm:spPr/>
      <dgm:t>
        <a:bodyPr/>
        <a:lstStyle/>
        <a:p>
          <a:endParaRPr lang="en-US"/>
        </a:p>
      </dgm:t>
    </dgm:pt>
    <dgm:pt modelId="{9BD29D2F-A985-4A34-A8BC-96043E966BC5}">
      <dgm:prSet/>
      <dgm:spPr/>
      <dgm:t>
        <a:bodyPr/>
        <a:lstStyle/>
        <a:p>
          <a:pPr algn="ctr"/>
          <a:r>
            <a:rPr lang="uk-UA" dirty="0"/>
            <a:t>Реалізація	на	практиці	в	Україні	методологічних	принципів побудови міжнародних економічних класифікацій забезпечує:</a:t>
          </a:r>
          <a:endParaRPr lang="en-US" dirty="0"/>
        </a:p>
      </dgm:t>
    </dgm:pt>
    <dgm:pt modelId="{83064FDE-E814-408F-8B64-759C48FBBD52}" type="parTrans" cxnId="{7EA1B73B-7B5B-469F-8669-CCFFC7EB2EA8}">
      <dgm:prSet/>
      <dgm:spPr/>
      <dgm:t>
        <a:bodyPr/>
        <a:lstStyle/>
        <a:p>
          <a:endParaRPr lang="en-US"/>
        </a:p>
      </dgm:t>
    </dgm:pt>
    <dgm:pt modelId="{EAF6FBA9-0060-48D8-BE2D-06A2263FE2A1}" type="sibTrans" cxnId="{7EA1B73B-7B5B-469F-8669-CCFFC7EB2EA8}">
      <dgm:prSet/>
      <dgm:spPr/>
      <dgm:t>
        <a:bodyPr/>
        <a:lstStyle/>
        <a:p>
          <a:endParaRPr lang="en-US"/>
        </a:p>
      </dgm:t>
    </dgm:pt>
    <dgm:pt modelId="{4ACC713D-30B7-4B43-A5CD-DA2F1FEBBCB9}">
      <dgm:prSet/>
      <dgm:spPr/>
      <dgm:t>
        <a:bodyPr/>
        <a:lstStyle/>
        <a:p>
          <a:r>
            <a:rPr lang="uk-UA"/>
            <a:t>-	можливість	зіставлення	національної	статистичної інформації з міжнародною;</a:t>
          </a:r>
          <a:endParaRPr lang="en-US"/>
        </a:p>
      </dgm:t>
    </dgm:pt>
    <dgm:pt modelId="{120BC51B-1C7F-4719-BD42-B6F5837FAFD1}" type="parTrans" cxnId="{9ABCA06F-0C06-40A0-BEEA-B073326FF82E}">
      <dgm:prSet/>
      <dgm:spPr/>
      <dgm:t>
        <a:bodyPr/>
        <a:lstStyle/>
        <a:p>
          <a:endParaRPr lang="en-US"/>
        </a:p>
      </dgm:t>
    </dgm:pt>
    <dgm:pt modelId="{536AE61D-8A1B-453B-8F00-3DF32CFFE558}" type="sibTrans" cxnId="{9ABCA06F-0C06-40A0-BEEA-B073326FF82E}">
      <dgm:prSet/>
      <dgm:spPr/>
      <dgm:t>
        <a:bodyPr/>
        <a:lstStyle/>
        <a:p>
          <a:endParaRPr lang="en-US"/>
        </a:p>
      </dgm:t>
    </dgm:pt>
    <dgm:pt modelId="{0D1DB99D-1CB7-472C-B824-2B4ACF563BCA}">
      <dgm:prSet/>
      <dgm:spPr/>
      <dgm:t>
        <a:bodyPr/>
        <a:lstStyle/>
        <a:p>
          <a:r>
            <a:rPr lang="uk-UA"/>
            <a:t>-	складання  міжгалузевого  балансу  виробництва  та  розподілу товарів і послуг відповідно до системи національних рахунків;</a:t>
          </a:r>
          <a:endParaRPr lang="en-US"/>
        </a:p>
      </dgm:t>
    </dgm:pt>
    <dgm:pt modelId="{797A56C7-CC63-4400-8685-DF9A70D47B16}" type="parTrans" cxnId="{D21F90D2-1DFD-4E14-9C65-6C0157DB8192}">
      <dgm:prSet/>
      <dgm:spPr/>
      <dgm:t>
        <a:bodyPr/>
        <a:lstStyle/>
        <a:p>
          <a:endParaRPr lang="en-US"/>
        </a:p>
      </dgm:t>
    </dgm:pt>
    <dgm:pt modelId="{21179456-C751-4AA7-9DE5-A8410BF13D93}" type="sibTrans" cxnId="{D21F90D2-1DFD-4E14-9C65-6C0157DB8192}">
      <dgm:prSet/>
      <dgm:spPr/>
      <dgm:t>
        <a:bodyPr/>
        <a:lstStyle/>
        <a:p>
          <a:endParaRPr lang="en-US"/>
        </a:p>
      </dgm:t>
    </dgm:pt>
    <dgm:pt modelId="{BB8C1DC7-0078-4C43-9791-FBACFE33D89A}">
      <dgm:prSet/>
      <dgm:spPr/>
      <dgm:t>
        <a:bodyPr/>
        <a:lstStyle/>
        <a:p>
          <a:r>
            <a:rPr lang="uk-UA"/>
            <a:t>- проведення статистичних обстежень економічної діяльності та продукції на макро- і  мікрорівнях;</a:t>
          </a:r>
          <a:endParaRPr lang="en-US"/>
        </a:p>
      </dgm:t>
    </dgm:pt>
    <dgm:pt modelId="{72FA0714-21B8-48FA-ABD0-9B1719866DFE}" type="parTrans" cxnId="{DF38E2AA-F738-4D6C-889A-C8DEF267538A}">
      <dgm:prSet/>
      <dgm:spPr/>
      <dgm:t>
        <a:bodyPr/>
        <a:lstStyle/>
        <a:p>
          <a:endParaRPr lang="en-US"/>
        </a:p>
      </dgm:t>
    </dgm:pt>
    <dgm:pt modelId="{B5791286-0BE7-4D08-A79B-4CE35AAA4BE3}" type="sibTrans" cxnId="{DF38E2AA-F738-4D6C-889A-C8DEF267538A}">
      <dgm:prSet/>
      <dgm:spPr/>
      <dgm:t>
        <a:bodyPr/>
        <a:lstStyle/>
        <a:p>
          <a:endParaRPr lang="en-US"/>
        </a:p>
      </dgm:t>
    </dgm:pt>
    <dgm:pt modelId="{B01AA95C-4098-46A5-8AEF-AC9B042D9A9E}">
      <dgm:prSet/>
      <dgm:spPr/>
      <dgm:t>
        <a:bodyPr/>
        <a:lstStyle/>
        <a:p>
          <a:r>
            <a:rPr lang="uk-UA"/>
            <a:t>-	застосування статистичних одиниць, що використовуються в Європейському Союзі.</a:t>
          </a:r>
          <a:endParaRPr lang="en-US"/>
        </a:p>
      </dgm:t>
    </dgm:pt>
    <dgm:pt modelId="{4E617FBC-7D8D-4F09-BD66-D20D6992532F}" type="parTrans" cxnId="{664733EC-DD98-47F7-944F-0BB15353756A}">
      <dgm:prSet/>
      <dgm:spPr/>
      <dgm:t>
        <a:bodyPr/>
        <a:lstStyle/>
        <a:p>
          <a:endParaRPr lang="en-US"/>
        </a:p>
      </dgm:t>
    </dgm:pt>
    <dgm:pt modelId="{231A43A1-3ED7-4D86-B674-52344BA7A6FC}" type="sibTrans" cxnId="{664733EC-DD98-47F7-944F-0BB15353756A}">
      <dgm:prSet/>
      <dgm:spPr/>
      <dgm:t>
        <a:bodyPr/>
        <a:lstStyle/>
        <a:p>
          <a:endParaRPr lang="en-US"/>
        </a:p>
      </dgm:t>
    </dgm:pt>
    <dgm:pt modelId="{18422EE0-7C0A-4F87-804B-BA5887978A9D}" type="pres">
      <dgm:prSet presAssocID="{D9F4F92A-BA19-41BC-877A-3CB4DB2B0C9F}" presName="linear" presStyleCnt="0">
        <dgm:presLayoutVars>
          <dgm:animLvl val="lvl"/>
          <dgm:resizeHandles val="exact"/>
        </dgm:presLayoutVars>
      </dgm:prSet>
      <dgm:spPr/>
    </dgm:pt>
    <dgm:pt modelId="{0692B9F8-9BF2-4BE5-986A-A9C14F2014BC}" type="pres">
      <dgm:prSet presAssocID="{CAF4E261-648B-4424-9043-3A1AA65D43D3}" presName="parentText" presStyleLbl="node1" presStyleIdx="0" presStyleCnt="6">
        <dgm:presLayoutVars>
          <dgm:chMax val="0"/>
          <dgm:bulletEnabled val="1"/>
        </dgm:presLayoutVars>
      </dgm:prSet>
      <dgm:spPr/>
    </dgm:pt>
    <dgm:pt modelId="{02429019-86AC-46D3-A846-7AAA28011C8A}" type="pres">
      <dgm:prSet presAssocID="{1323A15E-6242-4C3E-BAEB-2C547C183F21}" presName="spacer" presStyleCnt="0"/>
      <dgm:spPr/>
    </dgm:pt>
    <dgm:pt modelId="{71EAD247-CFC1-44E2-B834-A025FCC196F5}" type="pres">
      <dgm:prSet presAssocID="{9BD29D2F-A985-4A34-A8BC-96043E966BC5}" presName="parentText" presStyleLbl="node1" presStyleIdx="1" presStyleCnt="6">
        <dgm:presLayoutVars>
          <dgm:chMax val="0"/>
          <dgm:bulletEnabled val="1"/>
        </dgm:presLayoutVars>
      </dgm:prSet>
      <dgm:spPr/>
    </dgm:pt>
    <dgm:pt modelId="{D48B6FAD-12A8-4012-9C40-A91EF443AFD7}" type="pres">
      <dgm:prSet presAssocID="{EAF6FBA9-0060-48D8-BE2D-06A2263FE2A1}" presName="spacer" presStyleCnt="0"/>
      <dgm:spPr/>
    </dgm:pt>
    <dgm:pt modelId="{352432BE-992A-44FC-A99C-40F16C24B8D3}" type="pres">
      <dgm:prSet presAssocID="{4ACC713D-30B7-4B43-A5CD-DA2F1FEBBCB9}" presName="parentText" presStyleLbl="node1" presStyleIdx="2" presStyleCnt="6">
        <dgm:presLayoutVars>
          <dgm:chMax val="0"/>
          <dgm:bulletEnabled val="1"/>
        </dgm:presLayoutVars>
      </dgm:prSet>
      <dgm:spPr/>
    </dgm:pt>
    <dgm:pt modelId="{E074D83C-9FBC-4DEF-8F81-FFAF4F5314E8}" type="pres">
      <dgm:prSet presAssocID="{536AE61D-8A1B-453B-8F00-3DF32CFFE558}" presName="spacer" presStyleCnt="0"/>
      <dgm:spPr/>
    </dgm:pt>
    <dgm:pt modelId="{8BA28248-083C-4519-B0DC-2BA42D772137}" type="pres">
      <dgm:prSet presAssocID="{0D1DB99D-1CB7-472C-B824-2B4ACF563BCA}" presName="parentText" presStyleLbl="node1" presStyleIdx="3" presStyleCnt="6">
        <dgm:presLayoutVars>
          <dgm:chMax val="0"/>
          <dgm:bulletEnabled val="1"/>
        </dgm:presLayoutVars>
      </dgm:prSet>
      <dgm:spPr/>
    </dgm:pt>
    <dgm:pt modelId="{BDDC1CAF-0177-4C79-B599-55C9A5E5599F}" type="pres">
      <dgm:prSet presAssocID="{21179456-C751-4AA7-9DE5-A8410BF13D93}" presName="spacer" presStyleCnt="0"/>
      <dgm:spPr/>
    </dgm:pt>
    <dgm:pt modelId="{BEB215D6-537C-45B3-8291-5B76D364A167}" type="pres">
      <dgm:prSet presAssocID="{BB8C1DC7-0078-4C43-9791-FBACFE33D89A}" presName="parentText" presStyleLbl="node1" presStyleIdx="4" presStyleCnt="6">
        <dgm:presLayoutVars>
          <dgm:chMax val="0"/>
          <dgm:bulletEnabled val="1"/>
        </dgm:presLayoutVars>
      </dgm:prSet>
      <dgm:spPr/>
    </dgm:pt>
    <dgm:pt modelId="{E9A7AB77-3E8D-4E5E-8BD0-F453D5EE4ED7}" type="pres">
      <dgm:prSet presAssocID="{B5791286-0BE7-4D08-A79B-4CE35AAA4BE3}" presName="spacer" presStyleCnt="0"/>
      <dgm:spPr/>
    </dgm:pt>
    <dgm:pt modelId="{BA6BAB0C-ABEB-489D-8ACF-C9D67A99B592}" type="pres">
      <dgm:prSet presAssocID="{B01AA95C-4098-46A5-8AEF-AC9B042D9A9E}" presName="parentText" presStyleLbl="node1" presStyleIdx="5" presStyleCnt="6">
        <dgm:presLayoutVars>
          <dgm:chMax val="0"/>
          <dgm:bulletEnabled val="1"/>
        </dgm:presLayoutVars>
      </dgm:prSet>
      <dgm:spPr/>
    </dgm:pt>
  </dgm:ptLst>
  <dgm:cxnLst>
    <dgm:cxn modelId="{7EA1B73B-7B5B-469F-8669-CCFFC7EB2EA8}" srcId="{D9F4F92A-BA19-41BC-877A-3CB4DB2B0C9F}" destId="{9BD29D2F-A985-4A34-A8BC-96043E966BC5}" srcOrd="1" destOrd="0" parTransId="{83064FDE-E814-408F-8B64-759C48FBBD52}" sibTransId="{EAF6FBA9-0060-48D8-BE2D-06A2263FE2A1}"/>
    <dgm:cxn modelId="{4262FA3D-CE3C-4FBF-AB0E-D2BE1077D135}" type="presOf" srcId="{0D1DB99D-1CB7-472C-B824-2B4ACF563BCA}" destId="{8BA28248-083C-4519-B0DC-2BA42D772137}" srcOrd="0" destOrd="0" presId="urn:microsoft.com/office/officeart/2005/8/layout/vList2"/>
    <dgm:cxn modelId="{3E3B1341-E360-4E20-A722-9CF15F32DD0B}" type="presOf" srcId="{4ACC713D-30B7-4B43-A5CD-DA2F1FEBBCB9}" destId="{352432BE-992A-44FC-A99C-40F16C24B8D3}" srcOrd="0" destOrd="0" presId="urn:microsoft.com/office/officeart/2005/8/layout/vList2"/>
    <dgm:cxn modelId="{9ABCA06F-0C06-40A0-BEEA-B073326FF82E}" srcId="{D9F4F92A-BA19-41BC-877A-3CB4DB2B0C9F}" destId="{4ACC713D-30B7-4B43-A5CD-DA2F1FEBBCB9}" srcOrd="2" destOrd="0" parTransId="{120BC51B-1C7F-4719-BD42-B6F5837FAFD1}" sibTransId="{536AE61D-8A1B-453B-8F00-3DF32CFFE558}"/>
    <dgm:cxn modelId="{A2602292-0E4F-4248-A9EC-F6AFE774A08A}" type="presOf" srcId="{D9F4F92A-BA19-41BC-877A-3CB4DB2B0C9F}" destId="{18422EE0-7C0A-4F87-804B-BA5887978A9D}" srcOrd="0" destOrd="0" presId="urn:microsoft.com/office/officeart/2005/8/layout/vList2"/>
    <dgm:cxn modelId="{DF38E2AA-F738-4D6C-889A-C8DEF267538A}" srcId="{D9F4F92A-BA19-41BC-877A-3CB4DB2B0C9F}" destId="{BB8C1DC7-0078-4C43-9791-FBACFE33D89A}" srcOrd="4" destOrd="0" parTransId="{72FA0714-21B8-48FA-ABD0-9B1719866DFE}" sibTransId="{B5791286-0BE7-4D08-A79B-4CE35AAA4BE3}"/>
    <dgm:cxn modelId="{51559BAB-2EA6-4F3E-8B8C-2340620DB436}" srcId="{D9F4F92A-BA19-41BC-877A-3CB4DB2B0C9F}" destId="{CAF4E261-648B-4424-9043-3A1AA65D43D3}" srcOrd="0" destOrd="0" parTransId="{52BC9089-5874-4123-8A35-7B98DBB49431}" sibTransId="{1323A15E-6242-4C3E-BAEB-2C547C183F21}"/>
    <dgm:cxn modelId="{59C15FB9-3295-4EEC-9F6F-0A5C96A386EE}" type="presOf" srcId="{BB8C1DC7-0078-4C43-9791-FBACFE33D89A}" destId="{BEB215D6-537C-45B3-8291-5B76D364A167}" srcOrd="0" destOrd="0" presId="urn:microsoft.com/office/officeart/2005/8/layout/vList2"/>
    <dgm:cxn modelId="{978155CD-6D3E-448D-8EDE-5172A80471C2}" type="presOf" srcId="{CAF4E261-648B-4424-9043-3A1AA65D43D3}" destId="{0692B9F8-9BF2-4BE5-986A-A9C14F2014BC}" srcOrd="0" destOrd="0" presId="urn:microsoft.com/office/officeart/2005/8/layout/vList2"/>
    <dgm:cxn modelId="{D21F90D2-1DFD-4E14-9C65-6C0157DB8192}" srcId="{D9F4F92A-BA19-41BC-877A-3CB4DB2B0C9F}" destId="{0D1DB99D-1CB7-472C-B824-2B4ACF563BCA}" srcOrd="3" destOrd="0" parTransId="{797A56C7-CC63-4400-8685-DF9A70D47B16}" sibTransId="{21179456-C751-4AA7-9DE5-A8410BF13D93}"/>
    <dgm:cxn modelId="{12008EE8-84FF-41CD-A590-66E15B345703}" type="presOf" srcId="{B01AA95C-4098-46A5-8AEF-AC9B042D9A9E}" destId="{BA6BAB0C-ABEB-489D-8ACF-C9D67A99B592}" srcOrd="0" destOrd="0" presId="urn:microsoft.com/office/officeart/2005/8/layout/vList2"/>
    <dgm:cxn modelId="{664733EC-DD98-47F7-944F-0BB15353756A}" srcId="{D9F4F92A-BA19-41BC-877A-3CB4DB2B0C9F}" destId="{B01AA95C-4098-46A5-8AEF-AC9B042D9A9E}" srcOrd="5" destOrd="0" parTransId="{4E617FBC-7D8D-4F09-BD66-D20D6992532F}" sibTransId="{231A43A1-3ED7-4D86-B674-52344BA7A6FC}"/>
    <dgm:cxn modelId="{DB81A0F1-41A0-448C-9D12-8BA7E7E2F03F}" type="presOf" srcId="{9BD29D2F-A985-4A34-A8BC-96043E966BC5}" destId="{71EAD247-CFC1-44E2-B834-A025FCC196F5}" srcOrd="0" destOrd="0" presId="urn:microsoft.com/office/officeart/2005/8/layout/vList2"/>
    <dgm:cxn modelId="{F32E11C6-CEA8-4D13-B558-BADCBF264FB5}" type="presParOf" srcId="{18422EE0-7C0A-4F87-804B-BA5887978A9D}" destId="{0692B9F8-9BF2-4BE5-986A-A9C14F2014BC}" srcOrd="0" destOrd="0" presId="urn:microsoft.com/office/officeart/2005/8/layout/vList2"/>
    <dgm:cxn modelId="{999F216B-D469-4C80-86E3-9F18182BC4BF}" type="presParOf" srcId="{18422EE0-7C0A-4F87-804B-BA5887978A9D}" destId="{02429019-86AC-46D3-A846-7AAA28011C8A}" srcOrd="1" destOrd="0" presId="urn:microsoft.com/office/officeart/2005/8/layout/vList2"/>
    <dgm:cxn modelId="{B4D4049E-2214-4D93-B69D-0BF6C668E898}" type="presParOf" srcId="{18422EE0-7C0A-4F87-804B-BA5887978A9D}" destId="{71EAD247-CFC1-44E2-B834-A025FCC196F5}" srcOrd="2" destOrd="0" presId="urn:microsoft.com/office/officeart/2005/8/layout/vList2"/>
    <dgm:cxn modelId="{C6705128-6DAD-4DB8-AFC6-1BB2C4845A1E}" type="presParOf" srcId="{18422EE0-7C0A-4F87-804B-BA5887978A9D}" destId="{D48B6FAD-12A8-4012-9C40-A91EF443AFD7}" srcOrd="3" destOrd="0" presId="urn:microsoft.com/office/officeart/2005/8/layout/vList2"/>
    <dgm:cxn modelId="{664A7383-D633-4E2E-BCEA-26592503BD3A}" type="presParOf" srcId="{18422EE0-7C0A-4F87-804B-BA5887978A9D}" destId="{352432BE-992A-44FC-A99C-40F16C24B8D3}" srcOrd="4" destOrd="0" presId="urn:microsoft.com/office/officeart/2005/8/layout/vList2"/>
    <dgm:cxn modelId="{68DD81DE-4B6A-4D3A-926B-78FFFD2FA49E}" type="presParOf" srcId="{18422EE0-7C0A-4F87-804B-BA5887978A9D}" destId="{E074D83C-9FBC-4DEF-8F81-FFAF4F5314E8}" srcOrd="5" destOrd="0" presId="urn:microsoft.com/office/officeart/2005/8/layout/vList2"/>
    <dgm:cxn modelId="{F14DB0FC-429E-43C5-9019-76954C9C13E5}" type="presParOf" srcId="{18422EE0-7C0A-4F87-804B-BA5887978A9D}" destId="{8BA28248-083C-4519-B0DC-2BA42D772137}" srcOrd="6" destOrd="0" presId="urn:microsoft.com/office/officeart/2005/8/layout/vList2"/>
    <dgm:cxn modelId="{A1259019-F7F9-40E2-A934-55FB071E174C}" type="presParOf" srcId="{18422EE0-7C0A-4F87-804B-BA5887978A9D}" destId="{BDDC1CAF-0177-4C79-B599-55C9A5E5599F}" srcOrd="7" destOrd="0" presId="urn:microsoft.com/office/officeart/2005/8/layout/vList2"/>
    <dgm:cxn modelId="{44DDF261-ABE3-495B-8C0D-6AD3A3FD9A67}" type="presParOf" srcId="{18422EE0-7C0A-4F87-804B-BA5887978A9D}" destId="{BEB215D6-537C-45B3-8291-5B76D364A167}" srcOrd="8" destOrd="0" presId="urn:microsoft.com/office/officeart/2005/8/layout/vList2"/>
    <dgm:cxn modelId="{BD5BDC68-DCAB-4A06-97DD-EDF7004C03F9}" type="presParOf" srcId="{18422EE0-7C0A-4F87-804B-BA5887978A9D}" destId="{E9A7AB77-3E8D-4E5E-8BD0-F453D5EE4ED7}" srcOrd="9" destOrd="0" presId="urn:microsoft.com/office/officeart/2005/8/layout/vList2"/>
    <dgm:cxn modelId="{565ED580-3911-40B4-BE34-2264BC4920E5}" type="presParOf" srcId="{18422EE0-7C0A-4F87-804B-BA5887978A9D}" destId="{BA6BAB0C-ABEB-489D-8ACF-C9D67A99B59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1B4F1-6E94-4A0C-8B68-5790274C84C9}">
      <dsp:nvSpPr>
        <dsp:cNvPr id="0" name=""/>
        <dsp:cNvSpPr/>
      </dsp:nvSpPr>
      <dsp:spPr>
        <a:xfrm>
          <a:off x="0" y="4950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Класифікація форм власності.</a:t>
          </a:r>
          <a:endParaRPr lang="en-US" sz="1600" kern="1200"/>
        </a:p>
      </dsp:txBody>
      <dsp:txXfrm>
        <a:off x="18734" y="68243"/>
        <a:ext cx="10478132" cy="346292"/>
      </dsp:txXfrm>
    </dsp:sp>
    <dsp:sp modelId="{CD1F8456-3670-411C-99C2-DD06C58EEA49}">
      <dsp:nvSpPr>
        <dsp:cNvPr id="0" name=""/>
        <dsp:cNvSpPr/>
      </dsp:nvSpPr>
      <dsp:spPr>
        <a:xfrm>
          <a:off x="0" y="47934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Класифікація організаційно-правових форм господарювання.</a:t>
          </a:r>
          <a:endParaRPr lang="en-US" sz="1600" kern="1200"/>
        </a:p>
      </dsp:txBody>
      <dsp:txXfrm>
        <a:off x="18734" y="498083"/>
        <a:ext cx="10478132" cy="346292"/>
      </dsp:txXfrm>
    </dsp:sp>
    <dsp:sp modelId="{9AF18B9B-F804-4BA7-8BAA-446154F3BFC7}">
      <dsp:nvSpPr>
        <dsp:cNvPr id="0" name=""/>
        <dsp:cNvSpPr/>
      </dsp:nvSpPr>
      <dsp:spPr>
        <a:xfrm>
          <a:off x="0" y="90918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Класифікація професій.</a:t>
          </a:r>
          <a:endParaRPr lang="en-US" sz="1600" kern="1200"/>
        </a:p>
      </dsp:txBody>
      <dsp:txXfrm>
        <a:off x="18734" y="927923"/>
        <a:ext cx="10478132" cy="346292"/>
      </dsp:txXfrm>
    </dsp:sp>
    <dsp:sp modelId="{495B0109-B7FC-4185-A392-ECDE11FBB42F}">
      <dsp:nvSpPr>
        <dsp:cNvPr id="0" name=""/>
        <dsp:cNvSpPr/>
      </dsp:nvSpPr>
      <dsp:spPr>
        <a:xfrm>
          <a:off x="0" y="133902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Класифікатор нормативних документів.</a:t>
          </a:r>
          <a:endParaRPr lang="en-US" sz="1600" kern="1200"/>
        </a:p>
      </dsp:txBody>
      <dsp:txXfrm>
        <a:off x="18734" y="1357763"/>
        <a:ext cx="10478132" cy="346292"/>
      </dsp:txXfrm>
    </dsp:sp>
    <dsp:sp modelId="{633F8A59-DBCC-4073-8007-201DBAD685DD}">
      <dsp:nvSpPr>
        <dsp:cNvPr id="0" name=""/>
        <dsp:cNvSpPr/>
      </dsp:nvSpPr>
      <dsp:spPr>
        <a:xfrm>
          <a:off x="0" y="176886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Український класифікатор відходів.</a:t>
          </a:r>
          <a:endParaRPr lang="en-US" sz="1600" kern="1200"/>
        </a:p>
      </dsp:txBody>
      <dsp:txXfrm>
        <a:off x="18734" y="1787603"/>
        <a:ext cx="10478132" cy="346292"/>
      </dsp:txXfrm>
    </dsp:sp>
    <dsp:sp modelId="{78D55311-0229-4169-A2E8-76ACBBFB6670}">
      <dsp:nvSpPr>
        <dsp:cNvPr id="0" name=""/>
        <dsp:cNvSpPr/>
      </dsp:nvSpPr>
      <dsp:spPr>
        <a:xfrm>
          <a:off x="0" y="219870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Класифікатор валют.</a:t>
          </a:r>
          <a:endParaRPr lang="en-US" sz="1600" kern="1200"/>
        </a:p>
      </dsp:txBody>
      <dsp:txXfrm>
        <a:off x="18734" y="2217443"/>
        <a:ext cx="10478132" cy="346292"/>
      </dsp:txXfrm>
    </dsp:sp>
    <dsp:sp modelId="{FC667564-47E3-485E-8955-D86E6D6930B6}">
      <dsp:nvSpPr>
        <dsp:cNvPr id="0" name=""/>
        <dsp:cNvSpPr/>
      </dsp:nvSpPr>
      <dsp:spPr>
        <a:xfrm>
          <a:off x="0" y="262854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Класифікатор держав світу.</a:t>
          </a:r>
          <a:endParaRPr lang="en-US" sz="1600" kern="1200"/>
        </a:p>
      </dsp:txBody>
      <dsp:txXfrm>
        <a:off x="18734" y="2647283"/>
        <a:ext cx="10478132" cy="346292"/>
      </dsp:txXfrm>
    </dsp:sp>
    <dsp:sp modelId="{18A89B79-782A-49EA-8BC2-16F468B7F476}">
      <dsp:nvSpPr>
        <dsp:cNvPr id="0" name=""/>
        <dsp:cNvSpPr/>
      </dsp:nvSpPr>
      <dsp:spPr>
        <a:xfrm>
          <a:off x="0" y="305838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Класифікатор корисних копалин і підземних вод.</a:t>
          </a:r>
          <a:endParaRPr lang="en-US" sz="1600" kern="1200"/>
        </a:p>
      </dsp:txBody>
      <dsp:txXfrm>
        <a:off x="18734" y="3077123"/>
        <a:ext cx="10478132" cy="346292"/>
      </dsp:txXfrm>
    </dsp:sp>
    <dsp:sp modelId="{0141FCD7-06F2-436F-8605-2AD8C1A4BAA2}">
      <dsp:nvSpPr>
        <dsp:cNvPr id="0" name=""/>
        <dsp:cNvSpPr/>
      </dsp:nvSpPr>
      <dsp:spPr>
        <a:xfrm>
          <a:off x="0" y="348822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Класифікація видів економічної діяльності.</a:t>
          </a:r>
          <a:endParaRPr lang="en-US" sz="1600" kern="1200"/>
        </a:p>
      </dsp:txBody>
      <dsp:txXfrm>
        <a:off x="18734" y="3506963"/>
        <a:ext cx="10478132" cy="346292"/>
      </dsp:txXfrm>
    </dsp:sp>
    <dsp:sp modelId="{33A705B4-27A9-4AB4-B0F1-897AE352F0BB}">
      <dsp:nvSpPr>
        <dsp:cNvPr id="0" name=""/>
        <dsp:cNvSpPr/>
      </dsp:nvSpPr>
      <dsp:spPr>
        <a:xfrm>
          <a:off x="0" y="3918069"/>
          <a:ext cx="105156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	Державний класифікатор управлінської документації.</a:t>
          </a:r>
          <a:endParaRPr lang="en-US" sz="1600" kern="1200"/>
        </a:p>
      </dsp:txBody>
      <dsp:txXfrm>
        <a:off x="18734" y="3936803"/>
        <a:ext cx="1047813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3FD8-3C43-4670-BE18-B876418A28B1}">
      <dsp:nvSpPr>
        <dsp:cNvPr id="0" name=""/>
        <dsp:cNvSpPr/>
      </dsp:nvSpPr>
      <dsp:spPr>
        <a:xfrm>
          <a:off x="0" y="323918"/>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	Класифікатор	системи	позначень	одиниць	вимірювання	та обліку.</a:t>
          </a:r>
          <a:endParaRPr lang="en-US" sz="2000" kern="1200"/>
        </a:p>
      </dsp:txBody>
      <dsp:txXfrm>
        <a:off x="23417" y="347335"/>
        <a:ext cx="10468766" cy="432866"/>
      </dsp:txXfrm>
    </dsp:sp>
    <dsp:sp modelId="{EB4D01D1-CE18-4DD5-BFD7-28B2038149E7}">
      <dsp:nvSpPr>
        <dsp:cNvPr id="0" name=""/>
        <dsp:cNvSpPr/>
      </dsp:nvSpPr>
      <dsp:spPr>
        <a:xfrm>
          <a:off x="0" y="86121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	Класифікація послуг зовнішньоекономічної діяльності.</a:t>
          </a:r>
          <a:endParaRPr lang="en-US" sz="2000" kern="1200"/>
        </a:p>
      </dsp:txBody>
      <dsp:txXfrm>
        <a:off x="23417" y="884636"/>
        <a:ext cx="10468766" cy="432866"/>
      </dsp:txXfrm>
    </dsp:sp>
    <dsp:sp modelId="{A0D78513-8BF0-48E5-9D2E-F9221DCE0C40}">
      <dsp:nvSpPr>
        <dsp:cNvPr id="0" name=""/>
        <dsp:cNvSpPr/>
      </dsp:nvSpPr>
      <dsp:spPr>
        <a:xfrm>
          <a:off x="0" y="139851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	Класифікація основних засобів.</a:t>
          </a:r>
          <a:endParaRPr lang="en-US" sz="2000" kern="1200"/>
        </a:p>
      </dsp:txBody>
      <dsp:txXfrm>
        <a:off x="23417" y="1421936"/>
        <a:ext cx="10468766" cy="432866"/>
      </dsp:txXfrm>
    </dsp:sp>
    <dsp:sp modelId="{0A907BBF-D09B-4C69-84D3-3151652D8F0A}">
      <dsp:nvSpPr>
        <dsp:cNvPr id="0" name=""/>
        <dsp:cNvSpPr/>
      </dsp:nvSpPr>
      <dsp:spPr>
        <a:xfrm>
          <a:off x="0" y="193581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	Класифікатор	об’єктів	адміністративно-територіального устрою України.</a:t>
          </a:r>
          <a:endParaRPr lang="en-US" sz="2000" kern="1200"/>
        </a:p>
      </dsp:txBody>
      <dsp:txXfrm>
        <a:off x="23417" y="1959236"/>
        <a:ext cx="10468766" cy="432866"/>
      </dsp:txXfrm>
    </dsp:sp>
    <dsp:sp modelId="{95FA4C59-58B1-439D-8DC2-13EB414B8CD0}">
      <dsp:nvSpPr>
        <dsp:cNvPr id="0" name=""/>
        <dsp:cNvSpPr/>
      </dsp:nvSpPr>
      <dsp:spPr>
        <a:xfrm>
          <a:off x="0" y="247311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	Класифікація видів науково-технічної діяльності.</a:t>
          </a:r>
          <a:endParaRPr lang="en-US" sz="2000" kern="1200"/>
        </a:p>
      </dsp:txBody>
      <dsp:txXfrm>
        <a:off x="23417" y="2496536"/>
        <a:ext cx="10468766" cy="432866"/>
      </dsp:txXfrm>
    </dsp:sp>
    <dsp:sp modelId="{326EB9C4-5396-4488-8CE1-D3C142C768CF}">
      <dsp:nvSpPr>
        <dsp:cNvPr id="0" name=""/>
        <dsp:cNvSpPr/>
      </dsp:nvSpPr>
      <dsp:spPr>
        <a:xfrm>
          <a:off x="0" y="301041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	Державний класифікатор продукції та послуг.</a:t>
          </a:r>
          <a:endParaRPr lang="en-US" sz="2000" kern="1200"/>
        </a:p>
      </dsp:txBody>
      <dsp:txXfrm>
        <a:off x="23417" y="3033836"/>
        <a:ext cx="10468766" cy="432866"/>
      </dsp:txXfrm>
    </dsp:sp>
    <dsp:sp modelId="{EDD30610-4CA8-427D-93F5-667B9539C3E4}">
      <dsp:nvSpPr>
        <dsp:cNvPr id="0" name=""/>
        <dsp:cNvSpPr/>
      </dsp:nvSpPr>
      <dsp:spPr>
        <a:xfrm>
          <a:off x="0" y="354771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	Класифікація товарів зовнішньоекономічної діяльності.</a:t>
          </a:r>
          <a:endParaRPr lang="en-US" sz="2000" kern="1200"/>
        </a:p>
      </dsp:txBody>
      <dsp:txXfrm>
        <a:off x="23417" y="3571136"/>
        <a:ext cx="10468766"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E2C4A-03B0-4780-8B77-1424865F12A5}">
      <dsp:nvSpPr>
        <dsp:cNvPr id="0" name=""/>
        <dsp:cNvSpPr/>
      </dsp:nvSpPr>
      <dsp:spPr>
        <a:xfrm>
          <a:off x="0" y="239228"/>
          <a:ext cx="10515600" cy="1904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kern="1200"/>
            <a:t>Більшість цих класифікацій та класифікаторів  ґрунтується  на базі міжнародних аналогів, наприклад: класифікація  видів економічної діяльності, державний класифікатор продукції та послуг, класифікатор держав світу, класифікатор валют, класифікація професій, українська класифікація товарів зовнішньоекономічної діяльності, класифікатор систем позначень одиниць вимірювання та обліку.</a:t>
          </a:r>
          <a:endParaRPr lang="en-US" sz="2200" kern="1200"/>
        </a:p>
      </dsp:txBody>
      <dsp:txXfrm>
        <a:off x="92983" y="332211"/>
        <a:ext cx="10329634" cy="1718794"/>
      </dsp:txXfrm>
    </dsp:sp>
    <dsp:sp modelId="{02021E63-73D9-4835-B522-34C6454FD855}">
      <dsp:nvSpPr>
        <dsp:cNvPr id="0" name=""/>
        <dsp:cNvSpPr/>
      </dsp:nvSpPr>
      <dsp:spPr>
        <a:xfrm>
          <a:off x="0" y="2207349"/>
          <a:ext cx="10515600" cy="1904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kern="1200"/>
            <a:t>Серед них центральними статистичними класифікаціями вважаються класифікація видів економічної діяльності, класифікатор продукції та послуг, класифікація товарів зовнішньоекономічної діяльності. </a:t>
          </a:r>
          <a:endParaRPr lang="en-US" sz="2200" kern="1200"/>
        </a:p>
      </dsp:txBody>
      <dsp:txXfrm>
        <a:off x="92983" y="2300332"/>
        <a:ext cx="10329634" cy="1718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F446-B115-4214-A988-4A34433AFFC4}">
      <dsp:nvSpPr>
        <dsp:cNvPr id="0" name=""/>
        <dsp:cNvSpPr/>
      </dsp:nvSpPr>
      <dsp:spPr>
        <a:xfrm>
          <a:off x="0" y="63189"/>
          <a:ext cx="10515600" cy="2077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kern="1200"/>
            <a:t>Класифікацію видів економічної діяльності (КВЕД) створено з повним додержанням методології </a:t>
          </a:r>
          <a:r>
            <a:rPr lang="en-GB" sz="2400" kern="1200"/>
            <a:t>NACE </a:t>
          </a:r>
          <a:r>
            <a:rPr lang="uk-UA" sz="2400" kern="1200"/>
            <a:t>без будь-яких змін в її структурі. КВЕД України не потребує від національних статистичних органів для міжнародних організацій перехідних ключів для отримання інформації на рівні секцій, підсекцій, розділів та класів </a:t>
          </a:r>
          <a:r>
            <a:rPr lang="en-GB" sz="2400" kern="1200"/>
            <a:t>NACE.</a:t>
          </a:r>
          <a:endParaRPr lang="en-US" sz="2400" kern="1200"/>
        </a:p>
      </dsp:txBody>
      <dsp:txXfrm>
        <a:off x="101436" y="164625"/>
        <a:ext cx="10312728" cy="1875047"/>
      </dsp:txXfrm>
    </dsp:sp>
    <dsp:sp modelId="{3D1AB703-1BD6-452B-9716-9828A17B30A2}">
      <dsp:nvSpPr>
        <dsp:cNvPr id="0" name=""/>
        <dsp:cNvSpPr/>
      </dsp:nvSpPr>
      <dsp:spPr>
        <a:xfrm>
          <a:off x="0" y="2210229"/>
          <a:ext cx="10515600" cy="2077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kern="1200"/>
            <a:t>Класифікація видів економічної діяльності (КВЕД) в Україні містить 17 секцій, 31 підсекцію, 60 розділів, 272 групи. 283 класи, 726 підкласів і 224 позиції (останнє – специфіка України).</a:t>
          </a:r>
          <a:endParaRPr lang="en-US" sz="2400" kern="1200"/>
        </a:p>
      </dsp:txBody>
      <dsp:txXfrm>
        <a:off x="101436" y="2311665"/>
        <a:ext cx="10312728" cy="1875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84C7B-6167-43FE-9FF4-92211BE152FB}">
      <dsp:nvSpPr>
        <dsp:cNvPr id="0" name=""/>
        <dsp:cNvSpPr/>
      </dsp:nvSpPr>
      <dsp:spPr>
        <a:xfrm>
          <a:off x="6701901" y="2241246"/>
          <a:ext cx="2154055" cy="1025134"/>
        </a:xfrm>
        <a:custGeom>
          <a:avLst/>
          <a:gdLst/>
          <a:ahLst/>
          <a:cxnLst/>
          <a:rect l="0" t="0" r="0" b="0"/>
          <a:pathLst>
            <a:path>
              <a:moveTo>
                <a:pt x="0" y="0"/>
              </a:moveTo>
              <a:lnTo>
                <a:pt x="0" y="698599"/>
              </a:lnTo>
              <a:lnTo>
                <a:pt x="2154055" y="698599"/>
              </a:lnTo>
              <a:lnTo>
                <a:pt x="2154055" y="102513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D04530-75EC-4F26-B119-F2AFF2EF1573}">
      <dsp:nvSpPr>
        <dsp:cNvPr id="0" name=""/>
        <dsp:cNvSpPr/>
      </dsp:nvSpPr>
      <dsp:spPr>
        <a:xfrm>
          <a:off x="4547845" y="2241246"/>
          <a:ext cx="2154055" cy="1025134"/>
        </a:xfrm>
        <a:custGeom>
          <a:avLst/>
          <a:gdLst/>
          <a:ahLst/>
          <a:cxnLst/>
          <a:rect l="0" t="0" r="0" b="0"/>
          <a:pathLst>
            <a:path>
              <a:moveTo>
                <a:pt x="2154055" y="0"/>
              </a:moveTo>
              <a:lnTo>
                <a:pt x="2154055" y="698599"/>
              </a:lnTo>
              <a:lnTo>
                <a:pt x="0" y="698599"/>
              </a:lnTo>
              <a:lnTo>
                <a:pt x="0" y="102513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3CDF6B-1D13-4487-8511-22A1E806E3C6}">
      <dsp:nvSpPr>
        <dsp:cNvPr id="0" name=""/>
        <dsp:cNvSpPr/>
      </dsp:nvSpPr>
      <dsp:spPr>
        <a:xfrm>
          <a:off x="631380" y="2986"/>
          <a:ext cx="3524818" cy="223825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5CC600-F3D4-46CD-93F8-6A34D56F9792}">
      <dsp:nvSpPr>
        <dsp:cNvPr id="0" name=""/>
        <dsp:cNvSpPr/>
      </dsp:nvSpPr>
      <dsp:spPr>
        <a:xfrm>
          <a:off x="1023027" y="375050"/>
          <a:ext cx="3524818" cy="223825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3.	Розподіл видів економічної діяльності здійснюється </a:t>
          </a:r>
          <a:r>
            <a:rPr lang="uk-UA" sz="1700" i="1" kern="1200"/>
            <a:t>за ознакою добувних, обробних та інших видів діяльності, які надають послуги.</a:t>
          </a:r>
          <a:endParaRPr lang="en-US" sz="1700" kern="1200"/>
        </a:p>
      </dsp:txBody>
      <dsp:txXfrm>
        <a:off x="1088583" y="440606"/>
        <a:ext cx="3393706" cy="2107147"/>
      </dsp:txXfrm>
    </dsp:sp>
    <dsp:sp modelId="{E9D735C8-6AAD-4F00-841E-F9D2BAB82BA5}">
      <dsp:nvSpPr>
        <dsp:cNvPr id="0" name=""/>
        <dsp:cNvSpPr/>
      </dsp:nvSpPr>
      <dsp:spPr>
        <a:xfrm>
          <a:off x="4939491" y="2986"/>
          <a:ext cx="3524818" cy="223825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024C9-23B0-44C6-BA86-A127CED01C84}">
      <dsp:nvSpPr>
        <dsp:cNvPr id="0" name=""/>
        <dsp:cNvSpPr/>
      </dsp:nvSpPr>
      <dsp:spPr>
        <a:xfrm>
          <a:off x="5331138" y="375050"/>
          <a:ext cx="3524818" cy="223825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Відповідно до міжнародних стандартів до добувних видів економічної діяльності відносяться: добувна промисловість, сільське   господарство,   мисливство   та   лісове господарство, рибне господарство.</a:t>
          </a:r>
          <a:endParaRPr lang="en-US" sz="1700" kern="1200"/>
        </a:p>
      </dsp:txBody>
      <dsp:txXfrm>
        <a:off x="5396694" y="440606"/>
        <a:ext cx="3393706" cy="2107147"/>
      </dsp:txXfrm>
    </dsp:sp>
    <dsp:sp modelId="{A106BFEE-2C6B-4667-A320-48DE19486395}">
      <dsp:nvSpPr>
        <dsp:cNvPr id="0" name=""/>
        <dsp:cNvSpPr/>
      </dsp:nvSpPr>
      <dsp:spPr>
        <a:xfrm>
          <a:off x="2785436" y="3266380"/>
          <a:ext cx="3524818" cy="223825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994F09-21AA-48B5-82BA-060A0E80E8CA}">
      <dsp:nvSpPr>
        <dsp:cNvPr id="0" name=""/>
        <dsp:cNvSpPr/>
      </dsp:nvSpPr>
      <dsp:spPr>
        <a:xfrm>
          <a:off x="3177082" y="3638444"/>
          <a:ext cx="3524818" cy="223825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До обробних видів економічної діяльності відносяться: обробна промисловість, виробництво електроенергії, газу та води.</a:t>
          </a:r>
        </a:p>
      </dsp:txBody>
      <dsp:txXfrm>
        <a:off x="3242638" y="3704000"/>
        <a:ext cx="3393706" cy="2107147"/>
      </dsp:txXfrm>
    </dsp:sp>
    <dsp:sp modelId="{61E3DBF3-ABF1-43F6-8EAC-CA1BAC72CE2B}">
      <dsp:nvSpPr>
        <dsp:cNvPr id="0" name=""/>
        <dsp:cNvSpPr/>
      </dsp:nvSpPr>
      <dsp:spPr>
        <a:xfrm>
          <a:off x="7093547" y="3266380"/>
          <a:ext cx="3524818" cy="223825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1679D1-4E61-4E84-8B5B-F2E5E83B934B}">
      <dsp:nvSpPr>
        <dsp:cNvPr id="0" name=""/>
        <dsp:cNvSpPr/>
      </dsp:nvSpPr>
      <dsp:spPr>
        <a:xfrm>
          <a:off x="7485194" y="3638444"/>
          <a:ext cx="3524818" cy="223825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Іншими видами економічної діяльності вважаються всі види діяльності, які надають послуги (торгівля, наука, освіта, охорона здоров’я, державне управління тощо).</a:t>
          </a:r>
        </a:p>
      </dsp:txBody>
      <dsp:txXfrm>
        <a:off x="7550750" y="3704000"/>
        <a:ext cx="3393706" cy="2107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2B9F8-9BF2-4BE5-986A-A9C14F2014BC}">
      <dsp:nvSpPr>
        <dsp:cNvPr id="0" name=""/>
        <dsp:cNvSpPr/>
      </dsp:nvSpPr>
      <dsp:spPr>
        <a:xfrm>
          <a:off x="0" y="269987"/>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a:t>4.	Поява у КВЕД нових видів економічної діяльності в зв’язку з відтворенням ринкових відносин в економіці. Наприклад, операції з нерухомістю, здавання під найм, послуги домашньої прислуги та інші.</a:t>
          </a:r>
          <a:endParaRPr lang="en-US" sz="1800" kern="1200"/>
        </a:p>
      </dsp:txBody>
      <dsp:txXfrm>
        <a:off x="34954" y="304941"/>
        <a:ext cx="10445692" cy="646132"/>
      </dsp:txXfrm>
    </dsp:sp>
    <dsp:sp modelId="{71EAD247-CFC1-44E2-B834-A025FCC196F5}">
      <dsp:nvSpPr>
        <dsp:cNvPr id="0" name=""/>
        <dsp:cNvSpPr/>
      </dsp:nvSpPr>
      <dsp:spPr>
        <a:xfrm>
          <a:off x="0" y="1037867"/>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Реалізація	на	практиці	в	Україні	методологічних	принципів побудови міжнародних економічних класифікацій забезпечує:</a:t>
          </a:r>
          <a:endParaRPr lang="en-US" sz="1800" kern="1200" dirty="0"/>
        </a:p>
      </dsp:txBody>
      <dsp:txXfrm>
        <a:off x="34954" y="1072821"/>
        <a:ext cx="10445692" cy="646132"/>
      </dsp:txXfrm>
    </dsp:sp>
    <dsp:sp modelId="{352432BE-992A-44FC-A99C-40F16C24B8D3}">
      <dsp:nvSpPr>
        <dsp:cNvPr id="0" name=""/>
        <dsp:cNvSpPr/>
      </dsp:nvSpPr>
      <dsp:spPr>
        <a:xfrm>
          <a:off x="0" y="1805747"/>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a:t>-	можливість	зіставлення	національної	статистичної інформації з міжнародною;</a:t>
          </a:r>
          <a:endParaRPr lang="en-US" sz="1800" kern="1200"/>
        </a:p>
      </dsp:txBody>
      <dsp:txXfrm>
        <a:off x="34954" y="1840701"/>
        <a:ext cx="10445692" cy="646132"/>
      </dsp:txXfrm>
    </dsp:sp>
    <dsp:sp modelId="{8BA28248-083C-4519-B0DC-2BA42D772137}">
      <dsp:nvSpPr>
        <dsp:cNvPr id="0" name=""/>
        <dsp:cNvSpPr/>
      </dsp:nvSpPr>
      <dsp:spPr>
        <a:xfrm>
          <a:off x="0" y="2573627"/>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a:t>-	складання  міжгалузевого  балансу  виробництва  та  розподілу товарів і послуг відповідно до системи національних рахунків;</a:t>
          </a:r>
          <a:endParaRPr lang="en-US" sz="1800" kern="1200"/>
        </a:p>
      </dsp:txBody>
      <dsp:txXfrm>
        <a:off x="34954" y="2608581"/>
        <a:ext cx="10445692" cy="646132"/>
      </dsp:txXfrm>
    </dsp:sp>
    <dsp:sp modelId="{BEB215D6-537C-45B3-8291-5B76D364A167}">
      <dsp:nvSpPr>
        <dsp:cNvPr id="0" name=""/>
        <dsp:cNvSpPr/>
      </dsp:nvSpPr>
      <dsp:spPr>
        <a:xfrm>
          <a:off x="0" y="3341507"/>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a:t>- проведення статистичних обстежень економічної діяльності та продукції на макро- і  мікрорівнях;</a:t>
          </a:r>
          <a:endParaRPr lang="en-US" sz="1800" kern="1200"/>
        </a:p>
      </dsp:txBody>
      <dsp:txXfrm>
        <a:off x="34954" y="3376461"/>
        <a:ext cx="10445692" cy="646132"/>
      </dsp:txXfrm>
    </dsp:sp>
    <dsp:sp modelId="{BA6BAB0C-ABEB-489D-8ACF-C9D67A99B592}">
      <dsp:nvSpPr>
        <dsp:cNvPr id="0" name=""/>
        <dsp:cNvSpPr/>
      </dsp:nvSpPr>
      <dsp:spPr>
        <a:xfrm>
          <a:off x="0" y="4109387"/>
          <a:ext cx="10515600"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kern="1200"/>
            <a:t>-	застосування статистичних одиниць, що використовуються в Європейському Союзі.</a:t>
          </a:r>
          <a:endParaRPr lang="en-US" sz="1800" kern="1200"/>
        </a:p>
      </dsp:txBody>
      <dsp:txXfrm>
        <a:off x="34954" y="4144341"/>
        <a:ext cx="10445692"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42D553-2E8A-8A5B-E580-EFA9709762D0}"/>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en-GB"/>
          </a:p>
        </p:txBody>
      </p:sp>
      <p:sp>
        <p:nvSpPr>
          <p:cNvPr id="3" name="Підзаголовок 2">
            <a:extLst>
              <a:ext uri="{FF2B5EF4-FFF2-40B4-BE49-F238E27FC236}">
                <a16:creationId xmlns:a16="http://schemas.microsoft.com/office/drawing/2014/main" id="{E5FF0C3D-C0DC-BDDE-10FA-E0A3C388B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GB"/>
          </a:p>
        </p:txBody>
      </p:sp>
      <p:sp>
        <p:nvSpPr>
          <p:cNvPr id="4" name="Місце для дати 3">
            <a:extLst>
              <a:ext uri="{FF2B5EF4-FFF2-40B4-BE49-F238E27FC236}">
                <a16:creationId xmlns:a16="http://schemas.microsoft.com/office/drawing/2014/main" id="{A9F449F4-B491-D5EC-A7E4-F5D273C9EC2D}"/>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5" name="Місце для нижнього колонтитула 4">
            <a:extLst>
              <a:ext uri="{FF2B5EF4-FFF2-40B4-BE49-F238E27FC236}">
                <a16:creationId xmlns:a16="http://schemas.microsoft.com/office/drawing/2014/main" id="{341735DF-91CB-4EDA-A402-6FA5E42BF721}"/>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CCD1D5BA-7CF5-81EA-F8F9-8918E01E872F}"/>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114819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1D87CF-DD65-9630-744C-CA96F5DD16C7}"/>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вертикального тексту 2">
            <a:extLst>
              <a:ext uri="{FF2B5EF4-FFF2-40B4-BE49-F238E27FC236}">
                <a16:creationId xmlns:a16="http://schemas.microsoft.com/office/drawing/2014/main" id="{AB78B10A-E606-19F1-FD09-3DFF3AE96D99}"/>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ADAF3485-5454-BF97-B961-9D8737AB4252}"/>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5" name="Місце для нижнього колонтитула 4">
            <a:extLst>
              <a:ext uri="{FF2B5EF4-FFF2-40B4-BE49-F238E27FC236}">
                <a16:creationId xmlns:a16="http://schemas.microsoft.com/office/drawing/2014/main" id="{F172BBBE-3E4C-D981-ED96-E8FA590D97F2}"/>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602A32DF-3BC5-3500-7EEF-63348FC310E0}"/>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400015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D52423D-0A6D-979B-447F-316BC4563CF9}"/>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en-GB"/>
          </a:p>
        </p:txBody>
      </p:sp>
      <p:sp>
        <p:nvSpPr>
          <p:cNvPr id="3" name="Місце для вертикального тексту 2">
            <a:extLst>
              <a:ext uri="{FF2B5EF4-FFF2-40B4-BE49-F238E27FC236}">
                <a16:creationId xmlns:a16="http://schemas.microsoft.com/office/drawing/2014/main" id="{2DF5642E-1ECA-7519-D86F-38F24E2E2D62}"/>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0FCEDE35-74B4-76F5-EE14-D928EB1AB17F}"/>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5" name="Місце для нижнього колонтитула 4">
            <a:extLst>
              <a:ext uri="{FF2B5EF4-FFF2-40B4-BE49-F238E27FC236}">
                <a16:creationId xmlns:a16="http://schemas.microsoft.com/office/drawing/2014/main" id="{140DC45B-926D-2119-E13C-6BF88DCA9810}"/>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58632F68-EB1A-993C-BFF4-1EED550040B1}"/>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298761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7BDD33-F74F-3C0A-209A-30B128EABC7E}"/>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вмісту 2">
            <a:extLst>
              <a:ext uri="{FF2B5EF4-FFF2-40B4-BE49-F238E27FC236}">
                <a16:creationId xmlns:a16="http://schemas.microsoft.com/office/drawing/2014/main" id="{04879EE3-8071-EA8D-F436-5DA18973DB35}"/>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4AD8D084-3F06-2C34-B970-44DBB7456D2B}"/>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5" name="Місце для нижнього колонтитула 4">
            <a:extLst>
              <a:ext uri="{FF2B5EF4-FFF2-40B4-BE49-F238E27FC236}">
                <a16:creationId xmlns:a16="http://schemas.microsoft.com/office/drawing/2014/main" id="{EB6AEA34-53C2-C105-7227-7D743289DA96}"/>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07F0D8B8-BF17-85FD-248B-8C735E3EBCFC}"/>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170050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86D07A-418A-A2A1-A80C-A7D4DB6339FA}"/>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en-GB"/>
          </a:p>
        </p:txBody>
      </p:sp>
      <p:sp>
        <p:nvSpPr>
          <p:cNvPr id="3" name="Місце для тексту 2">
            <a:extLst>
              <a:ext uri="{FF2B5EF4-FFF2-40B4-BE49-F238E27FC236}">
                <a16:creationId xmlns:a16="http://schemas.microsoft.com/office/drawing/2014/main" id="{892D6A01-642B-56C4-67DC-332A927AF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0B2D751A-D504-12CB-EE4B-DF25527335A8}"/>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5" name="Місце для нижнього колонтитула 4">
            <a:extLst>
              <a:ext uri="{FF2B5EF4-FFF2-40B4-BE49-F238E27FC236}">
                <a16:creationId xmlns:a16="http://schemas.microsoft.com/office/drawing/2014/main" id="{2AE6DF60-F121-30E0-99F2-41EE585A441A}"/>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A1C438FD-58E4-0A92-EF58-7AECF4AA6EF8}"/>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318815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B2044-1DA1-9752-AB8C-BBF241C6844D}"/>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вмісту 2">
            <a:extLst>
              <a:ext uri="{FF2B5EF4-FFF2-40B4-BE49-F238E27FC236}">
                <a16:creationId xmlns:a16="http://schemas.microsoft.com/office/drawing/2014/main" id="{93849B2B-EA44-0166-1AAA-C76F3AAA3867}"/>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вмісту 3">
            <a:extLst>
              <a:ext uri="{FF2B5EF4-FFF2-40B4-BE49-F238E27FC236}">
                <a16:creationId xmlns:a16="http://schemas.microsoft.com/office/drawing/2014/main" id="{4E1592E2-DD37-06BC-52D4-43829714079F}"/>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5" name="Місце для дати 4">
            <a:extLst>
              <a:ext uri="{FF2B5EF4-FFF2-40B4-BE49-F238E27FC236}">
                <a16:creationId xmlns:a16="http://schemas.microsoft.com/office/drawing/2014/main" id="{4FEC4B6E-E5CB-92ED-CD6E-62CABF486FB3}"/>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6" name="Місце для нижнього колонтитула 5">
            <a:extLst>
              <a:ext uri="{FF2B5EF4-FFF2-40B4-BE49-F238E27FC236}">
                <a16:creationId xmlns:a16="http://schemas.microsoft.com/office/drawing/2014/main" id="{B15F14BB-0698-22F4-6602-6240BA858B66}"/>
              </a:ext>
            </a:extLst>
          </p:cNvPr>
          <p:cNvSpPr>
            <a:spLocks noGrp="1"/>
          </p:cNvSpPr>
          <p:nvPr>
            <p:ph type="ftr" sz="quarter" idx="11"/>
          </p:nvPr>
        </p:nvSpPr>
        <p:spPr/>
        <p:txBody>
          <a:bodyPr/>
          <a:lstStyle/>
          <a:p>
            <a:endParaRPr lang="en-GB"/>
          </a:p>
        </p:txBody>
      </p:sp>
      <p:sp>
        <p:nvSpPr>
          <p:cNvPr id="7" name="Місце для номера слайда 6">
            <a:extLst>
              <a:ext uri="{FF2B5EF4-FFF2-40B4-BE49-F238E27FC236}">
                <a16:creationId xmlns:a16="http://schemas.microsoft.com/office/drawing/2014/main" id="{116BA2F6-B7A7-C29E-F24A-7299042C35EE}"/>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389137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D203EF-BF9B-C1F6-1F4E-4704855113C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en-GB"/>
          </a:p>
        </p:txBody>
      </p:sp>
      <p:sp>
        <p:nvSpPr>
          <p:cNvPr id="3" name="Місце для тексту 2">
            <a:extLst>
              <a:ext uri="{FF2B5EF4-FFF2-40B4-BE49-F238E27FC236}">
                <a16:creationId xmlns:a16="http://schemas.microsoft.com/office/drawing/2014/main" id="{F83BE924-B327-0744-7DA5-5AFAF11ABA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605A0A71-24B6-181A-EE9A-C5C96858A6AD}"/>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5" name="Місце для тексту 4">
            <a:extLst>
              <a:ext uri="{FF2B5EF4-FFF2-40B4-BE49-F238E27FC236}">
                <a16:creationId xmlns:a16="http://schemas.microsoft.com/office/drawing/2014/main" id="{F6644160-8918-4B74-8A24-8B84FA20B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906FC9A7-3267-7139-4374-339881255D0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7" name="Місце для дати 6">
            <a:extLst>
              <a:ext uri="{FF2B5EF4-FFF2-40B4-BE49-F238E27FC236}">
                <a16:creationId xmlns:a16="http://schemas.microsoft.com/office/drawing/2014/main" id="{DBCA8AB8-2D58-EC99-900E-86CA3B97FC0A}"/>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8" name="Місце для нижнього колонтитула 7">
            <a:extLst>
              <a:ext uri="{FF2B5EF4-FFF2-40B4-BE49-F238E27FC236}">
                <a16:creationId xmlns:a16="http://schemas.microsoft.com/office/drawing/2014/main" id="{C99367AA-AC2D-34C6-C81F-684563D59BE8}"/>
              </a:ext>
            </a:extLst>
          </p:cNvPr>
          <p:cNvSpPr>
            <a:spLocks noGrp="1"/>
          </p:cNvSpPr>
          <p:nvPr>
            <p:ph type="ftr" sz="quarter" idx="11"/>
          </p:nvPr>
        </p:nvSpPr>
        <p:spPr/>
        <p:txBody>
          <a:bodyPr/>
          <a:lstStyle/>
          <a:p>
            <a:endParaRPr lang="en-GB"/>
          </a:p>
        </p:txBody>
      </p:sp>
      <p:sp>
        <p:nvSpPr>
          <p:cNvPr id="9" name="Місце для номера слайда 8">
            <a:extLst>
              <a:ext uri="{FF2B5EF4-FFF2-40B4-BE49-F238E27FC236}">
                <a16:creationId xmlns:a16="http://schemas.microsoft.com/office/drawing/2014/main" id="{FFA025E6-0CEC-2C70-27D0-68024CECB3C6}"/>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155636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BA79EE-B441-7690-8ADF-3B160073A8C7}"/>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дати 2">
            <a:extLst>
              <a:ext uri="{FF2B5EF4-FFF2-40B4-BE49-F238E27FC236}">
                <a16:creationId xmlns:a16="http://schemas.microsoft.com/office/drawing/2014/main" id="{8DB4120E-353D-3FA5-7ADD-8B8336866839}"/>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4" name="Місце для нижнього колонтитула 3">
            <a:extLst>
              <a:ext uri="{FF2B5EF4-FFF2-40B4-BE49-F238E27FC236}">
                <a16:creationId xmlns:a16="http://schemas.microsoft.com/office/drawing/2014/main" id="{7C4A82F8-AE0A-ABED-9FFA-D44BBE523494}"/>
              </a:ext>
            </a:extLst>
          </p:cNvPr>
          <p:cNvSpPr>
            <a:spLocks noGrp="1"/>
          </p:cNvSpPr>
          <p:nvPr>
            <p:ph type="ftr" sz="quarter" idx="11"/>
          </p:nvPr>
        </p:nvSpPr>
        <p:spPr/>
        <p:txBody>
          <a:bodyPr/>
          <a:lstStyle/>
          <a:p>
            <a:endParaRPr lang="en-GB"/>
          </a:p>
        </p:txBody>
      </p:sp>
      <p:sp>
        <p:nvSpPr>
          <p:cNvPr id="5" name="Місце для номера слайда 4">
            <a:extLst>
              <a:ext uri="{FF2B5EF4-FFF2-40B4-BE49-F238E27FC236}">
                <a16:creationId xmlns:a16="http://schemas.microsoft.com/office/drawing/2014/main" id="{DC9C7C13-2F45-09BF-23F5-F997B53072CF}"/>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94235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5150773-B50C-4C06-7865-F811B70DFC06}"/>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3" name="Місце для нижнього колонтитула 2">
            <a:extLst>
              <a:ext uri="{FF2B5EF4-FFF2-40B4-BE49-F238E27FC236}">
                <a16:creationId xmlns:a16="http://schemas.microsoft.com/office/drawing/2014/main" id="{8A7A8DA4-040C-A376-6C4B-E955CDBA2CC0}"/>
              </a:ext>
            </a:extLst>
          </p:cNvPr>
          <p:cNvSpPr>
            <a:spLocks noGrp="1"/>
          </p:cNvSpPr>
          <p:nvPr>
            <p:ph type="ftr" sz="quarter" idx="11"/>
          </p:nvPr>
        </p:nvSpPr>
        <p:spPr/>
        <p:txBody>
          <a:bodyPr/>
          <a:lstStyle/>
          <a:p>
            <a:endParaRPr lang="en-GB"/>
          </a:p>
        </p:txBody>
      </p:sp>
      <p:sp>
        <p:nvSpPr>
          <p:cNvPr id="4" name="Місце для номера слайда 3">
            <a:extLst>
              <a:ext uri="{FF2B5EF4-FFF2-40B4-BE49-F238E27FC236}">
                <a16:creationId xmlns:a16="http://schemas.microsoft.com/office/drawing/2014/main" id="{27B92CA6-0D7C-15D4-254C-2CF7072663D2}"/>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21152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CDD728-25F4-2EE3-1683-C5A24148743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GB"/>
          </a:p>
        </p:txBody>
      </p:sp>
      <p:sp>
        <p:nvSpPr>
          <p:cNvPr id="3" name="Місце для вмісту 2">
            <a:extLst>
              <a:ext uri="{FF2B5EF4-FFF2-40B4-BE49-F238E27FC236}">
                <a16:creationId xmlns:a16="http://schemas.microsoft.com/office/drawing/2014/main" id="{86ABB5C6-2ED7-98F1-7AE8-E15F98E3B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тексту 3">
            <a:extLst>
              <a:ext uri="{FF2B5EF4-FFF2-40B4-BE49-F238E27FC236}">
                <a16:creationId xmlns:a16="http://schemas.microsoft.com/office/drawing/2014/main" id="{56F5307B-F87C-4741-7368-EF3B31A85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4FC9A8B-2EB4-B798-3552-56F38694BE7A}"/>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6" name="Місце для нижнього колонтитула 5">
            <a:extLst>
              <a:ext uri="{FF2B5EF4-FFF2-40B4-BE49-F238E27FC236}">
                <a16:creationId xmlns:a16="http://schemas.microsoft.com/office/drawing/2014/main" id="{277D76EA-E9D1-01D6-B994-0217CE97D347}"/>
              </a:ext>
            </a:extLst>
          </p:cNvPr>
          <p:cNvSpPr>
            <a:spLocks noGrp="1"/>
          </p:cNvSpPr>
          <p:nvPr>
            <p:ph type="ftr" sz="quarter" idx="11"/>
          </p:nvPr>
        </p:nvSpPr>
        <p:spPr/>
        <p:txBody>
          <a:bodyPr/>
          <a:lstStyle/>
          <a:p>
            <a:endParaRPr lang="en-GB"/>
          </a:p>
        </p:txBody>
      </p:sp>
      <p:sp>
        <p:nvSpPr>
          <p:cNvPr id="7" name="Місце для номера слайда 6">
            <a:extLst>
              <a:ext uri="{FF2B5EF4-FFF2-40B4-BE49-F238E27FC236}">
                <a16:creationId xmlns:a16="http://schemas.microsoft.com/office/drawing/2014/main" id="{4A979E25-5825-5DE9-CC66-9DBC7A94D9F3}"/>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220331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E0C239-8B5A-0E82-F373-8B05BFBEEA3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GB"/>
          </a:p>
        </p:txBody>
      </p:sp>
      <p:sp>
        <p:nvSpPr>
          <p:cNvPr id="3" name="Місце для зображення 2">
            <a:extLst>
              <a:ext uri="{FF2B5EF4-FFF2-40B4-BE49-F238E27FC236}">
                <a16:creationId xmlns:a16="http://schemas.microsoft.com/office/drawing/2014/main" id="{7A3091FD-028D-72D8-E2DC-D45291D12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Місце для тексту 3">
            <a:extLst>
              <a:ext uri="{FF2B5EF4-FFF2-40B4-BE49-F238E27FC236}">
                <a16:creationId xmlns:a16="http://schemas.microsoft.com/office/drawing/2014/main" id="{EC1E3FBD-9526-C544-3843-6D22B3401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C621B31D-5493-82CD-F3C9-A6FE9F21F982}"/>
              </a:ext>
            </a:extLst>
          </p:cNvPr>
          <p:cNvSpPr>
            <a:spLocks noGrp="1"/>
          </p:cNvSpPr>
          <p:nvPr>
            <p:ph type="dt" sz="half" idx="10"/>
          </p:nvPr>
        </p:nvSpPr>
        <p:spPr/>
        <p:txBody>
          <a:bodyPr/>
          <a:lstStyle/>
          <a:p>
            <a:fld id="{38B38F38-3521-4AAA-8778-F58621030E52}" type="datetimeFigureOut">
              <a:rPr lang="en-GB" smtClean="0"/>
              <a:t>18/09/2023</a:t>
            </a:fld>
            <a:endParaRPr lang="en-GB"/>
          </a:p>
        </p:txBody>
      </p:sp>
      <p:sp>
        <p:nvSpPr>
          <p:cNvPr id="6" name="Місце для нижнього колонтитула 5">
            <a:extLst>
              <a:ext uri="{FF2B5EF4-FFF2-40B4-BE49-F238E27FC236}">
                <a16:creationId xmlns:a16="http://schemas.microsoft.com/office/drawing/2014/main" id="{C42A2793-1187-AAB4-395A-43D9F78CB52D}"/>
              </a:ext>
            </a:extLst>
          </p:cNvPr>
          <p:cNvSpPr>
            <a:spLocks noGrp="1"/>
          </p:cNvSpPr>
          <p:nvPr>
            <p:ph type="ftr" sz="quarter" idx="11"/>
          </p:nvPr>
        </p:nvSpPr>
        <p:spPr/>
        <p:txBody>
          <a:bodyPr/>
          <a:lstStyle/>
          <a:p>
            <a:endParaRPr lang="en-GB"/>
          </a:p>
        </p:txBody>
      </p:sp>
      <p:sp>
        <p:nvSpPr>
          <p:cNvPr id="7" name="Місце для номера слайда 6">
            <a:extLst>
              <a:ext uri="{FF2B5EF4-FFF2-40B4-BE49-F238E27FC236}">
                <a16:creationId xmlns:a16="http://schemas.microsoft.com/office/drawing/2014/main" id="{AACB93A0-C2F9-9F65-4314-5B6660548D3D}"/>
              </a:ext>
            </a:extLst>
          </p:cNvPr>
          <p:cNvSpPr>
            <a:spLocks noGrp="1"/>
          </p:cNvSpPr>
          <p:nvPr>
            <p:ph type="sldNum" sz="quarter" idx="12"/>
          </p:nvPr>
        </p:nvSpPr>
        <p:spPr/>
        <p:txBody>
          <a:bodyPr/>
          <a:lstStyle/>
          <a:p>
            <a:fld id="{3A2D12C9-E61C-4350-BE80-7D1A90463076}" type="slidenum">
              <a:rPr lang="en-GB" smtClean="0"/>
              <a:t>‹№›</a:t>
            </a:fld>
            <a:endParaRPr lang="en-GB"/>
          </a:p>
        </p:txBody>
      </p:sp>
    </p:spTree>
    <p:extLst>
      <p:ext uri="{BB962C8B-B14F-4D97-AF65-F5344CB8AC3E}">
        <p14:creationId xmlns:p14="http://schemas.microsoft.com/office/powerpoint/2010/main" val="170915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45B96C2-9F59-0BF2-09C9-B4C43F520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GB"/>
          </a:p>
        </p:txBody>
      </p:sp>
      <p:sp>
        <p:nvSpPr>
          <p:cNvPr id="3" name="Місце для тексту 2">
            <a:extLst>
              <a:ext uri="{FF2B5EF4-FFF2-40B4-BE49-F238E27FC236}">
                <a16:creationId xmlns:a16="http://schemas.microsoft.com/office/drawing/2014/main" id="{64862AA1-BBCF-347F-5219-94A4E36FE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CABBE728-9452-A592-82B9-712D7E2E1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38F38-3521-4AAA-8778-F58621030E52}" type="datetimeFigureOut">
              <a:rPr lang="en-GB" smtClean="0"/>
              <a:t>18/09/2023</a:t>
            </a:fld>
            <a:endParaRPr lang="en-GB"/>
          </a:p>
        </p:txBody>
      </p:sp>
      <p:sp>
        <p:nvSpPr>
          <p:cNvPr id="5" name="Місце для нижнього колонтитула 4">
            <a:extLst>
              <a:ext uri="{FF2B5EF4-FFF2-40B4-BE49-F238E27FC236}">
                <a16:creationId xmlns:a16="http://schemas.microsoft.com/office/drawing/2014/main" id="{F612C37D-471F-32E9-E0DB-489C4138CC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Місце для номера слайда 5">
            <a:extLst>
              <a:ext uri="{FF2B5EF4-FFF2-40B4-BE49-F238E27FC236}">
                <a16:creationId xmlns:a16="http://schemas.microsoft.com/office/drawing/2014/main" id="{4D14C791-A9FE-314A-F6BF-D58737A58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2C9-E61C-4350-BE80-7D1A90463076}" type="slidenum">
              <a:rPr lang="en-GB" smtClean="0"/>
              <a:t>‹№›</a:t>
            </a:fld>
            <a:endParaRPr lang="en-GB"/>
          </a:p>
        </p:txBody>
      </p:sp>
    </p:spTree>
    <p:extLst>
      <p:ext uri="{BB962C8B-B14F-4D97-AF65-F5344CB8AC3E}">
        <p14:creationId xmlns:p14="http://schemas.microsoft.com/office/powerpoint/2010/main" val="707785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ukrstat.gov.ua/menu/edrpou.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krstat.gov.ua/klasf/nac_kls/op_dk002_2016.htm" TargetMode="External"/><Relationship Id="rId2" Type="http://schemas.openxmlformats.org/officeDocument/2006/relationships/hyperlink" Target="https://zakon.help/article/kopfg---dk-002200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ukrstat.gov.ua/klasf/zm_per_kod.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ukrstat.gov.ua/klasf/zm_per_kod.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ukrstat.gov.ua/klasf/zm_per_kod.ht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AD5822A4-2857-8AC7-5A19-85D00BC947FE}"/>
              </a:ext>
            </a:extLst>
          </p:cNvPr>
          <p:cNvSpPr>
            <a:spLocks noGrp="1"/>
          </p:cNvSpPr>
          <p:nvPr>
            <p:ph type="ctrTitle"/>
          </p:nvPr>
        </p:nvSpPr>
        <p:spPr>
          <a:xfrm>
            <a:off x="1314824" y="735106"/>
            <a:ext cx="10053763" cy="2928470"/>
          </a:xfrm>
        </p:spPr>
        <p:txBody>
          <a:bodyPr anchor="b">
            <a:normAutofit/>
          </a:bodyPr>
          <a:lstStyle/>
          <a:p>
            <a:pPr algn="l"/>
            <a:r>
              <a:rPr lang="ru-RU" sz="4800">
                <a:solidFill>
                  <a:srgbClr val="FFFFFF"/>
                </a:solidFill>
              </a:rPr>
              <a:t>ОСНОВНІ  КЛАСИФІКАЦІЇ ТА ГРУПУВАННЯ ЕКОНОМІЧНОЇ  СТАТИСТИКИ</a:t>
            </a:r>
            <a:endParaRPr lang="en-GB" sz="4800">
              <a:solidFill>
                <a:srgbClr val="FFFFFF"/>
              </a:solidFill>
            </a:endParaRPr>
          </a:p>
        </p:txBody>
      </p:sp>
      <p:sp>
        <p:nvSpPr>
          <p:cNvPr id="3" name="Підзаголовок 2">
            <a:extLst>
              <a:ext uri="{FF2B5EF4-FFF2-40B4-BE49-F238E27FC236}">
                <a16:creationId xmlns:a16="http://schemas.microsoft.com/office/drawing/2014/main" id="{2A87A8F1-A6F5-B980-8D84-EF48DC2E5BB1}"/>
              </a:ext>
            </a:extLst>
          </p:cNvPr>
          <p:cNvSpPr>
            <a:spLocks noGrp="1"/>
          </p:cNvSpPr>
          <p:nvPr>
            <p:ph type="subTitle" idx="1"/>
          </p:nvPr>
        </p:nvSpPr>
        <p:spPr>
          <a:xfrm>
            <a:off x="1350682" y="4870824"/>
            <a:ext cx="10005951" cy="1458258"/>
          </a:xfrm>
        </p:spPr>
        <p:txBody>
          <a:bodyPr anchor="ctr">
            <a:normAutofit/>
          </a:bodyPr>
          <a:lstStyle/>
          <a:p>
            <a:pPr algn="l"/>
            <a:r>
              <a:rPr lang="uk-UA" dirty="0"/>
              <a:t>Тема 2</a:t>
            </a:r>
            <a:endParaRPr lang="en-GB"/>
          </a:p>
        </p:txBody>
      </p:sp>
    </p:spTree>
    <p:extLst>
      <p:ext uri="{BB962C8B-B14F-4D97-AF65-F5344CB8AC3E}">
        <p14:creationId xmlns:p14="http://schemas.microsoft.com/office/powerpoint/2010/main" val="393173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B84D0C7-DFD2-7EB9-F1F5-B5A2893AA6CF}"/>
              </a:ext>
            </a:extLst>
          </p:cNvPr>
          <p:cNvSpPr>
            <a:spLocks noGrp="1"/>
          </p:cNvSpPr>
          <p:nvPr>
            <p:ph type="title"/>
          </p:nvPr>
        </p:nvSpPr>
        <p:spPr>
          <a:xfrm>
            <a:off x="466722" y="586855"/>
            <a:ext cx="3201366" cy="3387497"/>
          </a:xfrm>
        </p:spPr>
        <p:txBody>
          <a:bodyPr anchor="b">
            <a:normAutofit/>
          </a:bodyPr>
          <a:lstStyle/>
          <a:p>
            <a:pPr algn="r"/>
            <a:r>
              <a:rPr lang="uk-UA" sz="2500">
                <a:solidFill>
                  <a:srgbClr val="FFFFFF"/>
                </a:solidFill>
              </a:rPr>
              <a:t>Найістотнішими змінами методології, до яких вдалися при побудові Класифікації видів економічної діяльності (КВЕД) відповідно до міжнародного стандарту, є:</a:t>
            </a:r>
            <a:endParaRPr lang="en-GB" sz="2500">
              <a:solidFill>
                <a:srgbClr val="FFFFFF"/>
              </a:solidFill>
            </a:endParaRPr>
          </a:p>
        </p:txBody>
      </p:sp>
      <p:sp>
        <p:nvSpPr>
          <p:cNvPr id="3" name="Місце для вмісту 2">
            <a:extLst>
              <a:ext uri="{FF2B5EF4-FFF2-40B4-BE49-F238E27FC236}">
                <a16:creationId xmlns:a16="http://schemas.microsoft.com/office/drawing/2014/main" id="{C53A6C97-AD91-49C8-CAAF-60022A889C41}"/>
              </a:ext>
            </a:extLst>
          </p:cNvPr>
          <p:cNvSpPr>
            <a:spLocks noGrp="1"/>
          </p:cNvSpPr>
          <p:nvPr>
            <p:ph idx="1"/>
          </p:nvPr>
        </p:nvSpPr>
        <p:spPr>
          <a:xfrm>
            <a:off x="4134810" y="186813"/>
            <a:ext cx="7752389" cy="6538451"/>
          </a:xfrm>
        </p:spPr>
        <p:txBody>
          <a:bodyPr anchor="ctr">
            <a:normAutofit lnSpcReduction="10000"/>
          </a:bodyPr>
          <a:lstStyle/>
          <a:p>
            <a:pPr algn="just"/>
            <a:r>
              <a:rPr lang="uk-UA" sz="1700" dirty="0"/>
              <a:t>1.	</a:t>
            </a:r>
            <a:r>
              <a:rPr lang="uk-UA" sz="2400" i="1" dirty="0"/>
              <a:t>Зміна принципу розподілу </a:t>
            </a:r>
            <a:r>
              <a:rPr lang="uk-UA" sz="2400" dirty="0"/>
              <a:t>галузей економіки на виробничу та невиробничу сфери на розподіл підприємств та організацій за видами економічної діяльності – за ознакою видобувних, обробних та з надання послуг.</a:t>
            </a:r>
          </a:p>
          <a:p>
            <a:pPr algn="just"/>
            <a:r>
              <a:rPr lang="uk-UA" sz="2400" dirty="0"/>
              <a:t>2.	</a:t>
            </a:r>
            <a:r>
              <a:rPr lang="uk-UA" sz="2400" i="1" dirty="0"/>
              <a:t>Об’єктами класифікації у КВЕД є всі види економічної діяльності господарських суб’єктів.</a:t>
            </a:r>
          </a:p>
          <a:p>
            <a:pPr algn="just"/>
            <a:r>
              <a:rPr lang="uk-UA" sz="2400" b="1" i="1" dirty="0"/>
              <a:t>Економічна   діяльність   </a:t>
            </a:r>
            <a:r>
              <a:rPr lang="uk-UA" sz="2400" dirty="0"/>
              <a:t>–   це   процес   об’єднання   дій   для створення виробництва певної продукції та надання послуг.</a:t>
            </a:r>
          </a:p>
          <a:p>
            <a:pPr algn="just"/>
            <a:r>
              <a:rPr lang="uk-UA" sz="2400" dirty="0"/>
              <a:t>При цьому окремий вид діяльності може складатися з одного простого процесу, наприклад, ткання. А може охоплювати цілу низку процесів. Наприклад, виробництво автомобілів вважається окремим видом діяльності незважаючи на те, що це комплексний виробничий процес, який охоплює лиття, зварення, збірку, фарбування та інші процеси.</a:t>
            </a:r>
          </a:p>
          <a:p>
            <a:pPr algn="just"/>
            <a:r>
              <a:rPr lang="uk-UA" sz="2400" u="sng" dirty="0"/>
              <a:t>Галузь </a:t>
            </a:r>
            <a:r>
              <a:rPr lang="uk-UA" sz="2400" dirty="0"/>
              <a:t>– це сукупність всіх виробничих одиниць, які приймають участь переважно в однакових або подібних видах виробничої діяльності.</a:t>
            </a:r>
          </a:p>
          <a:p>
            <a:endParaRPr lang="en-GB" sz="1700" dirty="0"/>
          </a:p>
        </p:txBody>
      </p:sp>
    </p:spTree>
    <p:extLst>
      <p:ext uri="{BB962C8B-B14F-4D97-AF65-F5344CB8AC3E}">
        <p14:creationId xmlns:p14="http://schemas.microsoft.com/office/powerpoint/2010/main" val="339816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F3D41DF-2FF2-2FA5-723A-491D0EF841AA}"/>
              </a:ext>
            </a:extLst>
          </p:cNvPr>
          <p:cNvPicPr>
            <a:picLocks noChangeAspect="1"/>
          </p:cNvPicPr>
          <p:nvPr/>
        </p:nvPicPr>
        <p:blipFill rotWithShape="1">
          <a:blip r:embed="rId2">
            <a:duotone>
              <a:schemeClr val="bg2">
                <a:shade val="45000"/>
                <a:satMod val="135000"/>
              </a:schemeClr>
              <a:prstClr val="white"/>
            </a:duotone>
          </a:blip>
          <a:srcRect t="3479" b="12251"/>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Місце для вмісту 2">
            <a:extLst>
              <a:ext uri="{FF2B5EF4-FFF2-40B4-BE49-F238E27FC236}">
                <a16:creationId xmlns:a16="http://schemas.microsoft.com/office/drawing/2014/main" id="{6F353CE1-7907-5976-E89E-13211C70E30E}"/>
              </a:ext>
            </a:extLst>
          </p:cNvPr>
          <p:cNvGraphicFramePr>
            <a:graphicFrameLocks noGrp="1"/>
          </p:cNvGraphicFramePr>
          <p:nvPr>
            <p:ph idx="1"/>
            <p:extLst>
              <p:ext uri="{D42A27DB-BD31-4B8C-83A1-F6EECF244321}">
                <p14:modId xmlns:p14="http://schemas.microsoft.com/office/powerpoint/2010/main" val="4255909704"/>
              </p:ext>
            </p:extLst>
          </p:nvPr>
        </p:nvGraphicFramePr>
        <p:xfrm>
          <a:off x="353961" y="855406"/>
          <a:ext cx="11641393" cy="5879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Місце для вмісту 2">
            <a:extLst>
              <a:ext uri="{FF2B5EF4-FFF2-40B4-BE49-F238E27FC236}">
                <a16:creationId xmlns:a16="http://schemas.microsoft.com/office/drawing/2014/main" id="{81431F41-0B40-67E2-CB3C-B4242961AD44}"/>
              </a:ext>
            </a:extLst>
          </p:cNvPr>
          <p:cNvGraphicFramePr>
            <a:graphicFrameLocks noGrp="1"/>
          </p:cNvGraphicFramePr>
          <p:nvPr>
            <p:ph idx="1"/>
            <p:extLst>
              <p:ext uri="{D42A27DB-BD31-4B8C-83A1-F6EECF244321}">
                <p14:modId xmlns:p14="http://schemas.microsoft.com/office/powerpoint/2010/main" val="3197645715"/>
              </p:ext>
            </p:extLst>
          </p:nvPr>
        </p:nvGraphicFramePr>
        <p:xfrm>
          <a:off x="838200" y="1081548"/>
          <a:ext cx="10515600" cy="509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9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DA462BC-00D3-FF9C-5679-DB3304B587F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Стандартні угруповання за КВЕД ДК 009:2010</a:t>
            </a:r>
          </a:p>
        </p:txBody>
      </p:sp>
      <p:pic>
        <p:nvPicPr>
          <p:cNvPr id="5" name="Місце для вмісту 4">
            <a:extLst>
              <a:ext uri="{FF2B5EF4-FFF2-40B4-BE49-F238E27FC236}">
                <a16:creationId xmlns:a16="http://schemas.microsoft.com/office/drawing/2014/main" id="{4F10A0BA-E980-BFD0-329E-E2FB7C9B2B58}"/>
              </a:ext>
            </a:extLst>
          </p:cNvPr>
          <p:cNvPicPr>
            <a:picLocks noGrp="1" noChangeAspect="1"/>
          </p:cNvPicPr>
          <p:nvPr>
            <p:ph idx="1"/>
          </p:nvPr>
        </p:nvPicPr>
        <p:blipFill>
          <a:blip r:embed="rId2"/>
          <a:stretch>
            <a:fillRect/>
          </a:stretch>
        </p:blipFill>
        <p:spPr>
          <a:xfrm>
            <a:off x="4208403" y="961812"/>
            <a:ext cx="6848593" cy="4930987"/>
          </a:xfrm>
          <a:prstGeom prst="rect">
            <a:avLst/>
          </a:prstGeom>
        </p:spPr>
      </p:pic>
    </p:spTree>
    <p:extLst>
      <p:ext uri="{BB962C8B-B14F-4D97-AF65-F5344CB8AC3E}">
        <p14:creationId xmlns:p14="http://schemas.microsoft.com/office/powerpoint/2010/main" val="319278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B5497F-3982-DB50-5E6E-4A0C73DAFB2F}"/>
              </a:ext>
            </a:extLst>
          </p:cNvPr>
          <p:cNvSpPr>
            <a:spLocks noGrp="1"/>
          </p:cNvSpPr>
          <p:nvPr>
            <p:ph type="title"/>
          </p:nvPr>
        </p:nvSpPr>
        <p:spPr/>
        <p:txBody>
          <a:bodyPr>
            <a:normAutofit fontScale="90000"/>
          </a:bodyPr>
          <a:lstStyle/>
          <a:p>
            <a:r>
              <a:rPr lang="ru-RU" dirty="0"/>
              <a:t>2.3. </a:t>
            </a:r>
            <a:r>
              <a:rPr lang="ru-RU" dirty="0" err="1"/>
              <a:t>Класифікації</a:t>
            </a:r>
            <a:r>
              <a:rPr lang="ru-RU" dirty="0"/>
              <a:t> в </a:t>
            </a:r>
            <a:r>
              <a:rPr lang="ru-RU" dirty="0" err="1"/>
              <a:t>системі</a:t>
            </a:r>
            <a:r>
              <a:rPr lang="ru-RU" dirty="0"/>
              <a:t> </a:t>
            </a:r>
            <a:r>
              <a:rPr lang="ru-RU" dirty="0" err="1"/>
              <a:t>єдиного</a:t>
            </a:r>
            <a:r>
              <a:rPr lang="ru-RU" dirty="0"/>
              <a:t> державного </a:t>
            </a:r>
            <a:r>
              <a:rPr lang="ru-RU" dirty="0" err="1"/>
              <a:t>обліку</a:t>
            </a:r>
            <a:r>
              <a:rPr lang="ru-RU" dirty="0"/>
              <a:t> та </a:t>
            </a:r>
            <a:r>
              <a:rPr lang="ru-RU" dirty="0" err="1"/>
              <a:t>ідентифікації</a:t>
            </a:r>
            <a:r>
              <a:rPr lang="ru-RU" dirty="0"/>
              <a:t> </a:t>
            </a:r>
            <a:r>
              <a:rPr lang="ru-RU" dirty="0" err="1"/>
              <a:t>усіх</a:t>
            </a:r>
            <a:r>
              <a:rPr lang="ru-RU" dirty="0"/>
              <a:t> </a:t>
            </a:r>
            <a:r>
              <a:rPr lang="ru-RU" dirty="0" err="1"/>
              <a:t>суб’єктів</a:t>
            </a:r>
            <a:r>
              <a:rPr lang="ru-RU" dirty="0"/>
              <a:t> </a:t>
            </a:r>
            <a:r>
              <a:rPr lang="ru-RU" dirty="0" err="1"/>
              <a:t>господарювання</a:t>
            </a:r>
            <a:endParaRPr lang="en-GB" dirty="0"/>
          </a:p>
        </p:txBody>
      </p:sp>
      <p:sp>
        <p:nvSpPr>
          <p:cNvPr id="3" name="Місце для вмісту 2">
            <a:extLst>
              <a:ext uri="{FF2B5EF4-FFF2-40B4-BE49-F238E27FC236}">
                <a16:creationId xmlns:a16="http://schemas.microsoft.com/office/drawing/2014/main" id="{F578D8CA-0B2C-F96C-FE23-6B42DCE3F580}"/>
              </a:ext>
            </a:extLst>
          </p:cNvPr>
          <p:cNvSpPr>
            <a:spLocks noGrp="1"/>
          </p:cNvSpPr>
          <p:nvPr>
            <p:ph idx="1"/>
          </p:nvPr>
        </p:nvSpPr>
        <p:spPr>
          <a:xfrm>
            <a:off x="157316" y="1825624"/>
            <a:ext cx="11887200" cy="4791485"/>
          </a:xfrm>
        </p:spPr>
        <p:txBody>
          <a:bodyPr>
            <a:noAutofit/>
          </a:bodyPr>
          <a:lstStyle/>
          <a:p>
            <a:pPr>
              <a:lnSpc>
                <a:spcPct val="100000"/>
              </a:lnSpc>
              <a:spcBef>
                <a:spcPts val="0"/>
              </a:spcBef>
            </a:pPr>
            <a:r>
              <a:rPr lang="uk-UA" sz="1800" dirty="0"/>
              <a:t>Єдиний державний реєстр підприємств та організацій України (ЄДРПОУ) створений з метою забезпечення єдиного державного обліку та ідентифікації усіх суб’єктів господарювання, незалежно від форми власності та організаційно-правової форми господарювання (див. </a:t>
            </a:r>
            <a:r>
              <a:rPr lang="en-GB" sz="1800" dirty="0">
                <a:hlinkClick r:id="rId2"/>
              </a:rPr>
              <a:t>http://www.ukrstat.gov.ua/menu/edrpou.htm</a:t>
            </a:r>
            <a:r>
              <a:rPr lang="en-GB" sz="1800" dirty="0"/>
              <a:t>).</a:t>
            </a:r>
            <a:endParaRPr lang="uk-UA" sz="1800" dirty="0"/>
          </a:p>
          <a:p>
            <a:pPr>
              <a:lnSpc>
                <a:spcPct val="100000"/>
              </a:lnSpc>
              <a:spcBef>
                <a:spcPts val="0"/>
              </a:spcBef>
            </a:pPr>
            <a:r>
              <a:rPr lang="en-GB" sz="1800" dirty="0"/>
              <a:t> </a:t>
            </a:r>
            <a:r>
              <a:rPr lang="uk-UA" sz="1800" dirty="0"/>
              <a:t>ЄДРПОУ – це автоматизована система статистичного обліку юридичних осіб усіх організаційно-правових форм господарювання, відокремлених підрозділів (філій, представництв і т. п.) юридичних осіб, зареєстрованих в установленому порядку, котрі виконують свою діяльність на території України відповідно до чинного законодавства. </a:t>
            </a:r>
          </a:p>
          <a:p>
            <a:pPr>
              <a:lnSpc>
                <a:spcPct val="100000"/>
              </a:lnSpc>
              <a:spcBef>
                <a:spcPts val="0"/>
              </a:spcBef>
            </a:pPr>
            <a:r>
              <a:rPr lang="uk-UA" sz="1800" dirty="0"/>
              <a:t>На державному рівні ЄДРПОУ містить інформацію щодо суб’єктів у цілому по країні, на територіальному – щодо суб’єктів на відповідній території. ЄДРПОУ є важливим компонентом інфраструктури державної статистики України, який забезпечує:</a:t>
            </a:r>
          </a:p>
          <a:p>
            <a:pPr>
              <a:lnSpc>
                <a:spcPct val="100000"/>
              </a:lnSpc>
              <a:spcBef>
                <a:spcPts val="0"/>
              </a:spcBef>
            </a:pPr>
            <a:r>
              <a:rPr lang="uk-UA" sz="1800" dirty="0"/>
              <a:t> - єдиний державний облік та ідентифікацію суб’єктів господарської діяльності в процесі їх створення, реорганізації та ліквідації; </a:t>
            </a:r>
          </a:p>
          <a:p>
            <a:pPr>
              <a:lnSpc>
                <a:spcPct val="100000"/>
              </a:lnSpc>
              <a:spcBef>
                <a:spcPts val="0"/>
              </a:spcBef>
            </a:pPr>
            <a:r>
              <a:rPr lang="uk-UA" sz="1800" dirty="0"/>
              <a:t>- організацію й координацію проведення суцільних і вибіркових статистичних спостережень, одноразових обстежень і переписів; </a:t>
            </a:r>
          </a:p>
          <a:p>
            <a:pPr>
              <a:lnSpc>
                <a:spcPct val="100000"/>
              </a:lnSpc>
              <a:spcBef>
                <a:spcPts val="0"/>
              </a:spcBef>
            </a:pPr>
            <a:r>
              <a:rPr lang="uk-UA" sz="1800" dirty="0"/>
              <a:t>- взаємодію на єдиних методологічних принципах з базами даних інших органів виконавчої влади;</a:t>
            </a:r>
          </a:p>
          <a:p>
            <a:pPr>
              <a:lnSpc>
                <a:spcPct val="100000"/>
              </a:lnSpc>
              <a:spcBef>
                <a:spcPts val="0"/>
              </a:spcBef>
            </a:pPr>
            <a:r>
              <a:rPr lang="uk-UA" sz="1800" dirty="0"/>
              <a:t> - інформаційно-довідкове обслуговування користувачів даними ЄДРПОУ щодо суб’єктів господарської діяльності; </a:t>
            </a:r>
          </a:p>
          <a:p>
            <a:pPr>
              <a:lnSpc>
                <a:spcPct val="100000"/>
              </a:lnSpc>
              <a:spcBef>
                <a:spcPts val="0"/>
              </a:spcBef>
            </a:pPr>
            <a:r>
              <a:rPr lang="uk-UA" sz="1800" dirty="0"/>
              <a:t>- удосконалення статистичного обліку суб’єктів та створення й ведення реєстрів респондентів статистичних спостережень (статистичних реєстрів).</a:t>
            </a:r>
            <a:endParaRPr lang="en-GB" sz="1800" dirty="0"/>
          </a:p>
        </p:txBody>
      </p:sp>
    </p:spTree>
    <p:extLst>
      <p:ext uri="{BB962C8B-B14F-4D97-AF65-F5344CB8AC3E}">
        <p14:creationId xmlns:p14="http://schemas.microsoft.com/office/powerpoint/2010/main" val="60783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95442EE-D803-2CC8-D81B-A538761AD3E4}"/>
              </a:ext>
            </a:extLst>
          </p:cNvPr>
          <p:cNvSpPr>
            <a:spLocks noGrp="1"/>
          </p:cNvSpPr>
          <p:nvPr>
            <p:ph type="title"/>
          </p:nvPr>
        </p:nvSpPr>
        <p:spPr>
          <a:xfrm>
            <a:off x="466722" y="586855"/>
            <a:ext cx="3201366" cy="3387497"/>
          </a:xfrm>
        </p:spPr>
        <p:txBody>
          <a:bodyPr anchor="b">
            <a:normAutofit/>
          </a:bodyPr>
          <a:lstStyle/>
          <a:p>
            <a:pPr algn="r"/>
            <a:r>
              <a:rPr lang="uk-UA" sz="3100">
                <a:solidFill>
                  <a:srgbClr val="FFFFFF"/>
                </a:solidFill>
              </a:rPr>
              <a:t>2.4. Класифікація організаційно-правових форм господарювання </a:t>
            </a:r>
            <a:endParaRPr lang="en-GB" sz="3100">
              <a:solidFill>
                <a:srgbClr val="FFFFFF"/>
              </a:solidFill>
            </a:endParaRPr>
          </a:p>
        </p:txBody>
      </p:sp>
      <p:sp>
        <p:nvSpPr>
          <p:cNvPr id="3" name="Місце для вмісту 2">
            <a:extLst>
              <a:ext uri="{FF2B5EF4-FFF2-40B4-BE49-F238E27FC236}">
                <a16:creationId xmlns:a16="http://schemas.microsoft.com/office/drawing/2014/main" id="{9282BA56-644E-EEB9-86A0-E37C4DB252F1}"/>
              </a:ext>
            </a:extLst>
          </p:cNvPr>
          <p:cNvSpPr>
            <a:spLocks noGrp="1"/>
          </p:cNvSpPr>
          <p:nvPr>
            <p:ph idx="1"/>
          </p:nvPr>
        </p:nvSpPr>
        <p:spPr>
          <a:xfrm>
            <a:off x="4367695" y="649480"/>
            <a:ext cx="7490008" cy="5546047"/>
          </a:xfrm>
        </p:spPr>
        <p:txBody>
          <a:bodyPr anchor="ctr">
            <a:normAutofit/>
          </a:bodyPr>
          <a:lstStyle/>
          <a:p>
            <a:r>
              <a:rPr lang="uk-UA" sz="2000" dirty="0"/>
              <a:t>Класифікація організаційно-правових форм господарювання (КОПФГ) </a:t>
            </a:r>
          </a:p>
          <a:p>
            <a:r>
              <a:rPr lang="uk-UA" sz="2000" dirty="0"/>
              <a:t>(див. </a:t>
            </a:r>
            <a:r>
              <a:rPr lang="en-GB" sz="2000" dirty="0">
                <a:hlinkClick r:id="rId2"/>
              </a:rPr>
              <a:t>https://zakon.help/article/kopfg---dk-0022004/</a:t>
            </a:r>
            <a:r>
              <a:rPr lang="uk-UA" sz="2000" dirty="0"/>
              <a:t>, </a:t>
            </a:r>
            <a:r>
              <a:rPr lang="en-GB" sz="2000" dirty="0">
                <a:hlinkClick r:id="rId3"/>
              </a:rPr>
              <a:t>https://ukrstat.gov.ua/klasf/nac_kls/op_dk002_2016.htm</a:t>
            </a:r>
            <a:endParaRPr lang="uk-UA" sz="2000" dirty="0"/>
          </a:p>
          <a:p>
            <a:r>
              <a:rPr lang="en-GB" sz="2000" dirty="0"/>
              <a:t>) – </a:t>
            </a:r>
            <a:r>
              <a:rPr lang="uk-UA" sz="2000" dirty="0"/>
              <a:t>державний класифікатор  призначений для використання органами державного управління та іншими користувачами для обліку, збирання й обробки статистичної та адміністративної  інформації щодо державної реєстрації, аналізу та узагальнення результатів економічної діяльності суб’єктів господарської діяльності (зокрема, підприємницької), ведення державних реєстрів:</a:t>
            </a:r>
          </a:p>
          <a:p>
            <a:r>
              <a:rPr lang="uk-UA" sz="2000" dirty="0"/>
              <a:t>- Єдиного державного реєстру підприємств та організацій України (ЄДРПОУ);</a:t>
            </a:r>
          </a:p>
          <a:p>
            <a:r>
              <a:rPr lang="uk-UA" sz="2000" dirty="0"/>
              <a:t>- Єдиного державного реєстру юридичних осіб та фізичних осіб-підприємців;</a:t>
            </a:r>
          </a:p>
          <a:p>
            <a:r>
              <a:rPr lang="uk-UA" sz="2000" dirty="0"/>
              <a:t>- Реєстру корпоративних прав держави та ін.</a:t>
            </a:r>
          </a:p>
          <a:p>
            <a:endParaRPr lang="en-GB" sz="2000" dirty="0"/>
          </a:p>
        </p:txBody>
      </p:sp>
    </p:spTree>
    <p:extLst>
      <p:ext uri="{BB962C8B-B14F-4D97-AF65-F5344CB8AC3E}">
        <p14:creationId xmlns:p14="http://schemas.microsoft.com/office/powerpoint/2010/main" val="385231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C322D89A-A3C0-C602-2F55-120BD3CE4F37}"/>
              </a:ext>
            </a:extLst>
          </p:cNvPr>
          <p:cNvSpPr>
            <a:spLocks noGrp="1"/>
          </p:cNvSpPr>
          <p:nvPr>
            <p:ph idx="1"/>
          </p:nvPr>
        </p:nvSpPr>
        <p:spPr>
          <a:xfrm>
            <a:off x="4447308" y="591344"/>
            <a:ext cx="6906491" cy="5585619"/>
          </a:xfrm>
        </p:spPr>
        <p:txBody>
          <a:bodyPr anchor="ctr">
            <a:normAutofit/>
          </a:bodyPr>
          <a:lstStyle/>
          <a:p>
            <a:r>
              <a:rPr lang="uk-UA" dirty="0"/>
              <a:t>Об’єктом класифікації є визначені чинним законодавством організаційно-правові форми юридичних осіб та їх відокремлені підрозділи: </a:t>
            </a:r>
          </a:p>
          <a:p>
            <a:r>
              <a:rPr lang="uk-UA" dirty="0"/>
              <a:t>філії, представництва, </a:t>
            </a:r>
          </a:p>
          <a:p>
            <a:r>
              <a:rPr lang="uk-UA" dirty="0"/>
              <a:t>а також підприємці – фізичні особи, які не мають статусу юридичної особи.</a:t>
            </a:r>
          </a:p>
          <a:p>
            <a:endParaRPr lang="uk-UA" dirty="0"/>
          </a:p>
          <a:p>
            <a:r>
              <a:rPr lang="uk-UA" dirty="0"/>
              <a:t> Згідно з КОПФГ (ДК 002:2004) виокремлюють такі організаційно-правові форми діяльності</a:t>
            </a:r>
            <a:endParaRPr lang="en-GB" dirty="0"/>
          </a:p>
        </p:txBody>
      </p:sp>
    </p:spTree>
    <p:extLst>
      <p:ext uri="{BB962C8B-B14F-4D97-AF65-F5344CB8AC3E}">
        <p14:creationId xmlns:p14="http://schemas.microsoft.com/office/powerpoint/2010/main" val="40896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8A83205E-410D-BE3A-54FA-4CF2019CE65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500" kern="1200">
                <a:solidFill>
                  <a:srgbClr val="FFFFFF"/>
                </a:solidFill>
                <a:latin typeface="+mj-lt"/>
                <a:ea typeface="+mj-ea"/>
                <a:cs typeface="+mj-cs"/>
              </a:rPr>
              <a:t> КЛАСИФІКАЦІЯ ОРГАНІЗАЦІЙНО-ПРАВОВИХ ФОРМ ГОСПОДАРЮВАННЯ</a:t>
            </a:r>
          </a:p>
        </p:txBody>
      </p:sp>
      <p:pic>
        <p:nvPicPr>
          <p:cNvPr id="5" name="Місце для вмісту 4">
            <a:extLst>
              <a:ext uri="{FF2B5EF4-FFF2-40B4-BE49-F238E27FC236}">
                <a16:creationId xmlns:a16="http://schemas.microsoft.com/office/drawing/2014/main" id="{7E8732BC-FF90-12F6-8B18-E90106330193}"/>
              </a:ext>
            </a:extLst>
          </p:cNvPr>
          <p:cNvPicPr>
            <a:picLocks noGrp="1" noChangeAspect="1"/>
          </p:cNvPicPr>
          <p:nvPr>
            <p:ph idx="1"/>
          </p:nvPr>
        </p:nvPicPr>
        <p:blipFill>
          <a:blip r:embed="rId2"/>
          <a:stretch>
            <a:fillRect/>
          </a:stretch>
        </p:blipFill>
        <p:spPr>
          <a:xfrm>
            <a:off x="4495807" y="253572"/>
            <a:ext cx="6463197" cy="6604000"/>
          </a:xfrm>
          <a:prstGeom prst="rect">
            <a:avLst/>
          </a:prstGeom>
        </p:spPr>
      </p:pic>
    </p:spTree>
    <p:extLst>
      <p:ext uri="{BB962C8B-B14F-4D97-AF65-F5344CB8AC3E}">
        <p14:creationId xmlns:p14="http://schemas.microsoft.com/office/powerpoint/2010/main" val="108652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3B53531-4657-4F42-0289-37BE63BCC1AE}"/>
              </a:ext>
            </a:extLst>
          </p:cNvPr>
          <p:cNvSpPr>
            <a:spLocks noGrp="1"/>
          </p:cNvSpPr>
          <p:nvPr>
            <p:ph type="title"/>
          </p:nvPr>
        </p:nvSpPr>
        <p:spPr>
          <a:xfrm>
            <a:off x="466722" y="586855"/>
            <a:ext cx="3201366" cy="3387497"/>
          </a:xfrm>
        </p:spPr>
        <p:txBody>
          <a:bodyPr anchor="b">
            <a:normAutofit/>
          </a:bodyPr>
          <a:lstStyle/>
          <a:p>
            <a:pPr algn="r"/>
            <a:r>
              <a:rPr lang="uk-UA" sz="3100">
                <a:solidFill>
                  <a:srgbClr val="FFFFFF"/>
                </a:solidFill>
              </a:rPr>
              <a:t>2.5.</a:t>
            </a:r>
            <a:r>
              <a:rPr lang="ru-RU" sz="3100">
                <a:solidFill>
                  <a:srgbClr val="FFFFFF"/>
                </a:solidFill>
              </a:rPr>
              <a:t> Класифікатор об’єктів адміністративно-територіального устрою України</a:t>
            </a:r>
            <a:endParaRPr lang="en-GB" sz="3100">
              <a:solidFill>
                <a:srgbClr val="FFFFFF"/>
              </a:solidFill>
            </a:endParaRPr>
          </a:p>
        </p:txBody>
      </p:sp>
      <p:sp>
        <p:nvSpPr>
          <p:cNvPr id="3" name="Місце для вмісту 2">
            <a:extLst>
              <a:ext uri="{FF2B5EF4-FFF2-40B4-BE49-F238E27FC236}">
                <a16:creationId xmlns:a16="http://schemas.microsoft.com/office/drawing/2014/main" id="{F3FBB1B2-C734-EC97-0EC3-9BA5F96F9F9D}"/>
              </a:ext>
            </a:extLst>
          </p:cNvPr>
          <p:cNvSpPr>
            <a:spLocks noGrp="1"/>
          </p:cNvSpPr>
          <p:nvPr>
            <p:ph idx="1"/>
          </p:nvPr>
        </p:nvSpPr>
        <p:spPr>
          <a:xfrm>
            <a:off x="4810259" y="649480"/>
            <a:ext cx="6555347" cy="5546047"/>
          </a:xfrm>
        </p:spPr>
        <p:txBody>
          <a:bodyPr anchor="ctr">
            <a:normAutofit/>
          </a:bodyPr>
          <a:lstStyle/>
          <a:p>
            <a:r>
              <a:rPr lang="uk-UA" sz="1700"/>
              <a:t>Державний класифікатор об’єктів адміністративно-територіального устрою України (КОАТУУ) є складовою частиною Єдиної системи класифікації і кодування техніко-економічної та соціальної інформації (ЄСКК) і призначено для забезпечення достовірності, зіставності, цілісності та автоматизованої обробки інформації у різних розрізах усіх видів економічної діяльності.</a:t>
            </a:r>
          </a:p>
          <a:p>
            <a:r>
              <a:rPr lang="uk-UA" sz="1700"/>
              <a:t> Об’єктами класифікації у КОАТУУ є одиниці адміністративнотериторіального устрою України: Автономна Республіка Крим, області, райони, міста, райони у містах, селища міського типу, сільради, селища, села.</a:t>
            </a:r>
          </a:p>
          <a:p>
            <a:r>
              <a:rPr lang="uk-UA" sz="1700"/>
              <a:t> Класифікатор складається з кодів та назв усіх адміністративно-територіальних об’єктів України, які згруповані за ознаками територіальної спільності, історичних, економічних, географічних, етнічних і культурних особливостей.</a:t>
            </a:r>
          </a:p>
          <a:p>
            <a:r>
              <a:rPr lang="uk-UA" sz="1700"/>
              <a:t> Кожна позиція класифікатора структурно складається з ідентифікаційного коду та назви об’єкта. Уся множина об’єктів класифікації розподілена за територіальною ознакою та адміністративною підпорядкованістю на чотири рівні ієрархічної класифікації. До кожного рівня класифікації входять об’єкти, що підпорядковані об'єктам попереднього рівня.</a:t>
            </a:r>
            <a:endParaRPr lang="en-GB" sz="1700"/>
          </a:p>
        </p:txBody>
      </p:sp>
    </p:spTree>
    <p:extLst>
      <p:ext uri="{BB962C8B-B14F-4D97-AF65-F5344CB8AC3E}">
        <p14:creationId xmlns:p14="http://schemas.microsoft.com/office/powerpoint/2010/main" val="201101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C215E5DB-7955-8732-4B05-55BFAD6F5FB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kern="1200" dirty="0" err="1">
                <a:solidFill>
                  <a:srgbClr val="FFFFFF"/>
                </a:solidFill>
                <a:latin typeface="+mj-lt"/>
                <a:ea typeface="+mj-ea"/>
                <a:cs typeface="+mj-cs"/>
              </a:rPr>
              <a:t>Кодове</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позначення</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об’єктів</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класифікації</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за</a:t>
            </a:r>
            <a:r>
              <a:rPr lang="en-US" sz="2800" kern="1200" dirty="0">
                <a:solidFill>
                  <a:srgbClr val="FFFFFF"/>
                </a:solidFill>
                <a:latin typeface="+mj-lt"/>
                <a:ea typeface="+mj-ea"/>
                <a:cs typeface="+mj-cs"/>
              </a:rPr>
              <a:t> КОАТУУ (</a:t>
            </a:r>
            <a:r>
              <a:rPr lang="en-US" sz="2800" kern="1200" dirty="0" err="1">
                <a:solidFill>
                  <a:srgbClr val="FFFFFF"/>
                </a:solidFill>
                <a:latin typeface="+mj-lt"/>
                <a:ea typeface="+mj-ea"/>
                <a:cs typeface="+mj-cs"/>
              </a:rPr>
              <a:t>див</a:t>
            </a:r>
            <a:r>
              <a:rPr lang="en-US" sz="2800" kern="1200" dirty="0">
                <a:solidFill>
                  <a:srgbClr val="FFFFFF"/>
                </a:solidFill>
                <a:latin typeface="+mj-lt"/>
                <a:ea typeface="+mj-ea"/>
                <a:cs typeface="+mj-cs"/>
              </a:rPr>
              <a:t>. http://dovidnyk.in.ua/directories)</a:t>
            </a:r>
          </a:p>
        </p:txBody>
      </p:sp>
      <p:pic>
        <p:nvPicPr>
          <p:cNvPr id="5" name="Місце для вмісту 4">
            <a:extLst>
              <a:ext uri="{FF2B5EF4-FFF2-40B4-BE49-F238E27FC236}">
                <a16:creationId xmlns:a16="http://schemas.microsoft.com/office/drawing/2014/main" id="{32E3ECC3-CF81-7F9C-E36D-F76AA0A9DAB4}"/>
              </a:ext>
            </a:extLst>
          </p:cNvPr>
          <p:cNvPicPr>
            <a:picLocks noGrp="1" noChangeAspect="1"/>
          </p:cNvPicPr>
          <p:nvPr>
            <p:ph idx="1"/>
          </p:nvPr>
        </p:nvPicPr>
        <p:blipFill>
          <a:blip r:embed="rId2"/>
          <a:stretch>
            <a:fillRect/>
          </a:stretch>
        </p:blipFill>
        <p:spPr>
          <a:xfrm>
            <a:off x="4502428" y="1207083"/>
            <a:ext cx="7225748" cy="4443834"/>
          </a:xfrm>
          <a:prstGeom prst="rect">
            <a:avLst/>
          </a:prstGeom>
        </p:spPr>
      </p:pic>
    </p:spTree>
    <p:extLst>
      <p:ext uri="{BB962C8B-B14F-4D97-AF65-F5344CB8AC3E}">
        <p14:creationId xmlns:p14="http://schemas.microsoft.com/office/powerpoint/2010/main" val="236140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97EA1C8-433F-31C1-D7F1-F98A375E7675}"/>
              </a:ext>
            </a:extLst>
          </p:cNvPr>
          <p:cNvSpPr>
            <a:spLocks noGrp="1"/>
          </p:cNvSpPr>
          <p:nvPr>
            <p:ph type="title"/>
          </p:nvPr>
        </p:nvSpPr>
        <p:spPr>
          <a:xfrm>
            <a:off x="466722" y="586855"/>
            <a:ext cx="3201366" cy="3387497"/>
          </a:xfrm>
        </p:spPr>
        <p:txBody>
          <a:bodyPr anchor="b">
            <a:normAutofit/>
          </a:bodyPr>
          <a:lstStyle/>
          <a:p>
            <a:pPr algn="r"/>
            <a:r>
              <a:rPr lang="uk-UA" sz="4000">
                <a:solidFill>
                  <a:srgbClr val="FFFFFF"/>
                </a:solidFill>
              </a:rPr>
              <a:t>Зміст теми</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E7BC2896-8055-2D3F-6427-E95CDC6966C1}"/>
              </a:ext>
            </a:extLst>
          </p:cNvPr>
          <p:cNvSpPr>
            <a:spLocks noGrp="1"/>
          </p:cNvSpPr>
          <p:nvPr>
            <p:ph idx="1"/>
          </p:nvPr>
        </p:nvSpPr>
        <p:spPr>
          <a:xfrm>
            <a:off x="4581727" y="649480"/>
            <a:ext cx="3025303" cy="5546047"/>
          </a:xfrm>
        </p:spPr>
        <p:txBody>
          <a:bodyPr anchor="ctr">
            <a:normAutofit/>
          </a:bodyPr>
          <a:lstStyle/>
          <a:p>
            <a:pPr marL="0" indent="0">
              <a:buNone/>
            </a:pPr>
            <a:r>
              <a:rPr lang="uk-UA" sz="2000" dirty="0"/>
              <a:t>2.1.	Класифікації та групування в економічній статистиці України </a:t>
            </a:r>
          </a:p>
          <a:p>
            <a:pPr marL="0" indent="0">
              <a:buNone/>
            </a:pPr>
            <a:r>
              <a:rPr lang="uk-UA" sz="2000" dirty="0"/>
              <a:t>2.2.	Класифікація видів економічної діяльності </a:t>
            </a:r>
          </a:p>
          <a:p>
            <a:pPr marL="0" indent="0">
              <a:buNone/>
            </a:pPr>
            <a:r>
              <a:rPr lang="ru-RU" sz="2000" dirty="0"/>
              <a:t>2.3. </a:t>
            </a:r>
            <a:r>
              <a:rPr lang="ru-RU" sz="2000" dirty="0" err="1"/>
              <a:t>Класифікації</a:t>
            </a:r>
            <a:r>
              <a:rPr lang="ru-RU" sz="2000" dirty="0"/>
              <a:t> в </a:t>
            </a:r>
            <a:r>
              <a:rPr lang="ru-RU" sz="2000" dirty="0" err="1"/>
              <a:t>системі</a:t>
            </a:r>
            <a:r>
              <a:rPr lang="ru-RU" sz="2000" dirty="0"/>
              <a:t> </a:t>
            </a:r>
            <a:r>
              <a:rPr lang="ru-RU" sz="2000" dirty="0" err="1"/>
              <a:t>єдиного</a:t>
            </a:r>
            <a:r>
              <a:rPr lang="ru-RU" sz="2000" dirty="0"/>
              <a:t> державного </a:t>
            </a:r>
            <a:r>
              <a:rPr lang="ru-RU" sz="2000" dirty="0" err="1"/>
              <a:t>обліку</a:t>
            </a:r>
            <a:r>
              <a:rPr lang="ru-RU" sz="2000" dirty="0"/>
              <a:t> та </a:t>
            </a:r>
            <a:r>
              <a:rPr lang="ru-RU" sz="2000" dirty="0" err="1"/>
              <a:t>ідентифікації</a:t>
            </a:r>
            <a:r>
              <a:rPr lang="ru-RU" sz="2000" dirty="0"/>
              <a:t> </a:t>
            </a:r>
            <a:r>
              <a:rPr lang="ru-RU" sz="2000" dirty="0" err="1"/>
              <a:t>усіх</a:t>
            </a:r>
            <a:r>
              <a:rPr lang="ru-RU" sz="2000" dirty="0"/>
              <a:t> </a:t>
            </a:r>
            <a:r>
              <a:rPr lang="ru-RU" sz="2000" dirty="0" err="1"/>
              <a:t>суб’єктів</a:t>
            </a:r>
            <a:r>
              <a:rPr lang="ru-RU" sz="2000" dirty="0"/>
              <a:t> </a:t>
            </a:r>
            <a:r>
              <a:rPr lang="ru-RU" sz="2000" dirty="0" err="1"/>
              <a:t>господарювання</a:t>
            </a:r>
            <a:endParaRPr lang="uk-UA" sz="2000" dirty="0"/>
          </a:p>
          <a:p>
            <a:endParaRPr lang="en-GB" sz="2000" dirty="0"/>
          </a:p>
        </p:txBody>
      </p:sp>
      <p:pic>
        <p:nvPicPr>
          <p:cNvPr id="5" name="Picture 4" descr="Close up of ruler">
            <a:extLst>
              <a:ext uri="{FF2B5EF4-FFF2-40B4-BE49-F238E27FC236}">
                <a16:creationId xmlns:a16="http://schemas.microsoft.com/office/drawing/2014/main" id="{CCD81332-DF94-A447-B733-5953A0428A24}"/>
              </a:ext>
            </a:extLst>
          </p:cNvPr>
          <p:cNvPicPr>
            <a:picLocks noChangeAspect="1"/>
          </p:cNvPicPr>
          <p:nvPr/>
        </p:nvPicPr>
        <p:blipFill rotWithShape="1">
          <a:blip r:embed="rId2"/>
          <a:srcRect l="27438" r="32826" b="-1"/>
          <a:stretch/>
        </p:blipFill>
        <p:spPr>
          <a:xfrm>
            <a:off x="8109502" y="10"/>
            <a:ext cx="4082498" cy="6857990"/>
          </a:xfrm>
          <a:prstGeom prst="rect">
            <a:avLst/>
          </a:prstGeom>
        </p:spPr>
      </p:pic>
    </p:spTree>
    <p:extLst>
      <p:ext uri="{BB962C8B-B14F-4D97-AF65-F5344CB8AC3E}">
        <p14:creationId xmlns:p14="http://schemas.microsoft.com/office/powerpoint/2010/main" val="335079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2167173-095A-5DD2-3799-65FE75AC6D41}"/>
              </a:ext>
            </a:extLst>
          </p:cNvPr>
          <p:cNvSpPr>
            <a:spLocks noGrp="1"/>
          </p:cNvSpPr>
          <p:nvPr>
            <p:ph type="title"/>
          </p:nvPr>
        </p:nvSpPr>
        <p:spPr>
          <a:xfrm>
            <a:off x="466722" y="586855"/>
            <a:ext cx="3201366" cy="3387497"/>
          </a:xfrm>
        </p:spPr>
        <p:txBody>
          <a:bodyPr anchor="b">
            <a:normAutofit/>
          </a:bodyPr>
          <a:lstStyle/>
          <a:p>
            <a:pPr algn="r"/>
            <a:r>
              <a:rPr lang="ru-RU" sz="4000">
                <a:solidFill>
                  <a:srgbClr val="FFFFFF"/>
                </a:solidFill>
              </a:rPr>
              <a:t>2.6. Класифікація органів державного управління</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C6BD2E2A-45A4-EB94-A937-91ADCFB7047E}"/>
              </a:ext>
            </a:extLst>
          </p:cNvPr>
          <p:cNvSpPr>
            <a:spLocks noGrp="1"/>
          </p:cNvSpPr>
          <p:nvPr>
            <p:ph idx="1"/>
          </p:nvPr>
        </p:nvSpPr>
        <p:spPr>
          <a:xfrm>
            <a:off x="4037826" y="285136"/>
            <a:ext cx="7977193" cy="6341806"/>
          </a:xfrm>
        </p:spPr>
        <p:txBody>
          <a:bodyPr anchor="ctr">
            <a:noAutofit/>
          </a:bodyPr>
          <a:lstStyle/>
          <a:p>
            <a:r>
              <a:rPr lang="uk-UA" sz="1600" dirty="0"/>
              <a:t>Класифікація органів державного управління (КОДУ) розроблено для забезпечення користувачів інформацією щодо управління об’єктами державної власності – здійснення Кабінетом Міністрів України та уповноваженими ним органами державного управління реалізації прав держави як власника таких об’єктів, пов’язаних з володінням, користуванням і розпоряджанням ними, у межах, визначених законодавством України, з метою задоволення державних та суспільних потреб. </a:t>
            </a:r>
          </a:p>
          <a:p>
            <a:r>
              <a:rPr lang="uk-UA" sz="1600" dirty="0"/>
              <a:t>КОДУ розроблено для обліку і моніторингу об’єктів державної власності за сферами управління органів, уповноважених управляти такими об’єктами, у системі ведення Єдиного державного реєстру підприємств та організацій України (ЄДРПОУ), відомчих реєстрів інших органів державної влади, які отримують інформацію з ЄДРПОУ. </a:t>
            </a:r>
          </a:p>
          <a:p>
            <a:pPr marL="0" indent="0" algn="ctr">
              <a:buNone/>
            </a:pPr>
            <a:r>
              <a:rPr lang="uk-UA" sz="1600" dirty="0"/>
              <a:t>Об’єктами класифікації КОДУ є: </a:t>
            </a:r>
          </a:p>
          <a:p>
            <a:r>
              <a:rPr lang="uk-UA" sz="1600" dirty="0"/>
              <a:t>- центральні органи виконавчої влади (міністерства, державні комітети), урядові органи державного управління (департаменти, інспекції тощо), центральні органи виконавчої влади зі спеціальним статусом, інші державні органи та установи, що забезпечують здійснення повноважень Президента України, Верховної Ради та Кабінету Міністрів України, органи судової влади та прокуратури, Національний банк України, Рахункова палата; </a:t>
            </a:r>
          </a:p>
          <a:p>
            <a:r>
              <a:rPr lang="uk-UA" sz="1600" dirty="0"/>
              <a:t>- громадські, самоврядні організації, державні установи (Національна академія наук, галузеві академії, творчі спілки тощо), на які відповідними нормативними актами покладено функції з управління державним майном у визначеній сфері; </a:t>
            </a:r>
          </a:p>
          <a:p>
            <a:r>
              <a:rPr lang="uk-UA" sz="1600" dirty="0"/>
              <a:t>- місцеві органи виконавчої влади та органи місцевого самоврядування.</a:t>
            </a:r>
          </a:p>
          <a:p>
            <a:endParaRPr lang="uk-UA" sz="1600" dirty="0"/>
          </a:p>
          <a:p>
            <a:r>
              <a:rPr lang="ru-RU" sz="1600" dirty="0"/>
              <a:t>Актуальна </a:t>
            </a:r>
            <a:r>
              <a:rPr lang="ru-RU" sz="1600" dirty="0" err="1"/>
              <a:t>версія</a:t>
            </a:r>
            <a:r>
              <a:rPr lang="ru-RU" sz="1600" dirty="0"/>
              <a:t> КОДУ </a:t>
            </a:r>
            <a:r>
              <a:rPr lang="ru-RU" sz="1600" dirty="0" err="1"/>
              <a:t>розміщується</a:t>
            </a:r>
            <a:r>
              <a:rPr lang="ru-RU" sz="1600" dirty="0"/>
              <a:t> на </a:t>
            </a:r>
            <a:r>
              <a:rPr lang="ru-RU" sz="1600" dirty="0" err="1"/>
              <a:t>офіційному</a:t>
            </a:r>
            <a:r>
              <a:rPr lang="ru-RU" sz="1600" dirty="0"/>
              <a:t> веб-</a:t>
            </a:r>
            <a:r>
              <a:rPr lang="ru-RU" sz="1600" dirty="0" err="1"/>
              <a:t>сайті</a:t>
            </a:r>
            <a:r>
              <a:rPr lang="ru-RU" sz="1600" dirty="0"/>
              <a:t> </a:t>
            </a:r>
            <a:r>
              <a:rPr lang="ru-RU" sz="1600" dirty="0" err="1"/>
              <a:t>Державної</a:t>
            </a:r>
            <a:r>
              <a:rPr lang="ru-RU" sz="1600" dirty="0"/>
              <a:t> </a:t>
            </a:r>
            <a:r>
              <a:rPr lang="ru-RU" sz="1600" dirty="0" err="1"/>
              <a:t>служби</a:t>
            </a:r>
            <a:r>
              <a:rPr lang="ru-RU" sz="1600" dirty="0"/>
              <a:t> статистики </a:t>
            </a:r>
            <a:r>
              <a:rPr lang="ru-RU" sz="1600" dirty="0" err="1"/>
              <a:t>України</a:t>
            </a:r>
            <a:r>
              <a:rPr lang="ru-RU" sz="1600" dirty="0"/>
              <a:t> (</a:t>
            </a:r>
            <a:r>
              <a:rPr lang="en-GB" sz="1600" dirty="0">
                <a:hlinkClick r:id="rId2"/>
              </a:rPr>
              <a:t>https://ukrstat.gov.ua/klasf/zm_per_kod.htm</a:t>
            </a:r>
            <a:endParaRPr lang="uk-UA" sz="1600" dirty="0"/>
          </a:p>
          <a:p>
            <a:r>
              <a:rPr lang="ru-RU" sz="1600" dirty="0"/>
              <a:t>).</a:t>
            </a:r>
            <a:endParaRPr lang="en-GB" sz="1600" dirty="0"/>
          </a:p>
        </p:txBody>
      </p:sp>
    </p:spTree>
    <p:extLst>
      <p:ext uri="{BB962C8B-B14F-4D97-AF65-F5344CB8AC3E}">
        <p14:creationId xmlns:p14="http://schemas.microsoft.com/office/powerpoint/2010/main" val="117325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629406F-1C11-F458-B9ED-E39BE4E27BF8}"/>
              </a:ext>
            </a:extLst>
          </p:cNvPr>
          <p:cNvPicPr>
            <a:picLocks noChangeAspect="1"/>
          </p:cNvPicPr>
          <p:nvPr/>
        </p:nvPicPr>
        <p:blipFill>
          <a:blip r:embed="rId2"/>
          <a:stretch>
            <a:fillRect/>
          </a:stretch>
        </p:blipFill>
        <p:spPr>
          <a:xfrm>
            <a:off x="1674402" y="125976"/>
            <a:ext cx="8410575" cy="2410747"/>
          </a:xfrm>
          <a:prstGeom prst="rect">
            <a:avLst/>
          </a:prstGeom>
        </p:spPr>
      </p:pic>
      <p:pic>
        <p:nvPicPr>
          <p:cNvPr id="6" name="Рисунок 5">
            <a:extLst>
              <a:ext uri="{FF2B5EF4-FFF2-40B4-BE49-F238E27FC236}">
                <a16:creationId xmlns:a16="http://schemas.microsoft.com/office/drawing/2014/main" id="{C87814CE-39B6-A7F9-DF68-FD8A4784F168}"/>
              </a:ext>
            </a:extLst>
          </p:cNvPr>
          <p:cNvPicPr>
            <a:picLocks noChangeAspect="1"/>
          </p:cNvPicPr>
          <p:nvPr/>
        </p:nvPicPr>
        <p:blipFill>
          <a:blip r:embed="rId3"/>
          <a:stretch>
            <a:fillRect/>
          </a:stretch>
        </p:blipFill>
        <p:spPr>
          <a:xfrm>
            <a:off x="1379127" y="2759485"/>
            <a:ext cx="8705850" cy="4210050"/>
          </a:xfrm>
          <a:prstGeom prst="rect">
            <a:avLst/>
          </a:prstGeom>
        </p:spPr>
      </p:pic>
    </p:spTree>
    <p:extLst>
      <p:ext uri="{BB962C8B-B14F-4D97-AF65-F5344CB8AC3E}">
        <p14:creationId xmlns:p14="http://schemas.microsoft.com/office/powerpoint/2010/main" val="380612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8CF962A-8DB2-B0B5-2C5C-79BB33D86FAE}"/>
              </a:ext>
            </a:extLst>
          </p:cNvPr>
          <p:cNvSpPr>
            <a:spLocks noGrp="1"/>
          </p:cNvSpPr>
          <p:nvPr>
            <p:ph type="title"/>
          </p:nvPr>
        </p:nvSpPr>
        <p:spPr>
          <a:xfrm>
            <a:off x="1371599" y="294538"/>
            <a:ext cx="9895951" cy="1033669"/>
          </a:xfrm>
        </p:spPr>
        <p:txBody>
          <a:bodyPr>
            <a:normAutofit/>
          </a:bodyPr>
          <a:lstStyle/>
          <a:p>
            <a:r>
              <a:rPr lang="ru-RU" sz="4000">
                <a:solidFill>
                  <a:srgbClr val="FFFFFF"/>
                </a:solidFill>
              </a:rPr>
              <a:t>2.7. Статистична класифікація країн світу</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DC1FDEA3-93E3-8B13-8041-E64B80BBA89F}"/>
              </a:ext>
            </a:extLst>
          </p:cNvPr>
          <p:cNvSpPr>
            <a:spLocks noGrp="1"/>
          </p:cNvSpPr>
          <p:nvPr>
            <p:ph idx="1"/>
          </p:nvPr>
        </p:nvSpPr>
        <p:spPr>
          <a:xfrm>
            <a:off x="1371599" y="2318197"/>
            <a:ext cx="9724031" cy="3683358"/>
          </a:xfrm>
        </p:spPr>
        <p:txBody>
          <a:bodyPr anchor="ctr">
            <a:normAutofit/>
          </a:bodyPr>
          <a:lstStyle/>
          <a:p>
            <a:r>
              <a:rPr lang="uk-UA" sz="2000"/>
              <a:t>Статистична класифікація країн світу (СККС) – національна статистична класифікація, підготовлена відповідно до Національного стандарту України «Коди назв країн світу» з метою вдосконалення та впровадження системи національних статистичних класифікацій, які використовуються для проведення державних статистичних спостережень. </a:t>
            </a:r>
          </a:p>
          <a:p>
            <a:r>
              <a:rPr lang="uk-UA" sz="2000"/>
              <a:t>Об’єктами класифікації в СККС є країни (сучасні й колишні), залежні та інші території, щодо яких є особлива геополітична зацікавленість, для універсального використання в різних сферах.</a:t>
            </a:r>
          </a:p>
          <a:p>
            <a:r>
              <a:rPr lang="uk-UA" sz="2000"/>
              <a:t> СККС використовують для обліку та обміну інформацією зі статистики зовнішньої торгівлі, у банківських та фінансових сферах, при перевезенні експортно-імпортних вантажів та в інших випадках, коли необхідно скористатися кодовою формою позначення країн світу(див. </a:t>
            </a:r>
            <a:r>
              <a:rPr lang="en-GB" sz="2000">
                <a:hlinkClick r:id="rId2"/>
              </a:rPr>
              <a:t>https://ukrstat.gov.ua/klasf/zm_per_kod.htm</a:t>
            </a:r>
            <a:endParaRPr lang="uk-UA" sz="2000"/>
          </a:p>
          <a:p>
            <a:endParaRPr lang="en-GB" sz="2000"/>
          </a:p>
        </p:txBody>
      </p:sp>
    </p:spTree>
    <p:extLst>
      <p:ext uri="{BB962C8B-B14F-4D97-AF65-F5344CB8AC3E}">
        <p14:creationId xmlns:p14="http://schemas.microsoft.com/office/powerpoint/2010/main" val="38549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0A1FBC4E-FC1E-6C95-0DAF-7565A2FD9167}"/>
              </a:ext>
            </a:extLst>
          </p:cNvPr>
          <p:cNvSpPr>
            <a:spLocks noGrp="1"/>
          </p:cNvSpPr>
          <p:nvPr>
            <p:ph idx="1"/>
          </p:nvPr>
        </p:nvSpPr>
        <p:spPr>
          <a:xfrm>
            <a:off x="1371599" y="2318197"/>
            <a:ext cx="9724031" cy="3683358"/>
          </a:xfrm>
        </p:spPr>
        <p:txBody>
          <a:bodyPr anchor="ctr">
            <a:normAutofit/>
          </a:bodyPr>
          <a:lstStyle/>
          <a:p>
            <a:r>
              <a:rPr lang="uk-UA" sz="2000" dirty="0"/>
              <a:t>Кожній країні чи території надано три види кодів, які можуть застосовуватись за вибором користувача в залежності від поставлених завдань:</a:t>
            </a:r>
          </a:p>
          <a:p>
            <a:r>
              <a:rPr lang="uk-UA" sz="2000" dirty="0"/>
              <a:t> - тризначний цифровий (у порядку зростання кодів);</a:t>
            </a:r>
          </a:p>
          <a:p>
            <a:r>
              <a:rPr lang="uk-UA" sz="2000" dirty="0"/>
              <a:t> - двозначний літерний (АЛЬФА-2) (в абетковому порядку кодів); </a:t>
            </a:r>
          </a:p>
          <a:p>
            <a:r>
              <a:rPr lang="uk-UA" sz="2000" dirty="0"/>
              <a:t>- тризначний літерний (АЛЬФА-3) (в абетковому порядку кодів). </a:t>
            </a:r>
          </a:p>
          <a:p>
            <a:endParaRPr lang="uk-UA" sz="2000" dirty="0"/>
          </a:p>
          <a:p>
            <a:r>
              <a:rPr lang="uk-UA" sz="2000" dirty="0"/>
              <a:t>Літерні коди розроблено на підставі латинської абетки, які в більшості випадків візуально асоціюються зі скороченою назвою країни (англійською, французькою чи іншою мовою)</a:t>
            </a:r>
            <a:endParaRPr lang="en-GB" sz="2000" dirty="0"/>
          </a:p>
        </p:txBody>
      </p:sp>
    </p:spTree>
    <p:extLst>
      <p:ext uri="{BB962C8B-B14F-4D97-AF65-F5344CB8AC3E}">
        <p14:creationId xmlns:p14="http://schemas.microsoft.com/office/powerpoint/2010/main" val="1913243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E6936B-C560-1236-24C4-211EFCC42512}"/>
              </a:ext>
            </a:extLst>
          </p:cNvPr>
          <p:cNvSpPr>
            <a:spLocks noGrp="1"/>
          </p:cNvSpPr>
          <p:nvPr>
            <p:ph type="title"/>
          </p:nvPr>
        </p:nvSpPr>
        <p:spPr>
          <a:xfrm>
            <a:off x="838200" y="365125"/>
            <a:ext cx="10515600" cy="894817"/>
          </a:xfrm>
        </p:spPr>
        <p:txBody>
          <a:bodyPr>
            <a:normAutofit fontScale="90000"/>
          </a:bodyPr>
          <a:lstStyle/>
          <a:p>
            <a:r>
              <a:rPr lang="ru-RU" dirty="0"/>
              <a:t>Приклад кодового </a:t>
            </a:r>
            <a:r>
              <a:rPr lang="ru-RU" dirty="0" err="1"/>
              <a:t>позначення</a:t>
            </a:r>
            <a:r>
              <a:rPr lang="ru-RU" dirty="0"/>
              <a:t> </a:t>
            </a:r>
            <a:r>
              <a:rPr lang="ru-RU" dirty="0" err="1"/>
              <a:t>країн</a:t>
            </a:r>
            <a:r>
              <a:rPr lang="ru-RU" dirty="0"/>
              <a:t> за СККС</a:t>
            </a:r>
            <a:endParaRPr lang="en-GB" dirty="0"/>
          </a:p>
        </p:txBody>
      </p:sp>
      <p:graphicFrame>
        <p:nvGraphicFramePr>
          <p:cNvPr id="4" name="Місце для вмісту 3">
            <a:extLst>
              <a:ext uri="{FF2B5EF4-FFF2-40B4-BE49-F238E27FC236}">
                <a16:creationId xmlns:a16="http://schemas.microsoft.com/office/drawing/2014/main" id="{B5D292B9-CBC6-9BFC-CEE1-5FD6BAB5E6EF}"/>
              </a:ext>
            </a:extLst>
          </p:cNvPr>
          <p:cNvGraphicFramePr>
            <a:graphicFrameLocks noGrp="1"/>
          </p:cNvGraphicFramePr>
          <p:nvPr>
            <p:ph idx="1"/>
            <p:extLst>
              <p:ext uri="{D42A27DB-BD31-4B8C-83A1-F6EECF244321}">
                <p14:modId xmlns:p14="http://schemas.microsoft.com/office/powerpoint/2010/main" val="57882022"/>
              </p:ext>
            </p:extLst>
          </p:nvPr>
        </p:nvGraphicFramePr>
        <p:xfrm>
          <a:off x="869950" y="1474839"/>
          <a:ext cx="10452100" cy="3165981"/>
        </p:xfrm>
        <a:graphic>
          <a:graphicData uri="http://schemas.openxmlformats.org/drawingml/2006/table">
            <a:tbl>
              <a:tblPr/>
              <a:tblGrid>
                <a:gridCol w="889000">
                  <a:extLst>
                    <a:ext uri="{9D8B030D-6E8A-4147-A177-3AD203B41FA5}">
                      <a16:colId xmlns:a16="http://schemas.microsoft.com/office/drawing/2014/main" val="3090293900"/>
                    </a:ext>
                  </a:extLst>
                </a:gridCol>
                <a:gridCol w="889000">
                  <a:extLst>
                    <a:ext uri="{9D8B030D-6E8A-4147-A177-3AD203B41FA5}">
                      <a16:colId xmlns:a16="http://schemas.microsoft.com/office/drawing/2014/main" val="2565753337"/>
                    </a:ext>
                  </a:extLst>
                </a:gridCol>
                <a:gridCol w="889000">
                  <a:extLst>
                    <a:ext uri="{9D8B030D-6E8A-4147-A177-3AD203B41FA5}">
                      <a16:colId xmlns:a16="http://schemas.microsoft.com/office/drawing/2014/main" val="3372782298"/>
                    </a:ext>
                  </a:extLst>
                </a:gridCol>
                <a:gridCol w="3898900">
                  <a:extLst>
                    <a:ext uri="{9D8B030D-6E8A-4147-A177-3AD203B41FA5}">
                      <a16:colId xmlns:a16="http://schemas.microsoft.com/office/drawing/2014/main" val="2507523686"/>
                    </a:ext>
                  </a:extLst>
                </a:gridCol>
                <a:gridCol w="3886200">
                  <a:extLst>
                    <a:ext uri="{9D8B030D-6E8A-4147-A177-3AD203B41FA5}">
                      <a16:colId xmlns:a16="http://schemas.microsoft.com/office/drawing/2014/main" val="3627834643"/>
                    </a:ext>
                  </a:extLst>
                </a:gridCol>
              </a:tblGrid>
              <a:tr h="243537">
                <a:tc>
                  <a:txBody>
                    <a:bodyPr/>
                    <a:lstStyle/>
                    <a:p>
                      <a:pPr algn="ctr" fontAlgn="b"/>
                      <a:r>
                        <a:rPr lang="en-GB" sz="1400" b="0" i="0" u="none" strike="noStrike" dirty="0">
                          <a:effectLst/>
                          <a:latin typeface="Arial Cyr" panose="020B0604020202020204" pitchFamily="34" charset="0"/>
                        </a:rPr>
                        <a:t>KD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CODE_2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CODE_3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NU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UKR_2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211698"/>
                  </a:ext>
                </a:extLst>
              </a:tr>
              <a:tr h="243537">
                <a:tc>
                  <a:txBody>
                    <a:bodyPr/>
                    <a:lstStyle/>
                    <a:p>
                      <a:pPr algn="ctr" fontAlgn="b"/>
                      <a:r>
                        <a:rPr lang="en-GB" sz="1400" b="0" i="0" u="none" strike="noStrike">
                          <a:effectLst/>
                          <a:latin typeface="Arial Cyr"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AFG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Афганістан</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Ісламська Республіка Афганістан</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993471"/>
                  </a:ext>
                </a:extLst>
              </a:tr>
              <a:tr h="243537">
                <a:tc>
                  <a:txBody>
                    <a:bodyPr/>
                    <a:lstStyle/>
                    <a:p>
                      <a:pPr algn="ctr" fontAlgn="b"/>
                      <a:r>
                        <a:rPr lang="en-GB" sz="1400" b="0" i="0" u="none" strike="noStrike">
                          <a:effectLst/>
                          <a:latin typeface="Arial Cyr"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ALB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Албанія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Республіка Албанія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319682"/>
                  </a:ext>
                </a:extLst>
              </a:tr>
              <a:tr h="243537">
                <a:tc>
                  <a:txBody>
                    <a:bodyPr/>
                    <a:lstStyle/>
                    <a:p>
                      <a:pPr algn="ctr" fontAlgn="b"/>
                      <a:r>
                        <a:rPr lang="en-GB" sz="1400" b="0" i="0" u="none" strike="noStrike">
                          <a:effectLst/>
                          <a:latin typeface="Arial Cyr" panose="020B060402020202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AQ</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Антарктика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Антарктика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44154"/>
                  </a:ext>
                </a:extLst>
              </a:tr>
              <a:tr h="243537">
                <a:tc>
                  <a:txBody>
                    <a:bodyPr/>
                    <a:lstStyle/>
                    <a:p>
                      <a:pPr algn="ctr" fontAlgn="b"/>
                      <a:r>
                        <a:rPr lang="en-GB" sz="1400" b="0" i="0" u="none" strike="noStrike">
                          <a:effectLst/>
                          <a:latin typeface="Arial Cyr" panose="020B060402020202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DZ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DZA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Алжир</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Алжирська Народна Демократична Республіка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205448"/>
                  </a:ext>
                </a:extLst>
              </a:tr>
              <a:tr h="243537">
                <a:tc>
                  <a:txBody>
                    <a:bodyPr/>
                    <a:lstStyle/>
                    <a:p>
                      <a:pPr algn="ctr" fontAlgn="b"/>
                      <a:r>
                        <a:rPr lang="en-GB" sz="1400" b="0" i="0" u="none" strike="noStrike">
                          <a:effectLst/>
                          <a:latin typeface="Arial Cyr" panose="020B060402020202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ASM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Американське Самоа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Американське Самоа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205156"/>
                  </a:ext>
                </a:extLst>
              </a:tr>
              <a:tr h="243537">
                <a:tc>
                  <a:txBody>
                    <a:bodyPr/>
                    <a:lstStyle/>
                    <a:p>
                      <a:pPr algn="ctr" fontAlgn="b"/>
                      <a:r>
                        <a:rPr lang="en-GB" sz="1400" b="0" i="0" u="none" strike="noStrike">
                          <a:effectLst/>
                          <a:latin typeface="Arial Cyr" panose="020B060402020202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AND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Андорра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Князівство Андорра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245318"/>
                  </a:ext>
                </a:extLst>
              </a:tr>
              <a:tr h="243537">
                <a:tc>
                  <a:txBody>
                    <a:bodyPr/>
                    <a:lstStyle/>
                    <a:p>
                      <a:pPr algn="ctr" fontAlgn="b"/>
                      <a:r>
                        <a:rPr lang="en-GB" sz="1400" b="0" i="0" u="none" strike="noStrike">
                          <a:effectLst/>
                          <a:latin typeface="Arial Cyr" panose="020B060402020202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Ангола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Республіка Ангола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344587"/>
                  </a:ext>
                </a:extLst>
              </a:tr>
              <a:tr h="243537">
                <a:tc>
                  <a:txBody>
                    <a:bodyPr/>
                    <a:lstStyle/>
                    <a:p>
                      <a:pPr algn="ctr" fontAlgn="b"/>
                      <a:r>
                        <a:rPr lang="en-GB" sz="1400" b="0" i="0" u="none" strike="noStrike">
                          <a:effectLst/>
                          <a:latin typeface="Arial Cyr" panose="020B060402020202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ATG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Антигуа і Барбуда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Антигуа і Барбуда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821012"/>
                  </a:ext>
                </a:extLst>
              </a:tr>
              <a:tr h="243537">
                <a:tc>
                  <a:txBody>
                    <a:bodyPr/>
                    <a:lstStyle/>
                    <a:p>
                      <a:pPr algn="ctr" fontAlgn="b"/>
                      <a:r>
                        <a:rPr lang="en-GB" sz="1400" b="0" i="0" u="none" strike="noStrike">
                          <a:effectLst/>
                          <a:latin typeface="Arial Cyr" panose="020B0604020202020204" pitchFamily="34" charset="0"/>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AZE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Азербайджан</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Азербайджанська Республіка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639749"/>
                  </a:ext>
                </a:extLst>
              </a:tr>
              <a:tr h="243537">
                <a:tc>
                  <a:txBody>
                    <a:bodyPr/>
                    <a:lstStyle/>
                    <a:p>
                      <a:pPr algn="ctr" fontAlgn="b"/>
                      <a:r>
                        <a:rPr lang="en-GB" sz="1400" b="0" i="0" u="none" strike="noStrike">
                          <a:effectLst/>
                          <a:latin typeface="Arial Cyr" panose="020B060402020202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ARG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Аргентина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Аргентинська Республіка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536798"/>
                  </a:ext>
                </a:extLst>
              </a:tr>
              <a:tr h="243537">
                <a:tc>
                  <a:txBody>
                    <a:bodyPr/>
                    <a:lstStyle/>
                    <a:p>
                      <a:pPr algn="ctr" fontAlgn="b"/>
                      <a:r>
                        <a:rPr lang="en-GB" sz="1400" b="0" i="0" u="none" strike="noStrike">
                          <a:effectLst/>
                          <a:latin typeface="Arial Cyr" panose="020B060402020202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Австралія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Австралія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590418"/>
                  </a:ext>
                </a:extLst>
              </a:tr>
              <a:tr h="243537">
                <a:tc>
                  <a:txBody>
                    <a:bodyPr/>
                    <a:lstStyle/>
                    <a:p>
                      <a:pPr algn="ctr" fontAlgn="b"/>
                      <a:r>
                        <a:rPr lang="en-GB" sz="1400" b="0" i="0" u="none" strike="noStrike">
                          <a:effectLst/>
                          <a:latin typeface="Arial Cyr" panose="020B060402020202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AUT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Австрія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Австрійська Республіка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76466"/>
                  </a:ext>
                </a:extLst>
              </a:tr>
            </a:tbl>
          </a:graphicData>
        </a:graphic>
      </p:graphicFrame>
      <p:graphicFrame>
        <p:nvGraphicFramePr>
          <p:cNvPr id="5" name="Таблиця 4">
            <a:extLst>
              <a:ext uri="{FF2B5EF4-FFF2-40B4-BE49-F238E27FC236}">
                <a16:creationId xmlns:a16="http://schemas.microsoft.com/office/drawing/2014/main" id="{599104E4-FD95-499D-BEAC-ADA634C2C992}"/>
              </a:ext>
            </a:extLst>
          </p:cNvPr>
          <p:cNvGraphicFramePr>
            <a:graphicFrameLocks noGrp="1"/>
          </p:cNvGraphicFramePr>
          <p:nvPr>
            <p:extLst>
              <p:ext uri="{D42A27DB-BD31-4B8C-83A1-F6EECF244321}">
                <p14:modId xmlns:p14="http://schemas.microsoft.com/office/powerpoint/2010/main" val="2990856637"/>
              </p:ext>
            </p:extLst>
          </p:nvPr>
        </p:nvGraphicFramePr>
        <p:xfrm>
          <a:off x="838200" y="4855717"/>
          <a:ext cx="10452100" cy="1249680"/>
        </p:xfrm>
        <a:graphic>
          <a:graphicData uri="http://schemas.openxmlformats.org/drawingml/2006/table">
            <a:tbl>
              <a:tblPr/>
              <a:tblGrid>
                <a:gridCol w="889000">
                  <a:extLst>
                    <a:ext uri="{9D8B030D-6E8A-4147-A177-3AD203B41FA5}">
                      <a16:colId xmlns:a16="http://schemas.microsoft.com/office/drawing/2014/main" val="1245012991"/>
                    </a:ext>
                  </a:extLst>
                </a:gridCol>
                <a:gridCol w="889000">
                  <a:extLst>
                    <a:ext uri="{9D8B030D-6E8A-4147-A177-3AD203B41FA5}">
                      <a16:colId xmlns:a16="http://schemas.microsoft.com/office/drawing/2014/main" val="686139068"/>
                    </a:ext>
                  </a:extLst>
                </a:gridCol>
                <a:gridCol w="889000">
                  <a:extLst>
                    <a:ext uri="{9D8B030D-6E8A-4147-A177-3AD203B41FA5}">
                      <a16:colId xmlns:a16="http://schemas.microsoft.com/office/drawing/2014/main" val="4004795145"/>
                    </a:ext>
                  </a:extLst>
                </a:gridCol>
                <a:gridCol w="3898900">
                  <a:extLst>
                    <a:ext uri="{9D8B030D-6E8A-4147-A177-3AD203B41FA5}">
                      <a16:colId xmlns:a16="http://schemas.microsoft.com/office/drawing/2014/main" val="4011236979"/>
                    </a:ext>
                  </a:extLst>
                </a:gridCol>
                <a:gridCol w="3886200">
                  <a:extLst>
                    <a:ext uri="{9D8B030D-6E8A-4147-A177-3AD203B41FA5}">
                      <a16:colId xmlns:a16="http://schemas.microsoft.com/office/drawing/2014/main" val="3753231889"/>
                    </a:ext>
                  </a:extLst>
                </a:gridCol>
              </a:tblGrid>
              <a:tr h="167640">
                <a:tc>
                  <a:txBody>
                    <a:bodyPr/>
                    <a:lstStyle/>
                    <a:p>
                      <a:pPr algn="ctr" fontAlgn="b"/>
                      <a:r>
                        <a:rPr lang="en-GB" sz="1600" b="0" i="0" u="none" strike="noStrike" dirty="0">
                          <a:effectLst/>
                          <a:latin typeface="Arial Cyr" panose="020B0604020202020204" pitchFamily="34" charset="0"/>
                        </a:rPr>
                        <a:t>804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UA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UKR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Україна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Україна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203826"/>
                  </a:ext>
                </a:extLst>
              </a:tr>
              <a:tr h="167640">
                <a:tc>
                  <a:txBody>
                    <a:bodyPr/>
                    <a:lstStyle/>
                    <a:p>
                      <a:pPr algn="ctr" fontAlgn="b"/>
                      <a:r>
                        <a:rPr lang="en-GB" sz="1600" b="0" i="0" u="none" strike="noStrike" dirty="0">
                          <a:effectLst/>
                          <a:latin typeface="Arial Cyr" panose="020B0604020202020204" pitchFamily="34" charset="0"/>
                        </a:rPr>
                        <a:t>807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MK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MKD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dirty="0">
                          <a:effectLst/>
                          <a:latin typeface="Arial Cyr" panose="020B0604020202020204" pitchFamily="34" charset="0"/>
                        </a:rPr>
                        <a:t>Північна Македонія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Республіка Північна Македонія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430643"/>
                  </a:ext>
                </a:extLst>
              </a:tr>
              <a:tr h="167640">
                <a:tc>
                  <a:txBody>
                    <a:bodyPr/>
                    <a:lstStyle/>
                    <a:p>
                      <a:pPr algn="ctr" fontAlgn="b"/>
                      <a:r>
                        <a:rPr lang="en-GB" sz="1600" b="0" i="0" u="none" strike="noStrike">
                          <a:effectLst/>
                          <a:latin typeface="Arial Cyr" panose="020B0604020202020204" pitchFamily="34" charset="0"/>
                        </a:rPr>
                        <a:t>818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EG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EGY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dirty="0">
                          <a:effectLst/>
                          <a:latin typeface="Arial Cyr" panose="020B0604020202020204" pitchFamily="34" charset="0"/>
                        </a:rPr>
                        <a:t>Єгипет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Арабська Республіка Єгипет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979711"/>
                  </a:ext>
                </a:extLst>
              </a:tr>
              <a:tr h="167640">
                <a:tc>
                  <a:txBody>
                    <a:bodyPr/>
                    <a:lstStyle/>
                    <a:p>
                      <a:pPr algn="ctr" fontAlgn="b"/>
                      <a:r>
                        <a:rPr lang="en-GB" sz="1600" b="0" i="0" u="none" strike="noStrike">
                          <a:effectLst/>
                          <a:latin typeface="Arial Cyr" panose="020B0604020202020204" pitchFamily="34" charset="0"/>
                        </a:rPr>
                        <a:t>826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GB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GBR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err="1">
                          <a:effectLst/>
                          <a:latin typeface="Arial Cyr" panose="020B0604020202020204" pitchFamily="34" charset="0"/>
                        </a:rPr>
                        <a:t>Сполучене</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Королівство</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Великої</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Британії</a:t>
                      </a:r>
                      <a:r>
                        <a:rPr lang="ru-RU" sz="1600" b="0" i="0" u="none" strike="noStrike" dirty="0">
                          <a:effectLst/>
                          <a:latin typeface="Arial Cyr" panose="020B0604020202020204" pitchFamily="34" charset="0"/>
                        </a:rPr>
                        <a:t> та </a:t>
                      </a:r>
                      <a:r>
                        <a:rPr lang="ru-RU" sz="1600" b="0" i="0" u="none" strike="noStrike" dirty="0" err="1">
                          <a:effectLst/>
                          <a:latin typeface="Arial Cyr" panose="020B0604020202020204" pitchFamily="34" charset="0"/>
                        </a:rPr>
                        <a:t>Північної</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Ірландії</a:t>
                      </a:r>
                      <a:endParaRPr lang="ru-RU" sz="1600" b="0" i="0" u="none" strike="noStrike" dirty="0">
                        <a:effectLst/>
                        <a:latin typeface="Arial Cyr"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0" i="0" u="none" strike="noStrike" dirty="0" err="1">
                          <a:effectLst/>
                          <a:latin typeface="Arial Cyr" panose="020B0604020202020204" pitchFamily="34" charset="0"/>
                        </a:rPr>
                        <a:t>Сполучене</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Королівство</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Великої</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Британії</a:t>
                      </a:r>
                      <a:r>
                        <a:rPr lang="ru-RU" sz="1600" b="0" i="0" u="none" strike="noStrike" dirty="0">
                          <a:effectLst/>
                          <a:latin typeface="Arial Cyr" panose="020B0604020202020204" pitchFamily="34" charset="0"/>
                        </a:rPr>
                        <a:t> та </a:t>
                      </a:r>
                      <a:r>
                        <a:rPr lang="ru-RU" sz="1600" b="0" i="0" u="none" strike="noStrike" dirty="0" err="1">
                          <a:effectLst/>
                          <a:latin typeface="Arial Cyr" panose="020B0604020202020204" pitchFamily="34" charset="0"/>
                        </a:rPr>
                        <a:t>Північної</a:t>
                      </a:r>
                      <a:r>
                        <a:rPr lang="ru-RU" sz="1600" b="0" i="0" u="none" strike="noStrike" dirty="0">
                          <a:effectLst/>
                          <a:latin typeface="Arial Cyr" panose="020B0604020202020204" pitchFamily="34" charset="0"/>
                        </a:rPr>
                        <a:t> </a:t>
                      </a:r>
                      <a:r>
                        <a:rPr lang="ru-RU" sz="1600" b="0" i="0" u="none" strike="noStrike" dirty="0" err="1">
                          <a:effectLst/>
                          <a:latin typeface="Arial Cyr" panose="020B0604020202020204" pitchFamily="34" charset="0"/>
                        </a:rPr>
                        <a:t>Ірландії</a:t>
                      </a:r>
                      <a:r>
                        <a:rPr lang="ru-RU" sz="1600" b="0" i="0" u="none" strike="noStrike" dirty="0">
                          <a:effectLst/>
                          <a:latin typeface="Arial Cyr"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343104"/>
                  </a:ext>
                </a:extLst>
              </a:tr>
            </a:tbl>
          </a:graphicData>
        </a:graphic>
      </p:graphicFrame>
    </p:spTree>
    <p:extLst>
      <p:ext uri="{BB962C8B-B14F-4D97-AF65-F5344CB8AC3E}">
        <p14:creationId xmlns:p14="http://schemas.microsoft.com/office/powerpoint/2010/main" val="1262323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 y="-5"/>
            <a:ext cx="5197641" cy="68579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4608950" cy="6872675"/>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ock exchange numbers">
            <a:extLst>
              <a:ext uri="{FF2B5EF4-FFF2-40B4-BE49-F238E27FC236}">
                <a16:creationId xmlns:a16="http://schemas.microsoft.com/office/drawing/2014/main" id="{38FDD806-0192-459D-CF6C-6F449D4CCF99}"/>
              </a:ext>
            </a:extLst>
          </p:cNvPr>
          <p:cNvPicPr>
            <a:picLocks noChangeAspect="1"/>
          </p:cNvPicPr>
          <p:nvPr/>
        </p:nvPicPr>
        <p:blipFill rotWithShape="1">
          <a:blip r:embed="rId2">
            <a:alphaModFix amt="80000"/>
          </a:blip>
          <a:srcRect l="25446" r="23964" b="-2"/>
          <a:stretch/>
        </p:blipFill>
        <p:spPr>
          <a:xfrm>
            <a:off x="20" y="-14687"/>
            <a:ext cx="5197615" cy="6857998"/>
          </a:xfrm>
          <a:prstGeom prst="rect">
            <a:avLst/>
          </a:prstGeom>
        </p:spPr>
      </p:pic>
      <p:sp>
        <p:nvSpPr>
          <p:cNvPr id="13" name="Rectangle 1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6570"/>
            <a:ext cx="5197642" cy="4486105"/>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3227"/>
            <a:ext cx="5197642" cy="4259448"/>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C83FE8D-3905-8B65-0102-287CD0E52615}"/>
              </a:ext>
            </a:extLst>
          </p:cNvPr>
          <p:cNvSpPr>
            <a:spLocks noGrp="1"/>
          </p:cNvSpPr>
          <p:nvPr>
            <p:ph type="title"/>
          </p:nvPr>
        </p:nvSpPr>
        <p:spPr>
          <a:xfrm>
            <a:off x="515815" y="4021743"/>
            <a:ext cx="3999542" cy="2235074"/>
          </a:xfrm>
        </p:spPr>
        <p:txBody>
          <a:bodyPr anchor="b">
            <a:normAutofit/>
          </a:bodyPr>
          <a:lstStyle/>
          <a:p>
            <a:r>
              <a:rPr lang="uk-UA" sz="4000" dirty="0">
                <a:solidFill>
                  <a:srgbClr val="FFFFFF"/>
                </a:solidFill>
              </a:rPr>
              <a:t>2.7. Статистична класифікація валют</a:t>
            </a:r>
            <a:endParaRPr lang="en-GB" sz="4000" dirty="0">
              <a:solidFill>
                <a:srgbClr val="FFFFFF"/>
              </a:solidFill>
            </a:endParaRPr>
          </a:p>
        </p:txBody>
      </p:sp>
      <p:sp>
        <p:nvSpPr>
          <p:cNvPr id="3" name="Місце для вмісту 2">
            <a:extLst>
              <a:ext uri="{FF2B5EF4-FFF2-40B4-BE49-F238E27FC236}">
                <a16:creationId xmlns:a16="http://schemas.microsoft.com/office/drawing/2014/main" id="{09F2A9E4-37F3-3A35-6950-2EB4405CDFCA}"/>
              </a:ext>
            </a:extLst>
          </p:cNvPr>
          <p:cNvSpPr>
            <a:spLocks noGrp="1"/>
          </p:cNvSpPr>
          <p:nvPr>
            <p:ph idx="1"/>
          </p:nvPr>
        </p:nvSpPr>
        <p:spPr>
          <a:xfrm>
            <a:off x="5427406" y="-14686"/>
            <a:ext cx="6597446" cy="6107990"/>
          </a:xfrm>
        </p:spPr>
        <p:txBody>
          <a:bodyPr anchor="t">
            <a:noAutofit/>
          </a:bodyPr>
          <a:lstStyle/>
          <a:p>
            <a:pPr algn="just"/>
            <a:r>
              <a:rPr lang="uk-UA" sz="1800" dirty="0"/>
              <a:t>Статистична класифікація валют (СКВ) – національна статистична класифікація, підготовлена відповідно до Національного стандарту України «Коди для подання валют і фондів». </a:t>
            </a:r>
          </a:p>
          <a:p>
            <a:pPr algn="just"/>
            <a:r>
              <a:rPr lang="uk-UA" sz="1800" dirty="0"/>
              <a:t>СКВ розроблена для забезпечення обліку, оброблення та поширення даних зі статистики зовнішньої торгівлі та інвестицій у будь-яких торговельних, підприємницьких, банківських та фінансових сферах, а також інформації з ЄДРПОУ з використанням міжнародного коду для ідентифікації валют (див. </a:t>
            </a:r>
            <a:r>
              <a:rPr lang="en-GB" sz="1800" dirty="0">
                <a:hlinkClick r:id="rId3"/>
              </a:rPr>
              <a:t>https://ukrstat.gov.ua/klasf/zm_per_kod.htm</a:t>
            </a:r>
            <a:endParaRPr lang="uk-UA" sz="1800" dirty="0"/>
          </a:p>
          <a:p>
            <a:pPr algn="just"/>
            <a:endParaRPr lang="uk-UA" sz="1800" dirty="0"/>
          </a:p>
          <a:p>
            <a:pPr algn="just"/>
            <a:r>
              <a:rPr lang="en-GB" sz="1800" dirty="0"/>
              <a:t> </a:t>
            </a:r>
            <a:r>
              <a:rPr lang="uk-UA" sz="1800" dirty="0"/>
              <a:t>Об’єктом СКВ є національні валюти країн світу, які позначені двома видами кодів: три символьним літерним (за латинською абеткою) та тризначним цифровим. Літерний код складається у більшості випадків із двозначного коду «Альфа-2» (перші два символи), визначеного міжнародним стандартом </a:t>
            </a:r>
            <a:r>
              <a:rPr lang="en-GB" sz="1800" dirty="0"/>
              <a:t>ISO 3166 «Codes for countries and their subdivisions», </a:t>
            </a:r>
            <a:r>
              <a:rPr lang="uk-UA" sz="1800" dirty="0"/>
              <a:t>та першої літери назви національної валюти.</a:t>
            </a:r>
          </a:p>
          <a:p>
            <a:pPr algn="just"/>
            <a:r>
              <a:rPr lang="uk-UA" sz="1800" dirty="0"/>
              <a:t> Наприклад, долар США має літерний код </a:t>
            </a:r>
            <a:r>
              <a:rPr lang="en-GB" sz="1800" dirty="0"/>
              <a:t>USD, </a:t>
            </a:r>
            <a:r>
              <a:rPr lang="uk-UA" sz="1800" dirty="0"/>
              <a:t>де літери </a:t>
            </a:r>
            <a:r>
              <a:rPr lang="en-GB" sz="1800" dirty="0"/>
              <a:t>US </a:t>
            </a:r>
            <a:r>
              <a:rPr lang="uk-UA" sz="1800" dirty="0"/>
              <a:t>відповідають двозначному коду «Альфа-2» </a:t>
            </a:r>
            <a:r>
              <a:rPr lang="en-GB" sz="1800" dirty="0"/>
              <a:t>ISO 3166, </a:t>
            </a:r>
            <a:r>
              <a:rPr lang="uk-UA" sz="1800" dirty="0"/>
              <a:t>а </a:t>
            </a:r>
            <a:r>
              <a:rPr lang="en-GB" sz="1800" dirty="0"/>
              <a:t>D </a:t>
            </a:r>
            <a:r>
              <a:rPr lang="uk-UA" sz="1800" dirty="0"/>
              <a:t>означає долар. Тризначний цифровий код використовують у інформаційних системах, а також у країнах, де не користуються латиницею.</a:t>
            </a:r>
            <a:endParaRPr lang="en-GB" sz="1800" dirty="0"/>
          </a:p>
        </p:txBody>
      </p:sp>
    </p:spTree>
    <p:extLst>
      <p:ext uri="{BB962C8B-B14F-4D97-AF65-F5344CB8AC3E}">
        <p14:creationId xmlns:p14="http://schemas.microsoft.com/office/powerpoint/2010/main" val="25882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3E18A-C466-A7B2-0A2D-503C5FC17713}"/>
              </a:ext>
            </a:extLst>
          </p:cNvPr>
          <p:cNvSpPr>
            <a:spLocks noGrp="1"/>
          </p:cNvSpPr>
          <p:nvPr>
            <p:ph type="title"/>
          </p:nvPr>
        </p:nvSpPr>
        <p:spPr>
          <a:xfrm>
            <a:off x="838200" y="335629"/>
            <a:ext cx="10515600" cy="726256"/>
          </a:xfrm>
        </p:spPr>
        <p:txBody>
          <a:bodyPr>
            <a:normAutofit fontScale="90000"/>
          </a:bodyPr>
          <a:lstStyle/>
          <a:p>
            <a:pPr algn="ctr"/>
            <a:r>
              <a:rPr lang="ru-RU" dirty="0"/>
              <a:t>Приклад кодового </a:t>
            </a:r>
            <a:r>
              <a:rPr lang="ru-RU" dirty="0" err="1"/>
              <a:t>позначення</a:t>
            </a:r>
            <a:r>
              <a:rPr lang="ru-RU" dirty="0"/>
              <a:t> валют за СКВ</a:t>
            </a:r>
            <a:endParaRPr lang="en-GB" dirty="0"/>
          </a:p>
        </p:txBody>
      </p:sp>
      <p:graphicFrame>
        <p:nvGraphicFramePr>
          <p:cNvPr id="4" name="Місце для вмісту 3">
            <a:extLst>
              <a:ext uri="{FF2B5EF4-FFF2-40B4-BE49-F238E27FC236}">
                <a16:creationId xmlns:a16="http://schemas.microsoft.com/office/drawing/2014/main" id="{8FA8EBFE-7C6C-1426-73C9-FB2E33916E8C}"/>
              </a:ext>
            </a:extLst>
          </p:cNvPr>
          <p:cNvGraphicFramePr>
            <a:graphicFrameLocks noGrp="1"/>
          </p:cNvGraphicFramePr>
          <p:nvPr>
            <p:ph idx="1"/>
            <p:extLst>
              <p:ext uri="{D42A27DB-BD31-4B8C-83A1-F6EECF244321}">
                <p14:modId xmlns:p14="http://schemas.microsoft.com/office/powerpoint/2010/main" val="1025772049"/>
              </p:ext>
            </p:extLst>
          </p:nvPr>
        </p:nvGraphicFramePr>
        <p:xfrm>
          <a:off x="1406013" y="1061886"/>
          <a:ext cx="9947787" cy="2263140"/>
        </p:xfrm>
        <a:graphic>
          <a:graphicData uri="http://schemas.openxmlformats.org/drawingml/2006/table">
            <a:tbl>
              <a:tblPr/>
              <a:tblGrid>
                <a:gridCol w="959325">
                  <a:extLst>
                    <a:ext uri="{9D8B030D-6E8A-4147-A177-3AD203B41FA5}">
                      <a16:colId xmlns:a16="http://schemas.microsoft.com/office/drawing/2014/main" val="494220954"/>
                    </a:ext>
                  </a:extLst>
                </a:gridCol>
                <a:gridCol w="1167875">
                  <a:extLst>
                    <a:ext uri="{9D8B030D-6E8A-4147-A177-3AD203B41FA5}">
                      <a16:colId xmlns:a16="http://schemas.microsoft.com/office/drawing/2014/main" val="1168681687"/>
                    </a:ext>
                  </a:extLst>
                </a:gridCol>
                <a:gridCol w="4045850">
                  <a:extLst>
                    <a:ext uri="{9D8B030D-6E8A-4147-A177-3AD203B41FA5}">
                      <a16:colId xmlns:a16="http://schemas.microsoft.com/office/drawing/2014/main" val="360247582"/>
                    </a:ext>
                  </a:extLst>
                </a:gridCol>
                <a:gridCol w="3774737">
                  <a:extLst>
                    <a:ext uri="{9D8B030D-6E8A-4147-A177-3AD203B41FA5}">
                      <a16:colId xmlns:a16="http://schemas.microsoft.com/office/drawing/2014/main" val="411465949"/>
                    </a:ext>
                  </a:extLst>
                </a:gridCol>
              </a:tblGrid>
              <a:tr h="227041">
                <a:tc>
                  <a:txBody>
                    <a:bodyPr/>
                    <a:lstStyle/>
                    <a:p>
                      <a:pPr algn="ctr" fontAlgn="b"/>
                      <a:r>
                        <a:rPr lang="en-GB" sz="1600" b="0" i="0" u="none" strike="noStrike" dirty="0">
                          <a:effectLst/>
                          <a:latin typeface="Arial Cyr" panose="020B0604020202020204" pitchFamily="34" charset="0"/>
                        </a:rPr>
                        <a:t>KD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CODE_2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NU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NR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541866"/>
                  </a:ext>
                </a:extLst>
              </a:tr>
              <a:tr h="232697">
                <a:tc>
                  <a:txBody>
                    <a:bodyPr/>
                    <a:lstStyle/>
                    <a:p>
                      <a:pPr algn="ctr" fontAlgn="b"/>
                      <a:r>
                        <a:rPr lang="en-GB" sz="1600" b="0" i="0" u="none" strike="noStrike">
                          <a:effectLst/>
                          <a:latin typeface="Arial Cyr"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ALL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dirty="0">
                          <a:effectLst/>
                          <a:latin typeface="Arial Cyr" panose="020B0604020202020204" pitchFamily="34" charset="0"/>
                        </a:rPr>
                        <a:t>Лек</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Lek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350931"/>
                  </a:ext>
                </a:extLst>
              </a:tr>
              <a:tr h="232697">
                <a:tc>
                  <a:txBody>
                    <a:bodyPr/>
                    <a:lstStyle/>
                    <a:p>
                      <a:pPr algn="ctr" fontAlgn="b"/>
                      <a:r>
                        <a:rPr lang="en-GB" sz="1600" b="0" i="0" u="none" strike="noStrike" dirty="0">
                          <a:effectLst/>
                          <a:latin typeface="Arial Cyr" panose="020B060402020202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DZD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dirty="0">
                          <a:effectLst/>
                          <a:latin typeface="Arial Cyr" panose="020B0604020202020204" pitchFamily="34" charset="0"/>
                        </a:rPr>
                        <a:t>Алжирський динар</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Algerian Dinar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11735"/>
                  </a:ext>
                </a:extLst>
              </a:tr>
              <a:tr h="232697">
                <a:tc>
                  <a:txBody>
                    <a:bodyPr/>
                    <a:lstStyle/>
                    <a:p>
                      <a:pPr algn="ctr" fontAlgn="b"/>
                      <a:r>
                        <a:rPr lang="en-GB" sz="1600" b="0" i="0" u="none" strike="noStrike">
                          <a:effectLst/>
                          <a:latin typeface="Arial Cyr" panose="020B0604020202020204" pitchFamily="34" charset="0"/>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ARS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Аргентинське песо</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Argentine Peso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132720"/>
                  </a:ext>
                </a:extLst>
              </a:tr>
              <a:tr h="232697">
                <a:tc>
                  <a:txBody>
                    <a:bodyPr/>
                    <a:lstStyle/>
                    <a:p>
                      <a:pPr algn="ctr" fontAlgn="b"/>
                      <a:r>
                        <a:rPr lang="en-GB" sz="1600" b="0" i="0" u="none" strike="noStrike">
                          <a:effectLst/>
                          <a:latin typeface="Arial Cyr" panose="020B060402020202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AUD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Австралійський долар</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Australian Dollar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702463"/>
                  </a:ext>
                </a:extLst>
              </a:tr>
              <a:tr h="232697">
                <a:tc>
                  <a:txBody>
                    <a:bodyPr/>
                    <a:lstStyle/>
                    <a:p>
                      <a:pPr algn="ctr" fontAlgn="b"/>
                      <a:r>
                        <a:rPr lang="en-GB" sz="1600" b="0" i="0" u="none" strike="noStrike">
                          <a:effectLst/>
                          <a:latin typeface="Arial Cyr" panose="020B060402020202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BSD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Багамський долар</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Bahamian Dollar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610282"/>
                  </a:ext>
                </a:extLst>
              </a:tr>
              <a:tr h="232697">
                <a:tc>
                  <a:txBody>
                    <a:bodyPr/>
                    <a:lstStyle/>
                    <a:p>
                      <a:pPr algn="ctr" fontAlgn="b"/>
                      <a:r>
                        <a:rPr lang="en-GB" sz="1600" b="0" i="0" u="none" strike="noStrike">
                          <a:effectLst/>
                          <a:latin typeface="Arial Cyr" panose="020B060402020202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BHD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Бахрейнський динар</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Bahraini Dinar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029972"/>
                  </a:ext>
                </a:extLst>
              </a:tr>
              <a:tr h="232697">
                <a:tc>
                  <a:txBody>
                    <a:bodyPr/>
                    <a:lstStyle/>
                    <a:p>
                      <a:pPr algn="ctr" fontAlgn="b"/>
                      <a:r>
                        <a:rPr lang="en-GB" sz="1600" b="0" i="0" u="none" strike="noStrike">
                          <a:effectLst/>
                          <a:latin typeface="Arial Cyr" panose="020B060402020202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BDT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dirty="0">
                          <a:effectLst/>
                          <a:latin typeface="Arial Cyr" panose="020B0604020202020204" pitchFamily="34" charset="0"/>
                        </a:rPr>
                        <a:t>Така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Taka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735066"/>
                  </a:ext>
                </a:extLst>
              </a:tr>
              <a:tr h="232697">
                <a:tc>
                  <a:txBody>
                    <a:bodyPr/>
                    <a:lstStyle/>
                    <a:p>
                      <a:pPr algn="ctr" fontAlgn="b"/>
                      <a:r>
                        <a:rPr lang="en-GB" sz="1600" b="0" i="0" u="none" strike="noStrike">
                          <a:effectLst/>
                          <a:latin typeface="Arial Cyr" panose="020B060402020202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effectLst/>
                          <a:latin typeface="Arial Cyr" panose="020B0604020202020204" pitchFamily="34" charset="0"/>
                        </a:rPr>
                        <a:t>AMD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600" b="0" i="0" u="none" strike="noStrike">
                          <a:effectLst/>
                          <a:latin typeface="Arial Cyr" panose="020B0604020202020204" pitchFamily="34" charset="0"/>
                        </a:rPr>
                        <a:t>Вірменський драм</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effectLst/>
                          <a:latin typeface="Arial Cyr" panose="020B0604020202020204" pitchFamily="34" charset="0"/>
                        </a:rPr>
                        <a:t>Armenian Dram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417158"/>
                  </a:ext>
                </a:extLst>
              </a:tr>
            </a:tbl>
          </a:graphicData>
        </a:graphic>
      </p:graphicFrame>
      <p:graphicFrame>
        <p:nvGraphicFramePr>
          <p:cNvPr id="5" name="Таблиця 4">
            <a:extLst>
              <a:ext uri="{FF2B5EF4-FFF2-40B4-BE49-F238E27FC236}">
                <a16:creationId xmlns:a16="http://schemas.microsoft.com/office/drawing/2014/main" id="{B53B9AD7-D4E4-F753-FF78-7596342ACE07}"/>
              </a:ext>
            </a:extLst>
          </p:cNvPr>
          <p:cNvGraphicFramePr>
            <a:graphicFrameLocks noGrp="1"/>
          </p:cNvGraphicFramePr>
          <p:nvPr>
            <p:extLst>
              <p:ext uri="{D42A27DB-BD31-4B8C-83A1-F6EECF244321}">
                <p14:modId xmlns:p14="http://schemas.microsoft.com/office/powerpoint/2010/main" val="2453543108"/>
              </p:ext>
            </p:extLst>
          </p:nvPr>
        </p:nvGraphicFramePr>
        <p:xfrm>
          <a:off x="1406012" y="3608700"/>
          <a:ext cx="9947788" cy="662940"/>
        </p:xfrm>
        <a:graphic>
          <a:graphicData uri="http://schemas.openxmlformats.org/drawingml/2006/table">
            <a:tbl>
              <a:tblPr/>
              <a:tblGrid>
                <a:gridCol w="1004978">
                  <a:extLst>
                    <a:ext uri="{9D8B030D-6E8A-4147-A177-3AD203B41FA5}">
                      <a16:colId xmlns:a16="http://schemas.microsoft.com/office/drawing/2014/main" val="3191636994"/>
                    </a:ext>
                  </a:extLst>
                </a:gridCol>
                <a:gridCol w="1134331">
                  <a:extLst>
                    <a:ext uri="{9D8B030D-6E8A-4147-A177-3AD203B41FA5}">
                      <a16:colId xmlns:a16="http://schemas.microsoft.com/office/drawing/2014/main" val="3928016871"/>
                    </a:ext>
                  </a:extLst>
                </a:gridCol>
                <a:gridCol w="3990061">
                  <a:extLst>
                    <a:ext uri="{9D8B030D-6E8A-4147-A177-3AD203B41FA5}">
                      <a16:colId xmlns:a16="http://schemas.microsoft.com/office/drawing/2014/main" val="2211012995"/>
                    </a:ext>
                  </a:extLst>
                </a:gridCol>
                <a:gridCol w="3818418">
                  <a:extLst>
                    <a:ext uri="{9D8B030D-6E8A-4147-A177-3AD203B41FA5}">
                      <a16:colId xmlns:a16="http://schemas.microsoft.com/office/drawing/2014/main" val="4082260517"/>
                    </a:ext>
                  </a:extLst>
                </a:gridCol>
              </a:tblGrid>
              <a:tr h="161138">
                <a:tc>
                  <a:txBody>
                    <a:bodyPr/>
                    <a:lstStyle/>
                    <a:p>
                      <a:pPr algn="ctr" fontAlgn="b"/>
                      <a:r>
                        <a:rPr lang="en-GB" sz="1400" b="0" i="0" u="none" strike="noStrike" dirty="0">
                          <a:effectLst/>
                          <a:latin typeface="Arial Cyr" panose="020B0604020202020204" pitchFamily="34" charset="0"/>
                        </a:rPr>
                        <a:t>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CAD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Канадський долар</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Canadian Dollar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516727"/>
                  </a:ext>
                </a:extLst>
              </a:tr>
              <a:tr h="161138">
                <a:tc>
                  <a:txBody>
                    <a:bodyPr/>
                    <a:lstStyle/>
                    <a:p>
                      <a:pPr algn="ctr" fontAlgn="b"/>
                      <a:r>
                        <a:rPr lang="en-GB" sz="1400" b="0" i="0" u="none" strike="noStrike" dirty="0">
                          <a:effectLst/>
                          <a:latin typeface="Arial Cyr" panose="020B0604020202020204" pitchFamily="34" charset="0"/>
                        </a:rPr>
                        <a:t>132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CVE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Ескудо Кабо-Верде</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Cabo Verde Escudo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922143"/>
                  </a:ext>
                </a:extLst>
              </a:tr>
              <a:tr h="161138">
                <a:tc>
                  <a:txBody>
                    <a:bodyPr/>
                    <a:lstStyle/>
                    <a:p>
                      <a:pPr algn="ctr" fontAlgn="b"/>
                      <a:r>
                        <a:rPr lang="en-GB" sz="1400" b="0" i="0" u="none" strike="noStrike">
                          <a:effectLst/>
                          <a:latin typeface="Arial Cyr" panose="020B0604020202020204" pitchFamily="34" charset="0"/>
                        </a:rPr>
                        <a:t>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KYD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Долар Кайманових Островів</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Cayman Islands Dollar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832773"/>
                  </a:ext>
                </a:extLst>
              </a:tr>
            </a:tbl>
          </a:graphicData>
        </a:graphic>
      </p:graphicFrame>
      <p:graphicFrame>
        <p:nvGraphicFramePr>
          <p:cNvPr id="8" name="Таблиця 7">
            <a:extLst>
              <a:ext uri="{FF2B5EF4-FFF2-40B4-BE49-F238E27FC236}">
                <a16:creationId xmlns:a16="http://schemas.microsoft.com/office/drawing/2014/main" id="{2235BCD3-7105-3C93-0A50-64201E708CA9}"/>
              </a:ext>
            </a:extLst>
          </p:cNvPr>
          <p:cNvGraphicFramePr>
            <a:graphicFrameLocks noGrp="1"/>
          </p:cNvGraphicFramePr>
          <p:nvPr>
            <p:extLst>
              <p:ext uri="{D42A27DB-BD31-4B8C-83A1-F6EECF244321}">
                <p14:modId xmlns:p14="http://schemas.microsoft.com/office/powerpoint/2010/main" val="3437575304"/>
              </p:ext>
            </p:extLst>
          </p:nvPr>
        </p:nvGraphicFramePr>
        <p:xfrm>
          <a:off x="1406012" y="4555315"/>
          <a:ext cx="9947788" cy="662940"/>
        </p:xfrm>
        <a:graphic>
          <a:graphicData uri="http://schemas.openxmlformats.org/drawingml/2006/table">
            <a:tbl>
              <a:tblPr/>
              <a:tblGrid>
                <a:gridCol w="959327">
                  <a:extLst>
                    <a:ext uri="{9D8B030D-6E8A-4147-A177-3AD203B41FA5}">
                      <a16:colId xmlns:a16="http://schemas.microsoft.com/office/drawing/2014/main" val="840677046"/>
                    </a:ext>
                  </a:extLst>
                </a:gridCol>
                <a:gridCol w="1167874">
                  <a:extLst>
                    <a:ext uri="{9D8B030D-6E8A-4147-A177-3AD203B41FA5}">
                      <a16:colId xmlns:a16="http://schemas.microsoft.com/office/drawing/2014/main" val="2267901361"/>
                    </a:ext>
                  </a:extLst>
                </a:gridCol>
                <a:gridCol w="4045850">
                  <a:extLst>
                    <a:ext uri="{9D8B030D-6E8A-4147-A177-3AD203B41FA5}">
                      <a16:colId xmlns:a16="http://schemas.microsoft.com/office/drawing/2014/main" val="559946458"/>
                    </a:ext>
                  </a:extLst>
                </a:gridCol>
                <a:gridCol w="3774737">
                  <a:extLst>
                    <a:ext uri="{9D8B030D-6E8A-4147-A177-3AD203B41FA5}">
                      <a16:colId xmlns:a16="http://schemas.microsoft.com/office/drawing/2014/main" val="2275193322"/>
                    </a:ext>
                  </a:extLst>
                </a:gridCol>
              </a:tblGrid>
              <a:tr h="147786">
                <a:tc>
                  <a:txBody>
                    <a:bodyPr/>
                    <a:lstStyle/>
                    <a:p>
                      <a:pPr algn="ctr" fontAlgn="b"/>
                      <a:r>
                        <a:rPr lang="en-GB" sz="1400" b="0" i="0" u="none" strike="noStrike" dirty="0">
                          <a:effectLst/>
                          <a:latin typeface="Arial Cyr" panose="020B0604020202020204" pitchFamily="34" charset="0"/>
                        </a:rPr>
                        <a:t>826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GBP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Фунт стерлінгів</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Pound Sterling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585502"/>
                  </a:ext>
                </a:extLst>
              </a:tr>
              <a:tr h="146341">
                <a:tc>
                  <a:txBody>
                    <a:bodyPr/>
                    <a:lstStyle/>
                    <a:p>
                      <a:pPr algn="ctr" fontAlgn="b"/>
                      <a:r>
                        <a:rPr lang="en-GB" sz="1400" b="0" i="0" u="none" strike="noStrike" dirty="0">
                          <a:effectLst/>
                          <a:latin typeface="Arial Cyr" panose="020B0604020202020204" pitchFamily="34" charset="0"/>
                        </a:rPr>
                        <a:t>834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TZS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Танзанійський шилінг</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Tanzanian Shilling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214102"/>
                  </a:ext>
                </a:extLst>
              </a:tr>
              <a:tr h="113592">
                <a:tc>
                  <a:txBody>
                    <a:bodyPr/>
                    <a:lstStyle/>
                    <a:p>
                      <a:pPr algn="ctr" fontAlgn="b"/>
                      <a:r>
                        <a:rPr lang="en-GB" sz="1400" b="0" i="0" u="none" strike="noStrike">
                          <a:effectLst/>
                          <a:latin typeface="Arial Cyr" panose="020B0604020202020204" pitchFamily="34" charset="0"/>
                        </a:rPr>
                        <a:t>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USD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Долар США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US Dollar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103473"/>
                  </a:ext>
                </a:extLst>
              </a:tr>
            </a:tbl>
          </a:graphicData>
        </a:graphic>
      </p:graphicFrame>
      <p:graphicFrame>
        <p:nvGraphicFramePr>
          <p:cNvPr id="9" name="Таблиця 8">
            <a:extLst>
              <a:ext uri="{FF2B5EF4-FFF2-40B4-BE49-F238E27FC236}">
                <a16:creationId xmlns:a16="http://schemas.microsoft.com/office/drawing/2014/main" id="{B990230C-46D0-11D4-013B-ABF588D083BC}"/>
              </a:ext>
            </a:extLst>
          </p:cNvPr>
          <p:cNvGraphicFramePr>
            <a:graphicFrameLocks noGrp="1"/>
          </p:cNvGraphicFramePr>
          <p:nvPr>
            <p:extLst>
              <p:ext uri="{D42A27DB-BD31-4B8C-83A1-F6EECF244321}">
                <p14:modId xmlns:p14="http://schemas.microsoft.com/office/powerpoint/2010/main" val="692395162"/>
              </p:ext>
            </p:extLst>
          </p:nvPr>
        </p:nvGraphicFramePr>
        <p:xfrm>
          <a:off x="1406012" y="5289754"/>
          <a:ext cx="9947788" cy="883920"/>
        </p:xfrm>
        <a:graphic>
          <a:graphicData uri="http://schemas.openxmlformats.org/drawingml/2006/table">
            <a:tbl>
              <a:tblPr/>
              <a:tblGrid>
                <a:gridCol w="959326">
                  <a:extLst>
                    <a:ext uri="{9D8B030D-6E8A-4147-A177-3AD203B41FA5}">
                      <a16:colId xmlns:a16="http://schemas.microsoft.com/office/drawing/2014/main" val="2810676351"/>
                    </a:ext>
                  </a:extLst>
                </a:gridCol>
                <a:gridCol w="1167875">
                  <a:extLst>
                    <a:ext uri="{9D8B030D-6E8A-4147-A177-3AD203B41FA5}">
                      <a16:colId xmlns:a16="http://schemas.microsoft.com/office/drawing/2014/main" val="2926108090"/>
                    </a:ext>
                  </a:extLst>
                </a:gridCol>
                <a:gridCol w="4045850">
                  <a:extLst>
                    <a:ext uri="{9D8B030D-6E8A-4147-A177-3AD203B41FA5}">
                      <a16:colId xmlns:a16="http://schemas.microsoft.com/office/drawing/2014/main" val="1736583169"/>
                    </a:ext>
                  </a:extLst>
                </a:gridCol>
                <a:gridCol w="3774737">
                  <a:extLst>
                    <a:ext uri="{9D8B030D-6E8A-4147-A177-3AD203B41FA5}">
                      <a16:colId xmlns:a16="http://schemas.microsoft.com/office/drawing/2014/main" val="1499725963"/>
                    </a:ext>
                  </a:extLst>
                </a:gridCol>
              </a:tblGrid>
              <a:tr h="216310">
                <a:tc>
                  <a:txBody>
                    <a:bodyPr/>
                    <a:lstStyle/>
                    <a:p>
                      <a:pPr algn="ctr" fontAlgn="b"/>
                      <a:r>
                        <a:rPr lang="en-GB" sz="1400" b="0" i="0" u="none" strike="noStrike" dirty="0">
                          <a:effectLst/>
                          <a:latin typeface="Arial Cyr" panose="020B0604020202020204" pitchFamily="34" charset="0"/>
                        </a:rPr>
                        <a:t>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UAH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Гривня</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Hryvnia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784065"/>
                  </a:ext>
                </a:extLst>
              </a:tr>
              <a:tr h="216310">
                <a:tc>
                  <a:txBody>
                    <a:bodyPr/>
                    <a:lstStyle/>
                    <a:p>
                      <a:pPr algn="ctr" fontAlgn="b"/>
                      <a:r>
                        <a:rPr lang="en-GB" sz="1400" b="0" i="0" u="none" strike="noStrike">
                          <a:effectLst/>
                          <a:latin typeface="Arial Cyr" panose="020B0604020202020204" pitchFamily="34" charset="0"/>
                        </a:rPr>
                        <a:t>981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GEL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a:effectLst/>
                          <a:latin typeface="Arial Cyr" panose="020B0604020202020204" pitchFamily="34" charset="0"/>
                        </a:rPr>
                        <a:t>Ларі</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Lari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343704"/>
                  </a:ext>
                </a:extLst>
              </a:tr>
              <a:tr h="216310">
                <a:tc>
                  <a:txBody>
                    <a:bodyPr/>
                    <a:lstStyle/>
                    <a:p>
                      <a:pPr algn="ctr" fontAlgn="b"/>
                      <a:r>
                        <a:rPr lang="en-GB" sz="1400" b="0" i="0" u="none" strike="noStrike" dirty="0">
                          <a:effectLst/>
                          <a:latin typeface="Arial Cyr" panose="020B0604020202020204" pitchFamily="34" charset="0"/>
                        </a:rPr>
                        <a:t>984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effectLst/>
                          <a:latin typeface="Arial Cyr" panose="020B0604020202020204" pitchFamily="34" charset="0"/>
                        </a:rPr>
                        <a:t>BOV</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dirty="0" err="1">
                          <a:effectLst/>
                          <a:latin typeface="Arial Cyr" panose="020B0604020202020204" pitchFamily="34" charset="0"/>
                        </a:rPr>
                        <a:t>Мвдол</a:t>
                      </a:r>
                      <a:endParaRPr lang="uk-UA" sz="1400" b="0" i="0" u="none" strike="noStrike" dirty="0">
                        <a:effectLst/>
                        <a:latin typeface="Arial Cyr"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err="1">
                          <a:effectLst/>
                          <a:latin typeface="Arial Cyr" panose="020B0604020202020204" pitchFamily="34" charset="0"/>
                        </a:rPr>
                        <a:t>Mvdol</a:t>
                      </a:r>
                      <a:endParaRPr lang="en-GB" sz="1400" b="0" i="0" u="none" strike="noStrike" dirty="0">
                        <a:effectLst/>
                        <a:latin typeface="Arial Cyr"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345917"/>
                  </a:ext>
                </a:extLst>
              </a:tr>
              <a:tr h="216310">
                <a:tc>
                  <a:txBody>
                    <a:bodyPr/>
                    <a:lstStyle/>
                    <a:p>
                      <a:pPr algn="ctr" fontAlgn="b"/>
                      <a:r>
                        <a:rPr lang="en-GB" sz="1400" b="0" i="0" u="none" strike="noStrike">
                          <a:effectLst/>
                          <a:latin typeface="Arial Cyr" panose="020B0604020202020204" pitchFamily="34" charset="0"/>
                        </a:rPr>
                        <a:t>985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PLN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400" b="0" i="0" u="none" strike="noStrike">
                          <a:effectLst/>
                          <a:latin typeface="Arial Cyr" panose="020B0604020202020204" pitchFamily="34" charset="0"/>
                        </a:rPr>
                        <a:t>Злотий</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effectLst/>
                          <a:latin typeface="Arial Cyr" panose="020B0604020202020204" pitchFamily="34" charset="0"/>
                        </a:rPr>
                        <a:t>Zloty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474801"/>
                  </a:ext>
                </a:extLst>
              </a:tr>
            </a:tbl>
          </a:graphicData>
        </a:graphic>
      </p:graphicFrame>
    </p:spTree>
    <p:extLst>
      <p:ext uri="{BB962C8B-B14F-4D97-AF65-F5344CB8AC3E}">
        <p14:creationId xmlns:p14="http://schemas.microsoft.com/office/powerpoint/2010/main" val="108820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170B6-C70E-2CA2-CFE4-76D0A28BB9F6}"/>
              </a:ext>
            </a:extLst>
          </p:cNvPr>
          <p:cNvSpPr>
            <a:spLocks noGrp="1"/>
          </p:cNvSpPr>
          <p:nvPr>
            <p:ph type="title"/>
          </p:nvPr>
        </p:nvSpPr>
        <p:spPr>
          <a:xfrm>
            <a:off x="876692" y="741391"/>
            <a:ext cx="5479719" cy="1616203"/>
          </a:xfrm>
        </p:spPr>
        <p:txBody>
          <a:bodyPr anchor="b">
            <a:normAutofit/>
          </a:bodyPr>
          <a:lstStyle/>
          <a:p>
            <a:r>
              <a:rPr lang="uk-UA" sz="3200"/>
              <a:t>2.1.	Важливіші класифікації та групування в економічній статистиці  України</a:t>
            </a:r>
            <a:endParaRPr lang="en-GB" sz="3200"/>
          </a:p>
        </p:txBody>
      </p:sp>
      <p:sp>
        <p:nvSpPr>
          <p:cNvPr id="3" name="Місце для вмісту 2">
            <a:extLst>
              <a:ext uri="{FF2B5EF4-FFF2-40B4-BE49-F238E27FC236}">
                <a16:creationId xmlns:a16="http://schemas.microsoft.com/office/drawing/2014/main" id="{6DF84D91-CE39-2F5B-5AEC-646E07BEACA8}"/>
              </a:ext>
            </a:extLst>
          </p:cNvPr>
          <p:cNvSpPr>
            <a:spLocks noGrp="1"/>
          </p:cNvSpPr>
          <p:nvPr>
            <p:ph idx="1"/>
          </p:nvPr>
        </p:nvSpPr>
        <p:spPr>
          <a:xfrm>
            <a:off x="876692" y="2533476"/>
            <a:ext cx="5479719" cy="3447832"/>
          </a:xfrm>
        </p:spPr>
        <p:txBody>
          <a:bodyPr anchor="t">
            <a:normAutofit/>
          </a:bodyPr>
          <a:lstStyle/>
          <a:p>
            <a:r>
              <a:rPr lang="uk-UA" sz="2000" dirty="0"/>
              <a:t>У зв’язку з переходом України на міжнародну систему обліку та статистики в країні розроблені, впроваджені та використовуються статистичні класифікації, які гармонізовані  (узгодженні методологічно й за кодами) з відповідними міжнародними та європейськими класифікаціями.</a:t>
            </a:r>
            <a:endParaRPr lang="en-GB" sz="2000" dirty="0"/>
          </a:p>
        </p:txBody>
      </p:sp>
      <p:pic>
        <p:nvPicPr>
          <p:cNvPr id="5" name="Picture 4" descr="Close up of ruler">
            <a:extLst>
              <a:ext uri="{FF2B5EF4-FFF2-40B4-BE49-F238E27FC236}">
                <a16:creationId xmlns:a16="http://schemas.microsoft.com/office/drawing/2014/main" id="{60739A5C-3207-5046-5D59-CB084988F631}"/>
              </a:ext>
            </a:extLst>
          </p:cNvPr>
          <p:cNvPicPr>
            <a:picLocks noChangeAspect="1"/>
          </p:cNvPicPr>
          <p:nvPr/>
        </p:nvPicPr>
        <p:blipFill rotWithShape="1">
          <a:blip r:embed="rId2"/>
          <a:srcRect l="23356" r="28744"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603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998E77E7-9C07-AA03-82DC-FD1816896D75}"/>
              </a:ext>
            </a:extLst>
          </p:cNvPr>
          <p:cNvSpPr>
            <a:spLocks noGrp="1"/>
          </p:cNvSpPr>
          <p:nvPr>
            <p:ph idx="1"/>
          </p:nvPr>
        </p:nvSpPr>
        <p:spPr>
          <a:xfrm>
            <a:off x="1371599" y="2318197"/>
            <a:ext cx="9724031" cy="3683358"/>
          </a:xfrm>
        </p:spPr>
        <p:txBody>
          <a:bodyPr anchor="ctr">
            <a:normAutofit/>
          </a:bodyPr>
          <a:lstStyle/>
          <a:p>
            <a:r>
              <a:rPr lang="uk-UA" sz="1900" dirty="0"/>
              <a:t>Класифікація в статистиці – це систематизований розподіл явищ та об’єктів на певні групи, класи, види на підставі їхніх спільних та відмінних рис.</a:t>
            </a:r>
          </a:p>
          <a:p>
            <a:r>
              <a:rPr lang="uk-UA" sz="1900" dirty="0"/>
              <a:t>Класифікації, на відміну від </a:t>
            </a:r>
            <a:r>
              <a:rPr lang="uk-UA" sz="1900" dirty="0" err="1"/>
              <a:t>групувань</a:t>
            </a:r>
            <a:r>
              <a:rPr lang="uk-UA" sz="1900" dirty="0"/>
              <a:t>, передбачають більш повний, розширений розподіл сукупності об’єктів, складання переліку, що розглядається як статистичний стандарт і затверджується центральним державним статистичним відомством.</a:t>
            </a:r>
          </a:p>
          <a:p>
            <a:r>
              <a:rPr lang="uk-UA" sz="1900" dirty="0"/>
              <a:t>Від класифікації необхідно відрізняти класифікатор.</a:t>
            </a:r>
          </a:p>
          <a:p>
            <a:r>
              <a:rPr lang="uk-UA" sz="1900" dirty="0"/>
              <a:t>Класифікатор у статистиці – це систематизований перелік об’єктів (галузей, підприємств, продукції, професій тощо), кожному з яких присвоюється відповідний код.</a:t>
            </a:r>
          </a:p>
          <a:p>
            <a:r>
              <a:rPr lang="ru-RU" sz="1900" dirty="0" err="1"/>
              <a:t>Класифікатор</a:t>
            </a:r>
            <a:r>
              <a:rPr lang="ru-RU" sz="1900" dirty="0"/>
              <a:t> </a:t>
            </a:r>
            <a:r>
              <a:rPr lang="ru-RU" sz="1900" dirty="0" err="1"/>
              <a:t>доповнюється</a:t>
            </a:r>
            <a:r>
              <a:rPr lang="ru-RU" sz="1900" dirty="0"/>
              <a:t> та </a:t>
            </a:r>
            <a:r>
              <a:rPr lang="ru-RU" sz="1900" dirty="0" err="1"/>
              <a:t>конкретизується</a:t>
            </a:r>
            <a:r>
              <a:rPr lang="ru-RU" sz="1900" dirty="0"/>
              <a:t> в </a:t>
            </a:r>
            <a:r>
              <a:rPr lang="ru-RU" sz="1900" dirty="0" err="1"/>
              <a:t>номенклатурі</a:t>
            </a:r>
            <a:r>
              <a:rPr lang="ru-RU" sz="1900" dirty="0"/>
              <a:t>.</a:t>
            </a:r>
          </a:p>
          <a:p>
            <a:r>
              <a:rPr lang="ru-RU" sz="1900" dirty="0"/>
              <a:t>Номенклатура – </a:t>
            </a:r>
            <a:r>
              <a:rPr lang="ru-RU" sz="1900" dirty="0" err="1"/>
              <a:t>це</a:t>
            </a:r>
            <a:r>
              <a:rPr lang="ru-RU" sz="1900" dirty="0"/>
              <a:t> </a:t>
            </a:r>
            <a:r>
              <a:rPr lang="ru-RU" sz="1900" dirty="0" err="1"/>
              <a:t>стандартний</a:t>
            </a:r>
            <a:r>
              <a:rPr lang="ru-RU" sz="1900" dirty="0"/>
              <a:t> </a:t>
            </a:r>
            <a:r>
              <a:rPr lang="ru-RU" sz="1900" dirty="0" err="1"/>
              <a:t>перелік</a:t>
            </a:r>
            <a:r>
              <a:rPr lang="ru-RU" sz="1900" dirty="0"/>
              <a:t> </a:t>
            </a:r>
            <a:r>
              <a:rPr lang="ru-RU" sz="1900" dirty="0" err="1"/>
              <a:t>об’єктів</a:t>
            </a:r>
            <a:r>
              <a:rPr lang="ru-RU" sz="1900" dirty="0"/>
              <a:t> та </a:t>
            </a:r>
            <a:r>
              <a:rPr lang="ru-RU" sz="1900" dirty="0" err="1"/>
              <a:t>їхніх</a:t>
            </a:r>
            <a:r>
              <a:rPr lang="ru-RU" sz="1900" dirty="0"/>
              <a:t> </a:t>
            </a:r>
            <a:r>
              <a:rPr lang="ru-RU" sz="1900" dirty="0" err="1"/>
              <a:t>груп</a:t>
            </a:r>
            <a:r>
              <a:rPr lang="ru-RU" sz="1900" dirty="0"/>
              <a:t>.</a:t>
            </a:r>
          </a:p>
          <a:p>
            <a:endParaRPr lang="uk-UA" sz="1900" dirty="0"/>
          </a:p>
          <a:p>
            <a:endParaRPr lang="en-GB" sz="1900" dirty="0"/>
          </a:p>
        </p:txBody>
      </p:sp>
    </p:spTree>
    <p:extLst>
      <p:ext uri="{BB962C8B-B14F-4D97-AF65-F5344CB8AC3E}">
        <p14:creationId xmlns:p14="http://schemas.microsoft.com/office/powerpoint/2010/main" val="356199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418565-90A4-63DA-4BE3-89F97AA1AFE5}"/>
              </a:ext>
            </a:extLst>
          </p:cNvPr>
          <p:cNvSpPr>
            <a:spLocks noGrp="1"/>
          </p:cNvSpPr>
          <p:nvPr>
            <p:ph type="title"/>
          </p:nvPr>
        </p:nvSpPr>
        <p:spPr/>
        <p:txBody>
          <a:bodyPr/>
          <a:lstStyle/>
          <a:p>
            <a:r>
              <a:rPr lang="ru-RU" dirty="0" err="1"/>
              <a:t>Перелік</a:t>
            </a:r>
            <a:r>
              <a:rPr lang="ru-RU" dirty="0"/>
              <a:t> </a:t>
            </a:r>
            <a:r>
              <a:rPr lang="ru-RU" dirty="0" err="1"/>
              <a:t>класифікацій</a:t>
            </a:r>
            <a:r>
              <a:rPr lang="ru-RU" dirty="0"/>
              <a:t> та </a:t>
            </a:r>
            <a:r>
              <a:rPr lang="ru-RU" dirty="0" err="1"/>
              <a:t>класифікаторів</a:t>
            </a:r>
            <a:r>
              <a:rPr lang="ru-RU" dirty="0"/>
              <a:t>, </a:t>
            </a:r>
            <a:r>
              <a:rPr lang="ru-RU" dirty="0" err="1"/>
              <a:t>які</a:t>
            </a:r>
            <a:r>
              <a:rPr lang="ru-RU" dirty="0"/>
              <a:t> </a:t>
            </a:r>
            <a:r>
              <a:rPr lang="ru-RU" dirty="0" err="1"/>
              <a:t>розроблено</a:t>
            </a:r>
            <a:r>
              <a:rPr lang="ru-RU" dirty="0"/>
              <a:t> й </a:t>
            </a:r>
            <a:r>
              <a:rPr lang="ru-RU" dirty="0" err="1"/>
              <a:t>використовуються</a:t>
            </a:r>
            <a:r>
              <a:rPr lang="ru-RU" dirty="0"/>
              <a:t> в </a:t>
            </a:r>
            <a:r>
              <a:rPr lang="ru-RU" dirty="0" err="1"/>
              <a:t>Україні</a:t>
            </a:r>
            <a:r>
              <a:rPr lang="ru-RU" dirty="0"/>
              <a:t>:</a:t>
            </a:r>
            <a:endParaRPr lang="en-GB" dirty="0"/>
          </a:p>
        </p:txBody>
      </p:sp>
      <p:graphicFrame>
        <p:nvGraphicFramePr>
          <p:cNvPr id="5" name="Місце для вмісту 2">
            <a:extLst>
              <a:ext uri="{FF2B5EF4-FFF2-40B4-BE49-F238E27FC236}">
                <a16:creationId xmlns:a16="http://schemas.microsoft.com/office/drawing/2014/main" id="{334E152B-99E5-7019-B4F4-1B123C9AAB7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0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3CC100-1CB9-2025-403A-3B722BBD339E}"/>
              </a:ext>
            </a:extLst>
          </p:cNvPr>
          <p:cNvSpPr>
            <a:spLocks noGrp="1"/>
          </p:cNvSpPr>
          <p:nvPr>
            <p:ph type="title"/>
          </p:nvPr>
        </p:nvSpPr>
        <p:spPr/>
        <p:txBody>
          <a:bodyPr>
            <a:normAutofit fontScale="90000"/>
          </a:bodyPr>
          <a:lstStyle/>
          <a:p>
            <a:r>
              <a:rPr lang="ru-RU" dirty="0" err="1"/>
              <a:t>Перелік</a:t>
            </a:r>
            <a:r>
              <a:rPr lang="ru-RU" dirty="0"/>
              <a:t> </a:t>
            </a:r>
            <a:r>
              <a:rPr lang="ru-RU" dirty="0" err="1"/>
              <a:t>класифікацій</a:t>
            </a:r>
            <a:r>
              <a:rPr lang="ru-RU" dirty="0"/>
              <a:t> та </a:t>
            </a:r>
            <a:r>
              <a:rPr lang="ru-RU" dirty="0" err="1"/>
              <a:t>класифікаторів</a:t>
            </a:r>
            <a:r>
              <a:rPr lang="ru-RU" dirty="0"/>
              <a:t>, </a:t>
            </a:r>
            <a:r>
              <a:rPr lang="ru-RU" dirty="0" err="1"/>
              <a:t>які</a:t>
            </a:r>
            <a:r>
              <a:rPr lang="ru-RU" dirty="0"/>
              <a:t> </a:t>
            </a:r>
            <a:r>
              <a:rPr lang="ru-RU" dirty="0" err="1"/>
              <a:t>розроблено</a:t>
            </a:r>
            <a:r>
              <a:rPr lang="ru-RU" dirty="0"/>
              <a:t> й </a:t>
            </a:r>
            <a:r>
              <a:rPr lang="ru-RU" dirty="0" err="1"/>
              <a:t>використовуються</a:t>
            </a:r>
            <a:r>
              <a:rPr lang="ru-RU" dirty="0"/>
              <a:t> в </a:t>
            </a:r>
            <a:r>
              <a:rPr lang="ru-RU" dirty="0" err="1"/>
              <a:t>Україні</a:t>
            </a:r>
            <a:r>
              <a:rPr lang="ru-RU" dirty="0"/>
              <a:t>:</a:t>
            </a:r>
            <a:br>
              <a:rPr lang="ru-RU" dirty="0"/>
            </a:br>
            <a:r>
              <a:rPr lang="ru-RU" dirty="0"/>
              <a:t>(</a:t>
            </a:r>
            <a:r>
              <a:rPr lang="ru-RU" dirty="0" err="1"/>
              <a:t>продовження</a:t>
            </a:r>
            <a:r>
              <a:rPr lang="ru-RU" dirty="0"/>
              <a:t>)</a:t>
            </a:r>
            <a:endParaRPr lang="en-GB" dirty="0"/>
          </a:p>
        </p:txBody>
      </p:sp>
      <p:graphicFrame>
        <p:nvGraphicFramePr>
          <p:cNvPr id="5" name="Місце для вмісту 2">
            <a:extLst>
              <a:ext uri="{FF2B5EF4-FFF2-40B4-BE49-F238E27FC236}">
                <a16:creationId xmlns:a16="http://schemas.microsoft.com/office/drawing/2014/main" id="{447A2178-FBBD-CBF1-DAB6-EF01B416B69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69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Місце для вмісту 2">
            <a:extLst>
              <a:ext uri="{FF2B5EF4-FFF2-40B4-BE49-F238E27FC236}">
                <a16:creationId xmlns:a16="http://schemas.microsoft.com/office/drawing/2014/main" id="{8C3C535D-E55A-A899-1E16-1122E89CDEC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43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AD4DA8C-0FC7-3CC0-CE1D-058EA34F0F46}"/>
              </a:ext>
            </a:extLst>
          </p:cNvPr>
          <p:cNvSpPr>
            <a:spLocks noGrp="1"/>
          </p:cNvSpPr>
          <p:nvPr>
            <p:ph type="title"/>
          </p:nvPr>
        </p:nvSpPr>
        <p:spPr>
          <a:xfrm>
            <a:off x="838201" y="365125"/>
            <a:ext cx="5251316" cy="1807305"/>
          </a:xfrm>
        </p:spPr>
        <p:txBody>
          <a:bodyPr>
            <a:normAutofit/>
          </a:bodyPr>
          <a:lstStyle/>
          <a:p>
            <a:r>
              <a:rPr lang="ru-RU" sz="3100" dirty="0" err="1"/>
              <a:t>Класифікації</a:t>
            </a:r>
            <a:r>
              <a:rPr lang="ru-RU" sz="3100" dirty="0"/>
              <a:t> в </a:t>
            </a:r>
            <a:r>
              <a:rPr lang="ru-RU" sz="3100" dirty="0" err="1"/>
              <a:t>статистиці</a:t>
            </a:r>
            <a:r>
              <a:rPr lang="ru-RU" sz="3100" dirty="0"/>
              <a:t> </a:t>
            </a:r>
            <a:r>
              <a:rPr lang="ru-RU" sz="3100" dirty="0" err="1"/>
              <a:t>розроблено</a:t>
            </a:r>
            <a:r>
              <a:rPr lang="ru-RU" sz="3100" dirty="0"/>
              <a:t> в </a:t>
            </a:r>
            <a:r>
              <a:rPr lang="ru-RU" sz="3100" dirty="0" err="1"/>
              <a:t>Україні</a:t>
            </a:r>
            <a:r>
              <a:rPr lang="ru-RU" sz="3100" dirty="0"/>
              <a:t> за такими </a:t>
            </a:r>
            <a:r>
              <a:rPr lang="ru-RU" sz="3100" dirty="0" err="1"/>
              <a:t>міжнародними</a:t>
            </a:r>
            <a:r>
              <a:rPr lang="ru-RU" sz="3100" dirty="0"/>
              <a:t> аналогами </a:t>
            </a:r>
            <a:endParaRPr lang="en-GB" sz="3100" dirty="0"/>
          </a:p>
        </p:txBody>
      </p:sp>
      <p:sp>
        <p:nvSpPr>
          <p:cNvPr id="3" name="Місце для вмісту 2">
            <a:extLst>
              <a:ext uri="{FF2B5EF4-FFF2-40B4-BE49-F238E27FC236}">
                <a16:creationId xmlns:a16="http://schemas.microsoft.com/office/drawing/2014/main" id="{8DDCEE79-A265-ED10-46D6-8694E83B2A2F}"/>
              </a:ext>
            </a:extLst>
          </p:cNvPr>
          <p:cNvSpPr>
            <a:spLocks noGrp="1"/>
          </p:cNvSpPr>
          <p:nvPr>
            <p:ph idx="1"/>
          </p:nvPr>
        </p:nvSpPr>
        <p:spPr>
          <a:xfrm>
            <a:off x="275303" y="2172430"/>
            <a:ext cx="8190271" cy="4611828"/>
          </a:xfrm>
        </p:spPr>
        <p:txBody>
          <a:bodyPr>
            <a:normAutofit/>
          </a:bodyPr>
          <a:lstStyle/>
          <a:p>
            <a:pPr marL="108000" indent="0">
              <a:lnSpc>
                <a:spcPct val="110000"/>
              </a:lnSpc>
              <a:spcBef>
                <a:spcPts val="0"/>
              </a:spcBef>
            </a:pPr>
            <a:r>
              <a:rPr lang="uk-UA" sz="1100" dirty="0"/>
              <a:t>-	</a:t>
            </a:r>
            <a:r>
              <a:rPr lang="uk-UA" sz="1600" dirty="0"/>
              <a:t>Міжнародна стандартна галузева класифікація всіх видів економічної діяльності ООН (</a:t>
            </a:r>
            <a:r>
              <a:rPr lang="en-GB" sz="1600" dirty="0"/>
              <a:t>International Standard Industrial Classification of all economic activities-ISIC. Rev. 3).</a:t>
            </a:r>
          </a:p>
          <a:p>
            <a:pPr marL="108000" indent="0">
              <a:lnSpc>
                <a:spcPct val="110000"/>
              </a:lnSpc>
              <a:spcBef>
                <a:spcPts val="0"/>
              </a:spcBef>
            </a:pPr>
            <a:r>
              <a:rPr lang="en-GB" sz="1600" dirty="0"/>
              <a:t>-	</a:t>
            </a:r>
            <a:r>
              <a:rPr lang="uk-UA" sz="1600" dirty="0"/>
              <a:t>Класифікація	основної	продукції	ООН	(</a:t>
            </a:r>
            <a:r>
              <a:rPr lang="en-GB" sz="1600" dirty="0"/>
              <a:t>Central	Product Classification – CPC).</a:t>
            </a:r>
          </a:p>
          <a:p>
            <a:pPr marL="108000" indent="0">
              <a:lnSpc>
                <a:spcPct val="110000"/>
              </a:lnSpc>
              <a:spcBef>
                <a:spcPts val="0"/>
              </a:spcBef>
            </a:pPr>
            <a:r>
              <a:rPr lang="en-GB" sz="1600" dirty="0"/>
              <a:t>-	</a:t>
            </a:r>
            <a:r>
              <a:rPr lang="uk-UA" sz="1600" dirty="0"/>
              <a:t>Гармонізована	система	опису	та	кодування	товарів	ООН (</a:t>
            </a:r>
            <a:r>
              <a:rPr lang="en-GB" sz="1600" dirty="0"/>
              <a:t>Harmonized Commodity Description and Coding System – HS).</a:t>
            </a:r>
          </a:p>
          <a:p>
            <a:pPr marL="108000" indent="0">
              <a:lnSpc>
                <a:spcPct val="110000"/>
              </a:lnSpc>
              <a:spcBef>
                <a:spcPts val="0"/>
              </a:spcBef>
            </a:pPr>
            <a:r>
              <a:rPr lang="en-GB" sz="1600" dirty="0"/>
              <a:t>-	</a:t>
            </a:r>
            <a:r>
              <a:rPr lang="uk-UA" sz="1600" dirty="0"/>
              <a:t>Міжнародна	стандартна	торговельна	класифікація	ООН (</a:t>
            </a:r>
            <a:r>
              <a:rPr lang="en-GB" sz="1600" dirty="0"/>
              <a:t>Standard Industrial Trade Classification – SITC. Rev. 3).</a:t>
            </a:r>
          </a:p>
          <a:p>
            <a:pPr marL="108000" indent="0">
              <a:lnSpc>
                <a:spcPct val="110000"/>
              </a:lnSpc>
              <a:spcBef>
                <a:spcPts val="0"/>
              </a:spcBef>
            </a:pPr>
            <a:r>
              <a:rPr lang="en-GB" sz="1600" dirty="0"/>
              <a:t>-	</a:t>
            </a:r>
            <a:r>
              <a:rPr lang="uk-UA" sz="1600" dirty="0"/>
              <a:t>Статистична класифікація економічної діяльності в ЄС (</a:t>
            </a:r>
            <a:r>
              <a:rPr lang="en-GB" sz="1600" dirty="0"/>
              <a:t>Statistical  Classification  of  Economic  Activities	in  the	European Community – NACE. Rev. 1).</a:t>
            </a:r>
          </a:p>
          <a:p>
            <a:pPr marL="108000" indent="0">
              <a:lnSpc>
                <a:spcPct val="110000"/>
              </a:lnSpc>
              <a:spcBef>
                <a:spcPts val="0"/>
              </a:spcBef>
            </a:pPr>
            <a:r>
              <a:rPr lang="en-GB" sz="1600" dirty="0"/>
              <a:t>-	</a:t>
            </a:r>
            <a:r>
              <a:rPr lang="uk-UA" sz="1600" dirty="0"/>
              <a:t>Класифікація продукції за видами діяльності ЄС (</a:t>
            </a:r>
            <a:r>
              <a:rPr lang="en-GB" sz="1600" dirty="0"/>
              <a:t>Classification of Products according to their Activities – CPA).</a:t>
            </a:r>
          </a:p>
          <a:p>
            <a:pPr marL="108000" indent="0">
              <a:lnSpc>
                <a:spcPct val="110000"/>
              </a:lnSpc>
              <a:spcBef>
                <a:spcPts val="0"/>
              </a:spcBef>
            </a:pPr>
            <a:r>
              <a:rPr lang="en-GB" sz="1600" dirty="0"/>
              <a:t>-	</a:t>
            </a:r>
            <a:r>
              <a:rPr lang="uk-UA" sz="1600" dirty="0"/>
              <a:t>Класифікатор видів продукції ЄС (</a:t>
            </a:r>
            <a:r>
              <a:rPr lang="en-GB" sz="1600" dirty="0"/>
              <a:t>PRODCOM).</a:t>
            </a:r>
          </a:p>
          <a:p>
            <a:pPr marL="108000" indent="0">
              <a:lnSpc>
                <a:spcPct val="110000"/>
              </a:lnSpc>
              <a:spcBef>
                <a:spcPts val="0"/>
              </a:spcBef>
            </a:pPr>
            <a:r>
              <a:rPr lang="en-GB" sz="1600" dirty="0"/>
              <a:t>-	</a:t>
            </a:r>
            <a:r>
              <a:rPr lang="uk-UA" sz="1600" dirty="0"/>
              <a:t>Комбінована номенклатура ЄС (</a:t>
            </a:r>
            <a:r>
              <a:rPr lang="en-GB" sz="1600" dirty="0"/>
              <a:t>Combined Nomenclature – CN).</a:t>
            </a:r>
          </a:p>
          <a:p>
            <a:endParaRPr lang="en-GB" sz="1100" dirty="0"/>
          </a:p>
        </p:txBody>
      </p:sp>
      <p:pic>
        <p:nvPicPr>
          <p:cNvPr id="5" name="Picture 4" descr="Magnifying glass showing decling performance">
            <a:extLst>
              <a:ext uri="{FF2B5EF4-FFF2-40B4-BE49-F238E27FC236}">
                <a16:creationId xmlns:a16="http://schemas.microsoft.com/office/drawing/2014/main" id="{ADB091B0-4612-802C-F06A-2CF1C95DCD0C}"/>
              </a:ext>
            </a:extLst>
          </p:cNvPr>
          <p:cNvPicPr>
            <a:picLocks noChangeAspect="1"/>
          </p:cNvPicPr>
          <p:nvPr/>
        </p:nvPicPr>
        <p:blipFill rotWithShape="1">
          <a:blip r:embed="rId2"/>
          <a:srcRect l="5700" r="36263" b="-1"/>
          <a:stretch/>
        </p:blipFill>
        <p:spPr>
          <a:xfrm>
            <a:off x="7490616" y="10"/>
            <a:ext cx="470138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0026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A935F2-E663-4CB9-E348-DA9E10BC9A57}"/>
              </a:ext>
            </a:extLst>
          </p:cNvPr>
          <p:cNvSpPr>
            <a:spLocks noGrp="1"/>
          </p:cNvSpPr>
          <p:nvPr>
            <p:ph type="title"/>
          </p:nvPr>
        </p:nvSpPr>
        <p:spPr/>
        <p:txBody>
          <a:bodyPr/>
          <a:lstStyle/>
          <a:p>
            <a:r>
              <a:rPr lang="uk-UA" dirty="0"/>
              <a:t>2.2.	Класифікація видів економічної діяльності</a:t>
            </a:r>
            <a:endParaRPr lang="en-GB" dirty="0"/>
          </a:p>
        </p:txBody>
      </p:sp>
      <p:graphicFrame>
        <p:nvGraphicFramePr>
          <p:cNvPr id="5" name="Місце для вмісту 2">
            <a:extLst>
              <a:ext uri="{FF2B5EF4-FFF2-40B4-BE49-F238E27FC236}">
                <a16:creationId xmlns:a16="http://schemas.microsoft.com/office/drawing/2014/main" id="{1E068E94-AB33-6035-8CCF-6D7B14D36A5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766326"/>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2518</Words>
  <Application>Microsoft Office PowerPoint</Application>
  <PresentationFormat>Широкий екран</PresentationFormat>
  <Paragraphs>281</Paragraphs>
  <Slides>26</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26</vt:i4>
      </vt:variant>
    </vt:vector>
  </HeadingPairs>
  <TitlesOfParts>
    <vt:vector size="31" baseType="lpstr">
      <vt:lpstr>Arial</vt:lpstr>
      <vt:lpstr>Arial Cyr</vt:lpstr>
      <vt:lpstr>Calibri</vt:lpstr>
      <vt:lpstr>Calibri Light</vt:lpstr>
      <vt:lpstr>Тема Office</vt:lpstr>
      <vt:lpstr>ОСНОВНІ  КЛАСИФІКАЦІЇ ТА ГРУПУВАННЯ ЕКОНОМІЧНОЇ  СТАТИСТИКИ</vt:lpstr>
      <vt:lpstr>Зміст теми</vt:lpstr>
      <vt:lpstr>2.1. Важливіші класифікації та групування в економічній статистиці  України</vt:lpstr>
      <vt:lpstr>Презентація PowerPoint</vt:lpstr>
      <vt:lpstr>Перелік класифікацій та класифікаторів, які розроблено й використовуються в Україні:</vt:lpstr>
      <vt:lpstr>Перелік класифікацій та класифікаторів, які розроблено й використовуються в Україні: (продовження)</vt:lpstr>
      <vt:lpstr>Презентація PowerPoint</vt:lpstr>
      <vt:lpstr>Класифікації в статистиці розроблено в Україні за такими міжнародними аналогами </vt:lpstr>
      <vt:lpstr>2.2. Класифікація видів економічної діяльності</vt:lpstr>
      <vt:lpstr>Найістотнішими змінами методології, до яких вдалися при побудові Класифікації видів економічної діяльності (КВЕД) відповідно до міжнародного стандарту, є:</vt:lpstr>
      <vt:lpstr>Презентація PowerPoint</vt:lpstr>
      <vt:lpstr>Презентація PowerPoint</vt:lpstr>
      <vt:lpstr>Стандартні угруповання за КВЕД ДК 009:2010</vt:lpstr>
      <vt:lpstr>2.3. Класифікації в системі єдиного державного обліку та ідентифікації усіх суб’єктів господарювання</vt:lpstr>
      <vt:lpstr>2.4. Класифікація організаційно-правових форм господарювання </vt:lpstr>
      <vt:lpstr>Презентація PowerPoint</vt:lpstr>
      <vt:lpstr> КЛАСИФІКАЦІЯ ОРГАНІЗАЦІЙНО-ПРАВОВИХ ФОРМ ГОСПОДАРЮВАННЯ</vt:lpstr>
      <vt:lpstr>2.5. Класифікатор об’єктів адміністративно-територіального устрою України</vt:lpstr>
      <vt:lpstr>Кодове позначення об’єктів класифікації за КОАТУУ (див. http://dovidnyk.in.ua/directories)</vt:lpstr>
      <vt:lpstr>2.6. Класифікація органів державного управління</vt:lpstr>
      <vt:lpstr>Презентація PowerPoint</vt:lpstr>
      <vt:lpstr>2.7. Статистична класифікація країн світу</vt:lpstr>
      <vt:lpstr>Презентація PowerPoint</vt:lpstr>
      <vt:lpstr>Приклад кодового позначення країн за СККС</vt:lpstr>
      <vt:lpstr>2.7. Статистична класифікація валют</vt:lpstr>
      <vt:lpstr>Приклад кодового позначення валют за СКВ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ОСНОВНІ  КЛАСИФІКАЦІЇ ТА ГРУПУВАННЯ ЕКОНОМІЧНОЇ  СТАТИСТИКИ</dc:title>
  <dc:creator>Olha Stakhiv</dc:creator>
  <cp:lastModifiedBy>Olha Stakhiv</cp:lastModifiedBy>
  <cp:revision>5</cp:revision>
  <dcterms:created xsi:type="dcterms:W3CDTF">2023-09-17T15:56:03Z</dcterms:created>
  <dcterms:modified xsi:type="dcterms:W3CDTF">2023-09-18T08:21:48Z</dcterms:modified>
</cp:coreProperties>
</file>