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9" r:id="rId23"/>
    <p:sldId id="280" r:id="rId24"/>
    <p:sldId id="283" r:id="rId25"/>
    <p:sldId id="284" r:id="rId26"/>
    <p:sldId id="281" r:id="rId27"/>
    <p:sldId id="282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110E9C-7042-4C3E-A5F6-96E801BD83C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Тема </a:t>
            </a:r>
            <a:r>
              <a:rPr lang="uk-UA" b="1" dirty="0"/>
              <a:t>Облік грошових коштів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3671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2.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контроль </a:t>
            </a:r>
            <a:r>
              <a:rPr lang="ru-RU" sz="2000" b="1" dirty="0" err="1"/>
              <a:t>касових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грошей в </a:t>
            </a:r>
            <a:r>
              <a:rPr lang="ru-RU" sz="2000" b="1" dirty="0" err="1"/>
              <a:t>касі</a:t>
            </a:r>
            <a:r>
              <a:rPr lang="ru-RU" sz="2000" b="1" dirty="0"/>
              <a:t> 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43924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/>
              <a:t>Кожне</a:t>
            </a:r>
            <a:r>
              <a:rPr lang="ru-RU" b="1" dirty="0"/>
              <a:t> </a:t>
            </a:r>
            <a:r>
              <a:rPr lang="ru-RU" b="1" dirty="0" err="1"/>
              <a:t>підприємство</a:t>
            </a:r>
            <a:r>
              <a:rPr lang="ru-RU" b="1" dirty="0"/>
              <a:t> </a:t>
            </a:r>
            <a:r>
              <a:rPr lang="ru-RU" b="1" dirty="0" err="1"/>
              <a:t>розробляє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заходи контролю за </a:t>
            </a:r>
            <a:r>
              <a:rPr lang="ru-RU" b="1" dirty="0" err="1"/>
              <a:t>виплатою</a:t>
            </a:r>
            <a:r>
              <a:rPr lang="ru-RU" b="1" dirty="0"/>
              <a:t> </a:t>
            </a:r>
            <a:r>
              <a:rPr lang="ru-RU" b="1" dirty="0" err="1"/>
              <a:t>готівки</a:t>
            </a:r>
            <a:r>
              <a:rPr lang="ru-RU" b="1" dirty="0"/>
              <a:t>, </a:t>
            </a:r>
            <a:r>
              <a:rPr lang="ru-RU" b="1" dirty="0" err="1"/>
              <a:t>зокрема</a:t>
            </a:r>
            <a:r>
              <a:rPr lang="ru-RU" b="1" dirty="0"/>
              <a:t> до </a:t>
            </a:r>
            <a:r>
              <a:rPr lang="ru-RU" b="1" dirty="0" err="1"/>
              <a:t>типових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віднести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- для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усі</a:t>
            </a:r>
            <a:r>
              <a:rPr lang="ru-RU" dirty="0"/>
              <a:t> чеки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серійний</a:t>
            </a:r>
            <a:r>
              <a:rPr lang="ru-RU" dirty="0"/>
              <a:t> номер, доступ до них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обмежений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бажано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чек </a:t>
            </a:r>
            <a:r>
              <a:rPr lang="ru-RU" dirty="0" err="1"/>
              <a:t>підписували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особи;</a:t>
            </a:r>
          </a:p>
          <a:p>
            <a:pPr algn="just"/>
            <a:r>
              <a:rPr lang="ru-RU" dirty="0"/>
              <a:t>- при </a:t>
            </a:r>
            <a:r>
              <a:rPr lang="ru-RU" dirty="0" err="1"/>
              <a:t>оплаті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на </a:t>
            </a:r>
            <a:r>
              <a:rPr lang="ru-RU" dirty="0" err="1"/>
              <a:t>первинних</a:t>
            </a:r>
            <a:r>
              <a:rPr lang="ru-RU" dirty="0"/>
              <a:t> документах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проставляти</a:t>
            </a:r>
            <a:r>
              <a:rPr lang="ru-RU" dirty="0"/>
              <a:t> дату, номер чека </a:t>
            </a:r>
            <a:r>
              <a:rPr lang="ru-RU" dirty="0" err="1"/>
              <a:t>і</a:t>
            </a:r>
            <a:r>
              <a:rPr lang="ru-RU" dirty="0"/>
              <a:t> штамп «Оплачено»;</a:t>
            </a:r>
          </a:p>
          <a:p>
            <a:pPr algn="just"/>
            <a:r>
              <a:rPr lang="ru-RU" dirty="0"/>
              <a:t>-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підписують</a:t>
            </a:r>
            <a:r>
              <a:rPr lang="ru-RU" dirty="0"/>
              <a:t> чеки,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доступу до </a:t>
            </a:r>
            <a:r>
              <a:rPr lang="ru-RU" dirty="0" err="1"/>
              <a:t>чеків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звірянням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інвентаризація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в </a:t>
            </a:r>
            <a:r>
              <a:rPr lang="ru-RU" dirty="0" err="1"/>
              <a:t>касі</a:t>
            </a:r>
            <a:r>
              <a:rPr lang="ru-RU" dirty="0"/>
              <a:t> та на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повинна </a:t>
            </a:r>
            <a:r>
              <a:rPr lang="ru-RU" dirty="0" err="1"/>
              <a:t>здійснюватись</a:t>
            </a:r>
            <a:r>
              <a:rPr lang="ru-RU" dirty="0"/>
              <a:t> не </a:t>
            </a:r>
            <a:r>
              <a:rPr lang="ru-RU" dirty="0" err="1"/>
              <a:t>рідше</a:t>
            </a:r>
            <a:r>
              <a:rPr lang="ru-RU" dirty="0"/>
              <a:t> одного разу на </a:t>
            </a:r>
            <a:r>
              <a:rPr lang="ru-RU" dirty="0" err="1"/>
              <a:t>місяць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83671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/>
              <a:t>2.</a:t>
            </a:r>
            <a:r>
              <a:rPr lang="ru-RU" sz="2200" b="1" dirty="0"/>
              <a:t>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контроль </a:t>
            </a:r>
            <a:r>
              <a:rPr lang="ru-RU" sz="2200" b="1" dirty="0" err="1"/>
              <a:t>касових</a:t>
            </a:r>
            <a:r>
              <a:rPr lang="ru-RU" sz="2200" b="1" dirty="0"/>
              <a:t> </a:t>
            </a:r>
            <a:r>
              <a:rPr lang="ru-RU" sz="2200" b="1" dirty="0" err="1"/>
              <a:t>операцій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грошей в </a:t>
            </a:r>
            <a:r>
              <a:rPr lang="ru-RU" sz="2200" b="1" dirty="0" err="1"/>
              <a:t>касі</a:t>
            </a:r>
            <a:r>
              <a:rPr lang="ru-RU" sz="2200" b="1" dirty="0"/>
              <a:t> 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За результатами </a:t>
            </a:r>
            <a:r>
              <a:rPr lang="ru-RU" dirty="0" err="1"/>
              <a:t>інвентаризації</a:t>
            </a:r>
            <a:r>
              <a:rPr lang="ru-RU" dirty="0"/>
              <a:t> по </a:t>
            </a:r>
            <a:r>
              <a:rPr lang="ru-RU" dirty="0" err="1"/>
              <a:t>касі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надлишки</a:t>
            </a:r>
            <a:r>
              <a:rPr lang="ru-RU" dirty="0"/>
              <a:t> грошей.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на </a:t>
            </a:r>
            <a:r>
              <a:rPr lang="ru-RU" dirty="0" err="1"/>
              <a:t>рахунок</a:t>
            </a:r>
            <a:r>
              <a:rPr lang="ru-RU" dirty="0"/>
              <a:t> "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надлишки</a:t>
            </a:r>
            <a:r>
              <a:rPr lang="ru-RU" dirty="0"/>
              <a:t> по </a:t>
            </a:r>
            <a:r>
              <a:rPr lang="ru-RU" dirty="0" err="1"/>
              <a:t>касі</a:t>
            </a:r>
            <a:r>
              <a:rPr lang="ru-RU" dirty="0"/>
              <a:t>",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активно-пасивним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За дебетом </a:t>
            </a:r>
            <a:r>
              <a:rPr lang="ru-RU" dirty="0" err="1"/>
              <a:t>рахунка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величину </a:t>
            </a:r>
            <a:r>
              <a:rPr lang="ru-RU" dirty="0" err="1"/>
              <a:t>нестачі</a:t>
            </a:r>
            <a:r>
              <a:rPr lang="ru-RU" dirty="0"/>
              <a:t>, за кредитом – </a:t>
            </a:r>
            <a:r>
              <a:rPr lang="ru-RU" dirty="0" err="1"/>
              <a:t>надлишок</a:t>
            </a:r>
            <a:r>
              <a:rPr lang="ru-RU" dirty="0"/>
              <a:t>.</a:t>
            </a:r>
          </a:p>
          <a:p>
            <a:pPr indent="450215" algn="just"/>
            <a:r>
              <a:rPr lang="uk-UA" b="1" dirty="0"/>
              <a:t>Нестачі або надлишки відображають на рахунку «Нестачі або надлишки по касі».</a:t>
            </a:r>
            <a:endParaRPr lang="ru-RU" b="1" dirty="0"/>
          </a:p>
          <a:p>
            <a:pPr indent="450215" algn="just"/>
            <a:r>
              <a:rPr lang="uk-UA" b="1" dirty="0"/>
              <a:t>Нестачі:</a:t>
            </a:r>
            <a:endParaRPr lang="ru-RU" b="1" dirty="0"/>
          </a:p>
          <a:p>
            <a:pPr indent="450215" algn="just"/>
            <a:r>
              <a:rPr lang="uk-UA" dirty="0"/>
              <a:t>Д-т </a:t>
            </a:r>
            <a:r>
              <a:rPr lang="uk-UA" dirty="0" err="1"/>
              <a:t>рах</a:t>
            </a:r>
            <a:r>
              <a:rPr lang="uk-UA" dirty="0"/>
              <a:t>. «Нестачі або надлишки по касі»</a:t>
            </a:r>
            <a:endParaRPr lang="ru-RU" dirty="0"/>
          </a:p>
          <a:p>
            <a:pPr indent="450215" algn="just"/>
            <a:r>
              <a:rPr lang="uk-UA" dirty="0"/>
              <a:t>К-т </a:t>
            </a:r>
            <a:r>
              <a:rPr lang="uk-UA" dirty="0" err="1"/>
              <a:t>рах</a:t>
            </a:r>
            <a:r>
              <a:rPr lang="uk-UA" dirty="0"/>
              <a:t>. «Грошові кошти».</a:t>
            </a:r>
            <a:endParaRPr lang="ru-RU" dirty="0"/>
          </a:p>
          <a:p>
            <a:pPr indent="450215" algn="just"/>
            <a:r>
              <a:rPr lang="uk-UA" b="1" dirty="0"/>
              <a:t>Надлишки:</a:t>
            </a:r>
            <a:endParaRPr lang="ru-RU" b="1" dirty="0"/>
          </a:p>
          <a:p>
            <a:pPr indent="450215" algn="just"/>
            <a:r>
              <a:rPr lang="uk-UA" dirty="0"/>
              <a:t>Д-т </a:t>
            </a:r>
            <a:r>
              <a:rPr lang="uk-UA" dirty="0" err="1"/>
              <a:t>рах</a:t>
            </a:r>
            <a:r>
              <a:rPr lang="uk-UA" dirty="0"/>
              <a:t>. «Грошові кошти»</a:t>
            </a:r>
            <a:endParaRPr lang="ru-RU" dirty="0"/>
          </a:p>
          <a:p>
            <a:pPr indent="450215" algn="just"/>
            <a:r>
              <a:rPr lang="uk-UA" dirty="0"/>
              <a:t>К-т </a:t>
            </a:r>
            <a:r>
              <a:rPr lang="uk-UA" dirty="0" err="1"/>
              <a:t>рах</a:t>
            </a:r>
            <a:r>
              <a:rPr lang="uk-UA" dirty="0"/>
              <a:t>. «Нестача або надлишки по касі».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86304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/>
              <a:t>2.</a:t>
            </a:r>
            <a:r>
              <a:rPr lang="ru-RU" sz="2200" b="1" dirty="0"/>
              <a:t>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контроль </a:t>
            </a:r>
            <a:r>
              <a:rPr lang="ru-RU" sz="2200" b="1" dirty="0" err="1"/>
              <a:t>касових</a:t>
            </a:r>
            <a:r>
              <a:rPr lang="ru-RU" sz="2200" b="1" dirty="0"/>
              <a:t> </a:t>
            </a:r>
            <a:r>
              <a:rPr lang="ru-RU" sz="2200" b="1" dirty="0" err="1"/>
              <a:t>операцій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грошей в </a:t>
            </a:r>
            <a:r>
              <a:rPr lang="ru-RU" sz="2200" b="1" dirty="0" err="1"/>
              <a:t>касі</a:t>
            </a:r>
            <a:r>
              <a:rPr lang="ru-RU" sz="2200" b="1" dirty="0"/>
              <a:t> 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75717"/>
            <a:ext cx="7128792" cy="50765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/>
              <a:t>У </a:t>
            </a:r>
            <a:r>
              <a:rPr lang="ru-RU" sz="3200" dirty="0" err="1"/>
              <a:t>різних</a:t>
            </a:r>
            <a:r>
              <a:rPr lang="ru-RU" sz="3200" dirty="0"/>
              <a:t> </a:t>
            </a:r>
            <a:r>
              <a:rPr lang="ru-RU" sz="3200" dirty="0" err="1"/>
              <a:t>торгових</a:t>
            </a:r>
            <a:r>
              <a:rPr lang="ru-RU" sz="3200" dirty="0"/>
              <a:t> </a:t>
            </a:r>
            <a:r>
              <a:rPr lang="ru-RU" sz="3200" dirty="0" err="1"/>
              <a:t>підприємствах</a:t>
            </a:r>
            <a:r>
              <a:rPr lang="ru-RU" sz="3200" dirty="0"/>
              <a:t> контроль за </a:t>
            </a:r>
            <a:r>
              <a:rPr lang="ru-RU" sz="3200" dirty="0" err="1"/>
              <a:t>грошовими</a:t>
            </a:r>
            <a:r>
              <a:rPr lang="ru-RU" sz="3200" dirty="0"/>
              <a:t> </a:t>
            </a:r>
            <a:r>
              <a:rPr lang="ru-RU" sz="3200" dirty="0" err="1"/>
              <a:t>надходженнями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здійснюватися</a:t>
            </a:r>
            <a:r>
              <a:rPr lang="ru-RU" sz="3200" dirty="0"/>
              <a:t> </a:t>
            </a:r>
            <a:r>
              <a:rPr lang="ru-RU" sz="3200" dirty="0" err="1"/>
              <a:t>двома</a:t>
            </a:r>
            <a:r>
              <a:rPr lang="ru-RU" sz="3200" dirty="0"/>
              <a:t> способами:</a:t>
            </a:r>
          </a:p>
          <a:p>
            <a:r>
              <a:rPr lang="ru-RU" sz="3200" dirty="0"/>
              <a:t>- через </a:t>
            </a:r>
            <a:r>
              <a:rPr lang="ru-RU" sz="3200" dirty="0" err="1"/>
              <a:t>касові</a:t>
            </a:r>
            <a:r>
              <a:rPr lang="ru-RU" sz="3200" dirty="0"/>
              <a:t> </a:t>
            </a:r>
            <a:r>
              <a:rPr lang="ru-RU" sz="3200" dirty="0" err="1"/>
              <a:t>апарати</a:t>
            </a:r>
            <a:r>
              <a:rPr lang="ru-RU" sz="3200" dirty="0"/>
              <a:t>;</a:t>
            </a:r>
          </a:p>
          <a:p>
            <a:r>
              <a:rPr lang="ru-RU" sz="3200" dirty="0"/>
              <a:t>- через систему </a:t>
            </a:r>
            <a:r>
              <a:rPr lang="ru-RU" sz="3200" dirty="0" err="1"/>
              <a:t>м'яких</a:t>
            </a:r>
            <a:r>
              <a:rPr lang="ru-RU" sz="3200" dirty="0"/>
              <a:t> </a:t>
            </a:r>
            <a:r>
              <a:rPr lang="ru-RU" sz="3200" dirty="0" err="1"/>
              <a:t>чеків</a:t>
            </a:r>
            <a:r>
              <a:rPr lang="ru-RU" sz="3200" dirty="0"/>
              <a:t>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dirty="0"/>
              <a:t>Перший </a:t>
            </a:r>
            <a:r>
              <a:rPr lang="ru-RU" sz="3200" b="1" dirty="0" err="1"/>
              <a:t>спосіб</a:t>
            </a:r>
            <a:r>
              <a:rPr lang="ru-RU" sz="3200" dirty="0"/>
              <a:t>. </a:t>
            </a:r>
            <a:r>
              <a:rPr lang="ru-RU" sz="3200" dirty="0" err="1"/>
              <a:t>Касовий</a:t>
            </a:r>
            <a:r>
              <a:rPr lang="ru-RU" sz="3200" dirty="0"/>
              <a:t> </a:t>
            </a:r>
            <a:r>
              <a:rPr lang="ru-RU" sz="3200" dirty="0" err="1"/>
              <a:t>апарат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контрольну</a:t>
            </a:r>
            <a:r>
              <a:rPr lang="ru-RU" sz="3200" dirty="0"/>
              <a:t> </a:t>
            </a:r>
            <a:r>
              <a:rPr lang="ru-RU" sz="3200" dirty="0" err="1"/>
              <a:t>касову</a:t>
            </a:r>
            <a:r>
              <a:rPr lang="ru-RU" sz="3200" dirty="0"/>
              <a:t> </a:t>
            </a:r>
            <a:r>
              <a:rPr lang="ru-RU" sz="3200" dirty="0" err="1"/>
              <a:t>стрічку</a:t>
            </a:r>
            <a:r>
              <a:rPr lang="ru-RU" sz="3200" dirty="0"/>
              <a:t>, на </a:t>
            </a:r>
            <a:r>
              <a:rPr lang="ru-RU" sz="3200" dirty="0" err="1"/>
              <a:t>якій</a:t>
            </a:r>
            <a:r>
              <a:rPr lang="ru-RU" sz="3200" dirty="0"/>
              <a:t> </a:t>
            </a:r>
            <a:r>
              <a:rPr lang="ru-RU" sz="3200" dirty="0" err="1"/>
              <a:t>відображаються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r>
              <a:rPr lang="ru-RU" sz="3200" dirty="0"/>
              <a:t> за день. </a:t>
            </a:r>
            <a:r>
              <a:rPr lang="ru-RU" sz="3200" dirty="0" err="1"/>
              <a:t>Наприкінці</a:t>
            </a:r>
            <a:r>
              <a:rPr lang="ru-RU" sz="3200" dirty="0"/>
              <a:t> дня </a:t>
            </a:r>
            <a:r>
              <a:rPr lang="ru-RU" sz="3200" dirty="0" err="1"/>
              <a:t>касир</a:t>
            </a:r>
            <a:r>
              <a:rPr lang="ru-RU" sz="3200" dirty="0"/>
              <a:t> </a:t>
            </a:r>
            <a:r>
              <a:rPr lang="ru-RU" sz="3200" dirty="0" err="1"/>
              <a:t>звіряє</a:t>
            </a:r>
            <a:r>
              <a:rPr lang="ru-RU" sz="3200" dirty="0"/>
              <a:t> суму </a:t>
            </a:r>
            <a:r>
              <a:rPr lang="ru-RU" sz="3200" dirty="0" err="1"/>
              <a:t>готівки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сумою </a:t>
            </a:r>
            <a:r>
              <a:rPr lang="ru-RU" sz="3200" dirty="0" err="1"/>
              <a:t>виручки</a:t>
            </a:r>
            <a:r>
              <a:rPr lang="ru-RU" sz="3200" dirty="0"/>
              <a:t> за </a:t>
            </a:r>
            <a:r>
              <a:rPr lang="ru-RU" sz="3200" dirty="0" err="1"/>
              <a:t>касовим</a:t>
            </a:r>
            <a:r>
              <a:rPr lang="ru-RU" sz="3200" dirty="0"/>
              <a:t> </a:t>
            </a:r>
            <a:r>
              <a:rPr lang="ru-RU" sz="3200" dirty="0" err="1"/>
              <a:t>апаратом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передає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старшому </a:t>
            </a:r>
            <a:r>
              <a:rPr lang="ru-RU" sz="3200" dirty="0" err="1"/>
              <a:t>касиру</a:t>
            </a:r>
            <a:r>
              <a:rPr lang="ru-RU" sz="3200" dirty="0"/>
              <a:t>. У </a:t>
            </a:r>
            <a:r>
              <a:rPr lang="ru-RU" sz="3200" dirty="0" err="1"/>
              <a:t>бухгалтерії</a:t>
            </a:r>
            <a:r>
              <a:rPr lang="ru-RU" sz="3200" dirty="0"/>
              <a:t> на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 </a:t>
            </a:r>
            <a:r>
              <a:rPr lang="ru-RU" sz="3200" dirty="0" err="1"/>
              <a:t>касової</a:t>
            </a:r>
            <a:r>
              <a:rPr lang="ru-RU" sz="3200" dirty="0"/>
              <a:t> </a:t>
            </a:r>
            <a:r>
              <a:rPr lang="ru-RU" sz="3200" dirty="0" err="1"/>
              <a:t>стрічки</a:t>
            </a:r>
            <a:r>
              <a:rPr lang="ru-RU" sz="3200" dirty="0"/>
              <a:t> суму </a:t>
            </a:r>
            <a:r>
              <a:rPr lang="ru-RU" sz="3200" dirty="0" err="1"/>
              <a:t>виручки</a:t>
            </a:r>
            <a:r>
              <a:rPr lang="ru-RU" sz="3200" dirty="0"/>
              <a:t> </a:t>
            </a:r>
            <a:r>
              <a:rPr lang="ru-RU" sz="3200" dirty="0" err="1"/>
              <a:t>заносять</a:t>
            </a:r>
            <a:r>
              <a:rPr lang="ru-RU" sz="3200" dirty="0"/>
              <a:t> в Журнал </a:t>
            </a:r>
            <a:r>
              <a:rPr lang="ru-RU" sz="3200" dirty="0" err="1"/>
              <a:t>грошови</a:t>
            </a:r>
            <a:r>
              <a:rPr lang="ru-RU" sz="3200" dirty="0"/>
              <a:t> </a:t>
            </a:r>
            <a:r>
              <a:rPr lang="ru-RU" sz="3200" dirty="0" err="1"/>
              <a:t>надходжень</a:t>
            </a:r>
            <a:r>
              <a:rPr lang="ru-RU" sz="3200" dirty="0"/>
              <a:t>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dirty="0" err="1"/>
              <a:t>Другий</a:t>
            </a:r>
            <a:r>
              <a:rPr lang="ru-RU" sz="3200" b="1" dirty="0"/>
              <a:t> </a:t>
            </a:r>
            <a:r>
              <a:rPr lang="ru-RU" sz="3200" b="1" dirty="0" err="1"/>
              <a:t>спосіб</a:t>
            </a:r>
            <a:r>
              <a:rPr lang="ru-RU" sz="3200" dirty="0"/>
              <a:t>. </a:t>
            </a:r>
            <a:r>
              <a:rPr lang="ru-RU" sz="3200" dirty="0" err="1"/>
              <a:t>Продавці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попередньо</a:t>
            </a:r>
            <a:r>
              <a:rPr lang="ru-RU" sz="3200" dirty="0"/>
              <a:t> </a:t>
            </a:r>
            <a:r>
              <a:rPr lang="ru-RU" sz="3200" dirty="0" err="1"/>
              <a:t>пронумеровані</a:t>
            </a:r>
            <a:r>
              <a:rPr lang="ru-RU" sz="3200" dirty="0"/>
              <a:t> чеки (</a:t>
            </a:r>
            <a:r>
              <a:rPr lang="ru-RU" sz="3200" dirty="0" err="1"/>
              <a:t>квитанції</a:t>
            </a:r>
            <a:r>
              <a:rPr lang="ru-RU" sz="3200" dirty="0"/>
              <a:t>). У момент продажу товару </a:t>
            </a:r>
            <a:r>
              <a:rPr lang="ru-RU" sz="3200" dirty="0" err="1"/>
              <a:t>продавець</a:t>
            </a:r>
            <a:r>
              <a:rPr lang="ru-RU" sz="3200" dirty="0"/>
              <a:t> </a:t>
            </a:r>
            <a:r>
              <a:rPr lang="ru-RU" sz="3200" dirty="0" err="1"/>
              <a:t>виписує</a:t>
            </a:r>
            <a:r>
              <a:rPr lang="ru-RU" sz="3200" dirty="0"/>
              <a:t> чек у </a:t>
            </a:r>
            <a:r>
              <a:rPr lang="ru-RU" sz="3200" dirty="0" err="1"/>
              <a:t>двох</a:t>
            </a:r>
            <a:r>
              <a:rPr lang="ru-RU" sz="3200" dirty="0"/>
              <a:t> </a:t>
            </a:r>
            <a:r>
              <a:rPr lang="ru-RU" sz="3200" dirty="0" err="1"/>
              <a:t>примірниках</a:t>
            </a:r>
            <a:r>
              <a:rPr lang="ru-RU" sz="3200" dirty="0"/>
              <a:t> (перший – для </a:t>
            </a:r>
            <a:r>
              <a:rPr lang="ru-RU" sz="3200" dirty="0" err="1"/>
              <a:t>покупця</a:t>
            </a:r>
            <a:r>
              <a:rPr lang="ru-RU" sz="3200" dirty="0"/>
              <a:t>, </a:t>
            </a:r>
            <a:r>
              <a:rPr lang="ru-RU" sz="3200" dirty="0" err="1"/>
              <a:t>другий</a:t>
            </a:r>
            <a:r>
              <a:rPr lang="ru-RU" sz="3200" dirty="0"/>
              <a:t> – </a:t>
            </a:r>
            <a:r>
              <a:rPr lang="ru-RU" sz="3200" dirty="0" err="1"/>
              <a:t>для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). </a:t>
            </a:r>
            <a:r>
              <a:rPr lang="ru-RU" sz="3200" dirty="0" err="1"/>
              <a:t>Наприкінці</a:t>
            </a:r>
            <a:r>
              <a:rPr lang="ru-RU" sz="3200" dirty="0"/>
              <a:t> дня </a:t>
            </a:r>
            <a:r>
              <a:rPr lang="ru-RU" sz="3200" dirty="0" err="1"/>
              <a:t>касир</a:t>
            </a:r>
            <a:r>
              <a:rPr lang="ru-RU" sz="3200" dirty="0"/>
              <a:t> </a:t>
            </a:r>
            <a:r>
              <a:rPr lang="ru-RU" sz="3200" dirty="0" err="1"/>
              <a:t>визначає</a:t>
            </a:r>
            <a:r>
              <a:rPr lang="ru-RU" sz="3200" dirty="0"/>
              <a:t> суму </a:t>
            </a:r>
            <a:r>
              <a:rPr lang="ru-RU" sz="3200" dirty="0" err="1"/>
              <a:t>виручки</a:t>
            </a:r>
            <a:r>
              <a:rPr lang="ru-RU" sz="3200" dirty="0"/>
              <a:t> за </a:t>
            </a:r>
            <a:r>
              <a:rPr lang="ru-RU" sz="3200" dirty="0" err="1"/>
              <a:t>м'якими</a:t>
            </a:r>
            <a:r>
              <a:rPr lang="ru-RU" sz="3200" dirty="0"/>
              <a:t> чеками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зіставляє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загальною</a:t>
            </a:r>
            <a:r>
              <a:rPr lang="ru-RU" sz="3200" dirty="0"/>
              <a:t> сумою </a:t>
            </a:r>
            <a:r>
              <a:rPr lang="ru-RU" sz="3200" dirty="0" err="1"/>
              <a:t>виручки</a:t>
            </a:r>
            <a:r>
              <a:rPr lang="ru-RU" sz="3200" dirty="0"/>
              <a:t> в </a:t>
            </a:r>
            <a:r>
              <a:rPr lang="ru-RU" sz="3200" dirty="0" err="1"/>
              <a:t>касі</a:t>
            </a:r>
            <a:r>
              <a:rPr lang="ru-RU" sz="3200" dirty="0"/>
              <a:t>.</a:t>
            </a:r>
          </a:p>
          <a:p>
            <a:pPr algn="just"/>
            <a:endParaRPr lang="ru-RU" sz="3200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6981" y="69269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/>
              <a:t>2.</a:t>
            </a:r>
            <a:r>
              <a:rPr lang="ru-RU" sz="2200" b="1" dirty="0"/>
              <a:t>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контроль </a:t>
            </a:r>
            <a:r>
              <a:rPr lang="ru-RU" sz="2200" b="1" dirty="0" err="1"/>
              <a:t>касових</a:t>
            </a:r>
            <a:r>
              <a:rPr lang="ru-RU" sz="2200" b="1" dirty="0"/>
              <a:t> </a:t>
            </a:r>
            <a:r>
              <a:rPr lang="ru-RU" sz="2200" b="1" dirty="0" err="1"/>
              <a:t>операцій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грошей в </a:t>
            </a:r>
            <a:r>
              <a:rPr lang="ru-RU" sz="2200" b="1" dirty="0" err="1"/>
              <a:t>касі</a:t>
            </a:r>
            <a:r>
              <a:rPr lang="ru-RU" sz="2200" b="1" dirty="0"/>
              <a:t> 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Витрата</a:t>
            </a:r>
            <a:r>
              <a:rPr lang="ru-RU" dirty="0"/>
              <a:t> </a:t>
            </a:r>
            <a:r>
              <a:rPr lang="ru-RU" dirty="0" err="1"/>
              <a:t>готівкових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оформлятися</a:t>
            </a:r>
            <a:r>
              <a:rPr lang="ru-RU" dirty="0"/>
              <a:t> чеком.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виписування</a:t>
            </a:r>
            <a:r>
              <a:rPr lang="ru-RU" dirty="0"/>
              <a:t> </a:t>
            </a:r>
            <a:r>
              <a:rPr lang="ru-RU" dirty="0" err="1"/>
              <a:t>чеків</a:t>
            </a:r>
            <a:r>
              <a:rPr lang="ru-RU" dirty="0"/>
              <a:t> на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недоцільним</a:t>
            </a:r>
            <a:r>
              <a:rPr lang="ru-RU" dirty="0"/>
              <a:t> і дорогим. </a:t>
            </a:r>
          </a:p>
          <a:p>
            <a:pPr algn="just"/>
            <a:r>
              <a:rPr lang="ru-RU" b="1" dirty="0"/>
              <a:t>Для таких </a:t>
            </a:r>
            <a:r>
              <a:rPr lang="ru-RU" b="1" dirty="0" err="1"/>
              <a:t>цілей</a:t>
            </a:r>
            <a:r>
              <a:rPr lang="ru-RU" b="1" dirty="0"/>
              <a:t> </a:t>
            </a:r>
            <a:r>
              <a:rPr lang="ru-RU" b="1" dirty="0" err="1"/>
              <a:t>створюється</a:t>
            </a:r>
            <a:r>
              <a:rPr lang="ru-RU" b="1" dirty="0"/>
              <a:t> фонд </a:t>
            </a:r>
            <a:r>
              <a:rPr lang="ru-RU" b="1" dirty="0" err="1"/>
              <a:t>дрібної</a:t>
            </a:r>
            <a:r>
              <a:rPr lang="ru-RU" b="1" dirty="0"/>
              <a:t> </a:t>
            </a:r>
            <a:r>
              <a:rPr lang="ru-RU" b="1" dirty="0" err="1"/>
              <a:t>готівки</a:t>
            </a:r>
            <a:r>
              <a:rPr lang="ru-RU" b="1" dirty="0"/>
              <a:t>, через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здійснюються</a:t>
            </a:r>
            <a:r>
              <a:rPr lang="ru-RU" b="1" dirty="0"/>
              <a:t> </a:t>
            </a:r>
            <a:r>
              <a:rPr lang="ru-RU" b="1" dirty="0" err="1"/>
              <a:t>дрібні</a:t>
            </a:r>
            <a:r>
              <a:rPr lang="ru-RU" b="1" dirty="0"/>
              <a:t> </a:t>
            </a:r>
            <a:r>
              <a:rPr lang="ru-RU" b="1" dirty="0" err="1"/>
              <a:t>платежі</a:t>
            </a:r>
            <a:r>
              <a:rPr lang="ru-RU" dirty="0"/>
              <a:t>.  </a:t>
            </a:r>
          </a:p>
          <a:p>
            <a:pPr algn="just"/>
            <a:r>
              <a:rPr lang="ru-RU" dirty="0" err="1"/>
              <a:t>Створення</a:t>
            </a:r>
            <a:r>
              <a:rPr lang="ru-RU" dirty="0"/>
              <a:t> фонду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шляхом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та </a:t>
            </a:r>
            <a:r>
              <a:rPr lang="ru-RU" dirty="0" err="1"/>
              <a:t>планової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(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2 - 4 </a:t>
            </a:r>
            <a:r>
              <a:rPr lang="ru-RU" dirty="0" err="1"/>
              <a:t>тижні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При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розрахованої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підзвітній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виписується</a:t>
            </a:r>
            <a:r>
              <a:rPr lang="ru-RU" dirty="0"/>
              <a:t> чек.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видаються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каси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у </a:t>
            </a:r>
            <a:r>
              <a:rPr lang="ru-RU" dirty="0" err="1"/>
              <a:t>сейфі</a:t>
            </a:r>
            <a:r>
              <a:rPr lang="ru-RU" dirty="0"/>
              <a:t>, </a:t>
            </a:r>
            <a:r>
              <a:rPr lang="ru-RU" dirty="0" err="1"/>
              <a:t>столі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конверті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: «Фонд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». </a:t>
            </a:r>
            <a:r>
              <a:rPr lang="uk-UA" dirty="0"/>
              <a:t>Одночасно з готівкою підзвітній особі також видають пронумеровані квитанції (чеки) для відображення витрачання грошей з фонду.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69269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/>
              <a:t>2.</a:t>
            </a:r>
            <a:r>
              <a:rPr lang="ru-RU" sz="2200" b="1" dirty="0"/>
              <a:t>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контроль </a:t>
            </a:r>
            <a:r>
              <a:rPr lang="ru-RU" sz="2200" b="1" dirty="0" err="1"/>
              <a:t>касових</a:t>
            </a:r>
            <a:r>
              <a:rPr lang="ru-RU" sz="2200" b="1" dirty="0"/>
              <a:t> </a:t>
            </a:r>
            <a:r>
              <a:rPr lang="ru-RU" sz="2200" b="1" dirty="0" err="1"/>
              <a:t>операцій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грошей в </a:t>
            </a:r>
            <a:r>
              <a:rPr lang="ru-RU" sz="2200" b="1" dirty="0" err="1"/>
              <a:t>касі</a:t>
            </a:r>
            <a:r>
              <a:rPr lang="ru-RU" sz="2200" b="1" dirty="0"/>
              <a:t> 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Витрачання грошей здійснюється тільки на визначені цілі з оформленням квитанції (чека), де вказуються дата, сума й призначення витрат та проставляється підпис особи, яка одержує гроші. У встановлені дати підзвітна особа на основі квитанцій (чеків) і ваучерів складає звіт про витрати, подає його до бухгалтерії, і фонд дрібних сум поповнюється шляхом виписування чека на ім'я підзвітної особи.</a:t>
            </a:r>
            <a:endParaRPr lang="ru-RU" dirty="0"/>
          </a:p>
          <a:p>
            <a:pPr algn="just"/>
            <a:r>
              <a:rPr lang="ru-RU" dirty="0" err="1"/>
              <a:t>Невикористаний</a:t>
            </a:r>
            <a:r>
              <a:rPr lang="ru-RU" dirty="0"/>
              <a:t> </a:t>
            </a:r>
            <a:r>
              <a:rPr lang="ru-RU" dirty="0" err="1"/>
              <a:t>залишок</a:t>
            </a:r>
            <a:r>
              <a:rPr lang="ru-RU" dirty="0"/>
              <a:t> фонду </a:t>
            </a:r>
            <a:r>
              <a:rPr lang="ru-RU" dirty="0" err="1"/>
              <a:t>і</a:t>
            </a:r>
            <a:r>
              <a:rPr lang="ru-RU" dirty="0"/>
              <a:t> сума </a:t>
            </a:r>
            <a:r>
              <a:rPr lang="ru-RU" dirty="0" err="1"/>
              <a:t>квитанцій</a:t>
            </a:r>
            <a:r>
              <a:rPr lang="ru-RU" dirty="0"/>
              <a:t> (</a:t>
            </a:r>
            <a:r>
              <a:rPr lang="ru-RU" dirty="0" err="1"/>
              <a:t>чеків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ваучерів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разом </a:t>
            </a:r>
            <a:r>
              <a:rPr lang="ru-RU" dirty="0" err="1"/>
              <a:t>фіксовану</a:t>
            </a:r>
            <a:r>
              <a:rPr lang="ru-RU" dirty="0"/>
              <a:t> величину фонду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(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надлишки</a:t>
            </a:r>
            <a:r>
              <a:rPr lang="ru-RU" dirty="0"/>
              <a:t>) в </a:t>
            </a:r>
            <a:r>
              <a:rPr lang="ru-RU" dirty="0" err="1"/>
              <a:t>готівці</a:t>
            </a:r>
            <a:r>
              <a:rPr lang="ru-RU" dirty="0"/>
              <a:t>, то вони </a:t>
            </a:r>
            <a:r>
              <a:rPr lang="ru-RU" dirty="0" err="1"/>
              <a:t>відображаються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«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надлишки</a:t>
            </a:r>
            <a:r>
              <a:rPr lang="ru-RU" dirty="0"/>
              <a:t> грошей по </a:t>
            </a:r>
            <a:r>
              <a:rPr lang="ru-RU" dirty="0" err="1"/>
              <a:t>касі</a:t>
            </a:r>
            <a:r>
              <a:rPr lang="ru-RU" dirty="0"/>
              <a:t>».</a:t>
            </a:r>
          </a:p>
          <a:p>
            <a:r>
              <a:rPr lang="uk-UA" dirty="0"/>
              <a:t> 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83671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/>
              <a:t>3</a:t>
            </a:r>
            <a:r>
              <a:rPr lang="ru-RU" sz="2200" b="1" dirty="0"/>
              <a:t> </a:t>
            </a:r>
            <a:r>
              <a:rPr lang="ru-RU" sz="2200" b="1" dirty="0" err="1"/>
              <a:t>Документальне</a:t>
            </a:r>
            <a:r>
              <a:rPr lang="ru-RU" sz="2200" b="1" dirty="0"/>
              <a:t> </a:t>
            </a:r>
            <a:r>
              <a:rPr lang="ru-RU" sz="2200" b="1" dirty="0" err="1"/>
              <a:t>оформлення</a:t>
            </a:r>
            <a:r>
              <a:rPr lang="ru-RU" sz="2200" b="1" dirty="0"/>
              <a:t> </a:t>
            </a:r>
            <a:r>
              <a:rPr lang="ru-RU" sz="2200" b="1" dirty="0" err="1"/>
              <a:t>і</a:t>
            </a:r>
            <a:r>
              <a:rPr lang="ru-RU" sz="2200" b="1" dirty="0"/>
              <a:t>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операцій</a:t>
            </a:r>
            <a:r>
              <a:rPr lang="ru-RU" sz="2200" b="1" dirty="0"/>
              <a:t> по </a:t>
            </a:r>
            <a:r>
              <a:rPr lang="ru-RU" sz="2200" b="1" dirty="0" err="1"/>
              <a:t>банківських</a:t>
            </a:r>
            <a:r>
              <a:rPr lang="ru-RU" sz="2200" b="1" dirty="0"/>
              <a:t> </a:t>
            </a:r>
            <a:r>
              <a:rPr lang="ru-RU" sz="2200" b="1" dirty="0" err="1"/>
              <a:t>рахунках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432048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У зарубіжних країнах для зберігання грошових коштів і здійснення розрахунків відкривають банківські рахунки, що посилює контроль за  наявністю і рухом коштів.</a:t>
            </a:r>
            <a:endParaRPr lang="ru-RU" dirty="0"/>
          </a:p>
          <a:p>
            <a:pPr algn="just"/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банківських</a:t>
            </a:r>
            <a:r>
              <a:rPr lang="ru-RU" b="1" dirty="0"/>
              <a:t> </a:t>
            </a:r>
            <a:r>
              <a:rPr lang="ru-RU" b="1" dirty="0" err="1"/>
              <a:t>рахунків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відкрити</a:t>
            </a:r>
            <a:r>
              <a:rPr lang="ru-RU" b="1" dirty="0"/>
              <a:t> </a:t>
            </a:r>
            <a:r>
              <a:rPr lang="ru-RU" b="1" dirty="0" err="1"/>
              <a:t>фірма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чековий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простий</a:t>
            </a:r>
            <a:r>
              <a:rPr lang="ru-RU" dirty="0"/>
              <a:t> (</a:t>
            </a:r>
            <a:r>
              <a:rPr lang="ru-RU" dirty="0" err="1"/>
              <a:t>загальний</a:t>
            </a:r>
            <a:r>
              <a:rPr lang="ru-RU" dirty="0"/>
              <a:t>)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рахунок</a:t>
            </a:r>
            <a:r>
              <a:rPr lang="ru-RU" dirty="0"/>
              <a:t> для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персоналом;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рахунки</a:t>
            </a:r>
            <a:r>
              <a:rPr lang="ru-RU" dirty="0"/>
              <a:t> для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980728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3</a:t>
            </a:r>
            <a:r>
              <a:rPr lang="ru-RU" sz="2000" b="1" dirty="0"/>
              <a:t> </a:t>
            </a:r>
            <a:r>
              <a:rPr lang="ru-RU" sz="2000" b="1" dirty="0" err="1"/>
              <a:t>Документальне</a:t>
            </a:r>
            <a:r>
              <a:rPr lang="ru-RU" sz="2000" b="1" dirty="0"/>
              <a:t> </a:t>
            </a:r>
            <a:r>
              <a:rPr lang="ru-RU" sz="2000" b="1" dirty="0" err="1"/>
              <a:t>оформлення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по </a:t>
            </a:r>
            <a:r>
              <a:rPr lang="ru-RU" sz="2000" b="1" dirty="0" err="1"/>
              <a:t>банківських</a:t>
            </a:r>
            <a:r>
              <a:rPr lang="ru-RU" sz="2000" b="1" dirty="0"/>
              <a:t> </a:t>
            </a:r>
            <a:r>
              <a:rPr lang="ru-RU" sz="2000" b="1" dirty="0" err="1"/>
              <a:t>рахунках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524769"/>
            <a:ext cx="7128792" cy="36724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в банк </a:t>
            </a:r>
            <a:r>
              <a:rPr lang="ru-RU" dirty="0" err="1"/>
              <a:t>картку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зразками</a:t>
            </a:r>
            <a:r>
              <a:rPr lang="ru-RU" dirty="0"/>
              <a:t> </a:t>
            </a:r>
            <a:r>
              <a:rPr lang="ru-RU" dirty="0" err="1"/>
              <a:t>підписів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підписувати</a:t>
            </a:r>
            <a:r>
              <a:rPr lang="ru-RU" dirty="0"/>
              <a:t> чеки,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стан.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 банк </a:t>
            </a:r>
            <a:r>
              <a:rPr lang="ru-RU" dirty="0" err="1"/>
              <a:t>друкує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клієнтові</a:t>
            </a:r>
            <a:r>
              <a:rPr lang="ru-RU" dirty="0"/>
              <a:t> </a:t>
            </a:r>
            <a:r>
              <a:rPr lang="ru-RU" dirty="0" err="1"/>
              <a:t>чекову</a:t>
            </a:r>
            <a:r>
              <a:rPr lang="ru-RU" dirty="0"/>
              <a:t> книжку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пронумерованими</a:t>
            </a:r>
            <a:r>
              <a:rPr lang="ru-RU" dirty="0"/>
              <a:t> чеками,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виписує</a:t>
            </a:r>
            <a:r>
              <a:rPr lang="ru-RU" dirty="0"/>
              <a:t> </a:t>
            </a:r>
            <a:r>
              <a:rPr lang="ru-RU" dirty="0" err="1"/>
              <a:t>депозитні</a:t>
            </a:r>
            <a:r>
              <a:rPr lang="ru-RU" dirty="0"/>
              <a:t> бланки.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банку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адресу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986" y="83671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3</a:t>
            </a:r>
            <a:r>
              <a:rPr lang="ru-RU" sz="2000" b="1" dirty="0"/>
              <a:t> </a:t>
            </a:r>
            <a:r>
              <a:rPr lang="ru-RU" sz="2000" b="1" dirty="0" err="1"/>
              <a:t>Документальне</a:t>
            </a:r>
            <a:r>
              <a:rPr lang="ru-RU" sz="2000" b="1" dirty="0"/>
              <a:t> </a:t>
            </a:r>
            <a:r>
              <a:rPr lang="ru-RU" sz="2000" b="1" dirty="0" err="1"/>
              <a:t>оформлення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по </a:t>
            </a:r>
            <a:r>
              <a:rPr lang="ru-RU" sz="2000" b="1" dirty="0" err="1"/>
              <a:t>банківських</a:t>
            </a:r>
            <a:r>
              <a:rPr lang="ru-RU" sz="2000" b="1" dirty="0"/>
              <a:t> </a:t>
            </a:r>
            <a:r>
              <a:rPr lang="ru-RU" sz="2000" b="1" dirty="0" err="1"/>
              <a:t>рахунках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6834" y="1592796"/>
            <a:ext cx="7128792" cy="36724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чеки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виписувати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Чек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письмовий</a:t>
            </a:r>
            <a:r>
              <a:rPr lang="ru-RU" dirty="0"/>
              <a:t> наказ </a:t>
            </a:r>
            <a:r>
              <a:rPr lang="ru-RU" dirty="0" err="1"/>
              <a:t>підприємства</a:t>
            </a:r>
            <a:r>
              <a:rPr lang="ru-RU" dirty="0"/>
              <a:t> банку </a:t>
            </a:r>
            <a:r>
              <a:rPr lang="ru-RU" dirty="0" err="1"/>
              <a:t>перерахувати</a:t>
            </a:r>
            <a:r>
              <a:rPr lang="ru-RU" dirty="0"/>
              <a:t> суму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чеку.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банк </a:t>
            </a:r>
            <a:r>
              <a:rPr lang="ru-RU" dirty="0" err="1"/>
              <a:t>надсилає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оплачені</a:t>
            </a:r>
            <a:r>
              <a:rPr lang="ru-RU" dirty="0"/>
              <a:t> банком чеки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перерахування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рахунка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депозити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залишок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щоденних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0127" y="836712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3</a:t>
            </a:r>
            <a:r>
              <a:rPr lang="ru-RU" sz="2000" b="1" dirty="0"/>
              <a:t> </a:t>
            </a:r>
            <a:r>
              <a:rPr lang="ru-RU" sz="2000" b="1" dirty="0" err="1"/>
              <a:t>Документальне</a:t>
            </a:r>
            <a:r>
              <a:rPr lang="ru-RU" sz="2000" b="1" dirty="0"/>
              <a:t> </a:t>
            </a:r>
            <a:r>
              <a:rPr lang="ru-RU" sz="2000" b="1" dirty="0" err="1"/>
              <a:t>оформлення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по </a:t>
            </a:r>
            <a:r>
              <a:rPr lang="ru-RU" sz="2000" b="1" dirty="0" err="1"/>
              <a:t>банківських</a:t>
            </a:r>
            <a:r>
              <a:rPr lang="ru-RU" sz="2000" b="1" dirty="0"/>
              <a:t> </a:t>
            </a:r>
            <a:r>
              <a:rPr lang="ru-RU" sz="2000" b="1" dirty="0" err="1"/>
              <a:t>рахунках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5977" y="1150440"/>
            <a:ext cx="7128792" cy="46548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банківському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звітом</a:t>
            </a:r>
            <a:r>
              <a:rPr lang="ru-RU" dirty="0"/>
              <a:t> банку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обліковими</a:t>
            </a:r>
            <a:r>
              <a:rPr lang="ru-RU" dirty="0"/>
              <a:t> </a:t>
            </a:r>
            <a:r>
              <a:rPr lang="ru-RU" dirty="0" err="1"/>
              <a:t>записами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Причинами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розбіжностей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бути: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записані</a:t>
            </a:r>
            <a:r>
              <a:rPr lang="ru-RU" dirty="0"/>
              <a:t> в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записах</a:t>
            </a:r>
            <a:r>
              <a:rPr lang="ru-RU" dirty="0"/>
              <a:t> банку: </a:t>
            </a:r>
            <a:r>
              <a:rPr lang="ru-RU" dirty="0" err="1"/>
              <a:t>видані</a:t>
            </a:r>
            <a:r>
              <a:rPr lang="ru-RU" dirty="0"/>
              <a:t> чеки (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пред’явлені</a:t>
            </a:r>
            <a:r>
              <a:rPr lang="ru-RU" dirty="0"/>
              <a:t> </a:t>
            </a:r>
            <a:r>
              <a:rPr lang="ru-RU" dirty="0" err="1"/>
              <a:t>отримувачем</a:t>
            </a:r>
            <a:r>
              <a:rPr lang="ru-RU" dirty="0"/>
              <a:t> в банк для </a:t>
            </a:r>
            <a:r>
              <a:rPr lang="ru-RU" dirty="0" err="1"/>
              <a:t>сплати</a:t>
            </a:r>
            <a:r>
              <a:rPr lang="ru-RU" dirty="0"/>
              <a:t>), </a:t>
            </a:r>
            <a:r>
              <a:rPr lang="ru-RU" dirty="0" err="1"/>
              <a:t>депозити</a:t>
            </a:r>
            <a:r>
              <a:rPr lang="ru-RU" dirty="0"/>
              <a:t> в </a:t>
            </a:r>
            <a:r>
              <a:rPr lang="ru-RU" dirty="0" err="1"/>
              <a:t>дорозі</a:t>
            </a:r>
            <a:r>
              <a:rPr lang="ru-RU" dirty="0"/>
              <a:t> (</a:t>
            </a:r>
            <a:r>
              <a:rPr lang="ru-RU" dirty="0" err="1"/>
              <a:t>відправлені</a:t>
            </a:r>
            <a:r>
              <a:rPr lang="ru-RU" dirty="0"/>
              <a:t> банку,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отримані</a:t>
            </a:r>
            <a:r>
              <a:rPr lang="ru-RU" dirty="0"/>
              <a:t> ним);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відображаються</a:t>
            </a:r>
            <a:r>
              <a:rPr lang="ru-RU" dirty="0"/>
              <a:t> в </a:t>
            </a:r>
            <a:r>
              <a:rPr lang="ru-RU" dirty="0" err="1"/>
              <a:t>бухгалтерських</a:t>
            </a:r>
            <a:r>
              <a:rPr lang="ru-RU" dirty="0"/>
              <a:t> </a:t>
            </a:r>
            <a:r>
              <a:rPr lang="ru-RU" dirty="0" err="1"/>
              <a:t>записах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: плата банку за </a:t>
            </a:r>
            <a:r>
              <a:rPr lang="ru-RU" dirty="0" err="1"/>
              <a:t>обслуговування</a:t>
            </a:r>
            <a:r>
              <a:rPr lang="ru-RU" dirty="0"/>
              <a:t>; чеки, за </a:t>
            </a:r>
            <a:r>
              <a:rPr lang="ru-RU" dirty="0" err="1"/>
              <a:t>якими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(чеки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передані</a:t>
            </a:r>
            <a:r>
              <a:rPr lang="ru-RU" dirty="0"/>
              <a:t> </a:t>
            </a:r>
            <a:r>
              <a:rPr lang="ru-RU" dirty="0" err="1"/>
              <a:t>компанією</a:t>
            </a:r>
            <a:r>
              <a:rPr lang="ru-RU" dirty="0"/>
              <a:t> до банку,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оплачені</a:t>
            </a:r>
            <a:r>
              <a:rPr lang="ru-RU" dirty="0"/>
              <a:t>); </a:t>
            </a:r>
            <a:r>
              <a:rPr lang="ru-RU" dirty="0" err="1"/>
              <a:t>зароблені</a:t>
            </a:r>
            <a:r>
              <a:rPr lang="ru-RU" dirty="0"/>
              <a:t> </a:t>
            </a:r>
            <a:r>
              <a:rPr lang="ru-RU" dirty="0" err="1"/>
              <a:t>відсотки</a:t>
            </a:r>
            <a:r>
              <a:rPr lang="ru-RU" dirty="0"/>
              <a:t> на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;</a:t>
            </a:r>
          </a:p>
          <a:p>
            <a:pPr algn="just">
              <a:buFontTx/>
              <a:buChar char="-"/>
            </a:pPr>
            <a:r>
              <a:rPr lang="ru-RU" dirty="0" err="1"/>
              <a:t>помилки</a:t>
            </a:r>
            <a:r>
              <a:rPr lang="ru-RU" dirty="0"/>
              <a:t> в </a:t>
            </a:r>
            <a:r>
              <a:rPr lang="ru-RU" dirty="0" err="1"/>
              <a:t>записах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відрегульовані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836712"/>
            <a:ext cx="7406640" cy="576064"/>
          </a:xfrm>
        </p:spPr>
        <p:txBody>
          <a:bodyPr>
            <a:noAutofit/>
          </a:bodyPr>
          <a:lstStyle/>
          <a:p>
            <a:r>
              <a:rPr lang="ru-RU" sz="2200" b="1" dirty="0"/>
              <a:t>4.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короткострокових</a:t>
            </a:r>
            <a:r>
              <a:rPr lang="ru-RU" sz="2200" b="1" dirty="0"/>
              <a:t> </a:t>
            </a:r>
            <a:r>
              <a:rPr lang="ru-RU" sz="2200" b="1" dirty="0" err="1"/>
              <a:t>фінансових</a:t>
            </a:r>
            <a:r>
              <a:rPr lang="ru-RU" sz="2200" b="1" dirty="0"/>
              <a:t> </a:t>
            </a:r>
            <a:r>
              <a:rPr lang="ru-RU" sz="2200" b="1" dirty="0" err="1"/>
              <a:t>інвестицій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367240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/>
              <a:t>Фінансові</a:t>
            </a:r>
            <a:r>
              <a:rPr lang="ru-RU" b="1" dirty="0"/>
              <a:t> </a:t>
            </a:r>
            <a:r>
              <a:rPr lang="ru-RU" b="1" dirty="0" err="1"/>
              <a:t>інвестиції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утримуються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(через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, </a:t>
            </a:r>
            <a:r>
              <a:rPr lang="ru-RU" dirty="0" err="1"/>
              <a:t>дивідендів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вигод</a:t>
            </a:r>
            <a:r>
              <a:rPr lang="ru-RU" dirty="0"/>
              <a:t> для </a:t>
            </a:r>
            <a:r>
              <a:rPr lang="ru-RU" dirty="0" err="1"/>
              <a:t>інвестора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строку </a:t>
            </a:r>
            <a:r>
              <a:rPr lang="ru-RU" dirty="0" err="1"/>
              <a:t>утримання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поточні</a:t>
            </a:r>
            <a:r>
              <a:rPr lang="ru-RU" dirty="0"/>
              <a:t> (</a:t>
            </a:r>
            <a:r>
              <a:rPr lang="ru-RU" dirty="0" err="1"/>
              <a:t>короткострокові</a:t>
            </a:r>
            <a:r>
              <a:rPr lang="ru-RU" dirty="0"/>
              <a:t>) (до року) та </a:t>
            </a:r>
            <a:r>
              <a:rPr lang="ru-RU" dirty="0" err="1"/>
              <a:t>довгострокові</a:t>
            </a:r>
            <a:r>
              <a:rPr lang="ru-RU" dirty="0"/>
              <a:t> (</a:t>
            </a:r>
            <a:r>
              <a:rPr lang="ru-RU" dirty="0" err="1"/>
              <a:t>більше</a:t>
            </a:r>
            <a:r>
              <a:rPr lang="ru-RU" dirty="0"/>
              <a:t> року).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План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27363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1.</a:t>
            </a:r>
            <a:r>
              <a:rPr lang="ru-RU" dirty="0"/>
              <a:t>Склад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характеристика </a:t>
            </a:r>
            <a:r>
              <a:rPr lang="ru-RU" dirty="0" err="1"/>
              <a:t>рахунків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endParaRPr lang="ru-RU" dirty="0"/>
          </a:p>
          <a:p>
            <a:pPr algn="just"/>
            <a:r>
              <a:rPr lang="ru-RU" dirty="0"/>
              <a:t>2.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контроль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грошей в </a:t>
            </a:r>
            <a:r>
              <a:rPr lang="ru-RU" dirty="0" err="1"/>
              <a:t>касі</a:t>
            </a:r>
            <a:endParaRPr lang="ru-RU" dirty="0"/>
          </a:p>
          <a:p>
            <a:pPr algn="just"/>
            <a:r>
              <a:rPr lang="uk-UA" dirty="0"/>
              <a:t>3</a:t>
            </a:r>
            <a:r>
              <a:rPr lang="ru-RU" dirty="0"/>
              <a:t> </a:t>
            </a:r>
            <a:r>
              <a:rPr lang="ru-RU" dirty="0" err="1"/>
              <a:t>Документальне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по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endParaRPr lang="ru-RU" dirty="0"/>
          </a:p>
          <a:p>
            <a:pPr algn="just"/>
            <a:r>
              <a:rPr lang="uk-UA" dirty="0"/>
              <a:t>4</a:t>
            </a:r>
            <a:r>
              <a:rPr lang="ru-RU" dirty="0"/>
              <a:t>.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короткострокових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endParaRPr lang="ru-RU" dirty="0"/>
          </a:p>
          <a:p>
            <a:pPr algn="just"/>
            <a:r>
              <a:rPr lang="ru-RU" dirty="0"/>
              <a:t>5.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знижок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8740" y="76470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4.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короткострокових</a:t>
            </a:r>
            <a:r>
              <a:rPr lang="ru-RU" sz="2200" b="1" dirty="0"/>
              <a:t> </a:t>
            </a:r>
            <a:r>
              <a:rPr lang="ru-RU" sz="2200" b="1" dirty="0" err="1"/>
              <a:t>фінансових</a:t>
            </a:r>
            <a:r>
              <a:rPr lang="ru-RU" sz="2200" b="1" dirty="0"/>
              <a:t> </a:t>
            </a:r>
            <a:r>
              <a:rPr lang="ru-RU" sz="2200" b="1" dirty="0" err="1"/>
              <a:t>інвестицій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До </a:t>
            </a:r>
            <a:r>
              <a:rPr lang="ru-RU" b="1" dirty="0" err="1"/>
              <a:t>короткострокових</a:t>
            </a:r>
            <a:r>
              <a:rPr lang="ru-RU" b="1" dirty="0"/>
              <a:t> </a:t>
            </a:r>
            <a:r>
              <a:rPr lang="ru-RU" b="1" dirty="0" err="1"/>
              <a:t>фінансових</a:t>
            </a:r>
            <a:r>
              <a:rPr lang="ru-RU" b="1" dirty="0"/>
              <a:t> </a:t>
            </a:r>
            <a:r>
              <a:rPr lang="ru-RU" b="1" dirty="0" err="1"/>
              <a:t>інвестицій</a:t>
            </a:r>
            <a:r>
              <a:rPr lang="ru-RU" b="1" dirty="0"/>
              <a:t> </a:t>
            </a:r>
            <a:r>
              <a:rPr lang="ru-RU" b="1" dirty="0" err="1"/>
              <a:t>відносять</a:t>
            </a:r>
            <a:r>
              <a:rPr lang="ru-RU" b="1" dirty="0"/>
              <a:t>:</a:t>
            </a:r>
          </a:p>
          <a:p>
            <a:pPr algn="just"/>
            <a:endParaRPr lang="ru-RU" b="1" dirty="0"/>
          </a:p>
          <a:p>
            <a:pPr algn="just"/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(</a:t>
            </a:r>
            <a:r>
              <a:rPr lang="ru-RU" dirty="0" err="1"/>
              <a:t>цінний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внесення</a:t>
            </a:r>
            <a:r>
              <a:rPr lang="ru-RU" dirty="0"/>
              <a:t> в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право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дивіденду</a:t>
            </a:r>
            <a:r>
              <a:rPr lang="ru-RU" dirty="0"/>
              <a:t>);</a:t>
            </a:r>
          </a:p>
          <a:p>
            <a:pPr algn="just"/>
            <a:r>
              <a:rPr lang="uk-UA" dirty="0"/>
              <a:t>- облігації (емісійний цінний папір, що засвідчує внесення її власником грошових коштів і підтверджує зобов'язання відшкодувати йому номінальну вартість цього цінного паперу в передбачений в ньому строк з виплатою фіксованого відсотка);</a:t>
            </a:r>
            <a:endParaRPr lang="ru-RU" dirty="0"/>
          </a:p>
          <a:p>
            <a:pPr algn="just"/>
            <a:r>
              <a:rPr lang="uk-UA" dirty="0"/>
              <a:t>- інші короткострокові цінні папери: депозитні сертифікати банків; грошові ринкові сертифікати, що випускаються ощадними і кредитними установами; казначейські білети, що випускаються урядом; комерційні папери, що випускаються корпораціями.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r>
              <a:rPr lang="ru-RU" sz="2200" b="1" dirty="0"/>
              <a:t>4.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короткострокових</a:t>
            </a:r>
            <a:r>
              <a:rPr lang="ru-RU" sz="2200" b="1" dirty="0"/>
              <a:t> </a:t>
            </a:r>
            <a:r>
              <a:rPr lang="ru-RU" sz="2200" b="1" dirty="0" err="1"/>
              <a:t>фінансових</a:t>
            </a:r>
            <a:r>
              <a:rPr lang="ru-RU" sz="2200" b="1" dirty="0"/>
              <a:t> </a:t>
            </a:r>
            <a:r>
              <a:rPr lang="ru-RU" sz="2200" b="1" dirty="0" err="1"/>
              <a:t>інвестицій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783680"/>
            <a:ext cx="7272808" cy="5544616"/>
          </a:xfrm>
        </p:spPr>
        <p:txBody>
          <a:bodyPr>
            <a:normAutofit fontScale="62500" lnSpcReduction="20000"/>
          </a:bodyPr>
          <a:lstStyle/>
          <a:p>
            <a:pPr algn="just"/>
            <a:endParaRPr lang="ru-RU" dirty="0"/>
          </a:p>
          <a:p>
            <a:pPr indent="450215" algn="just"/>
            <a:r>
              <a:rPr lang="uk-UA" sz="2900" b="1" dirty="0"/>
              <a:t>Облік короткострокових фінансових інвестицій передбачає такі операції:</a:t>
            </a:r>
            <a:endParaRPr lang="ru-RU" sz="2900" b="1" dirty="0"/>
          </a:p>
          <a:p>
            <a:pPr indent="450215" algn="just"/>
            <a:r>
              <a:rPr lang="uk-UA" sz="2900" dirty="0"/>
              <a:t>- облік придбання (купівлі);</a:t>
            </a:r>
            <a:endParaRPr lang="ru-RU" sz="2900" dirty="0"/>
          </a:p>
          <a:p>
            <a:pPr indent="450215" algn="just"/>
            <a:r>
              <a:rPr lang="uk-UA" sz="2900" dirty="0"/>
              <a:t>- облік доходів (дивідендів, відсотків);</a:t>
            </a:r>
            <a:endParaRPr lang="ru-RU" sz="2900" dirty="0"/>
          </a:p>
          <a:p>
            <a:pPr indent="450215" algn="just"/>
            <a:r>
              <a:rPr lang="uk-UA" sz="2900" dirty="0"/>
              <a:t>- облік реалізації цінних паперів.</a:t>
            </a:r>
            <a:endParaRPr lang="ru-RU" sz="2900" dirty="0"/>
          </a:p>
          <a:p>
            <a:pPr indent="450215" algn="just"/>
            <a:r>
              <a:rPr lang="uk-UA" sz="2900" b="1" dirty="0"/>
              <a:t>Поточна ринкова вартість короткострокових інвестицій відображається:</a:t>
            </a:r>
            <a:endParaRPr lang="ru-RU" sz="2900" b="1" dirty="0"/>
          </a:p>
          <a:p>
            <a:pPr indent="450215" algn="just"/>
            <a:r>
              <a:rPr lang="uk-UA" sz="2900" dirty="0"/>
              <a:t>Д-т </a:t>
            </a:r>
            <a:r>
              <a:rPr lang="uk-UA" sz="2900" dirty="0" err="1"/>
              <a:t>рах</a:t>
            </a:r>
            <a:r>
              <a:rPr lang="uk-UA" sz="2900" dirty="0"/>
              <a:t>. «Короткострокові фінансові вкладення»</a:t>
            </a:r>
            <a:endParaRPr lang="ru-RU" sz="2900" dirty="0"/>
          </a:p>
          <a:p>
            <a:pPr indent="450215" algn="just"/>
            <a:r>
              <a:rPr lang="uk-UA" sz="2900" dirty="0"/>
              <a:t>К-т </a:t>
            </a:r>
            <a:r>
              <a:rPr lang="uk-UA" sz="2900" dirty="0" err="1"/>
              <a:t>рах</a:t>
            </a:r>
            <a:r>
              <a:rPr lang="uk-UA" sz="2900" dirty="0"/>
              <a:t>. «Грошові кошти»</a:t>
            </a:r>
            <a:endParaRPr lang="ru-RU" sz="2900" dirty="0"/>
          </a:p>
          <a:p>
            <a:pPr indent="450215" algn="just"/>
            <a:r>
              <a:rPr lang="uk-UA" sz="2900" dirty="0"/>
              <a:t>Тимчасові вкладення в цінні папери здійснюються з метою створення резерву грошових коштів та отримання доходу від них. </a:t>
            </a:r>
            <a:endParaRPr lang="ru-RU" sz="2900" dirty="0"/>
          </a:p>
          <a:p>
            <a:pPr indent="450215" algn="just"/>
            <a:r>
              <a:rPr lang="uk-UA" sz="2900" b="1" dirty="0"/>
              <a:t>Прибуток у вигляді дивідендів та процентів по цінних паперах є другорядним по відношенню до основної діяльності фірми. Він звичайно визначається з моменту, коли дивіденди об’явлені:</a:t>
            </a:r>
            <a:endParaRPr lang="ru-RU" sz="2900" b="1" dirty="0"/>
          </a:p>
          <a:p>
            <a:pPr indent="450215" algn="just"/>
            <a:r>
              <a:rPr lang="uk-UA" sz="2900" dirty="0"/>
              <a:t>Д-т </a:t>
            </a:r>
            <a:r>
              <a:rPr lang="uk-UA" sz="2900" dirty="0" err="1"/>
              <a:t>рах</a:t>
            </a:r>
            <a:r>
              <a:rPr lang="uk-UA" sz="2900" dirty="0"/>
              <a:t>. «Дивіденди до отримання»</a:t>
            </a:r>
            <a:endParaRPr lang="ru-RU" sz="2900" dirty="0"/>
          </a:p>
          <a:p>
            <a:pPr indent="450215" algn="just"/>
            <a:r>
              <a:rPr lang="uk-UA" sz="2900" dirty="0"/>
              <a:t>К-т </a:t>
            </a:r>
            <a:r>
              <a:rPr lang="uk-UA" sz="2900" dirty="0" err="1"/>
              <a:t>рах</a:t>
            </a:r>
            <a:r>
              <a:rPr lang="uk-UA" sz="2900" dirty="0"/>
              <a:t>. «Доходи від дивідендів»</a:t>
            </a:r>
            <a:endParaRPr lang="ru-RU" sz="2900" dirty="0"/>
          </a:p>
          <a:p>
            <a:pPr indent="450215" algn="just"/>
            <a:r>
              <a:rPr lang="uk-UA" sz="2900" b="1" dirty="0"/>
              <a:t>Одержані дивіденди будуть записані в обліку:</a:t>
            </a:r>
            <a:endParaRPr lang="ru-RU" sz="2900" b="1" dirty="0"/>
          </a:p>
          <a:p>
            <a:pPr indent="450215" algn="just"/>
            <a:r>
              <a:rPr lang="uk-UA" sz="2900" dirty="0"/>
              <a:t>Д-т </a:t>
            </a:r>
            <a:r>
              <a:rPr lang="uk-UA" sz="2900" dirty="0" err="1"/>
              <a:t>рах</a:t>
            </a:r>
            <a:r>
              <a:rPr lang="uk-UA" sz="2900" dirty="0"/>
              <a:t>. «Грошові кошти»</a:t>
            </a:r>
            <a:endParaRPr lang="ru-RU" sz="2900" dirty="0"/>
          </a:p>
          <a:p>
            <a:pPr indent="450215" algn="just"/>
            <a:r>
              <a:rPr lang="uk-UA" sz="2900" dirty="0"/>
              <a:t>К-т </a:t>
            </a:r>
            <a:r>
              <a:rPr lang="uk-UA" sz="2900" dirty="0" err="1"/>
              <a:t>рах</a:t>
            </a:r>
            <a:r>
              <a:rPr lang="uk-UA" sz="2900" dirty="0"/>
              <a:t>. «Дивіденди до отримання»</a:t>
            </a:r>
            <a:endParaRPr lang="ru-RU" sz="2900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pic>
        <p:nvPicPr>
          <p:cNvPr id="4098" name="Изображение 48">
            <a:extLst>
              <a:ext uri="{FF2B5EF4-FFF2-40B4-BE49-F238E27FC236}">
                <a16:creationId xmlns:a16="http://schemas.microsoft.com/office/drawing/2014/main" id="{2A0B462B-5183-4B71-89C3-98EA18A1D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74490"/>
            <a:ext cx="6295628" cy="549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120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16" y="692696"/>
            <a:ext cx="7406640" cy="5832648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indent="450215" algn="just"/>
            <a:r>
              <a:rPr lang="uk-UA" sz="1800" dirty="0"/>
              <a:t>На розрахунки з дебіторами та методику їх відображення в обліку впливають знижки з ціни, що їх надають клієнтові, повернення товарів та податок на добавлену вартість. </a:t>
            </a:r>
            <a:endParaRPr lang="ru-RU" sz="1800" dirty="0"/>
          </a:p>
          <a:p>
            <a:pPr indent="450215" algn="just"/>
            <a:r>
              <a:rPr lang="uk-UA" sz="1800" b="1" dirty="0"/>
              <a:t>У зарубіжній практиці знижки поділяються на дві групи:</a:t>
            </a:r>
            <a:endParaRPr lang="ru-RU" sz="1800" b="1" dirty="0"/>
          </a:p>
          <a:p>
            <a:pPr marL="370332" indent="-342900" algn="just">
              <a:buAutoNum type="arabicPeriod"/>
            </a:pPr>
            <a:r>
              <a:rPr lang="uk-UA" sz="1800" b="1" dirty="0"/>
              <a:t>Комерційні знижки: </a:t>
            </a:r>
            <a:r>
              <a:rPr lang="uk-UA" sz="1800" dirty="0"/>
              <a:t>знижки з договірної ціни за певну невідповідність товарів (продукції) встановленим параметрам чи якості (дефекти); знижки, що надаються з урахуванням розміру купівлі (у % до ціни); знижки, що надаються клієнтові за сукупністю торговельних операцій (обсягу купівлі) за звітний період.</a:t>
            </a:r>
          </a:p>
          <a:p>
            <a:pPr marL="370332" indent="-342900" algn="just">
              <a:buAutoNum type="arabicPeriod"/>
            </a:pPr>
            <a:endParaRPr lang="uk-UA" sz="1800" b="1" dirty="0"/>
          </a:p>
          <a:p>
            <a:pPr marL="370332" indent="-342900" algn="just">
              <a:buAutoNum type="arabicPeriod"/>
            </a:pPr>
            <a:r>
              <a:rPr lang="uk-UA" sz="1800" b="1" dirty="0"/>
              <a:t>Розрахункові знижки</a:t>
            </a:r>
            <a:r>
              <a:rPr lang="uk-UA" sz="1800" dirty="0"/>
              <a:t>: надаються клієнтові за прискорення оплати заборгованості, за дострокову оплату. </a:t>
            </a:r>
          </a:p>
          <a:p>
            <a:pPr algn="just"/>
            <a:r>
              <a:rPr lang="uk-UA" sz="1800" dirty="0"/>
              <a:t>       Знижки, що надаються покупцю, можна розділити на такі дві великі групи: торгові знижки — це відсоткові знижки від базової ціни; знижки за оплату в строк — це знижки залежно від строку оплати.</a:t>
            </a:r>
            <a:endParaRPr lang="ru-RU" sz="1800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195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56184"/>
            <a:ext cx="7406640" cy="583264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sz="1800" b="1" dirty="0" err="1"/>
              <a:t>Грошові</a:t>
            </a:r>
            <a:r>
              <a:rPr lang="ru-RU" sz="1800" b="1" dirty="0"/>
              <a:t> (</a:t>
            </a:r>
            <a:r>
              <a:rPr lang="ru-RU" sz="1800" b="1" dirty="0" err="1"/>
              <a:t>розрахункові</a:t>
            </a:r>
            <a:r>
              <a:rPr lang="ru-RU" sz="1800" b="1" dirty="0"/>
              <a:t>)</a:t>
            </a:r>
            <a:r>
              <a:rPr lang="ru-RU" sz="1800" dirty="0"/>
              <a:t> </a:t>
            </a:r>
            <a:r>
              <a:rPr lang="ru-RU" sz="1800" dirty="0" err="1"/>
              <a:t>знижки</a:t>
            </a:r>
            <a:r>
              <a:rPr lang="ru-RU" sz="1800" dirty="0"/>
              <a:t> </a:t>
            </a:r>
            <a:r>
              <a:rPr lang="ru-RU" sz="1800" dirty="0" err="1"/>
              <a:t>зазначаються</a:t>
            </a:r>
            <a:r>
              <a:rPr lang="ru-RU" sz="1800" dirty="0"/>
              <a:t> у </a:t>
            </a:r>
            <a:r>
              <a:rPr lang="ru-RU" sz="1800" dirty="0" err="1"/>
              <a:t>договорі</a:t>
            </a:r>
            <a:r>
              <a:rPr lang="ru-RU" sz="1800" dirty="0"/>
              <a:t> (</a:t>
            </a:r>
            <a:r>
              <a:rPr lang="ru-RU" sz="1800" dirty="0" err="1"/>
              <a:t>рахунку</a:t>
            </a:r>
            <a:r>
              <a:rPr lang="ru-RU" sz="1800" dirty="0"/>
              <a:t>)</a:t>
            </a:r>
            <a:br>
              <a:rPr lang="ru-RU" sz="1800" dirty="0"/>
            </a:br>
            <a:r>
              <a:rPr lang="ru-RU" sz="1800" dirty="0" err="1"/>
              <a:t>наступним</a:t>
            </a:r>
            <a:r>
              <a:rPr lang="ru-RU" sz="1800" dirty="0"/>
              <a:t> чином: за </a:t>
            </a:r>
            <a:r>
              <a:rPr lang="ru-RU" sz="1800" dirty="0" err="1"/>
              <a:t>умовою</a:t>
            </a:r>
            <a:r>
              <a:rPr lang="ru-RU" sz="1800" dirty="0"/>
              <a:t> договору </a:t>
            </a:r>
            <a:r>
              <a:rPr lang="ru-RU" sz="1800" dirty="0" err="1"/>
              <a:t>термін</a:t>
            </a:r>
            <a:r>
              <a:rPr lang="ru-RU" sz="1800" dirty="0"/>
              <a:t> оплати — 30 </a:t>
            </a:r>
            <a:r>
              <a:rPr lang="ru-RU" sz="1800" dirty="0" err="1"/>
              <a:t>днів</a:t>
            </a:r>
            <a:r>
              <a:rPr lang="ru-RU" sz="1800" dirty="0"/>
              <a:t>, </a:t>
            </a:r>
            <a:r>
              <a:rPr lang="ru-RU" sz="1800" dirty="0" err="1"/>
              <a:t>умови</a:t>
            </a:r>
            <a:br>
              <a:rPr lang="ru-RU" sz="1800" dirty="0"/>
            </a:br>
            <a:r>
              <a:rPr lang="ru-RU" sz="1800" dirty="0" err="1"/>
              <a:t>надання</a:t>
            </a:r>
            <a:r>
              <a:rPr lang="ru-RU" sz="1800" dirty="0"/>
              <a:t> </a:t>
            </a:r>
            <a:r>
              <a:rPr lang="ru-RU" sz="1800" dirty="0" err="1"/>
              <a:t>знижки</a:t>
            </a:r>
            <a:r>
              <a:rPr lang="ru-RU" sz="1800" dirty="0"/>
              <a:t> 5/10. </a:t>
            </a:r>
            <a:r>
              <a:rPr lang="en-US" sz="1800" dirty="0"/>
              <a:t>n/</a:t>
            </a:r>
            <a:r>
              <a:rPr lang="uk-UA" sz="1800" dirty="0"/>
              <a:t>30 -</a:t>
            </a:r>
            <a:r>
              <a:rPr lang="en-US" sz="1800" dirty="0"/>
              <a:t> </a:t>
            </a:r>
            <a:r>
              <a:rPr lang="ru-RU" sz="1800" dirty="0" err="1"/>
              <a:t>означають</a:t>
            </a:r>
            <a:r>
              <a:rPr lang="ru-RU" sz="1800" dirty="0"/>
              <a:t> </a:t>
            </a:r>
            <a:r>
              <a:rPr lang="ru-RU" sz="1800" dirty="0" err="1"/>
              <a:t>надання</a:t>
            </a:r>
            <a:r>
              <a:rPr lang="ru-RU" sz="1800" dirty="0"/>
              <a:t> 5 %-</a:t>
            </a:r>
            <a:r>
              <a:rPr lang="ru-RU" sz="1800" dirty="0" err="1"/>
              <a:t>ної</a:t>
            </a:r>
            <a:r>
              <a:rPr lang="ru-RU" sz="1800" dirty="0"/>
              <a:t> </a:t>
            </a:r>
            <a:r>
              <a:rPr lang="ru-RU" sz="1800" dirty="0" err="1"/>
              <a:t>знижки</a:t>
            </a:r>
            <a:r>
              <a:rPr lang="ru-RU" sz="1800" dirty="0"/>
              <a:t> при </a:t>
            </a:r>
            <a:r>
              <a:rPr lang="ru-RU" sz="1800" dirty="0" err="1"/>
              <a:t>оплаті</a:t>
            </a:r>
            <a:br>
              <a:rPr lang="ru-RU" sz="1800" dirty="0"/>
            </a:br>
            <a:r>
              <a:rPr lang="ru-RU" sz="1800" dirty="0" err="1"/>
              <a:t>впродовж</a:t>
            </a:r>
            <a:r>
              <a:rPr lang="ru-RU" sz="1800" dirty="0"/>
              <a:t> 10 </a:t>
            </a:r>
            <a:r>
              <a:rPr lang="ru-RU" sz="1800" dirty="0" err="1"/>
              <a:t>днів</a:t>
            </a:r>
            <a:r>
              <a:rPr lang="ru-RU" sz="1800" dirty="0"/>
              <a:t>, </a:t>
            </a:r>
            <a:r>
              <a:rPr lang="ru-RU" sz="1800" dirty="0" err="1"/>
              <a:t>інакше</a:t>
            </a:r>
            <a:r>
              <a:rPr lang="ru-RU" sz="1800" dirty="0"/>
              <a:t> </a:t>
            </a:r>
            <a:r>
              <a:rPr lang="ru-RU" sz="1800" dirty="0" err="1"/>
              <a:t>необхідно</a:t>
            </a:r>
            <a:r>
              <a:rPr lang="ru-RU" sz="1800" dirty="0"/>
              <a:t> буде </a:t>
            </a:r>
            <a:r>
              <a:rPr lang="ru-RU" sz="1800" dirty="0" err="1"/>
              <a:t>сплатити</a:t>
            </a:r>
            <a:r>
              <a:rPr lang="ru-RU" sz="1800" dirty="0"/>
              <a:t> </a:t>
            </a:r>
            <a:r>
              <a:rPr lang="ru-RU" sz="1800" dirty="0" err="1"/>
              <a:t>чисту</a:t>
            </a:r>
            <a:r>
              <a:rPr lang="ru-RU" sz="1800" dirty="0"/>
              <a:t> суму </a:t>
            </a:r>
            <a:r>
              <a:rPr lang="ru-RU" sz="1800" dirty="0" err="1"/>
              <a:t>реалізації</a:t>
            </a:r>
            <a:br>
              <a:rPr lang="ru-RU" sz="1800" dirty="0"/>
            </a:br>
            <a:r>
              <a:rPr lang="ru-RU" sz="1800" dirty="0" err="1"/>
              <a:t>впродовж</a:t>
            </a:r>
            <a:r>
              <a:rPr lang="ru-RU" sz="1800" dirty="0"/>
              <a:t> 30 </a:t>
            </a:r>
            <a:r>
              <a:rPr lang="ru-RU" sz="1800" dirty="0" err="1"/>
              <a:t>днів</a:t>
            </a:r>
            <a:r>
              <a:rPr lang="ru-RU" sz="1800" dirty="0"/>
              <a:t>.</a:t>
            </a:r>
            <a:endParaRPr lang="uk-UA" sz="1800" dirty="0"/>
          </a:p>
          <a:p>
            <a:pPr algn="just"/>
            <a:endParaRPr lang="uk-UA" sz="1800" dirty="0"/>
          </a:p>
          <a:p>
            <a:pPr algn="just"/>
            <a:r>
              <a:rPr lang="uk-UA" sz="1800" b="1" dirty="0"/>
              <a:t>Приклад:</a:t>
            </a:r>
            <a:endParaRPr lang="ru-RU" sz="1800" b="1" dirty="0"/>
          </a:p>
          <a:p>
            <a:pPr algn="just"/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MTA</a:t>
            </a:r>
            <a:r>
              <a:rPr lang="ru-RU" sz="1800" dirty="0"/>
              <a:t>» за договором </a:t>
            </a:r>
            <a:r>
              <a:rPr lang="ru-RU" sz="1800" dirty="0" err="1"/>
              <a:t>відвантажила</a:t>
            </a:r>
            <a:r>
              <a:rPr lang="ru-RU" sz="1800" dirty="0"/>
              <a:t> </a:t>
            </a:r>
            <a:r>
              <a:rPr lang="ru-RU" sz="1800" dirty="0" err="1"/>
              <a:t>компанії</a:t>
            </a:r>
            <a:br>
              <a:rPr lang="ru-RU" sz="1800" dirty="0"/>
            </a:br>
            <a:r>
              <a:rPr lang="ru-RU" sz="1800" dirty="0"/>
              <a:t>«</a:t>
            </a:r>
            <a:r>
              <a:rPr lang="en-US" sz="1800" dirty="0"/>
              <a:t>MOS</a:t>
            </a:r>
            <a:r>
              <a:rPr lang="ru-RU" sz="1800" dirty="0"/>
              <a:t>» </a:t>
            </a:r>
            <a:r>
              <a:rPr lang="ru-RU" sz="1800" dirty="0" err="1"/>
              <a:t>продукцію</a:t>
            </a:r>
            <a:r>
              <a:rPr lang="ru-RU" sz="1800" dirty="0"/>
              <a:t> на суму $</a:t>
            </a:r>
            <a:r>
              <a:rPr lang="en-US" sz="1800" dirty="0"/>
              <a:t>1 800</a:t>
            </a:r>
            <a:r>
              <a:rPr lang="ru-RU" sz="1800" dirty="0"/>
              <a:t>. </a:t>
            </a:r>
            <a:r>
              <a:rPr lang="ru-RU" sz="1800" dirty="0" err="1"/>
              <a:t>Реалізація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на </a:t>
            </a:r>
            <a:r>
              <a:rPr lang="ru-RU" sz="1800" dirty="0" err="1"/>
              <a:t>умовах</a:t>
            </a:r>
            <a:r>
              <a:rPr lang="ru-RU" sz="1800" dirty="0"/>
              <a:t> 2/10.</a:t>
            </a:r>
            <a:br>
              <a:rPr lang="ru-RU" sz="1800" dirty="0"/>
            </a:br>
            <a:r>
              <a:rPr lang="ru-RU" sz="1800" dirty="0"/>
              <a:t>Дата, </a:t>
            </a:r>
            <a:r>
              <a:rPr lang="ru-RU" sz="1800" dirty="0" err="1"/>
              <a:t>зазначена</a:t>
            </a:r>
            <a:r>
              <a:rPr lang="ru-RU" sz="1800" dirty="0"/>
              <a:t> у </a:t>
            </a:r>
            <a:r>
              <a:rPr lang="ru-RU" sz="1800" dirty="0" err="1"/>
              <a:t>рахунку-фактурі</a:t>
            </a:r>
            <a:r>
              <a:rPr lang="ru-RU" sz="1800" dirty="0"/>
              <a:t>, - 15.0</a:t>
            </a:r>
            <a:r>
              <a:rPr lang="en-US" sz="1800" dirty="0"/>
              <a:t>4</a:t>
            </a:r>
            <a:r>
              <a:rPr lang="ru-RU" sz="1800" dirty="0"/>
              <a:t>.20</a:t>
            </a:r>
            <a:r>
              <a:rPr lang="en-US" sz="1800" dirty="0"/>
              <a:t>23</a:t>
            </a:r>
            <a:r>
              <a:rPr lang="ru-RU" sz="1800" dirty="0"/>
              <a:t>р. </a:t>
            </a:r>
            <a:endParaRPr lang="en-US" sz="1800" dirty="0"/>
          </a:p>
          <a:p>
            <a:pPr algn="just"/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MOS</a:t>
            </a:r>
            <a:r>
              <a:rPr lang="ru-RU" sz="1800" dirty="0"/>
              <a:t>»</a:t>
            </a:r>
            <a:r>
              <a:rPr lang="en-US" sz="1800" dirty="0"/>
              <a:t> </a:t>
            </a:r>
            <a:r>
              <a:rPr lang="ru-RU" sz="1800" dirty="0"/>
              <a:t>20.0</a:t>
            </a:r>
            <a:r>
              <a:rPr lang="en-US" sz="1800" dirty="0"/>
              <a:t>4</a:t>
            </a:r>
            <a:r>
              <a:rPr lang="ru-RU" sz="1800" dirty="0"/>
              <a:t>.20</a:t>
            </a:r>
            <a:r>
              <a:rPr lang="en-US" sz="1800" dirty="0"/>
              <a:t>23</a:t>
            </a:r>
            <a:r>
              <a:rPr lang="ru-RU" sz="1800" dirty="0"/>
              <a:t>р. </a:t>
            </a:r>
            <a:r>
              <a:rPr lang="ru-RU" sz="1800" dirty="0" err="1"/>
              <a:t>повністю</a:t>
            </a:r>
            <a:r>
              <a:rPr lang="ru-RU" sz="1800" dirty="0"/>
              <a:t> оплатила </a:t>
            </a:r>
            <a:r>
              <a:rPr lang="ru-RU" sz="1800" dirty="0" err="1"/>
              <a:t>рахунок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>В </a:t>
            </a:r>
            <a:r>
              <a:rPr lang="ru-RU" sz="1800" dirty="0" err="1"/>
              <a:t>бухгалтерському</a:t>
            </a:r>
            <a:r>
              <a:rPr lang="ru-RU" sz="1800" dirty="0"/>
              <a:t> </a:t>
            </a:r>
            <a:r>
              <a:rPr lang="ru-RU" sz="1800" dirty="0" err="1"/>
              <a:t>обліку</a:t>
            </a:r>
            <a:r>
              <a:rPr lang="ru-RU" sz="1800" dirty="0"/>
              <a:t> </a:t>
            </a:r>
            <a:r>
              <a:rPr lang="ru-RU" sz="1800" dirty="0" err="1"/>
              <a:t>компанії</a:t>
            </a:r>
            <a:r>
              <a:rPr lang="ru-RU" sz="1800" dirty="0"/>
              <a:t> «</a:t>
            </a:r>
            <a:r>
              <a:rPr lang="en-US" sz="1800" dirty="0"/>
              <a:t>MTA</a:t>
            </a:r>
            <a:r>
              <a:rPr lang="ru-RU" sz="1800" dirty="0"/>
              <a:t>»:</a:t>
            </a:r>
            <a:endParaRPr lang="en-US" sz="1800" dirty="0"/>
          </a:p>
          <a:p>
            <a:pPr algn="just"/>
            <a:r>
              <a:rPr lang="ru-RU" sz="1800" dirty="0"/>
              <a:t>15.04 </a:t>
            </a:r>
            <a:r>
              <a:rPr lang="ru-RU" sz="1800" dirty="0" err="1"/>
              <a:t>Дт</a:t>
            </a:r>
            <a:r>
              <a:rPr lang="ru-RU" sz="1800" dirty="0"/>
              <a:t>  «</a:t>
            </a:r>
            <a:r>
              <a:rPr lang="ru-RU" sz="1800" dirty="0" err="1"/>
              <a:t>Рахунки</a:t>
            </a:r>
            <a:r>
              <a:rPr lang="ru-RU" sz="1800" dirty="0"/>
              <a:t> о </a:t>
            </a:r>
            <a:r>
              <a:rPr lang="ru-RU" sz="1800" dirty="0" err="1"/>
              <a:t>отримання</a:t>
            </a:r>
            <a:r>
              <a:rPr lang="ru-RU" sz="1800" dirty="0"/>
              <a:t>» 1 800</a:t>
            </a:r>
          </a:p>
          <a:p>
            <a:pPr algn="just"/>
            <a:r>
              <a:rPr lang="ru-RU" sz="1800" dirty="0" err="1"/>
              <a:t>Кт</a:t>
            </a:r>
            <a:r>
              <a:rPr lang="ru-RU" sz="1800" dirty="0"/>
              <a:t> «</a:t>
            </a:r>
            <a:r>
              <a:rPr lang="ru-RU" sz="1800" dirty="0" err="1"/>
              <a:t>Дохои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реаліації</a:t>
            </a:r>
            <a:r>
              <a:rPr lang="ru-RU" sz="1800" dirty="0"/>
              <a:t>» 1 800</a:t>
            </a:r>
          </a:p>
          <a:p>
            <a:pPr algn="just"/>
            <a:r>
              <a:rPr lang="ru-RU" sz="1800" dirty="0"/>
              <a:t>20.04.2023</a:t>
            </a:r>
          </a:p>
          <a:p>
            <a:pPr algn="just"/>
            <a:r>
              <a:rPr lang="ru-RU" sz="1800" dirty="0" err="1"/>
              <a:t>Дт</a:t>
            </a:r>
            <a:r>
              <a:rPr lang="ru-RU" sz="1800" dirty="0"/>
              <a:t> «</a:t>
            </a:r>
            <a:r>
              <a:rPr lang="ru-RU" sz="1800" dirty="0" err="1"/>
              <a:t>Грошові</a:t>
            </a:r>
            <a:r>
              <a:rPr lang="ru-RU" sz="1800" dirty="0"/>
              <a:t> </a:t>
            </a:r>
            <a:r>
              <a:rPr lang="ru-RU" sz="1800" dirty="0" err="1"/>
              <a:t>кошти</a:t>
            </a:r>
            <a:r>
              <a:rPr lang="ru-RU" sz="1800" dirty="0"/>
              <a:t>» 1</a:t>
            </a:r>
            <a:r>
              <a:rPr lang="en-US" sz="1800" dirty="0"/>
              <a:t> 764</a:t>
            </a:r>
            <a:endParaRPr lang="ru-RU" sz="1800" dirty="0"/>
          </a:p>
          <a:p>
            <a:pPr algn="just"/>
            <a:r>
              <a:rPr lang="ru-RU" sz="1800" dirty="0" err="1"/>
              <a:t>Дт</a:t>
            </a:r>
            <a:r>
              <a:rPr lang="ru-RU" sz="1800" dirty="0"/>
              <a:t> «</a:t>
            </a:r>
            <a:r>
              <a:rPr lang="ru-RU" sz="1800" dirty="0" err="1"/>
              <a:t>Знижки</a:t>
            </a:r>
            <a:r>
              <a:rPr lang="ru-RU" sz="1800" dirty="0"/>
              <a:t> з продажу» 36</a:t>
            </a:r>
          </a:p>
          <a:p>
            <a:pPr algn="just"/>
            <a:r>
              <a:rPr lang="ru-RU" sz="1800" dirty="0" err="1"/>
              <a:t>Кт</a:t>
            </a:r>
            <a:r>
              <a:rPr lang="ru-RU" sz="1800" dirty="0"/>
              <a:t> «</a:t>
            </a:r>
            <a:r>
              <a:rPr lang="ru-RU" sz="1800" dirty="0" err="1"/>
              <a:t>Рахунки</a:t>
            </a:r>
            <a:r>
              <a:rPr lang="ru-RU" sz="1800" dirty="0"/>
              <a:t> до </a:t>
            </a:r>
            <a:r>
              <a:rPr lang="ru-RU" sz="1800" dirty="0" err="1"/>
              <a:t>отримання</a:t>
            </a:r>
            <a:r>
              <a:rPr lang="ru-RU" sz="1800" dirty="0"/>
              <a:t>» 1 </a:t>
            </a:r>
            <a:r>
              <a:rPr lang="en-US" sz="1800" dirty="0"/>
              <a:t>800</a:t>
            </a:r>
            <a:endParaRPr lang="ru-RU" sz="1800" dirty="0"/>
          </a:p>
          <a:p>
            <a:pPr algn="just"/>
            <a:r>
              <a:rPr lang="ru-RU" sz="1800" dirty="0"/>
              <a:t> 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8681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0894" y="824781"/>
            <a:ext cx="7406640" cy="5832648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sz="2000" dirty="0" err="1"/>
              <a:t>Умова</a:t>
            </a:r>
            <a:r>
              <a:rPr lang="ru-RU" sz="2000" dirty="0"/>
              <a:t> 2/10, </a:t>
            </a:r>
            <a:r>
              <a:rPr lang="en-US" sz="2000" dirty="0"/>
              <a:t>EOM, n/60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покупець</a:t>
            </a:r>
            <a:r>
              <a:rPr lang="ru-RU" sz="2000" dirty="0"/>
              <a:t> </a:t>
            </a:r>
            <a:r>
              <a:rPr lang="ru-RU" sz="2000" dirty="0" err="1"/>
              <a:t>отримає</a:t>
            </a:r>
            <a:r>
              <a:rPr lang="ru-RU" sz="2000" dirty="0"/>
              <a:t> – 2 %-</a:t>
            </a:r>
            <a:r>
              <a:rPr lang="ru-RU" sz="2000" dirty="0" err="1"/>
              <a:t>ву</a:t>
            </a:r>
            <a:br>
              <a:rPr lang="ru-RU" sz="2000" dirty="0"/>
            </a:br>
            <a:r>
              <a:rPr lang="ru-RU" sz="2000" dirty="0" err="1"/>
              <a:t>знижку</a:t>
            </a:r>
            <a:r>
              <a:rPr lang="ru-RU" sz="2000" dirty="0"/>
              <a:t> при </a:t>
            </a:r>
            <a:r>
              <a:rPr lang="ru-RU" sz="2000" dirty="0" err="1"/>
              <a:t>оплаті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10 </a:t>
            </a:r>
            <a:r>
              <a:rPr lang="ru-RU" sz="2000" dirty="0" err="1"/>
              <a:t>днів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закінчення</a:t>
            </a:r>
            <a:r>
              <a:rPr lang="ru-RU" sz="2000" dirty="0"/>
              <a:t> </a:t>
            </a:r>
            <a:r>
              <a:rPr lang="ru-RU" sz="2000" dirty="0" err="1"/>
              <a:t>місяця</a:t>
            </a:r>
            <a:r>
              <a:rPr lang="ru-RU" sz="2000" dirty="0"/>
              <a:t> (</a:t>
            </a:r>
            <a:r>
              <a:rPr lang="en-US" sz="2000" dirty="0"/>
              <a:t>end of month).</a:t>
            </a:r>
            <a:endParaRPr lang="uk-UA" sz="2000" dirty="0"/>
          </a:p>
          <a:p>
            <a:pPr algn="just"/>
            <a:endParaRPr lang="uk-UA" sz="2000" dirty="0"/>
          </a:p>
          <a:p>
            <a:pPr algn="just"/>
            <a:r>
              <a:rPr lang="ru-RU" sz="2000" dirty="0" err="1"/>
              <a:t>Обумовлений</a:t>
            </a:r>
            <a:r>
              <a:rPr lang="ru-RU" sz="2000" dirty="0"/>
              <a:t> контрактом </a:t>
            </a:r>
            <a:r>
              <a:rPr lang="ru-RU" sz="2000" dirty="0" err="1"/>
              <a:t>термін</a:t>
            </a:r>
            <a:r>
              <a:rPr lang="ru-RU" sz="2000" dirty="0"/>
              <a:t> платежу становить 60 </a:t>
            </a:r>
            <a:r>
              <a:rPr lang="ru-RU" sz="2000" dirty="0" err="1"/>
              <a:t>днів</a:t>
            </a:r>
            <a:r>
              <a:rPr lang="ru-RU" sz="2000" dirty="0"/>
              <a:t>.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неоплати</a:t>
            </a:r>
            <a:r>
              <a:rPr lang="ru-RU" sz="2000" dirty="0"/>
              <a:t> </a:t>
            </a:r>
            <a:r>
              <a:rPr lang="ru-RU" sz="2000" dirty="0" err="1"/>
              <a:t>рахунку</a:t>
            </a:r>
            <a:r>
              <a:rPr lang="ru-RU" sz="2000" dirty="0"/>
              <a:t> </a:t>
            </a:r>
            <a:r>
              <a:rPr lang="ru-RU" sz="2000" dirty="0" err="1"/>
              <a:t>покупцем</a:t>
            </a:r>
            <a:r>
              <a:rPr lang="ru-RU" sz="2000" dirty="0"/>
              <a:t> у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знижки</a:t>
            </a:r>
            <a:r>
              <a:rPr lang="ru-RU" sz="2000" dirty="0"/>
              <a:t> (10 </a:t>
            </a:r>
            <a:r>
              <a:rPr lang="ru-RU" sz="2000" dirty="0" err="1"/>
              <a:t>днів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закінчення</a:t>
            </a:r>
            <a:r>
              <a:rPr lang="ru-RU" sz="2000" dirty="0"/>
              <a:t> </a:t>
            </a:r>
            <a:r>
              <a:rPr lang="ru-RU" sz="2000" dirty="0" err="1"/>
              <a:t>місяця</a:t>
            </a:r>
            <a:r>
              <a:rPr lang="ru-RU" sz="2000" dirty="0"/>
              <a:t>)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змушений</a:t>
            </a:r>
            <a:r>
              <a:rPr lang="ru-RU" sz="2000" dirty="0"/>
              <a:t> буде </a:t>
            </a:r>
            <a:r>
              <a:rPr lang="ru-RU" sz="2000" dirty="0" err="1"/>
              <a:t>сплатити</a:t>
            </a:r>
            <a:r>
              <a:rPr lang="ru-RU" sz="2000" dirty="0"/>
              <a:t> </a:t>
            </a:r>
            <a:r>
              <a:rPr lang="ru-RU" sz="2000" dirty="0" err="1"/>
              <a:t>повну</a:t>
            </a:r>
            <a:r>
              <a:rPr lang="ru-RU" sz="2000" dirty="0"/>
              <a:t> суму у</a:t>
            </a:r>
            <a:br>
              <a:rPr lang="ru-RU" sz="2000" dirty="0"/>
            </a:br>
            <a:r>
              <a:rPr lang="ru-RU" sz="2000" dirty="0" err="1"/>
              <a:t>визначений</a:t>
            </a:r>
            <a:r>
              <a:rPr lang="ru-RU" sz="2000" dirty="0"/>
              <a:t> контрактом строк (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60 </a:t>
            </a:r>
            <a:r>
              <a:rPr lang="ru-RU" sz="2000" dirty="0" err="1"/>
              <a:t>днів</a:t>
            </a:r>
            <a:r>
              <a:rPr lang="ru-RU" sz="2000" dirty="0"/>
              <a:t>).</a:t>
            </a:r>
            <a:br>
              <a:rPr lang="ru-RU" sz="2000" dirty="0"/>
            </a:br>
            <a:endParaRPr lang="ru-RU" sz="2000" dirty="0"/>
          </a:p>
          <a:p>
            <a:pPr algn="just"/>
            <a:r>
              <a:rPr lang="ru-RU" sz="2000" dirty="0"/>
              <a:t>Система </a:t>
            </a:r>
            <a:r>
              <a:rPr lang="ru-RU" sz="2000" dirty="0" err="1"/>
              <a:t>грошових</a:t>
            </a:r>
            <a:r>
              <a:rPr lang="ru-RU" sz="2000" dirty="0"/>
              <a:t> </a:t>
            </a:r>
            <a:r>
              <a:rPr lang="ru-RU" sz="2000" dirty="0" err="1"/>
              <a:t>знижок</a:t>
            </a:r>
            <a:r>
              <a:rPr lang="ru-RU" sz="2000" dirty="0"/>
              <a:t> широко </a:t>
            </a:r>
            <a:r>
              <a:rPr lang="ru-RU" sz="2000" dirty="0" err="1"/>
              <a:t>застосовується</a:t>
            </a:r>
            <a:r>
              <a:rPr lang="ru-RU" sz="2000" dirty="0"/>
              <a:t> у </a:t>
            </a:r>
            <a:r>
              <a:rPr lang="ru-RU" sz="2000" dirty="0" err="1"/>
              <a:t>зарубіжних</a:t>
            </a:r>
            <a:br>
              <a:rPr lang="ru-RU" sz="2000" dirty="0"/>
            </a:br>
            <a:r>
              <a:rPr lang="ru-RU" sz="2000" dirty="0" err="1"/>
              <a:t>країнах</a:t>
            </a:r>
            <a:r>
              <a:rPr lang="ru-RU" sz="2000" dirty="0"/>
              <a:t> з метою </a:t>
            </a:r>
            <a:r>
              <a:rPr lang="ru-RU" sz="2000" dirty="0" err="1"/>
              <a:t>заохочення</a:t>
            </a:r>
            <a:r>
              <a:rPr lang="ru-RU" sz="2000" dirty="0"/>
              <a:t> </a:t>
            </a:r>
            <a:r>
              <a:rPr lang="ru-RU" sz="2000" dirty="0" err="1"/>
              <a:t>покупців</a:t>
            </a:r>
            <a:r>
              <a:rPr lang="ru-RU" sz="2000" dirty="0"/>
              <a:t> </a:t>
            </a:r>
            <a:r>
              <a:rPr lang="ru-RU" sz="2000" dirty="0" err="1"/>
              <a:t>розрахуватися</a:t>
            </a:r>
            <a:r>
              <a:rPr lang="ru-RU" sz="2000" dirty="0"/>
              <a:t> до </a:t>
            </a:r>
            <a:r>
              <a:rPr lang="ru-RU" sz="2000" dirty="0" err="1"/>
              <a:t>закінчення</a:t>
            </a:r>
            <a:r>
              <a:rPr lang="ru-RU" sz="2000" dirty="0"/>
              <a:t> </a:t>
            </a:r>
            <a:r>
              <a:rPr lang="ru-RU" sz="2000" dirty="0" err="1"/>
              <a:t>обумовленого</a:t>
            </a:r>
            <a:r>
              <a:rPr lang="ru-RU" sz="2000" dirty="0"/>
              <a:t> </a:t>
            </a:r>
            <a:r>
              <a:rPr lang="ru-RU" sz="2000" dirty="0" err="1"/>
              <a:t>терміну</a:t>
            </a:r>
            <a:r>
              <a:rPr lang="ru-RU" sz="2000" dirty="0"/>
              <a:t> платежу. </a:t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64945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16" y="692696"/>
            <a:ext cx="7406640" cy="5832648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indent="450215" algn="just"/>
            <a:r>
              <a:rPr lang="uk-UA" sz="1800" b="1" dirty="0"/>
              <a:t>Зарубіжна практика пропонує два методи відображення таких знижок в бухгалтерському обліку:</a:t>
            </a:r>
            <a:endParaRPr lang="ru-RU" sz="1800" b="1" dirty="0"/>
          </a:p>
          <a:p>
            <a:pPr indent="450215" algn="just"/>
            <a:r>
              <a:rPr lang="uk-UA" sz="1800" dirty="0"/>
              <a:t>1. </a:t>
            </a:r>
            <a:r>
              <a:rPr lang="uk-UA" sz="1800" b="1" dirty="0"/>
              <a:t>Валовий метод </a:t>
            </a:r>
            <a:r>
              <a:rPr lang="uk-UA" sz="1800" dirty="0"/>
              <a:t>(найбільш розповсюджений на практиці). Він полягає в наступному: сума продаж та дебіторська заборгованість записуються на загальну (валову), без знижки, суму виставленого рахунку. Знижки відображаються лише тоді, коли здійснюється оплата, протягом періоду дії знижки. </a:t>
            </a:r>
            <a:endParaRPr lang="ru-RU" sz="1800" dirty="0"/>
          </a:p>
          <a:p>
            <a:pPr indent="450215" algn="just"/>
            <a:r>
              <a:rPr lang="uk-UA" sz="1800" dirty="0"/>
              <a:t>2. </a:t>
            </a:r>
            <a:r>
              <a:rPr lang="uk-UA" sz="1800" b="1" dirty="0"/>
              <a:t>Чистий метод</a:t>
            </a:r>
            <a:r>
              <a:rPr lang="uk-UA" sz="1800" dirty="0"/>
              <a:t>. При використанні цього методу знижка, не отримана покупцем, трактується як «штраф», який він повинен сплатити за придбання товару в кредит, а не за готівковий розрахунок, пізніше періоду дії знижки. Підприємство відображає всю суму заборгованості разом з наданою знижкою, а якщо знижка втрачена, то вона фіксується на рахунку «Втрачені знижки при придбанні».</a:t>
            </a:r>
            <a:endParaRPr lang="ru-RU" sz="1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895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16" y="856184"/>
            <a:ext cx="7406640" cy="5832648"/>
          </a:xfrm>
        </p:spPr>
        <p:txBody>
          <a:bodyPr>
            <a:normAutofit/>
          </a:bodyPr>
          <a:lstStyle/>
          <a:p>
            <a:pPr indent="450215" algn="just"/>
            <a:r>
              <a:rPr lang="uk-UA" sz="2000" b="1" dirty="0"/>
              <a:t>У разі повернення товарів складають таку бухгалтерську проводку:</a:t>
            </a:r>
            <a:endParaRPr lang="ru-RU" sz="2000" b="1" dirty="0"/>
          </a:p>
          <a:p>
            <a:pPr indent="450215" algn="just"/>
            <a:r>
              <a:rPr lang="uk-UA" sz="1800" dirty="0"/>
              <a:t>Д-т </a:t>
            </a:r>
            <a:r>
              <a:rPr lang="uk-UA" sz="1800" dirty="0" err="1"/>
              <a:t>рах</a:t>
            </a:r>
            <a:r>
              <a:rPr lang="uk-UA" sz="1800" dirty="0"/>
              <a:t>. «Дохід від реалізації» (або «Продаж»)</a:t>
            </a:r>
            <a:endParaRPr lang="ru-RU" sz="1800" dirty="0"/>
          </a:p>
          <a:p>
            <a:pPr indent="450215" algn="just"/>
            <a:r>
              <a:rPr lang="uk-UA" sz="1800" dirty="0"/>
              <a:t>К-т </a:t>
            </a:r>
            <a:r>
              <a:rPr lang="uk-UA" sz="1800" dirty="0" err="1"/>
              <a:t>рах</a:t>
            </a:r>
            <a:r>
              <a:rPr lang="uk-UA" sz="1800" dirty="0"/>
              <a:t>. «Рахунки до одержання» (або «Клієнти»).</a:t>
            </a:r>
            <a:endParaRPr lang="ru-RU" sz="1800" dirty="0"/>
          </a:p>
          <a:p>
            <a:pPr indent="450215" algn="just"/>
            <a:r>
              <a:rPr lang="uk-UA" sz="1800" dirty="0"/>
              <a:t>В обліку повернення товарів покупцем:</a:t>
            </a:r>
            <a:endParaRPr lang="ru-RU" sz="1800" dirty="0"/>
          </a:p>
          <a:p>
            <a:pPr indent="450215" algn="just"/>
            <a:r>
              <a:rPr lang="uk-UA" sz="1800" dirty="0"/>
              <a:t>Д-т </a:t>
            </a:r>
            <a:r>
              <a:rPr lang="uk-UA" sz="1800" dirty="0" err="1"/>
              <a:t>рах</a:t>
            </a:r>
            <a:r>
              <a:rPr lang="uk-UA" sz="1800" dirty="0"/>
              <a:t>. «Повернення товарів і знижки»</a:t>
            </a:r>
            <a:endParaRPr lang="ru-RU" sz="1800" dirty="0"/>
          </a:p>
          <a:p>
            <a:pPr indent="450215" algn="just"/>
            <a:r>
              <a:rPr lang="uk-UA" sz="1800" dirty="0"/>
              <a:t>К-т </a:t>
            </a:r>
            <a:r>
              <a:rPr lang="uk-UA" sz="1800" dirty="0" err="1"/>
              <a:t>рах</a:t>
            </a:r>
            <a:r>
              <a:rPr lang="uk-UA" sz="1800" dirty="0"/>
              <a:t>. «Рахунки до одержання»</a:t>
            </a:r>
            <a:endParaRPr lang="ru-RU" sz="1800" dirty="0"/>
          </a:p>
          <a:p>
            <a:pPr indent="450215" algn="just"/>
            <a:r>
              <a:rPr lang="uk-UA" sz="2000" b="1" dirty="0"/>
              <a:t>В США сума реалізованих знижок в обліку відображається записом:</a:t>
            </a:r>
            <a:endParaRPr lang="ru-RU" sz="2000" b="1" dirty="0"/>
          </a:p>
          <a:p>
            <a:pPr indent="450215" algn="just"/>
            <a:r>
              <a:rPr lang="uk-UA" sz="1800" dirty="0"/>
              <a:t>Д-т </a:t>
            </a:r>
            <a:r>
              <a:rPr lang="uk-UA" sz="1800" dirty="0" err="1"/>
              <a:t>рах</a:t>
            </a:r>
            <a:r>
              <a:rPr lang="uk-UA" sz="1800" dirty="0"/>
              <a:t>. «Грошові кошти»</a:t>
            </a:r>
            <a:endParaRPr lang="ru-RU" sz="1800" dirty="0"/>
          </a:p>
          <a:p>
            <a:pPr indent="450215" algn="just"/>
            <a:r>
              <a:rPr lang="uk-UA" sz="1800" dirty="0"/>
              <a:t>Д-т </a:t>
            </a:r>
            <a:r>
              <a:rPr lang="uk-UA" sz="1800" dirty="0" err="1"/>
              <a:t>рах</a:t>
            </a:r>
            <a:r>
              <a:rPr lang="uk-UA" sz="1800" dirty="0"/>
              <a:t>. «Реалізаційні знижки»</a:t>
            </a:r>
            <a:endParaRPr lang="ru-RU" sz="1800" dirty="0"/>
          </a:p>
          <a:p>
            <a:pPr indent="450215" algn="just"/>
            <a:r>
              <a:rPr lang="uk-UA" sz="1800" dirty="0"/>
              <a:t>К-т </a:t>
            </a:r>
            <a:r>
              <a:rPr lang="uk-UA" sz="1800" dirty="0" err="1"/>
              <a:t>рах</a:t>
            </a:r>
            <a:r>
              <a:rPr lang="uk-UA" sz="1800" dirty="0"/>
              <a:t>. «Рахунки до одержання»</a:t>
            </a:r>
            <a:endParaRPr lang="ru-RU" sz="1800" dirty="0"/>
          </a:p>
          <a:p>
            <a:pPr indent="450215" algn="just"/>
            <a:r>
              <a:rPr lang="uk-UA" sz="1800" dirty="0"/>
              <a:t>Рахунки «Повернення товарів і знижки» та «Реалізаційні знижки» є активними, регулюючими. Вони регулюють рахунок «Дохід від реалізації», який ще має назву «Продаж».</a:t>
            </a:r>
            <a:endParaRPr lang="ru-RU" sz="1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798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16" y="856184"/>
            <a:ext cx="7406640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/>
              <a:t>Приклад. </a:t>
            </a:r>
            <a:endParaRPr lang="en-US" sz="1800" b="1" dirty="0"/>
          </a:p>
          <a:p>
            <a:pPr algn="just"/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MTA</a:t>
            </a:r>
            <a:r>
              <a:rPr lang="ru-RU" sz="1800" dirty="0"/>
              <a:t>» за договором </a:t>
            </a:r>
            <a:r>
              <a:rPr lang="ru-RU" sz="1800" dirty="0" err="1"/>
              <a:t>відвантажила</a:t>
            </a:r>
            <a:r>
              <a:rPr lang="ru-RU" sz="1800" dirty="0"/>
              <a:t> </a:t>
            </a:r>
            <a:r>
              <a:rPr lang="ru-RU" sz="1800" dirty="0" err="1"/>
              <a:t>компанії</a:t>
            </a:r>
            <a:br>
              <a:rPr lang="ru-RU" sz="1800" dirty="0"/>
            </a:br>
            <a:r>
              <a:rPr lang="ru-RU" sz="1800" dirty="0"/>
              <a:t>«</a:t>
            </a:r>
            <a:r>
              <a:rPr lang="en-US" sz="1800" dirty="0"/>
              <a:t>MOS</a:t>
            </a:r>
            <a:r>
              <a:rPr lang="ru-RU" sz="1800" dirty="0"/>
              <a:t>» </a:t>
            </a:r>
            <a:r>
              <a:rPr lang="ru-RU" sz="1800" dirty="0" err="1"/>
              <a:t>продукцію</a:t>
            </a:r>
            <a:r>
              <a:rPr lang="ru-RU" sz="1800" dirty="0"/>
              <a:t> на суму $</a:t>
            </a:r>
            <a:r>
              <a:rPr lang="en-US" sz="1800" dirty="0"/>
              <a:t> 5</a:t>
            </a:r>
            <a:r>
              <a:rPr lang="ru-RU" sz="1800" dirty="0"/>
              <a:t>000. </a:t>
            </a:r>
            <a:endParaRPr lang="en-US" sz="1800" dirty="0"/>
          </a:p>
          <a:p>
            <a:pPr algn="just"/>
            <a:r>
              <a:rPr lang="ru-RU" sz="1800" dirty="0" err="1"/>
              <a:t>Реалізація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на </a:t>
            </a:r>
            <a:r>
              <a:rPr lang="ru-RU" sz="1800" dirty="0" err="1"/>
              <a:t>умовах</a:t>
            </a:r>
            <a:r>
              <a:rPr lang="ru-RU" sz="1800" dirty="0"/>
              <a:t> 2/10,</a:t>
            </a:r>
            <a:br>
              <a:rPr lang="ru-RU" sz="1800" dirty="0"/>
            </a:br>
            <a:r>
              <a:rPr lang="ru-RU" sz="1800" dirty="0"/>
              <a:t>п/30. </a:t>
            </a:r>
            <a:endParaRPr lang="en-US" sz="1800" dirty="0"/>
          </a:p>
          <a:p>
            <a:pPr algn="just"/>
            <a:r>
              <a:rPr lang="ru-RU" sz="1800" dirty="0"/>
              <a:t>Дата, </a:t>
            </a:r>
            <a:r>
              <a:rPr lang="ru-RU" sz="1800" dirty="0" err="1"/>
              <a:t>зазначена</a:t>
            </a:r>
            <a:r>
              <a:rPr lang="ru-RU" sz="1800" dirty="0"/>
              <a:t> у </a:t>
            </a:r>
            <a:r>
              <a:rPr lang="ru-RU" sz="1800" dirty="0" err="1"/>
              <a:t>рахунку-фактурі</a:t>
            </a:r>
            <a:r>
              <a:rPr lang="ru-RU" sz="1800" dirty="0"/>
              <a:t>, - 10.02.20</a:t>
            </a:r>
            <a:r>
              <a:rPr lang="en-US" sz="1800" dirty="0"/>
              <a:t>23</a:t>
            </a:r>
            <a:r>
              <a:rPr lang="ru-RU" sz="1800" dirty="0"/>
              <a:t>р. </a:t>
            </a:r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MOS</a:t>
            </a:r>
            <a:r>
              <a:rPr lang="ru-RU" sz="1800" dirty="0"/>
              <a:t>»</a:t>
            </a:r>
            <a:br>
              <a:rPr lang="ru-RU" sz="1800" dirty="0"/>
            </a:br>
            <a:r>
              <a:rPr lang="ru-RU" sz="1800" dirty="0"/>
              <a:t>12.02.2023р. оплатила </a:t>
            </a:r>
            <a:r>
              <a:rPr lang="ru-RU" sz="1800" dirty="0" err="1"/>
              <a:t>рахунок</a:t>
            </a:r>
            <a:r>
              <a:rPr lang="ru-RU" sz="1800" dirty="0"/>
              <a:t> в </a:t>
            </a:r>
            <a:r>
              <a:rPr lang="ru-RU" sz="1800" dirty="0" err="1"/>
              <a:t>сумі</a:t>
            </a:r>
            <a:r>
              <a:rPr lang="ru-RU" sz="1800" dirty="0"/>
              <a:t> $</a:t>
            </a:r>
            <a:r>
              <a:rPr lang="en-US" sz="1800" dirty="0"/>
              <a:t> 1000</a:t>
            </a:r>
            <a:r>
              <a:rPr lang="ru-RU" sz="1800" dirty="0"/>
              <a:t>, а 07.03.20</a:t>
            </a:r>
            <a:r>
              <a:rPr lang="en-US" sz="1800" dirty="0"/>
              <a:t>23</a:t>
            </a:r>
            <a:r>
              <a:rPr lang="ru-RU" sz="1800" dirty="0"/>
              <a:t>р. – </a:t>
            </a:r>
            <a:r>
              <a:rPr lang="ru-RU" sz="1800" dirty="0" err="1"/>
              <a:t>решту</a:t>
            </a:r>
            <a:r>
              <a:rPr lang="en-US" sz="1800" dirty="0"/>
              <a:t> </a:t>
            </a:r>
            <a:r>
              <a:rPr lang="ru-RU" sz="1800" dirty="0" err="1"/>
              <a:t>заборгованості</a:t>
            </a:r>
            <a:r>
              <a:rPr lang="ru-RU" sz="1800" dirty="0"/>
              <a:t>.</a:t>
            </a:r>
            <a:endParaRPr lang="en-US" sz="1800" dirty="0"/>
          </a:p>
          <a:p>
            <a:pPr algn="just"/>
            <a:r>
              <a:rPr lang="ru-RU" sz="1800" b="1" dirty="0"/>
              <a:t> </a:t>
            </a:r>
            <a:br>
              <a:rPr lang="ru-RU" sz="1800" b="1" dirty="0"/>
            </a:br>
            <a:r>
              <a:rPr lang="uk-UA" sz="1800" b="1" dirty="0"/>
              <a:t>Валовий метод:</a:t>
            </a:r>
          </a:p>
          <a:p>
            <a:pPr algn="just"/>
            <a:r>
              <a:rPr lang="uk-UA" sz="1800" dirty="0"/>
              <a:t>10.02.23 реалізована продукція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«Рахунки до отримання» 5 000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«Доходи від реалізації» 5 000</a:t>
            </a:r>
          </a:p>
          <a:p>
            <a:pPr algn="just"/>
            <a:endParaRPr lang="uk-UA" sz="1800" dirty="0"/>
          </a:p>
          <a:p>
            <a:pPr algn="just"/>
            <a:r>
              <a:rPr lang="uk-UA" sz="1800" dirty="0"/>
              <a:t>12.02.2023 оплачена продукція частково: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«Грошові кошти» 980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«Знижки з продажу» 20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«Рахунки до отримання» 1 000</a:t>
            </a:r>
          </a:p>
          <a:p>
            <a:pPr algn="just"/>
            <a:r>
              <a:rPr lang="uk-UA" sz="1800" dirty="0"/>
              <a:t>07.03.2023 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«Грошові кошти» 4 000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«Рахунки до отримання» 4 000</a:t>
            </a:r>
          </a:p>
          <a:p>
            <a:pPr algn="just"/>
            <a:r>
              <a:rPr lang="uk-UA" sz="1800" dirty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88243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85618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5. </a:t>
            </a:r>
            <a:r>
              <a:rPr lang="ru-RU" sz="2200" b="1" dirty="0" err="1"/>
              <a:t>Облік</a:t>
            </a:r>
            <a:r>
              <a:rPr lang="ru-RU" sz="2200" b="1" dirty="0"/>
              <a:t> </a:t>
            </a:r>
            <a:r>
              <a:rPr lang="ru-RU" sz="2200" b="1" dirty="0" err="1"/>
              <a:t>знижок</a:t>
            </a:r>
            <a:br>
              <a:rPr lang="ru-RU" sz="2200" b="1" dirty="0"/>
            </a:b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16" y="856184"/>
            <a:ext cx="7406640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b="1" dirty="0"/>
              <a:t>Приклад. </a:t>
            </a:r>
            <a:endParaRPr lang="en-US" sz="1800" b="1" dirty="0"/>
          </a:p>
          <a:p>
            <a:pPr algn="just"/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MTA</a:t>
            </a:r>
            <a:r>
              <a:rPr lang="ru-RU" sz="1800" dirty="0"/>
              <a:t>» за договором </a:t>
            </a:r>
            <a:r>
              <a:rPr lang="ru-RU" sz="1800" dirty="0" err="1"/>
              <a:t>відвантажила</a:t>
            </a:r>
            <a:r>
              <a:rPr lang="ru-RU" sz="1800" dirty="0"/>
              <a:t> </a:t>
            </a:r>
            <a:r>
              <a:rPr lang="ru-RU" sz="1800" dirty="0" err="1"/>
              <a:t>компанії</a:t>
            </a:r>
            <a:br>
              <a:rPr lang="ru-RU" sz="1800" dirty="0"/>
            </a:br>
            <a:r>
              <a:rPr lang="ru-RU" sz="1800" dirty="0"/>
              <a:t>«</a:t>
            </a:r>
            <a:r>
              <a:rPr lang="en-US" sz="1800" dirty="0"/>
              <a:t>MOS</a:t>
            </a:r>
            <a:r>
              <a:rPr lang="ru-RU" sz="1800" dirty="0"/>
              <a:t>» </a:t>
            </a:r>
            <a:r>
              <a:rPr lang="ru-RU" sz="1800" dirty="0" err="1"/>
              <a:t>продукцію</a:t>
            </a:r>
            <a:r>
              <a:rPr lang="ru-RU" sz="1800" dirty="0"/>
              <a:t> на суму $</a:t>
            </a:r>
            <a:r>
              <a:rPr lang="en-US" sz="1800" dirty="0"/>
              <a:t> 5</a:t>
            </a:r>
            <a:r>
              <a:rPr lang="ru-RU" sz="1800" dirty="0"/>
              <a:t>000. </a:t>
            </a:r>
            <a:endParaRPr lang="en-US" sz="1800" dirty="0"/>
          </a:p>
          <a:p>
            <a:pPr algn="just"/>
            <a:r>
              <a:rPr lang="ru-RU" sz="1800" dirty="0" err="1"/>
              <a:t>Реалізація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на </a:t>
            </a:r>
            <a:r>
              <a:rPr lang="ru-RU" sz="1800" dirty="0" err="1"/>
              <a:t>умовах</a:t>
            </a:r>
            <a:r>
              <a:rPr lang="ru-RU" sz="1800" dirty="0"/>
              <a:t> 2/10,</a:t>
            </a:r>
            <a:br>
              <a:rPr lang="ru-RU" sz="1800" dirty="0"/>
            </a:br>
            <a:r>
              <a:rPr lang="ru-RU" sz="1800" dirty="0"/>
              <a:t>п/30. </a:t>
            </a:r>
            <a:endParaRPr lang="en-US" sz="1800" dirty="0"/>
          </a:p>
          <a:p>
            <a:pPr algn="just"/>
            <a:r>
              <a:rPr lang="ru-RU" sz="1800" dirty="0"/>
              <a:t>Дата, </a:t>
            </a:r>
            <a:r>
              <a:rPr lang="ru-RU" sz="1800" dirty="0" err="1"/>
              <a:t>зазначена</a:t>
            </a:r>
            <a:r>
              <a:rPr lang="ru-RU" sz="1800" dirty="0"/>
              <a:t> у </a:t>
            </a:r>
            <a:r>
              <a:rPr lang="ru-RU" sz="1800" dirty="0" err="1"/>
              <a:t>рахунку-фактурі</a:t>
            </a:r>
            <a:r>
              <a:rPr lang="ru-RU" sz="1800" dirty="0"/>
              <a:t>, - 10.02.20</a:t>
            </a:r>
            <a:r>
              <a:rPr lang="en-US" sz="1800" dirty="0"/>
              <a:t>23</a:t>
            </a:r>
            <a:r>
              <a:rPr lang="ru-RU" sz="1800" dirty="0"/>
              <a:t>р. </a:t>
            </a:r>
            <a:r>
              <a:rPr lang="ru-RU" sz="1800" dirty="0" err="1"/>
              <a:t>Компанія</a:t>
            </a:r>
            <a:r>
              <a:rPr lang="ru-RU" sz="1800" dirty="0"/>
              <a:t> «</a:t>
            </a:r>
            <a:r>
              <a:rPr lang="en-US" sz="1800" dirty="0"/>
              <a:t>MOS</a:t>
            </a:r>
            <a:r>
              <a:rPr lang="ru-RU" sz="1800" dirty="0"/>
              <a:t>»</a:t>
            </a:r>
            <a:br>
              <a:rPr lang="ru-RU" sz="1800" dirty="0"/>
            </a:br>
            <a:r>
              <a:rPr lang="ru-RU" sz="1800" dirty="0"/>
              <a:t>12.02.2023р. оплатила </a:t>
            </a:r>
            <a:r>
              <a:rPr lang="ru-RU" sz="1800" dirty="0" err="1"/>
              <a:t>рахунок</a:t>
            </a:r>
            <a:r>
              <a:rPr lang="ru-RU" sz="1800" dirty="0"/>
              <a:t> в </a:t>
            </a:r>
            <a:r>
              <a:rPr lang="ru-RU" sz="1800" dirty="0" err="1"/>
              <a:t>сумі</a:t>
            </a:r>
            <a:r>
              <a:rPr lang="ru-RU" sz="1800" dirty="0"/>
              <a:t> $</a:t>
            </a:r>
            <a:r>
              <a:rPr lang="en-US" sz="1800" dirty="0"/>
              <a:t> 1000</a:t>
            </a:r>
            <a:r>
              <a:rPr lang="ru-RU" sz="1800" dirty="0"/>
              <a:t>, а 07.03.20</a:t>
            </a:r>
            <a:r>
              <a:rPr lang="en-US" sz="1800" dirty="0"/>
              <a:t>23</a:t>
            </a:r>
            <a:r>
              <a:rPr lang="ru-RU" sz="1800" dirty="0"/>
              <a:t>р. – </a:t>
            </a:r>
            <a:r>
              <a:rPr lang="ru-RU" sz="1800" dirty="0" err="1"/>
              <a:t>решту</a:t>
            </a:r>
            <a:r>
              <a:rPr lang="en-US" sz="1800" dirty="0"/>
              <a:t> </a:t>
            </a:r>
            <a:r>
              <a:rPr lang="ru-RU" sz="1800" dirty="0" err="1"/>
              <a:t>заборгованості</a:t>
            </a:r>
            <a:r>
              <a:rPr lang="ru-RU" sz="1800" dirty="0"/>
              <a:t>.</a:t>
            </a:r>
            <a:endParaRPr lang="en-US" sz="1800" dirty="0"/>
          </a:p>
          <a:p>
            <a:pPr algn="just"/>
            <a:r>
              <a:rPr lang="ru-RU" sz="1800" b="1" dirty="0"/>
              <a:t> </a:t>
            </a:r>
            <a:br>
              <a:rPr lang="ru-RU" sz="1800" b="1" dirty="0"/>
            </a:br>
            <a:r>
              <a:rPr lang="ru-RU" sz="1800" b="1" dirty="0" err="1"/>
              <a:t>Чистий</a:t>
            </a:r>
            <a:r>
              <a:rPr lang="ru-RU" sz="1800" b="1" dirty="0"/>
              <a:t> метод:</a:t>
            </a:r>
          </a:p>
          <a:p>
            <a:pPr algn="just"/>
            <a:r>
              <a:rPr lang="ru-RU" sz="1800" dirty="0"/>
              <a:t>10.02.2023 </a:t>
            </a:r>
            <a:r>
              <a:rPr lang="uk-UA" sz="1800" dirty="0"/>
              <a:t>реалізована продукція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«Рахунки до отримання» 4 900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«Доходи від реалізації» 4 900</a:t>
            </a:r>
          </a:p>
          <a:p>
            <a:pPr algn="just"/>
            <a:r>
              <a:rPr lang="uk-UA" sz="1800" dirty="0"/>
              <a:t>12.02.2023 оплачена продукція частково: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«Грошові кошти» 980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«Рахунки до отримання» 980</a:t>
            </a:r>
          </a:p>
          <a:p>
            <a:pPr algn="just"/>
            <a:r>
              <a:rPr lang="uk-UA" sz="1800" dirty="0"/>
              <a:t>07.03.2023 </a:t>
            </a:r>
          </a:p>
          <a:p>
            <a:pPr algn="just"/>
            <a:r>
              <a:rPr lang="uk-UA" sz="1800" dirty="0" err="1"/>
              <a:t>Дт</a:t>
            </a:r>
            <a:r>
              <a:rPr lang="uk-UA" sz="1800" dirty="0"/>
              <a:t> «Грошові кошти» 4 000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«Рахунки до отримання» 3200</a:t>
            </a:r>
          </a:p>
          <a:p>
            <a:pPr algn="just"/>
            <a:r>
              <a:rPr lang="uk-UA" sz="1800" dirty="0" err="1"/>
              <a:t>Кт</a:t>
            </a:r>
            <a:r>
              <a:rPr lang="uk-UA" sz="1800" dirty="0"/>
              <a:t> «Втрачені знижки»80</a:t>
            </a:r>
          </a:p>
          <a:p>
            <a:pPr algn="just"/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00348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5641" y="764704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</a:t>
            </a:r>
            <a:r>
              <a:rPr lang="ru-RU" sz="2000" b="1" dirty="0"/>
              <a:t>Склад </a:t>
            </a:r>
            <a:r>
              <a:rPr lang="ru-RU" sz="2000" b="1" dirty="0" err="1"/>
              <a:t>грошових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, характеристика </a:t>
            </a:r>
            <a:r>
              <a:rPr lang="ru-RU" sz="2000" b="1" dirty="0" err="1"/>
              <a:t>рахунків</a:t>
            </a:r>
            <a:r>
              <a:rPr lang="ru-RU" sz="2000" b="1" dirty="0"/>
              <a:t> для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обліку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еквіваленти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найліквіднішої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. </a:t>
            </a:r>
            <a:r>
              <a:rPr lang="ru-RU" b="1" dirty="0" err="1"/>
              <a:t>Відповідно</a:t>
            </a:r>
            <a:r>
              <a:rPr lang="ru-RU" b="1" dirty="0"/>
              <a:t> до МСФЗ до </a:t>
            </a:r>
            <a:r>
              <a:rPr lang="ru-RU" b="1" dirty="0" err="1"/>
              <a:t>грошових</a:t>
            </a:r>
            <a:r>
              <a:rPr lang="ru-RU" b="1" dirty="0"/>
              <a:t> </a:t>
            </a:r>
            <a:r>
              <a:rPr lang="ru-RU" b="1" dirty="0" err="1"/>
              <a:t>коштів</a:t>
            </a:r>
            <a:r>
              <a:rPr lang="ru-RU" b="1" dirty="0"/>
              <a:t> належать </a:t>
            </a:r>
            <a:r>
              <a:rPr lang="ru-RU" dirty="0" err="1"/>
              <a:t>готівка</a:t>
            </a:r>
            <a:r>
              <a:rPr lang="ru-RU" dirty="0"/>
              <a:t> в </a:t>
            </a:r>
            <a:r>
              <a:rPr lang="ru-RU" dirty="0" err="1"/>
              <a:t>касі</a:t>
            </a:r>
            <a:r>
              <a:rPr lang="ru-RU" dirty="0"/>
              <a:t>, </a:t>
            </a:r>
            <a:r>
              <a:rPr lang="ru-RU" dirty="0" err="1"/>
              <a:t>монети</a:t>
            </a:r>
            <a:r>
              <a:rPr lang="ru-RU" dirty="0"/>
              <a:t>, </a:t>
            </a:r>
            <a:r>
              <a:rPr lang="ru-RU" dirty="0" err="1"/>
              <a:t>банкноти</a:t>
            </a:r>
            <a:r>
              <a:rPr lang="ru-RU" dirty="0"/>
              <a:t>, валюта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депозити</a:t>
            </a:r>
            <a:r>
              <a:rPr lang="ru-RU" dirty="0"/>
              <a:t> до </a:t>
            </a:r>
            <a:r>
              <a:rPr lang="ru-RU" dirty="0" err="1"/>
              <a:t>запитання</a:t>
            </a:r>
            <a:r>
              <a:rPr lang="ru-RU" dirty="0"/>
              <a:t>,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депозитні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в банках,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До </a:t>
            </a:r>
            <a:r>
              <a:rPr lang="ru-RU" b="1" dirty="0" err="1"/>
              <a:t>грошових</a:t>
            </a:r>
            <a:r>
              <a:rPr lang="ru-RU" b="1" dirty="0"/>
              <a:t> </a:t>
            </a:r>
            <a:r>
              <a:rPr lang="ru-RU" b="1" dirty="0" err="1"/>
              <a:t>коштів</a:t>
            </a:r>
            <a:r>
              <a:rPr lang="ru-RU" b="1" dirty="0"/>
              <a:t> </a:t>
            </a:r>
            <a:r>
              <a:rPr lang="ru-RU" b="1" dirty="0" err="1"/>
              <a:t>відносять</a:t>
            </a:r>
            <a:r>
              <a:rPr lang="ru-RU" b="1" dirty="0"/>
              <a:t>:</a:t>
            </a:r>
          </a:p>
          <a:p>
            <a:pPr lvl="0" algn="just"/>
            <a:r>
              <a:rPr lang="ru-RU" dirty="0"/>
              <a:t>-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переказні</a:t>
            </a:r>
            <a:r>
              <a:rPr lang="ru-RU" dirty="0"/>
              <a:t> </a:t>
            </a:r>
            <a:r>
              <a:rPr lang="ru-RU" dirty="0" err="1"/>
              <a:t>векселі</a:t>
            </a:r>
            <a:r>
              <a:rPr lang="ru-RU" dirty="0"/>
              <a:t> (</a:t>
            </a:r>
            <a:r>
              <a:rPr lang="ru-RU" dirty="0" err="1"/>
              <a:t>переказні</a:t>
            </a:r>
            <a:r>
              <a:rPr lang="ru-RU" dirty="0"/>
              <a:t> </a:t>
            </a:r>
            <a:r>
              <a:rPr lang="ru-RU" dirty="0" err="1"/>
              <a:t>векселі</a:t>
            </a:r>
            <a:r>
              <a:rPr lang="ru-RU" dirty="0"/>
              <a:t>, </a:t>
            </a:r>
            <a:r>
              <a:rPr lang="ru-RU" dirty="0" err="1"/>
              <a:t>видані</a:t>
            </a:r>
            <a:r>
              <a:rPr lang="ru-RU" dirty="0"/>
              <a:t> одним банком </a:t>
            </a:r>
            <a:r>
              <a:rPr lang="ru-RU" dirty="0" err="1"/>
              <a:t>іншому</a:t>
            </a:r>
            <a:r>
              <a:rPr lang="ru-RU" dirty="0"/>
              <a:t> банку);</a:t>
            </a:r>
          </a:p>
          <a:p>
            <a:pPr algn="just"/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перекази</a:t>
            </a:r>
            <a:r>
              <a:rPr lang="ru-RU" dirty="0"/>
              <a:t> (чеки, </a:t>
            </a:r>
            <a:r>
              <a:rPr lang="ru-RU" dirty="0" err="1"/>
              <a:t>виписані</a:t>
            </a:r>
            <a:r>
              <a:rPr lang="ru-RU" dirty="0"/>
              <a:t> банком </a:t>
            </a:r>
            <a:r>
              <a:rPr lang="ru-RU" dirty="0" err="1"/>
              <a:t>отримувачу</a:t>
            </a:r>
            <a:r>
              <a:rPr lang="ru-RU" dirty="0"/>
              <a:t> платежу за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);</a:t>
            </a:r>
          </a:p>
          <a:p>
            <a:pPr algn="just"/>
            <a:r>
              <a:rPr lang="uk-UA" dirty="0"/>
              <a:t>- </a:t>
            </a:r>
            <a:r>
              <a:rPr lang="ru-RU" dirty="0"/>
              <a:t> чеки, </a:t>
            </a:r>
            <a:r>
              <a:rPr lang="ru-RU" dirty="0" err="1"/>
              <a:t>виписані</a:t>
            </a:r>
            <a:r>
              <a:rPr lang="ru-RU" dirty="0"/>
              <a:t> </a:t>
            </a:r>
            <a:r>
              <a:rPr lang="ru-RU" dirty="0" err="1"/>
              <a:t>касиром</a:t>
            </a:r>
            <a:r>
              <a:rPr lang="ru-RU" dirty="0"/>
              <a:t> банку (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данного банку);</a:t>
            </a:r>
          </a:p>
          <a:p>
            <a:pPr algn="just"/>
            <a:r>
              <a:rPr lang="uk-UA" dirty="0"/>
              <a:t>- </a:t>
            </a:r>
            <a:r>
              <a:rPr lang="ru-RU" dirty="0"/>
              <a:t> чеки, </a:t>
            </a:r>
            <a:r>
              <a:rPr lang="ru-RU" dirty="0" err="1"/>
              <a:t>засвідчені</a:t>
            </a:r>
            <a:r>
              <a:rPr lang="ru-RU" dirty="0"/>
              <a:t> банком (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банку про </a:t>
            </a:r>
            <a:r>
              <a:rPr lang="ru-RU" dirty="0" err="1"/>
              <a:t>гарантію</a:t>
            </a:r>
            <a:r>
              <a:rPr lang="ru-RU" dirty="0"/>
              <a:t> платежу);</a:t>
            </a:r>
          </a:p>
          <a:p>
            <a:pPr algn="just"/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персональні</a:t>
            </a:r>
            <a:r>
              <a:rPr lang="ru-RU" dirty="0"/>
              <a:t> чеки (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особам);</a:t>
            </a:r>
          </a:p>
          <a:p>
            <a:r>
              <a:rPr lang="uk-UA" dirty="0"/>
              <a:t>-  ощадні рахунки.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</a:t>
            </a:r>
            <a:r>
              <a:rPr lang="ru-RU" sz="2000" b="1" dirty="0"/>
              <a:t>Склад </a:t>
            </a:r>
            <a:r>
              <a:rPr lang="ru-RU" sz="2000" b="1" dirty="0" err="1"/>
              <a:t>грошових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, характеристика </a:t>
            </a:r>
            <a:r>
              <a:rPr lang="ru-RU" sz="2000" b="1" dirty="0" err="1"/>
              <a:t>рахунків</a:t>
            </a:r>
            <a:r>
              <a:rPr lang="ru-RU" sz="2000" b="1" dirty="0"/>
              <a:t> для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обліку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pic>
        <p:nvPicPr>
          <p:cNvPr id="1026" name="Изображение 11">
            <a:extLst>
              <a:ext uri="{FF2B5EF4-FFF2-40B4-BE49-F238E27FC236}">
                <a16:creationId xmlns:a16="http://schemas.microsoft.com/office/drawing/2014/main" id="{E23C0192-0E60-4BF9-B54D-BA49DBE31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63711"/>
            <a:ext cx="4702646" cy="577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4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</a:t>
            </a:r>
            <a:r>
              <a:rPr lang="ru-RU" sz="2000" b="1" dirty="0"/>
              <a:t>Склад </a:t>
            </a:r>
            <a:r>
              <a:rPr lang="ru-RU" sz="2000" b="1" dirty="0" err="1"/>
              <a:t>грошових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, характеристика </a:t>
            </a:r>
            <a:r>
              <a:rPr lang="ru-RU" sz="2000" b="1" dirty="0" err="1"/>
              <a:t>рахунків</a:t>
            </a:r>
            <a:r>
              <a:rPr lang="ru-RU" sz="2000" b="1" dirty="0"/>
              <a:t> для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обліку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1764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/>
              <a:t>До еквівалентів грошових коштів належать </a:t>
            </a:r>
            <a:r>
              <a:rPr lang="uk-UA" dirty="0"/>
              <a:t>короткострокові високоліквідні інвестиції, які вільно конвертуються у відповідні суми грошових коштів і яким притаманний незначний ризик зміни вартості.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Стандартами США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до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, </a:t>
            </a:r>
            <a:r>
              <a:rPr lang="ru-RU" dirty="0" err="1"/>
              <a:t>простих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чеків</a:t>
            </a:r>
            <a:r>
              <a:rPr lang="ru-RU" dirty="0"/>
              <a:t>,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компенсаційного</a:t>
            </a:r>
            <a:r>
              <a:rPr lang="ru-RU" dirty="0"/>
              <a:t> </a:t>
            </a:r>
            <a:r>
              <a:rPr lang="ru-RU" dirty="0" err="1"/>
              <a:t>залишку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конвертувати</a:t>
            </a:r>
            <a:r>
              <a:rPr lang="ru-RU" dirty="0"/>
              <a:t> (</a:t>
            </a:r>
            <a:r>
              <a:rPr lang="ru-RU" dirty="0" err="1"/>
              <a:t>мінімальна</a:t>
            </a:r>
            <a:r>
              <a:rPr lang="ru-RU" dirty="0"/>
              <a:t> сума,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на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як </a:t>
            </a:r>
            <a:r>
              <a:rPr lang="ru-RU" dirty="0" err="1"/>
              <a:t>забезпечення</a:t>
            </a:r>
            <a:r>
              <a:rPr lang="ru-RU" dirty="0"/>
              <a:t> кредитного договору). </a:t>
            </a:r>
          </a:p>
          <a:p>
            <a:pPr algn="just"/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поштові</a:t>
            </a:r>
            <a:r>
              <a:rPr lang="ru-RU" dirty="0"/>
              <a:t> марки, </a:t>
            </a:r>
            <a:r>
              <a:rPr lang="ru-RU" dirty="0" err="1"/>
              <a:t>оплачені</a:t>
            </a:r>
            <a:r>
              <a:rPr lang="ru-RU" dirty="0"/>
              <a:t> квитки), </a:t>
            </a:r>
            <a:r>
              <a:rPr lang="ru-RU" dirty="0" err="1"/>
              <a:t>які</a:t>
            </a:r>
            <a:r>
              <a:rPr lang="ru-RU" dirty="0"/>
              <a:t> за стандартами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грошовими</a:t>
            </a:r>
            <a:r>
              <a:rPr lang="ru-RU" dirty="0"/>
              <a:t> коштами, в США </a:t>
            </a:r>
            <a:r>
              <a:rPr lang="ru-RU" dirty="0" err="1"/>
              <a:t>вважаються</a:t>
            </a:r>
            <a:r>
              <a:rPr lang="ru-RU" dirty="0"/>
              <a:t> авансами.</a:t>
            </a:r>
          </a:p>
          <a:p>
            <a:pPr algn="just"/>
            <a:endParaRPr lang="ru-RU" dirty="0"/>
          </a:p>
        </p:txBody>
      </p:sp>
      <p:pic>
        <p:nvPicPr>
          <p:cNvPr id="2050" name="Изображение 12">
            <a:extLst>
              <a:ext uri="{FF2B5EF4-FFF2-40B4-BE49-F238E27FC236}">
                <a16:creationId xmlns:a16="http://schemas.microsoft.com/office/drawing/2014/main" id="{E2BDFFA9-78DF-49CC-97F5-F0180AF48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941168"/>
            <a:ext cx="4536504" cy="180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769888"/>
            <a:ext cx="7406640" cy="576064"/>
          </a:xfrm>
        </p:spPr>
        <p:txBody>
          <a:bodyPr>
            <a:noAutofit/>
          </a:bodyPr>
          <a:lstStyle/>
          <a:p>
            <a:r>
              <a:rPr lang="uk-UA" sz="1800" dirty="0"/>
              <a:t>1.</a:t>
            </a:r>
            <a:r>
              <a:rPr lang="ru-RU" sz="2000" b="1" dirty="0"/>
              <a:t>Склад </a:t>
            </a:r>
            <a:r>
              <a:rPr lang="ru-RU" sz="2000" b="1" dirty="0" err="1"/>
              <a:t>грошових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, характеристика </a:t>
            </a:r>
            <a:r>
              <a:rPr lang="ru-RU" sz="2000" b="1" dirty="0" err="1"/>
              <a:t>рахунків</a:t>
            </a:r>
            <a:r>
              <a:rPr lang="ru-RU" sz="2000" b="1" dirty="0"/>
              <a:t> для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обліку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764704"/>
            <a:ext cx="7406640" cy="5328592"/>
          </a:xfrm>
        </p:spPr>
        <p:txBody>
          <a:bodyPr>
            <a:normAutofit fontScale="77500" lnSpcReduction="20000"/>
          </a:bodyPr>
          <a:lstStyle/>
          <a:p>
            <a:endParaRPr lang="ru-RU" b="1" dirty="0"/>
          </a:p>
          <a:p>
            <a:pPr algn="just"/>
            <a:r>
              <a:rPr lang="uk-UA" dirty="0"/>
              <a:t>До основних задач обліку грошових коштів належить: своєчасне і правильне документування операцій по руху грошових коштів; забезпечення оперативного, повсякденного контролю за збереженням наявних грошових коштів в касі підприємства; забезпечення контролю за використанням коштів виключно за цільовим призначенням; забезпечення контролю за правильністю та своєчасними безготівковими розрахунками з бюджетом, банками, персоналом.</a:t>
            </a:r>
            <a:endParaRPr lang="ru-RU" dirty="0"/>
          </a:p>
          <a:p>
            <a:endParaRPr lang="ru-RU" b="1" dirty="0"/>
          </a:p>
          <a:p>
            <a:r>
              <a:rPr lang="ru-RU" b="1" dirty="0" err="1"/>
              <a:t>Грошові</a:t>
            </a:r>
            <a:r>
              <a:rPr lang="ru-RU" b="1" dirty="0"/>
              <a:t> </a:t>
            </a:r>
            <a:r>
              <a:rPr lang="ru-RU" b="1" dirty="0" err="1"/>
              <a:t>кошти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поділити</a:t>
            </a:r>
            <a:r>
              <a:rPr lang="ru-RU" b="1" dirty="0"/>
              <a:t> на 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/>
              <a:t>категорії</a:t>
            </a:r>
            <a:r>
              <a:rPr lang="ru-RU" b="1" dirty="0"/>
              <a:t>:</a:t>
            </a:r>
          </a:p>
          <a:p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в </a:t>
            </a:r>
            <a:r>
              <a:rPr lang="ru-RU" dirty="0" err="1"/>
              <a:t>касі</a:t>
            </a:r>
            <a:r>
              <a:rPr lang="ru-RU" dirty="0"/>
              <a:t>;</a:t>
            </a:r>
          </a:p>
          <a:p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в банку.</a:t>
            </a:r>
          </a:p>
          <a:p>
            <a:pPr algn="just"/>
            <a:r>
              <a:rPr lang="uk-UA" dirty="0"/>
              <a:t>У західноєвропейських країнах кошти враховують у фінансовій бухгалтерії на рахунках «Каса» і «Рахунки в банках» з поділом їх на національну та іноземну валюту. </a:t>
            </a:r>
          </a:p>
          <a:p>
            <a:pPr algn="just"/>
            <a:r>
              <a:rPr lang="uk-UA" dirty="0"/>
              <a:t>У балансі грошові кошти відображають за статтями «Каса» і «Рахунки в банках».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69269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2.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контроль </a:t>
            </a:r>
            <a:r>
              <a:rPr lang="ru-RU" sz="2000" b="1" dirty="0" err="1"/>
              <a:t>касових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грошей в </a:t>
            </a:r>
            <a:r>
              <a:rPr lang="ru-RU" sz="2000" b="1" dirty="0" err="1"/>
              <a:t>касі</a:t>
            </a:r>
            <a:r>
              <a:rPr lang="ru-RU" sz="2000" b="1" dirty="0"/>
              <a:t> 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3672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На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контролю </a:t>
            </a:r>
            <a:r>
              <a:rPr lang="ru-RU" dirty="0" err="1"/>
              <a:t>касової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</a:t>
            </a:r>
            <a:r>
              <a:rPr lang="ru-RU" dirty="0" err="1"/>
              <a:t>приділяють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систему </a:t>
            </a:r>
            <a:r>
              <a:rPr lang="ru-RU" dirty="0" err="1"/>
              <a:t>внутрішнього</a:t>
            </a:r>
            <a:r>
              <a:rPr lang="ru-RU" dirty="0"/>
              <a:t> контролю, яка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заходи: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</a:t>
            </a:r>
            <a:r>
              <a:rPr lang="ru-RU" dirty="0" err="1"/>
              <a:t>складання</a:t>
            </a:r>
            <a:r>
              <a:rPr lang="ru-RU" dirty="0"/>
              <a:t> плану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</a:t>
            </a:r>
            <a:r>
              <a:rPr lang="ru-RU" dirty="0" err="1"/>
              <a:t>касової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точного </a:t>
            </a:r>
            <a:r>
              <a:rPr lang="ru-RU" dirty="0" err="1"/>
              <a:t>оброблення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бухгалтерської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769888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2.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і контроль </a:t>
            </a:r>
            <a:r>
              <a:rPr lang="ru-RU" sz="2000" b="1" dirty="0" err="1"/>
              <a:t>касових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і грошей в </a:t>
            </a:r>
            <a:r>
              <a:rPr lang="ru-RU" sz="2000" b="1" dirty="0" err="1"/>
              <a:t>касі</a:t>
            </a:r>
            <a:r>
              <a:rPr lang="ru-RU" sz="2000" b="1" dirty="0"/>
              <a:t> 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pic>
        <p:nvPicPr>
          <p:cNvPr id="3074" name="Изображение 13">
            <a:extLst>
              <a:ext uri="{FF2B5EF4-FFF2-40B4-BE49-F238E27FC236}">
                <a16:creationId xmlns:a16="http://schemas.microsoft.com/office/drawing/2014/main" id="{906702F0-4BA4-4421-AC6D-3C9333ECC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6" y="1345952"/>
            <a:ext cx="7920983" cy="402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30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816" y="69269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2.</a:t>
            </a:r>
            <a:r>
              <a:rPr lang="ru-RU" sz="2000" b="1" dirty="0"/>
              <a:t> </a:t>
            </a:r>
            <a:r>
              <a:rPr lang="ru-RU" sz="2000" b="1" dirty="0" err="1"/>
              <a:t>Облік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контроль </a:t>
            </a:r>
            <a:r>
              <a:rPr lang="ru-RU" sz="2000" b="1" dirty="0" err="1"/>
              <a:t>касових</a:t>
            </a:r>
            <a:r>
              <a:rPr lang="ru-RU" sz="2000" b="1" dirty="0"/>
              <a:t> </a:t>
            </a:r>
            <a:r>
              <a:rPr lang="ru-RU" sz="2000" b="1" dirty="0" err="1"/>
              <a:t>операцій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грошей в </a:t>
            </a:r>
            <a:r>
              <a:rPr lang="ru-RU" sz="2000" b="1" dirty="0" err="1"/>
              <a:t>касі</a:t>
            </a:r>
            <a:r>
              <a:rPr lang="ru-RU" sz="2000" b="1" dirty="0"/>
              <a:t> </a:t>
            </a: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7128792" cy="4248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контролю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різними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Вони </a:t>
            </a:r>
            <a:r>
              <a:rPr lang="ru-RU" b="1" dirty="0" err="1"/>
              <a:t>ґрунтуються</a:t>
            </a:r>
            <a:r>
              <a:rPr lang="ru-RU" b="1" dirty="0"/>
              <a:t> на таких принципах: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-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в момент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готівку</a:t>
            </a:r>
            <a:r>
              <a:rPr lang="ru-RU" dirty="0"/>
              <a:t>, яка </a:t>
            </a:r>
            <a:r>
              <a:rPr lang="ru-RU" dirty="0" err="1"/>
              <a:t>надійшла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здавати</a:t>
            </a:r>
            <a:r>
              <a:rPr lang="ru-RU" dirty="0"/>
              <a:t> в день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готівку</a:t>
            </a:r>
            <a:r>
              <a:rPr lang="ru-RU" dirty="0"/>
              <a:t>, не повинен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обліком</a:t>
            </a:r>
            <a:r>
              <a:rPr lang="ru-RU" dirty="0"/>
              <a:t> у </a:t>
            </a:r>
            <a:r>
              <a:rPr lang="ru-RU" dirty="0" err="1"/>
              <a:t>бухгалтерії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, не повинен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розподілом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2862</Words>
  <Application>Microsoft Office PowerPoint</Application>
  <PresentationFormat>Экран (4:3)</PresentationFormat>
  <Paragraphs>235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Corbel</vt:lpstr>
      <vt:lpstr>Gill Sans MT</vt:lpstr>
      <vt:lpstr>Verdana</vt:lpstr>
      <vt:lpstr>Wingdings 2</vt:lpstr>
      <vt:lpstr>Солнцестояние</vt:lpstr>
      <vt:lpstr>Тема Облік грошових коштів</vt:lpstr>
      <vt:lpstr>План</vt:lpstr>
      <vt:lpstr>1.Склад грошових коштів, характеристика рахунків для їх обліку  </vt:lpstr>
      <vt:lpstr>1.Склад грошових коштів, характеристика рахунків для їх обліку  </vt:lpstr>
      <vt:lpstr>1.Склад грошових коштів, характеристика рахунків для їх обліку  </vt:lpstr>
      <vt:lpstr>1.Склад грошових коштів, характеристика рахунків для їх обліку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2. Облік і контроль касових операцій і грошей в касі   </vt:lpstr>
      <vt:lpstr>3 Документальне оформлення і облік операцій по банківських рахунках  </vt:lpstr>
      <vt:lpstr>3 Документальне оформлення і облік операцій по банківських рахунках  </vt:lpstr>
      <vt:lpstr>3 Документальне оформлення і облік операцій по банківських рахунках  </vt:lpstr>
      <vt:lpstr>3 Документальне оформлення і облік операцій по банківських рахунках  </vt:lpstr>
      <vt:lpstr>4. Облік короткострокових фінансових інвестицій  </vt:lpstr>
      <vt:lpstr>4. Облік короткострокових фінансових інвестицій  </vt:lpstr>
      <vt:lpstr>4. Облік короткострокових фінансових інвестицій  </vt:lpstr>
      <vt:lpstr>5. Облік знижок  </vt:lpstr>
      <vt:lpstr>5. Облік знижок  </vt:lpstr>
      <vt:lpstr>5. Облік знижок  </vt:lpstr>
      <vt:lpstr>5. Облік знижок  </vt:lpstr>
      <vt:lpstr>5. Облік знижок  </vt:lpstr>
      <vt:lpstr>5. Облік знижок  </vt:lpstr>
      <vt:lpstr>5. Облік знижок  </vt:lpstr>
      <vt:lpstr>5. Облік знижок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Облік грошових коштів</dc:title>
  <dc:creator>tetiana.moschytska</dc:creator>
  <cp:lastModifiedBy>User</cp:lastModifiedBy>
  <cp:revision>22</cp:revision>
  <dcterms:created xsi:type="dcterms:W3CDTF">2024-03-18T14:49:45Z</dcterms:created>
  <dcterms:modified xsi:type="dcterms:W3CDTF">2024-03-26T07:41:10Z</dcterms:modified>
</cp:coreProperties>
</file>