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610B2C-14E2-4B61-BAD8-5A372FC3106F}" v="344" dt="2022-11-06T17:14:27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3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14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525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231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814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1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078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74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715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78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294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858312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внутренний, электрон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C7D21D7-C9B6-2F29-1B2C-C62377323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5733" y="2294372"/>
            <a:ext cx="7427251" cy="2268559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ru-RU" sz="3000" b="1" dirty="0" smtClean="0">
                <a:ea typeface="+mj-lt"/>
                <a:cs typeface="+mj-lt"/>
              </a:rPr>
              <a:t>Т</a:t>
            </a:r>
            <a:r>
              <a:rPr lang="ru-RU" sz="3000" b="1" dirty="0" smtClean="0">
                <a:ea typeface="+mj-lt"/>
                <a:cs typeface="+mj-lt"/>
              </a:rPr>
              <a:t>ема 15:</a:t>
            </a:r>
            <a:r>
              <a:rPr lang="ru-RU" sz="3000" b="1" dirty="0">
                <a:ea typeface="+mj-lt"/>
                <a:cs typeface="+mj-lt"/>
              </a:rPr>
              <a:t/>
            </a:r>
            <a:br>
              <a:rPr lang="ru-RU" sz="3000" b="1" dirty="0">
                <a:ea typeface="+mj-lt"/>
                <a:cs typeface="+mj-lt"/>
              </a:rPr>
            </a:br>
            <a:r>
              <a:rPr lang="ru-RU" sz="3000" b="1" dirty="0">
                <a:ea typeface="+mj-lt"/>
                <a:cs typeface="+mj-lt"/>
              </a:rPr>
              <a:t>ФІНАНСОВО - ЕКОНОМІЧНІ РЕЗУЛЬТАТИ ДІЯЛЬНОСТІ ПІДПРИЄМСТВА</a:t>
            </a:r>
            <a:br>
              <a:rPr lang="ru-RU" sz="3000" b="1" dirty="0">
                <a:ea typeface="+mj-lt"/>
                <a:cs typeface="+mj-lt"/>
              </a:rPr>
            </a:br>
            <a:r>
              <a:rPr lang="ru-RU" sz="3000" b="1" dirty="0">
                <a:ea typeface="+mj-lt"/>
                <a:cs typeface="+mj-lt"/>
              </a:rPr>
              <a:t/>
            </a:r>
            <a:br>
              <a:rPr lang="ru-RU" sz="3000" b="1" dirty="0">
                <a:ea typeface="+mj-lt"/>
                <a:cs typeface="+mj-lt"/>
              </a:rPr>
            </a:br>
            <a:endParaRPr lang="ru-RU" sz="3000" b="1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5384" y="3181512"/>
            <a:ext cx="5357600" cy="11602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dirty="0" smtClean="0"/>
              <a:t>Викладач </a:t>
            </a:r>
            <a:r>
              <a:rPr lang="uk-UA" dirty="0" err="1" smtClean="0"/>
              <a:t>Костіна</a:t>
            </a:r>
            <a:r>
              <a:rPr lang="uk-UA" dirty="0" smtClean="0"/>
              <a:t> Т.Ю.</a:t>
            </a:r>
            <a:endParaRPr lang="ru-RU" dirty="0" err="1"/>
          </a:p>
        </p:txBody>
      </p: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3FAD17B9-9E6C-4DD1-9728-97B5E5FCC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="" xmlns:a16="http://schemas.microsoft.com/office/drawing/2014/main" id="{D7AC3F90-A588-42FF-B41D-062A8D91B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LEGO,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C8350F0-B671-5213-4378-F21886CF3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3749" r="-1" b="-1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15AB904-4FB7-4A0D-B43E-03ACF05E1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D4EC33-7766-D065-082B-9974E463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ru-RU" b="1">
                <a:ea typeface="+mj-lt"/>
                <a:cs typeface="+mj-lt"/>
              </a:rPr>
              <a:t>4.Ефективність </a:t>
            </a:r>
            <a:r>
              <a:rPr lang="ru-RU" b="1" err="1">
                <a:ea typeface="+mj-lt"/>
                <a:cs typeface="+mj-lt"/>
              </a:rPr>
              <a:t>виробництва</a:t>
            </a:r>
            <a:r>
              <a:rPr lang="ru-RU" b="1">
                <a:ea typeface="+mj-lt"/>
                <a:cs typeface="+mj-lt"/>
              </a:rPr>
              <a:t>: суть і </a:t>
            </a:r>
            <a:r>
              <a:rPr lang="ru-RU" b="1" err="1">
                <a:ea typeface="+mj-lt"/>
                <a:cs typeface="+mj-lt"/>
              </a:rPr>
              <a:t>види</a:t>
            </a:r>
            <a:endParaRPr lang="ru-RU" err="1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E1AADF25-43E9-4DE0-AD82-4F6052319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CBC2D515-EF3C-4E4E-8BC1-192B21E92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89E910-BBD3-410B-0EEB-7D8B1987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>
              <a:lnSpc>
                <a:spcPct val="110000"/>
              </a:lnSpc>
            </a:pPr>
            <a:r>
              <a:rPr lang="ru-RU" sz="1400" b="1" i="1">
                <a:ea typeface="+mn-lt"/>
                <a:cs typeface="+mn-lt"/>
              </a:rPr>
              <a:t>Ефективність виробництва - це економічна категорія, яка характеризує ступінь досягнення загальних і часткових результатів від використання усіх ресурсів підприємства</a:t>
            </a:r>
            <a:endParaRPr lang="ru-RU" sz="1400">
              <a:cs typeface="Arial" panose="020B060402020202020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400" b="1" i="1">
                <a:ea typeface="+mn-lt"/>
                <a:cs typeface="+mn-lt"/>
              </a:rPr>
              <a:t>В залежності від того, який ефект (результат) виробничо - господарської діяльності береться до уваги, розрізняють різні види ефективності.</a:t>
            </a:r>
          </a:p>
          <a:p>
            <a:pPr marL="344170" indent="-344170">
              <a:lnSpc>
                <a:spcPct val="110000"/>
              </a:lnSpc>
            </a:pPr>
            <a:r>
              <a:rPr lang="ru-RU" sz="1400" b="1" i="1">
                <a:cs typeface="Arial"/>
              </a:rPr>
              <a:t>Соціальний ефект</a:t>
            </a:r>
          </a:p>
          <a:p>
            <a:pPr marL="344170" indent="-344170">
              <a:lnSpc>
                <a:spcPct val="110000"/>
              </a:lnSpc>
            </a:pPr>
            <a:r>
              <a:rPr lang="ru-RU" sz="1400" b="1" i="1">
                <a:cs typeface="Arial"/>
              </a:rPr>
              <a:t>Локальний ефект</a:t>
            </a:r>
          </a:p>
          <a:p>
            <a:pPr marL="344170" indent="-344170">
              <a:lnSpc>
                <a:spcPct val="110000"/>
              </a:lnSpc>
            </a:pPr>
            <a:r>
              <a:rPr lang="ru-RU" sz="1400" b="1" i="1">
                <a:cs typeface="Arial"/>
              </a:rPr>
              <a:t>Абсолютний ефект</a:t>
            </a:r>
          </a:p>
          <a:p>
            <a:pPr marL="344170" indent="-344170">
              <a:lnSpc>
                <a:spcPct val="110000"/>
              </a:lnSpc>
            </a:pPr>
            <a:r>
              <a:rPr lang="ru-RU" sz="1400" b="1" i="1">
                <a:cs typeface="Arial"/>
              </a:rPr>
              <a:t>Порівнялний ефект</a:t>
            </a:r>
          </a:p>
          <a:p>
            <a:pPr marL="344170" indent="-344170">
              <a:lnSpc>
                <a:spcPct val="110000"/>
              </a:lnSpc>
            </a:pPr>
            <a:r>
              <a:rPr lang="ru-RU" sz="1400" b="1" i="1">
                <a:cs typeface="Arial"/>
              </a:rPr>
              <a:t>Первісний ефект</a:t>
            </a:r>
          </a:p>
          <a:p>
            <a:pPr marL="344170" indent="-344170">
              <a:lnSpc>
                <a:spcPct val="110000"/>
              </a:lnSpc>
            </a:pPr>
            <a:endParaRPr lang="ru-RU" sz="1400" b="1" i="1"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63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6B922C-50BE-7633-0D60-56C1B72A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err="1">
                <a:ea typeface="+mj-lt"/>
                <a:cs typeface="+mj-lt"/>
              </a:rPr>
              <a:t>Показники</a:t>
            </a:r>
            <a:r>
              <a:rPr lang="ru-RU" b="1" dirty="0">
                <a:ea typeface="+mj-lt"/>
                <a:cs typeface="+mj-lt"/>
              </a:rPr>
              <a:t>, </a:t>
            </a:r>
            <a:r>
              <a:rPr lang="ru-RU" b="1" dirty="0" err="1">
                <a:ea typeface="+mj-lt"/>
                <a:cs typeface="+mj-lt"/>
              </a:rPr>
              <a:t>резерви</a:t>
            </a:r>
            <a:r>
              <a:rPr lang="ru-RU" b="1" dirty="0">
                <a:ea typeface="+mj-lt"/>
                <a:cs typeface="+mj-lt"/>
              </a:rPr>
              <a:t> і </a:t>
            </a:r>
            <a:r>
              <a:rPr lang="ru-RU" b="1" dirty="0" err="1">
                <a:ea typeface="+mj-lt"/>
                <a:cs typeface="+mj-lt"/>
              </a:rPr>
              <a:t>чинники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підвищення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ефективності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виробництва</a:t>
            </a:r>
            <a:endParaRPr lang="ru-RU" dirty="0" err="1">
              <a:cs typeface="Arial" panose="020B0604020202020204"/>
            </a:endParaRPr>
          </a:p>
          <a:p>
            <a:endParaRPr lang="ru-RU" dirty="0">
              <a:cs typeface="Arial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C6FCA1E-52B7-7EBE-070E-4284521F8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5326" y="2026995"/>
            <a:ext cx="5601711" cy="4537926"/>
          </a:xfrm>
        </p:spPr>
      </p:pic>
    </p:spTree>
    <p:extLst>
      <p:ext uri="{BB962C8B-B14F-4D97-AF65-F5344CB8AC3E}">
        <p14:creationId xmlns="" xmlns:p14="http://schemas.microsoft.com/office/powerpoint/2010/main" val="374397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9742F9-3E15-42DD-D039-7955E368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8418880" cy="10772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ru-RU" sz="1800" b="1" i="1" dirty="0" err="1">
                <a:ea typeface="+mj-lt"/>
                <a:cs typeface="+mj-lt"/>
              </a:rPr>
              <a:t>Резерви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підвищення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ефективності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виробництва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dirty="0">
                <a:ea typeface="+mj-lt"/>
                <a:cs typeface="+mj-lt"/>
              </a:rPr>
              <a:t>- </a:t>
            </a:r>
            <a:r>
              <a:rPr lang="ru-RU" sz="1800" b="1" i="1" dirty="0" err="1">
                <a:ea typeface="+mj-lt"/>
                <a:cs typeface="+mj-lt"/>
              </a:rPr>
              <a:t>це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невикористані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можливості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збільшення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корисного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ефекту</a:t>
            </a:r>
            <a:r>
              <a:rPr lang="ru-RU" sz="1800" b="1" i="1" dirty="0">
                <a:ea typeface="+mj-lt"/>
                <a:cs typeface="+mj-lt"/>
              </a:rPr>
              <a:t> в </a:t>
            </a:r>
            <a:r>
              <a:rPr lang="ru-RU" sz="1800" b="1" i="1" dirty="0" err="1">
                <a:ea typeface="+mj-lt"/>
                <a:cs typeface="+mj-lt"/>
              </a:rPr>
              <a:t>розрахунку</a:t>
            </a:r>
            <a:r>
              <a:rPr lang="ru-RU" sz="1800" b="1" i="1" dirty="0">
                <a:ea typeface="+mj-lt"/>
                <a:cs typeface="+mj-lt"/>
              </a:rPr>
              <a:t> на </a:t>
            </a:r>
            <a:r>
              <a:rPr lang="ru-RU" sz="1800" b="1" i="1" dirty="0" err="1">
                <a:ea typeface="+mj-lt"/>
                <a:cs typeface="+mj-lt"/>
              </a:rPr>
              <a:t>одиницю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сукупних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витрат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завдяки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більш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раціональному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використанню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усіх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видів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ресурсів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підприємства</a:t>
            </a:r>
            <a:r>
              <a:rPr lang="ru-RU" sz="1800" b="1" i="1" dirty="0">
                <a:ea typeface="+mj-lt"/>
                <a:cs typeface="+mj-lt"/>
              </a:rPr>
              <a:t>.</a:t>
            </a:r>
            <a:endParaRPr lang="ru-RU" sz="1800">
              <a:cs typeface="Arial"/>
            </a:endParaRPr>
          </a:p>
        </p:txBody>
      </p:sp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2765962E-FD09-FC7D-2349-8820583B3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0313" y="2249686"/>
            <a:ext cx="7796540" cy="3703172"/>
          </a:xfrm>
        </p:spPr>
      </p:pic>
    </p:spTree>
    <p:extLst>
      <p:ext uri="{BB962C8B-B14F-4D97-AF65-F5344CB8AC3E}">
        <p14:creationId xmlns="" xmlns:p14="http://schemas.microsoft.com/office/powerpoint/2010/main" val="187559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DBBA26C-89C3-411F-9753-606A413F89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EAD2215-6311-4D1C-B6B5-F57CB6BFCB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A5DE79-30D1-4A10-8DB9-0A6E523A97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BD0D63-D23F-4AE7-8270-4185EF9C1C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2168E9E-94E9-4BE3-B88C-C8A4681177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2107AC1-AA0D-4097-B03D-FD3C632AB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C8D231A-EC46-4736-B00F-76D307082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92806DFD-E192-42CC-B190-3C4C95B8FF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58A0B6A-DEC0-46AC-8D12-B6E45FCD1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33" y="0"/>
            <a:ext cx="12189867" cy="6858001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C1A506D-EB69-4549-9782-F0EBB2A9AE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761904-12AC-DE0E-93A6-F748A8CE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1437783"/>
            <a:ext cx="7908513" cy="2495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/>
              <a:t>Дякую за увагу</a:t>
            </a:r>
          </a:p>
        </p:txBody>
      </p:sp>
    </p:spTree>
    <p:extLst>
      <p:ext uri="{BB962C8B-B14F-4D97-AF65-F5344CB8AC3E}">
        <p14:creationId xmlns="" xmlns:p14="http://schemas.microsoft.com/office/powerpoint/2010/main" val="299556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F3CF990-ACB8-443A-BB74-D36EC8A00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601900C-265D-4146-A578-477541E3D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0B98862-BEE1-44FB-A335-A1B9106B4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5F94F98-3A57-49AA-838E-91AAF600B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185CF21-0594-48C0-9F3E-254D6BCE9D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1F8C064-2DC5-4758-B49C-76BFF64052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FBD68200-BC03-4015-860B-CD5C30CD7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0B5529D-5CAA-4BF2-B5C9-34705E7661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32A6F87-AC28-4AA8-B8A6-AEBC67BD0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F104DF-CE6A-492F-301A-CFAF2703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ru-RU" sz="480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AE1773-C4D3-7335-54B9-F9A2F208B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>
                <a:ea typeface="+mn-lt"/>
                <a:cs typeface="+mn-lt"/>
              </a:rPr>
              <a:t>Дохід і прибуток підприємства, схеми їх формування та розподілу.</a:t>
            </a:r>
            <a:endParaRPr lang="ru-RU" sz="1800"/>
          </a:p>
          <a:p>
            <a:r>
              <a:rPr lang="ru-RU" sz="1800">
                <a:ea typeface="+mn-lt"/>
                <a:cs typeface="+mn-lt"/>
              </a:rPr>
              <a:t>2. Прибутковість діяльності підприємств, показники, що її характеризують.</a:t>
            </a:r>
            <a:endParaRPr lang="ru-RU" sz="1800"/>
          </a:p>
          <a:p>
            <a:r>
              <a:rPr lang="ru-RU" sz="1800">
                <a:ea typeface="+mn-lt"/>
                <a:cs typeface="+mn-lt"/>
              </a:rPr>
              <a:t>3. Суть та оцінка загального фінансово-економічного стану підприємства.</a:t>
            </a:r>
            <a:endParaRPr lang="ru-RU" sz="1800"/>
          </a:p>
          <a:p>
            <a:r>
              <a:rPr lang="ru-RU" sz="1800">
                <a:ea typeface="+mn-lt"/>
                <a:cs typeface="+mn-lt"/>
              </a:rPr>
              <a:t>4. Ефективність виробництва: суть, види і показники.</a:t>
            </a:r>
            <a:endParaRPr lang="ru-RU" sz="1800"/>
          </a:p>
          <a:p>
            <a:r>
              <a:rPr lang="ru-RU" sz="1800">
                <a:ea typeface="+mn-lt"/>
                <a:cs typeface="+mn-lt"/>
              </a:rPr>
              <a:t>5. Показники, резерви і чинники підвищення ефективності виробництва.</a:t>
            </a:r>
            <a:endParaRPr lang="ru-RU" sz="1800"/>
          </a:p>
          <a:p>
            <a:endParaRPr lang="ru-RU" sz="1800"/>
          </a:p>
        </p:txBody>
      </p:sp>
    </p:spTree>
    <p:extLst>
      <p:ext uri="{BB962C8B-B14F-4D97-AF65-F5344CB8AC3E}">
        <p14:creationId xmlns="" xmlns:p14="http://schemas.microsoft.com/office/powerpoint/2010/main" val="55474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3BBAF34-367D-4E18-A62E-4602BD908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9A4CF08-858A-49E4-B707-4E7585D11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938E62-910D-4D69-AA09-567AAAC37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74E54C6-D084-4BC8-B3F9-8B9EC22A6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F25F76-C911-662C-D52D-73779DC3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200" y="808056"/>
            <a:ext cx="5895492" cy="107722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ru-RU" sz="2100">
                <a:cs typeface="Arial"/>
              </a:rPr>
              <a:t>1.</a:t>
            </a:r>
            <a:r>
              <a:rPr lang="ru-RU" sz="2100" b="1">
                <a:ea typeface="+mj-lt"/>
                <a:cs typeface="+mj-lt"/>
              </a:rPr>
              <a:t>Дохід і </a:t>
            </a:r>
            <a:r>
              <a:rPr lang="ru-RU" sz="2100" b="1" err="1">
                <a:ea typeface="+mj-lt"/>
                <a:cs typeface="+mj-lt"/>
              </a:rPr>
              <a:t>прибуток</a:t>
            </a:r>
            <a:r>
              <a:rPr lang="ru-RU" sz="2100" b="1">
                <a:ea typeface="+mj-lt"/>
                <a:cs typeface="+mj-lt"/>
              </a:rPr>
              <a:t> </a:t>
            </a:r>
            <a:r>
              <a:rPr lang="ru-RU" sz="2100" b="1" err="1">
                <a:ea typeface="+mj-lt"/>
                <a:cs typeface="+mj-lt"/>
              </a:rPr>
              <a:t>підприємства</a:t>
            </a:r>
            <a:r>
              <a:rPr lang="ru-RU" sz="2100" b="1">
                <a:ea typeface="+mj-lt"/>
                <a:cs typeface="+mj-lt"/>
              </a:rPr>
              <a:t>, </a:t>
            </a:r>
            <a:r>
              <a:rPr lang="ru-RU" sz="2100" b="1" err="1">
                <a:ea typeface="+mj-lt"/>
                <a:cs typeface="+mj-lt"/>
              </a:rPr>
              <a:t>схеми</a:t>
            </a:r>
            <a:r>
              <a:rPr lang="ru-RU" sz="2100" b="1">
                <a:ea typeface="+mj-lt"/>
                <a:cs typeface="+mj-lt"/>
              </a:rPr>
              <a:t> </a:t>
            </a:r>
            <a:r>
              <a:rPr lang="ru-RU" sz="2100" b="1" err="1">
                <a:ea typeface="+mj-lt"/>
                <a:cs typeface="+mj-lt"/>
              </a:rPr>
              <a:t>їх</a:t>
            </a:r>
            <a:r>
              <a:rPr lang="ru-RU" sz="2100" b="1">
                <a:ea typeface="+mj-lt"/>
                <a:cs typeface="+mj-lt"/>
              </a:rPr>
              <a:t> </a:t>
            </a:r>
            <a:r>
              <a:rPr lang="ru-RU" sz="2100" b="1" err="1">
                <a:ea typeface="+mj-lt"/>
                <a:cs typeface="+mj-lt"/>
              </a:rPr>
              <a:t>формування</a:t>
            </a:r>
            <a:r>
              <a:rPr lang="ru-RU" sz="2100" b="1">
                <a:ea typeface="+mj-lt"/>
                <a:cs typeface="+mj-lt"/>
              </a:rPr>
              <a:t> та </a:t>
            </a:r>
            <a:r>
              <a:rPr lang="ru-RU" sz="2100" b="1" err="1">
                <a:ea typeface="+mj-lt"/>
                <a:cs typeface="+mj-lt"/>
              </a:rPr>
              <a:t>розподілу</a:t>
            </a:r>
            <a:endParaRPr lang="ru-RU" sz="2100" err="1">
              <a:ea typeface="+mj-lt"/>
              <a:cs typeface="+mj-lt"/>
            </a:endParaRPr>
          </a:p>
          <a:p>
            <a:pPr algn="l"/>
            <a:endParaRPr lang="ru-RU" sz="2100"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8DA0D8-44C2-798E-B0EE-A034BDF4B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191" y="1712984"/>
            <a:ext cx="6107348" cy="48268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>
              <a:lnSpc>
                <a:spcPct val="110000"/>
              </a:lnSpc>
            </a:pPr>
            <a:r>
              <a:rPr lang="ru-RU" sz="1400" b="1" i="1" dirty="0" err="1">
                <a:ea typeface="+mn-lt"/>
                <a:cs typeface="+mn-lt"/>
              </a:rPr>
              <a:t>Дохід</a:t>
            </a:r>
            <a:r>
              <a:rPr lang="ru-RU" sz="1400" b="1" i="1" dirty="0">
                <a:ea typeface="+mn-lt"/>
                <a:cs typeface="+mn-lt"/>
              </a:rPr>
              <a:t> (</a:t>
            </a:r>
            <a:r>
              <a:rPr lang="ru-RU" sz="1400" b="1" i="1" dirty="0" err="1">
                <a:ea typeface="+mn-lt"/>
                <a:cs typeface="+mn-lt"/>
              </a:rPr>
              <a:t>виручка</a:t>
            </a:r>
            <a:r>
              <a:rPr lang="ru-RU" sz="1400" b="1" i="1" dirty="0">
                <a:ea typeface="+mn-lt"/>
                <a:cs typeface="+mn-lt"/>
              </a:rPr>
              <a:t>) </a:t>
            </a:r>
            <a:r>
              <a:rPr lang="ru-RU" sz="1400" b="1" i="1" dirty="0" err="1">
                <a:ea typeface="+mn-lt"/>
                <a:cs typeface="+mn-lt"/>
              </a:rPr>
              <a:t>від</a:t>
            </a:r>
            <a:r>
              <a:rPr lang="ru-RU" sz="1400" b="1" i="1" dirty="0">
                <a:ea typeface="+mn-lt"/>
                <a:cs typeface="+mn-lt"/>
              </a:rPr>
              <a:t> </a:t>
            </a:r>
            <a:r>
              <a:rPr lang="ru-RU" sz="1400" b="1" i="1" dirty="0" err="1">
                <a:ea typeface="+mn-lt"/>
                <a:cs typeface="+mn-lt"/>
              </a:rPr>
              <a:t>реалізації</a:t>
            </a:r>
            <a:r>
              <a:rPr lang="ru-RU" sz="1400" b="1" i="1" dirty="0">
                <a:ea typeface="+mn-lt"/>
                <a:cs typeface="+mn-lt"/>
              </a:rPr>
              <a:t> </a:t>
            </a:r>
            <a:r>
              <a:rPr lang="ru-RU" sz="1400" b="1" i="1" dirty="0" err="1">
                <a:ea typeface="+mn-lt"/>
                <a:cs typeface="+mn-lt"/>
              </a:rPr>
              <a:t>продукції</a:t>
            </a:r>
            <a:r>
              <a:rPr lang="ru-RU" sz="1400" b="1" i="1" dirty="0">
                <a:ea typeface="+mn-lt"/>
                <a:cs typeface="+mn-lt"/>
              </a:rPr>
              <a:t> </a:t>
            </a:r>
            <a:r>
              <a:rPr lang="ru-RU" sz="1400" b="1" i="1" dirty="0" err="1">
                <a:ea typeface="+mn-lt"/>
                <a:cs typeface="+mn-lt"/>
              </a:rPr>
              <a:t>визначений</a:t>
            </a:r>
            <a:r>
              <a:rPr lang="ru-RU" sz="1400" b="1" i="1" dirty="0">
                <a:ea typeface="+mn-lt"/>
                <a:cs typeface="+mn-lt"/>
              </a:rPr>
              <a:t> як </a:t>
            </a:r>
            <a:r>
              <a:rPr lang="ru-RU" sz="1400" b="1" i="1" dirty="0" err="1">
                <a:ea typeface="+mn-lt"/>
                <a:cs typeface="+mn-lt"/>
              </a:rPr>
              <a:t>загальний</a:t>
            </a:r>
            <a:r>
              <a:rPr lang="ru-RU" sz="1400" b="1" i="1" dirty="0">
                <a:ea typeface="+mn-lt"/>
                <a:cs typeface="+mn-lt"/>
              </a:rPr>
              <a:t> </a:t>
            </a:r>
            <a:r>
              <a:rPr lang="ru-RU" sz="1400" b="1" i="1" dirty="0" err="1">
                <a:ea typeface="+mn-lt"/>
                <a:cs typeface="+mn-lt"/>
              </a:rPr>
              <a:t>дохід</a:t>
            </a:r>
            <a:r>
              <a:rPr lang="ru-RU" sz="1400" b="1" i="1" dirty="0">
                <a:ea typeface="+mn-lt"/>
                <a:cs typeface="+mn-lt"/>
              </a:rPr>
              <a:t> (</a:t>
            </a:r>
            <a:r>
              <a:rPr lang="ru-RU" sz="1400" b="1" i="1" dirty="0" err="1">
                <a:ea typeface="+mn-lt"/>
                <a:cs typeface="+mn-lt"/>
              </a:rPr>
              <a:t>виручка</a:t>
            </a:r>
            <a:r>
              <a:rPr lang="ru-RU" sz="1400" b="1" i="1" dirty="0">
                <a:ea typeface="+mn-lt"/>
                <a:cs typeface="+mn-lt"/>
              </a:rPr>
              <a:t>) </a:t>
            </a:r>
            <a:r>
              <a:rPr lang="ru-RU" sz="1400" b="1" i="1" dirty="0" err="1">
                <a:ea typeface="+mn-lt"/>
                <a:cs typeface="+mn-lt"/>
              </a:rPr>
              <a:t>від</a:t>
            </a:r>
            <a:r>
              <a:rPr lang="ru-RU" sz="1400" b="1" i="1" dirty="0">
                <a:ea typeface="+mn-lt"/>
                <a:cs typeface="+mn-lt"/>
              </a:rPr>
              <a:t> </a:t>
            </a:r>
            <a:r>
              <a:rPr lang="ru-RU" sz="1400" b="1" i="1" dirty="0" err="1">
                <a:ea typeface="+mn-lt"/>
                <a:cs typeface="+mn-lt"/>
              </a:rPr>
              <a:t>реалізації</a:t>
            </a:r>
            <a:r>
              <a:rPr lang="ru-RU" sz="1400" b="1" i="1" dirty="0">
                <a:ea typeface="+mn-lt"/>
                <a:cs typeface="+mn-lt"/>
              </a:rPr>
              <a:t> </a:t>
            </a:r>
            <a:r>
              <a:rPr lang="ru-RU" sz="1400" b="1" i="1" dirty="0" err="1">
                <a:ea typeface="+mn-lt"/>
                <a:cs typeface="+mn-lt"/>
              </a:rPr>
              <a:t>продукції</a:t>
            </a:r>
            <a:r>
              <a:rPr lang="ru-RU" sz="1400" b="1" i="1" dirty="0">
                <a:ea typeface="+mn-lt"/>
                <a:cs typeface="+mn-lt"/>
              </a:rPr>
              <a:t>, </a:t>
            </a:r>
            <a:r>
              <a:rPr lang="ru-RU" sz="1400" b="1" i="1" dirty="0" err="1">
                <a:ea typeface="+mn-lt"/>
                <a:cs typeface="+mn-lt"/>
              </a:rPr>
              <a:t>товарів</a:t>
            </a:r>
            <a:r>
              <a:rPr lang="ru-RU" sz="1400" b="1" i="1" dirty="0">
                <a:ea typeface="+mn-lt"/>
                <a:cs typeface="+mn-lt"/>
              </a:rPr>
              <a:t>, </a:t>
            </a:r>
            <a:r>
              <a:rPr lang="ru-RU" sz="1400" b="1" i="1" dirty="0" err="1">
                <a:ea typeface="+mn-lt"/>
                <a:cs typeface="+mn-lt"/>
              </a:rPr>
              <a:t>робіт</a:t>
            </a:r>
            <a:r>
              <a:rPr lang="ru-RU" sz="1400" b="1" i="1" dirty="0">
                <a:ea typeface="+mn-lt"/>
                <a:cs typeface="+mn-lt"/>
              </a:rPr>
              <a:t>, </a:t>
            </a:r>
            <a:r>
              <a:rPr lang="ru-RU" sz="1400" b="1" i="1" dirty="0" err="1">
                <a:ea typeface="+mn-lt"/>
                <a:cs typeface="+mn-lt"/>
              </a:rPr>
              <a:t>послуг</a:t>
            </a:r>
            <a:r>
              <a:rPr lang="ru-RU" sz="1400" b="1" i="1" dirty="0">
                <a:ea typeface="+mn-lt"/>
                <a:cs typeface="+mn-lt"/>
              </a:rPr>
              <a:t> без </a:t>
            </a:r>
            <a:r>
              <a:rPr lang="ru-RU" sz="1400" b="1" i="1" dirty="0" err="1">
                <a:ea typeface="+mn-lt"/>
                <a:cs typeface="+mn-lt"/>
              </a:rPr>
              <a:t>вирахування</a:t>
            </a:r>
            <a:r>
              <a:rPr lang="ru-RU" sz="1400" b="1" i="1" dirty="0">
                <a:ea typeface="+mn-lt"/>
                <a:cs typeface="+mn-lt"/>
              </a:rPr>
              <a:t> </a:t>
            </a:r>
            <a:r>
              <a:rPr lang="ru-RU" sz="1400" b="1" i="1" dirty="0" err="1">
                <a:ea typeface="+mn-lt"/>
                <a:cs typeface="+mn-lt"/>
              </a:rPr>
              <a:t>наданих</a:t>
            </a:r>
            <a:r>
              <a:rPr lang="ru-RU" sz="1400" b="1" i="1" dirty="0">
                <a:ea typeface="+mn-lt"/>
                <a:cs typeface="+mn-lt"/>
              </a:rPr>
              <a:t> </a:t>
            </a:r>
            <a:r>
              <a:rPr lang="ru-RU" sz="1400" b="1" i="1" dirty="0" err="1">
                <a:ea typeface="+mn-lt"/>
                <a:cs typeface="+mn-lt"/>
              </a:rPr>
              <a:t>знижок</a:t>
            </a:r>
            <a:r>
              <a:rPr lang="ru-RU" sz="1400" b="1" i="1" dirty="0">
                <a:ea typeface="+mn-lt"/>
                <a:cs typeface="+mn-lt"/>
              </a:rPr>
              <a:t>, </a:t>
            </a:r>
            <a:r>
              <a:rPr lang="ru-RU" sz="1400" b="1" i="1" dirty="0" err="1">
                <a:ea typeface="+mn-lt"/>
                <a:cs typeface="+mn-lt"/>
              </a:rPr>
              <a:t>повернення</a:t>
            </a:r>
            <a:r>
              <a:rPr lang="ru-RU" sz="1400" b="1" i="1" dirty="0">
                <a:ea typeface="+mn-lt"/>
                <a:cs typeface="+mn-lt"/>
              </a:rPr>
              <a:t> </a:t>
            </a:r>
            <a:r>
              <a:rPr lang="ru-RU" sz="1400" b="1" i="1" dirty="0" err="1">
                <a:ea typeface="+mn-lt"/>
                <a:cs typeface="+mn-lt"/>
              </a:rPr>
              <a:t>проданих</a:t>
            </a:r>
            <a:r>
              <a:rPr lang="ru-RU" sz="1400" b="1" i="1" dirty="0">
                <a:ea typeface="+mn-lt"/>
                <a:cs typeface="+mn-lt"/>
              </a:rPr>
              <a:t>  </a:t>
            </a:r>
            <a:r>
              <a:rPr lang="ru-RU" sz="1400" b="1" i="1" dirty="0" err="1">
                <a:ea typeface="+mn-lt"/>
                <a:cs typeface="+mn-lt"/>
              </a:rPr>
              <a:t>товарів</a:t>
            </a:r>
            <a:r>
              <a:rPr lang="ru-RU" sz="1400" b="1" i="1" dirty="0">
                <a:ea typeface="+mn-lt"/>
                <a:cs typeface="+mn-lt"/>
              </a:rPr>
              <a:t> і </a:t>
            </a:r>
            <a:r>
              <a:rPr lang="ru-RU" sz="1400" b="1" i="1" dirty="0" err="1">
                <a:ea typeface="+mn-lt"/>
                <a:cs typeface="+mn-lt"/>
              </a:rPr>
              <a:t>податків</a:t>
            </a:r>
            <a:r>
              <a:rPr lang="ru-RU" sz="1400" b="1" i="1" dirty="0">
                <a:ea typeface="+mn-lt"/>
                <a:cs typeface="+mn-lt"/>
              </a:rPr>
              <a:t> з продажу (ПДВ, акцизного </a:t>
            </a:r>
            <a:r>
              <a:rPr lang="ru-RU" sz="1400" b="1" i="1" dirty="0" err="1">
                <a:ea typeface="+mn-lt"/>
                <a:cs typeface="+mn-lt"/>
              </a:rPr>
              <a:t>податку</a:t>
            </a:r>
            <a:r>
              <a:rPr lang="ru-RU" sz="1400" b="1" i="1" dirty="0">
                <a:ea typeface="+mn-lt"/>
                <a:cs typeface="+mn-lt"/>
              </a:rPr>
              <a:t> та </a:t>
            </a:r>
            <a:r>
              <a:rPr lang="ru-RU" sz="1400" b="1" i="1" dirty="0" err="1">
                <a:ea typeface="+mn-lt"/>
                <a:cs typeface="+mn-lt"/>
              </a:rPr>
              <a:t>ін</a:t>
            </a:r>
            <a:r>
              <a:rPr lang="ru-RU" sz="1400" b="1" i="1" dirty="0">
                <a:ea typeface="+mn-lt"/>
                <a:cs typeface="+mn-lt"/>
              </a:rPr>
              <a:t>.)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i="1" dirty="0" err="1">
                <a:ea typeface="+mn-lt"/>
                <a:cs typeface="+mn-lt"/>
              </a:rPr>
              <a:t>Основними</a:t>
            </a:r>
            <a:r>
              <a:rPr lang="ru-RU" sz="1400" i="1" dirty="0">
                <a:ea typeface="+mn-lt"/>
                <a:cs typeface="+mn-lt"/>
              </a:rPr>
              <a:t> </a:t>
            </a:r>
            <a:r>
              <a:rPr lang="ru-RU" sz="1400" i="1" dirty="0" err="1">
                <a:ea typeface="+mn-lt"/>
                <a:cs typeface="+mn-lt"/>
              </a:rPr>
              <a:t>чинниками</a:t>
            </a:r>
            <a:r>
              <a:rPr lang="ru-RU" sz="1400" i="1" dirty="0">
                <a:ea typeface="+mn-lt"/>
                <a:cs typeface="+mn-lt"/>
              </a:rPr>
              <a:t>, </a:t>
            </a:r>
            <a:r>
              <a:rPr lang="ru-RU" sz="1400" i="1" dirty="0" err="1">
                <a:ea typeface="+mn-lt"/>
                <a:cs typeface="+mn-lt"/>
              </a:rPr>
              <a:t>які</a:t>
            </a:r>
            <a:r>
              <a:rPr lang="ru-RU" sz="1400" i="1" dirty="0">
                <a:ea typeface="+mn-lt"/>
                <a:cs typeface="+mn-lt"/>
              </a:rPr>
              <a:t> </a:t>
            </a:r>
            <a:r>
              <a:rPr lang="ru-RU" sz="1400" i="1" dirty="0" err="1">
                <a:ea typeface="+mn-lt"/>
                <a:cs typeface="+mn-lt"/>
              </a:rPr>
              <a:t>впливають</a:t>
            </a:r>
            <a:r>
              <a:rPr lang="ru-RU" sz="1400" i="1" dirty="0">
                <a:ea typeface="+mn-lt"/>
                <a:cs typeface="+mn-lt"/>
              </a:rPr>
              <a:t> на величину </a:t>
            </a:r>
            <a:r>
              <a:rPr lang="ru-RU" sz="1400" i="1" dirty="0" err="1">
                <a:ea typeface="+mn-lt"/>
                <a:cs typeface="+mn-lt"/>
              </a:rPr>
              <a:t>виручки</a:t>
            </a:r>
            <a:r>
              <a:rPr lang="ru-RU" sz="1400" i="1" dirty="0">
                <a:ea typeface="+mn-lt"/>
                <a:cs typeface="+mn-lt"/>
              </a:rPr>
              <a:t> </a:t>
            </a:r>
            <a:r>
              <a:rPr lang="ru-RU" sz="1400" i="1" dirty="0" err="1">
                <a:ea typeface="+mn-lt"/>
                <a:cs typeface="+mn-lt"/>
              </a:rPr>
              <a:t>від</a:t>
            </a:r>
            <a:r>
              <a:rPr lang="ru-RU" sz="1400" i="1" dirty="0">
                <a:ea typeface="+mn-lt"/>
                <a:cs typeface="+mn-lt"/>
              </a:rPr>
              <a:t> </a:t>
            </a:r>
            <a:r>
              <a:rPr lang="ru-RU" sz="1400" i="1" dirty="0" err="1">
                <a:ea typeface="+mn-lt"/>
                <a:cs typeface="+mn-lt"/>
              </a:rPr>
              <a:t>реалізації</a:t>
            </a:r>
            <a:r>
              <a:rPr lang="ru-RU" sz="1400" i="1" dirty="0">
                <a:ea typeface="+mn-lt"/>
                <a:cs typeface="+mn-lt"/>
              </a:rPr>
              <a:t> </a:t>
            </a:r>
            <a:r>
              <a:rPr lang="ru-RU" sz="1400" i="1" dirty="0" err="1">
                <a:ea typeface="+mn-lt"/>
                <a:cs typeface="+mn-lt"/>
              </a:rPr>
              <a:t>продукції</a:t>
            </a:r>
            <a:r>
              <a:rPr lang="ru-RU" sz="1400" i="1" dirty="0">
                <a:ea typeface="+mn-lt"/>
                <a:cs typeface="+mn-lt"/>
              </a:rPr>
              <a:t>, є:</a:t>
            </a:r>
            <a:endParaRPr lang="ru-RU" sz="1400" dirty="0"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</a:pPr>
            <a:r>
              <a:rPr lang="ru-RU" sz="1400" dirty="0" err="1">
                <a:ea typeface="+mn-lt"/>
                <a:cs typeface="+mn-lt"/>
              </a:rPr>
              <a:t>обсяг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виробництва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продукції</a:t>
            </a:r>
            <a:r>
              <a:rPr lang="ru-RU" sz="1400" dirty="0">
                <a:ea typeface="+mn-lt"/>
                <a:cs typeface="+mn-lt"/>
              </a:rPr>
              <a:t>;</a:t>
            </a:r>
            <a:br>
              <a:rPr lang="ru-RU" sz="1400" dirty="0">
                <a:ea typeface="+mn-lt"/>
                <a:cs typeface="+mn-lt"/>
              </a:rPr>
            </a:br>
            <a:endParaRPr lang="ru-RU" sz="1400" dirty="0"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</a:pPr>
            <a:r>
              <a:rPr lang="ru-RU" sz="1400" dirty="0" err="1">
                <a:ea typeface="+mn-lt"/>
                <a:cs typeface="+mn-lt"/>
              </a:rPr>
              <a:t>оптимізація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каналів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розподілу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продукції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dirty="0" err="1">
                <a:ea typeface="+mn-lt"/>
                <a:cs typeface="+mn-lt"/>
              </a:rPr>
              <a:t>стимулювання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збуту</a:t>
            </a:r>
            <a:r>
              <a:rPr lang="ru-RU" sz="1400" dirty="0">
                <a:ea typeface="+mn-lt"/>
                <a:cs typeface="+mn-lt"/>
              </a:rPr>
              <a:t>;</a:t>
            </a:r>
            <a:endParaRPr lang="ru-RU" sz="1400">
              <a:cs typeface="Arial"/>
            </a:endParaRPr>
          </a:p>
          <a:p>
            <a:pPr marL="344170" indent="-344170">
              <a:lnSpc>
                <a:spcPct val="110000"/>
              </a:lnSpc>
            </a:pPr>
            <a:r>
              <a:rPr lang="ru-RU" sz="1400" dirty="0" err="1">
                <a:ea typeface="+mn-lt"/>
                <a:cs typeface="+mn-lt"/>
              </a:rPr>
              <a:t>ефективна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сучасна</a:t>
            </a:r>
            <a:r>
              <a:rPr lang="ru-RU" sz="1400" dirty="0">
                <a:ea typeface="+mn-lt"/>
                <a:cs typeface="+mn-lt"/>
              </a:rPr>
              <a:t> реклама, яка б </a:t>
            </a:r>
            <a:r>
              <a:rPr lang="ru-RU" sz="1400" dirty="0" err="1">
                <a:ea typeface="+mn-lt"/>
                <a:cs typeface="+mn-lt"/>
              </a:rPr>
              <a:t>відповідала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вимогам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споживачів</a:t>
            </a:r>
            <a:r>
              <a:rPr lang="ru-RU" sz="1400" dirty="0">
                <a:ea typeface="+mn-lt"/>
                <a:cs typeface="+mn-lt"/>
              </a:rPr>
              <a:t> та </a:t>
            </a:r>
            <a:r>
              <a:rPr lang="ru-RU" sz="1400" dirty="0" err="1">
                <a:ea typeface="+mn-lt"/>
                <a:cs typeface="+mn-lt"/>
              </a:rPr>
              <a:t>підтримувала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репутацію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продукції</a:t>
            </a:r>
            <a:r>
              <a:rPr lang="ru-RU" sz="1400" dirty="0">
                <a:ea typeface="+mn-lt"/>
                <a:cs typeface="+mn-lt"/>
              </a:rPr>
              <a:t> і </a:t>
            </a:r>
            <a:r>
              <a:rPr lang="ru-RU" sz="1400" dirty="0" err="1">
                <a:ea typeface="+mn-lt"/>
                <a:cs typeface="+mn-lt"/>
              </a:rPr>
              <a:t>підприємства</a:t>
            </a:r>
            <a:r>
              <a:rPr lang="ru-RU" sz="1400" dirty="0">
                <a:ea typeface="+mn-lt"/>
                <a:cs typeface="+mn-lt"/>
              </a:rPr>
              <a:t>;</a:t>
            </a:r>
            <a:endParaRPr lang="ru-RU" sz="1400">
              <a:cs typeface="Arial"/>
            </a:endParaRPr>
          </a:p>
          <a:p>
            <a:pPr marL="344170" indent="-344170">
              <a:lnSpc>
                <a:spcPct val="110000"/>
              </a:lnSpc>
            </a:pPr>
            <a:r>
              <a:rPr lang="ru-RU" sz="1400" dirty="0" err="1">
                <a:ea typeface="+mn-lt"/>
                <a:cs typeface="+mn-lt"/>
              </a:rPr>
              <a:t>розширення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асортименту</a:t>
            </a:r>
            <a:r>
              <a:rPr lang="ru-RU" sz="1400" dirty="0">
                <a:ea typeface="+mn-lt"/>
                <a:cs typeface="+mn-lt"/>
              </a:rPr>
              <a:t> та </a:t>
            </a:r>
            <a:r>
              <a:rPr lang="ru-RU" sz="1400" dirty="0" err="1">
                <a:ea typeface="+mn-lt"/>
                <a:cs typeface="+mn-lt"/>
              </a:rPr>
              <a:t>підвищення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якості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продукції</a:t>
            </a:r>
            <a:r>
              <a:rPr lang="ru-RU" sz="1400" dirty="0">
                <a:ea typeface="+mn-lt"/>
                <a:cs typeface="+mn-lt"/>
              </a:rPr>
              <a:t>;</a:t>
            </a:r>
            <a:endParaRPr lang="ru-RU" sz="1400">
              <a:cs typeface="Arial"/>
            </a:endParaRPr>
          </a:p>
          <a:p>
            <a:pPr marL="344170" indent="-344170">
              <a:lnSpc>
                <a:spcPct val="110000"/>
              </a:lnSpc>
            </a:pPr>
            <a:r>
              <a:rPr lang="ru-RU" sz="1400" dirty="0" err="1">
                <a:ea typeface="+mn-lt"/>
                <a:cs typeface="+mn-lt"/>
              </a:rPr>
              <a:t>ритмічність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роботи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підприємства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тощо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44170" indent="-344170">
              <a:lnSpc>
                <a:spcPct val="110000"/>
              </a:lnSpc>
            </a:pPr>
            <a:endParaRPr lang="ru-RU" sz="1100" i="1">
              <a:ea typeface="+mn-lt"/>
              <a:cs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77713DB-A0B1-4507-9991-B6DCAE436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E1497C82-3BC2-DC96-95B6-64CC8A275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938" r="17155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9A96FF2-ACD7-48C4-BCE1-FC7F42108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059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3BBAF34-367D-4E18-A62E-4602BD908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9A4CF08-858A-49E4-B707-4E7585D11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6938E62-910D-4D69-AA09-567AAAC37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74E54C6-D084-4BC8-B3F9-8B9EC22A6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625666-B4C4-B21B-369F-BE1A76B3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74" y="502419"/>
            <a:ext cx="6297425" cy="121120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ru-RU" sz="1800" b="1" i="1" dirty="0" err="1">
                <a:ea typeface="+mj-lt"/>
                <a:cs typeface="+mj-lt"/>
              </a:rPr>
              <a:t>Загальний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дохід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підприємства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ще</a:t>
            </a:r>
            <a:r>
              <a:rPr lang="ru-RU" sz="1800" b="1" i="1" dirty="0">
                <a:ea typeface="+mj-lt"/>
                <a:cs typeface="+mj-lt"/>
              </a:rPr>
              <a:t> не </a:t>
            </a:r>
            <a:r>
              <a:rPr lang="ru-RU" sz="1800" b="1" i="1" dirty="0" err="1">
                <a:ea typeface="+mj-lt"/>
                <a:cs typeface="+mj-lt"/>
              </a:rPr>
              <a:t>характеризує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ефективності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його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виробничо-господарської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діяльності</a:t>
            </a:r>
            <a:r>
              <a:rPr lang="ru-RU" sz="1800" b="1" i="1" dirty="0">
                <a:ea typeface="+mj-lt"/>
                <a:cs typeface="+mj-lt"/>
              </a:rPr>
              <a:t>. Одним </a:t>
            </a:r>
            <a:r>
              <a:rPr lang="ru-RU" sz="1800" b="1" i="1" dirty="0" err="1">
                <a:ea typeface="+mj-lt"/>
                <a:cs typeface="+mj-lt"/>
              </a:rPr>
              <a:t>із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показників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оцінки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такої</a:t>
            </a:r>
            <a:r>
              <a:rPr lang="ru-RU" sz="1800" b="1" i="1" dirty="0">
                <a:ea typeface="+mj-lt"/>
                <a:cs typeface="+mj-lt"/>
              </a:rPr>
              <a:t> </a:t>
            </a:r>
            <a:r>
              <a:rPr lang="ru-RU" sz="1800" b="1" i="1" dirty="0" err="1">
                <a:ea typeface="+mj-lt"/>
                <a:cs typeface="+mj-lt"/>
              </a:rPr>
              <a:t>ефективності</a:t>
            </a:r>
            <a:r>
              <a:rPr lang="ru-RU" sz="1800" b="1" i="1" dirty="0">
                <a:ea typeface="+mj-lt"/>
                <a:cs typeface="+mj-lt"/>
              </a:rPr>
              <a:t> є </a:t>
            </a:r>
            <a:r>
              <a:rPr lang="ru-RU" sz="1800" b="1" i="1" dirty="0" err="1">
                <a:ea typeface="+mj-lt"/>
                <a:cs typeface="+mj-lt"/>
              </a:rPr>
              <a:t>прибуток</a:t>
            </a:r>
            <a:r>
              <a:rPr lang="ru-RU" sz="1800" b="1" i="1" dirty="0">
                <a:ea typeface="+mj-lt"/>
                <a:cs typeface="+mj-lt"/>
              </a:rPr>
              <a:t>.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7F9F2D-AE71-D669-2D8C-F30CA828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22" y="1985128"/>
            <a:ext cx="5768218" cy="4889619"/>
          </a:xfrm>
        </p:spPr>
        <p:txBody>
          <a:bodyPr>
            <a:normAutofit fontScale="92500" lnSpcReduction="10000"/>
          </a:bodyPr>
          <a:lstStyle/>
          <a:p>
            <a:pPr marL="344170" indent="-344170"/>
            <a:r>
              <a:rPr lang="ru-RU" sz="1800" b="1" i="1" dirty="0" err="1">
                <a:ea typeface="+mn-lt"/>
                <a:cs typeface="+mn-lt"/>
              </a:rPr>
              <a:t>Прибуток</a:t>
            </a:r>
            <a:r>
              <a:rPr lang="ru-RU" sz="1800" b="1" i="1" dirty="0">
                <a:ea typeface="+mn-lt"/>
                <a:cs typeface="+mn-lt"/>
              </a:rPr>
              <a:t> </a:t>
            </a:r>
            <a:r>
              <a:rPr lang="ru-RU" sz="1800" b="1" dirty="0">
                <a:ea typeface="+mn-lt"/>
                <a:cs typeface="+mn-lt"/>
              </a:rPr>
              <a:t>- </a:t>
            </a:r>
            <a:r>
              <a:rPr lang="ru-RU" sz="1800" i="1" dirty="0" err="1">
                <a:ea typeface="+mn-lt"/>
                <a:cs typeface="+mn-lt"/>
              </a:rPr>
              <a:t>це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частина</a:t>
            </a:r>
            <a:r>
              <a:rPr lang="ru-RU" sz="1800" i="1" dirty="0">
                <a:ea typeface="+mn-lt"/>
                <a:cs typeface="+mn-lt"/>
              </a:rPr>
              <a:t> доходу, яка </a:t>
            </a:r>
            <a:r>
              <a:rPr lang="ru-RU" sz="1800" i="1" dirty="0" err="1">
                <a:ea typeface="+mn-lt"/>
                <a:cs typeface="+mn-lt"/>
              </a:rPr>
              <a:t>залишається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підприємству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після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відшкодування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усіх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витрат</a:t>
            </a:r>
            <a:r>
              <a:rPr lang="ru-RU" sz="1800" i="1" dirty="0">
                <a:ea typeface="+mn-lt"/>
                <a:cs typeface="+mn-lt"/>
              </a:rPr>
              <a:t>, </a:t>
            </a:r>
            <a:r>
              <a:rPr lang="ru-RU" sz="1800" i="1" dirty="0" err="1">
                <a:ea typeface="+mn-lt"/>
                <a:cs typeface="+mn-lt"/>
              </a:rPr>
              <a:t>пов’язаних</a:t>
            </a:r>
            <a:r>
              <a:rPr lang="ru-RU" sz="1800" i="1" dirty="0">
                <a:ea typeface="+mn-lt"/>
                <a:cs typeface="+mn-lt"/>
              </a:rPr>
              <a:t> з </a:t>
            </a:r>
            <a:r>
              <a:rPr lang="ru-RU" sz="1800" i="1" dirty="0" err="1">
                <a:ea typeface="+mn-lt"/>
                <a:cs typeface="+mn-lt"/>
              </a:rPr>
              <a:t>виробництвом</a:t>
            </a:r>
            <a:r>
              <a:rPr lang="ru-RU" sz="1800" i="1" dirty="0">
                <a:ea typeface="+mn-lt"/>
                <a:cs typeface="+mn-lt"/>
              </a:rPr>
              <a:t>, </a:t>
            </a:r>
            <a:r>
              <a:rPr lang="ru-RU" sz="1800" i="1" dirty="0" err="1">
                <a:ea typeface="+mn-lt"/>
                <a:cs typeface="+mn-lt"/>
              </a:rPr>
              <a:t>реалізацією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продукції</a:t>
            </a:r>
            <a:r>
              <a:rPr lang="ru-RU" sz="1800" i="1" dirty="0">
                <a:ea typeface="+mn-lt"/>
                <a:cs typeface="+mn-lt"/>
              </a:rPr>
              <a:t> та </a:t>
            </a:r>
            <a:r>
              <a:rPr lang="ru-RU" sz="1800" i="1" dirty="0" err="1">
                <a:ea typeface="+mn-lt"/>
                <a:cs typeface="+mn-lt"/>
              </a:rPr>
              <a:t>іншими</a:t>
            </a:r>
            <a:r>
              <a:rPr lang="ru-RU" sz="1800" i="1" dirty="0">
                <a:ea typeface="+mn-lt"/>
                <a:cs typeface="+mn-lt"/>
              </a:rPr>
              <a:t> видами </a:t>
            </a:r>
            <a:r>
              <a:rPr lang="ru-RU" sz="1800" i="1" dirty="0" err="1">
                <a:ea typeface="+mn-lt"/>
                <a:cs typeface="+mn-lt"/>
              </a:rPr>
              <a:t>діяльності</a:t>
            </a:r>
            <a:endParaRPr lang="ru-RU" sz="1800" i="1">
              <a:ea typeface="+mn-lt"/>
              <a:cs typeface="+mn-lt"/>
            </a:endParaRPr>
          </a:p>
          <a:p>
            <a:pPr marL="344170" indent="-344170"/>
            <a:r>
              <a:rPr lang="ru-RU" sz="1800" dirty="0">
                <a:ea typeface="+mn-lt"/>
                <a:cs typeface="+mn-lt"/>
              </a:rPr>
              <a:t>В </a:t>
            </a:r>
            <a:r>
              <a:rPr lang="ru-RU" sz="1800" dirty="0" err="1">
                <a:ea typeface="+mn-lt"/>
                <a:cs typeface="+mn-lt"/>
              </a:rPr>
              <a:t>умовах</a:t>
            </a:r>
            <a:r>
              <a:rPr lang="ru-RU" sz="1800" dirty="0">
                <a:ea typeface="+mn-lt"/>
                <a:cs typeface="+mn-lt"/>
              </a:rPr>
              <a:t> ринку </a:t>
            </a:r>
            <a:r>
              <a:rPr lang="ru-RU" sz="1800" b="1" dirty="0" err="1">
                <a:ea typeface="+mn-lt"/>
                <a:cs typeface="+mn-lt"/>
              </a:rPr>
              <a:t>прибуток</a:t>
            </a:r>
            <a:r>
              <a:rPr lang="ru-RU" sz="1800" dirty="0">
                <a:ea typeface="+mn-lt"/>
                <a:cs typeface="+mn-lt"/>
              </a:rPr>
              <a:t> є </a:t>
            </a:r>
            <a:r>
              <a:rPr lang="ru-RU" sz="1800" dirty="0" err="1">
                <a:ea typeface="+mn-lt"/>
                <a:cs typeface="+mn-lt"/>
              </a:rPr>
              <a:t>основним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джерелом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усіх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фінансових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ресурсів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підприємства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b="1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i="1" dirty="0" err="1">
                <a:ea typeface="+mn-lt"/>
                <a:cs typeface="+mn-lt"/>
              </a:rPr>
              <a:t>Отже</a:t>
            </a:r>
            <a:r>
              <a:rPr lang="ru-RU" sz="1800" i="1" dirty="0">
                <a:ea typeface="+mn-lt"/>
                <a:cs typeface="+mn-lt"/>
              </a:rPr>
              <a:t>, у </a:t>
            </a:r>
            <a:r>
              <a:rPr lang="ru-RU" sz="1800" i="1" dirty="0" err="1">
                <a:ea typeface="+mn-lt"/>
                <a:cs typeface="+mn-lt"/>
              </a:rPr>
              <a:t>підсумку</a:t>
            </a:r>
            <a:r>
              <a:rPr lang="ru-RU" sz="1800" i="1" dirty="0">
                <a:ea typeface="+mn-lt"/>
                <a:cs typeface="+mn-lt"/>
              </a:rPr>
              <a:t>, </a:t>
            </a:r>
            <a:r>
              <a:rPr lang="ru-RU" sz="1800" b="1" i="1" dirty="0" err="1">
                <a:ea typeface="+mn-lt"/>
                <a:cs typeface="+mn-lt"/>
              </a:rPr>
              <a:t>прибуток</a:t>
            </a:r>
            <a:r>
              <a:rPr lang="ru-RU" sz="1800" b="1" i="1" dirty="0">
                <a:ea typeface="+mn-lt"/>
                <a:cs typeface="+mn-lt"/>
              </a:rPr>
              <a:t> будь-</a:t>
            </a:r>
            <a:r>
              <a:rPr lang="ru-RU" sz="1800" b="1" i="1" dirty="0" err="1">
                <a:ea typeface="+mn-lt"/>
                <a:cs typeface="+mn-lt"/>
              </a:rPr>
              <a:t>якого</a:t>
            </a:r>
            <a:r>
              <a:rPr lang="ru-RU" sz="1800" b="1" i="1" dirty="0">
                <a:ea typeface="+mn-lt"/>
                <a:cs typeface="+mn-lt"/>
              </a:rPr>
              <a:t> </a:t>
            </a:r>
            <a:r>
              <a:rPr lang="ru-RU" sz="1800" b="1" i="1" dirty="0" err="1">
                <a:ea typeface="+mn-lt"/>
                <a:cs typeface="+mn-lt"/>
              </a:rPr>
              <a:t>підприємства</a:t>
            </a:r>
            <a:r>
              <a:rPr lang="ru-RU" sz="1800" b="1" i="1" dirty="0">
                <a:ea typeface="+mn-lt"/>
                <a:cs typeface="+mn-lt"/>
              </a:rPr>
              <a:t> </a:t>
            </a:r>
            <a:r>
              <a:rPr lang="ru-RU" sz="1800" b="1" i="1" dirty="0" err="1">
                <a:ea typeface="+mn-lt"/>
                <a:cs typeface="+mn-lt"/>
              </a:rPr>
              <a:t>формується</a:t>
            </a:r>
            <a:r>
              <a:rPr lang="ru-RU" sz="1800" b="1" i="1" dirty="0">
                <a:ea typeface="+mn-lt"/>
                <a:cs typeface="+mn-lt"/>
              </a:rPr>
              <a:t> за </a:t>
            </a:r>
            <a:r>
              <a:rPr lang="ru-RU" sz="1800" b="1" i="1" dirty="0" err="1">
                <a:ea typeface="+mn-lt"/>
                <a:cs typeface="+mn-lt"/>
              </a:rPr>
              <a:t>рахунок</a:t>
            </a:r>
            <a:r>
              <a:rPr lang="ru-RU" sz="1800" b="1" i="1" dirty="0">
                <a:ea typeface="+mn-lt"/>
                <a:cs typeface="+mn-lt"/>
              </a:rPr>
              <a:t> таких </a:t>
            </a:r>
            <a:r>
              <a:rPr lang="ru-RU" sz="1800" b="1" i="1" dirty="0" err="1">
                <a:ea typeface="+mn-lt"/>
                <a:cs typeface="+mn-lt"/>
              </a:rPr>
              <a:t>джерел</a:t>
            </a:r>
            <a:r>
              <a:rPr lang="ru-RU" sz="1800" b="1" i="1" dirty="0">
                <a:ea typeface="+mn-lt"/>
                <a:cs typeface="+mn-lt"/>
              </a:rPr>
              <a:t>:</a:t>
            </a:r>
            <a:endParaRPr lang="ru-RU" sz="1800" dirty="0">
              <a:cs typeface="Arial" panose="020B0604020202020204"/>
            </a:endParaRPr>
          </a:p>
          <a:p>
            <a:pPr marL="285750" indent="-285750"/>
            <a:r>
              <a:rPr lang="ru-RU" sz="1800" i="1" dirty="0" err="1">
                <a:ea typeface="+mn-lt"/>
                <a:cs typeface="+mn-lt"/>
              </a:rPr>
              <a:t>прибуток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від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реалізації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продукції</a:t>
            </a:r>
            <a:endParaRPr lang="ru-RU" dirty="0" err="1">
              <a:cs typeface="Arial" panose="020B0604020202020204"/>
            </a:endParaRPr>
          </a:p>
          <a:p>
            <a:pPr marL="285750" indent="-285750"/>
            <a:r>
              <a:rPr lang="ru-RU" sz="1800" i="1" dirty="0" err="1">
                <a:ea typeface="+mn-lt"/>
                <a:cs typeface="+mn-lt"/>
              </a:rPr>
              <a:t>прибуток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від</a:t>
            </a:r>
            <a:r>
              <a:rPr lang="ru-RU" sz="1800" i="1" dirty="0">
                <a:ea typeface="+mn-lt"/>
                <a:cs typeface="+mn-lt"/>
              </a:rPr>
              <a:t> продажу майна</a:t>
            </a:r>
            <a:endParaRPr lang="ru-RU" sz="1800" i="1" dirty="0">
              <a:cs typeface="Arial" panose="020B0604020202020204"/>
            </a:endParaRPr>
          </a:p>
          <a:p>
            <a:pPr marL="285750" indent="-285750"/>
            <a:r>
              <a:rPr lang="ru-RU" sz="1800" i="1" dirty="0" err="1">
                <a:ea typeface="+mn-lt"/>
                <a:cs typeface="+mn-lt"/>
              </a:rPr>
              <a:t>прибуток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від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позареалізаційних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операцій</a:t>
            </a:r>
          </a:p>
          <a:p>
            <a:pPr marL="0" indent="0">
              <a:buNone/>
            </a:pPr>
            <a:endParaRPr lang="ru-RU" sz="1800" b="1" i="1" dirty="0">
              <a:cs typeface="Arial" panose="020B0604020202020204"/>
            </a:endParaRPr>
          </a:p>
          <a:p>
            <a:pPr marL="344170" indent="-344170"/>
            <a:endParaRPr lang="ru-RU" sz="1800" b="1" i="1" dirty="0">
              <a:cs typeface="Arial" panose="020B060402020202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77713DB-A0B1-4507-9991-B6DCAE436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6D1A1BA-5A89-067E-F67D-FC7790D4B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902" r="19109" b="-1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9A96FF2-ACD7-48C4-BCE1-FC7F42108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775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22F0272-3878-4604-AA91-01CA8F08D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F60EAEC-22E3-4448-8F0A-9ADAA793A9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55E0F90-3FFF-4E04-B3C8-3C969A415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C63A4EF-A033-4ED0-9EB6-6E1A8D264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64965EE-80F2-417F-9652-5BFF14DA7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A3C9611-CFD7-4C23-A8F2-00E7865A5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A926BDB-98EF-43B0-A66B-1A6EF8FB2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722A754-56A5-43DA-ADE3-C2704FABA2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0FADDEF-2C10-4B0B-868E-6A655B671D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8C493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3B161A7D-78C8-75A4-A0D7-1481E7A71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43467" y="1547877"/>
            <a:ext cx="10905066" cy="3762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711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B3408E4B-2DDD-4FB3-9181-7D8A09775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FCA32F3-0B4B-449A-8A9D-309A1B678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1C78E1D-D549-4B5E-B65A-7353ED14D8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BC93C630-65D6-40FA-A096-8251FB983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2C51E34-9874-483C-A2C5-C9D271AD14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109E7E7-5EA4-4526-A350-196FF2782F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67CF22-DDAC-18A3-3167-DE51E2E2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ru-RU" sz="2900">
                <a:cs typeface="Arial"/>
              </a:rPr>
              <a:t>2.</a:t>
            </a:r>
            <a:r>
              <a:rPr lang="ru-RU" sz="2900" b="1">
                <a:ea typeface="+mj-lt"/>
                <a:cs typeface="+mj-lt"/>
              </a:rPr>
              <a:t>Прибутковість </a:t>
            </a:r>
            <a:r>
              <a:rPr lang="ru-RU" sz="2900" b="1" err="1">
                <a:ea typeface="+mj-lt"/>
                <a:cs typeface="+mj-lt"/>
              </a:rPr>
              <a:t>діяльності</a:t>
            </a:r>
            <a:r>
              <a:rPr lang="ru-RU" sz="2900" b="1">
                <a:ea typeface="+mj-lt"/>
                <a:cs typeface="+mj-lt"/>
              </a:rPr>
              <a:t> </a:t>
            </a:r>
            <a:r>
              <a:rPr lang="ru-RU" sz="2900" b="1" err="1">
                <a:ea typeface="+mj-lt"/>
                <a:cs typeface="+mj-lt"/>
              </a:rPr>
              <a:t>підприємств</a:t>
            </a:r>
            <a:r>
              <a:rPr lang="ru-RU" sz="2900" b="1">
                <a:ea typeface="+mj-lt"/>
                <a:cs typeface="+mj-lt"/>
              </a:rPr>
              <a:t>, </a:t>
            </a:r>
            <a:r>
              <a:rPr lang="ru-RU" sz="2900" b="1" err="1">
                <a:ea typeface="+mj-lt"/>
                <a:cs typeface="+mj-lt"/>
              </a:rPr>
              <a:t>показники</a:t>
            </a:r>
            <a:r>
              <a:rPr lang="ru-RU" sz="2900" b="1">
                <a:ea typeface="+mj-lt"/>
                <a:cs typeface="+mj-lt"/>
              </a:rPr>
              <a:t>, </a:t>
            </a:r>
            <a:r>
              <a:rPr lang="ru-RU" sz="2900" b="1" err="1">
                <a:ea typeface="+mj-lt"/>
                <a:cs typeface="+mj-lt"/>
              </a:rPr>
              <a:t>що</a:t>
            </a:r>
            <a:r>
              <a:rPr lang="ru-RU" sz="2900" b="1">
                <a:ea typeface="+mj-lt"/>
                <a:cs typeface="+mj-lt"/>
              </a:rPr>
              <a:t> </a:t>
            </a:r>
            <a:r>
              <a:rPr lang="ru-RU" sz="2900" b="1" err="1">
                <a:ea typeface="+mj-lt"/>
                <a:cs typeface="+mj-lt"/>
              </a:rPr>
              <a:t>її</a:t>
            </a:r>
            <a:r>
              <a:rPr lang="ru-RU" sz="2900" b="1">
                <a:ea typeface="+mj-lt"/>
                <a:cs typeface="+mj-lt"/>
              </a:rPr>
              <a:t> </a:t>
            </a:r>
            <a:r>
              <a:rPr lang="ru-RU" sz="2900" b="1" err="1">
                <a:ea typeface="+mj-lt"/>
                <a:cs typeface="+mj-lt"/>
              </a:rPr>
              <a:t>характеризують</a:t>
            </a:r>
            <a:endParaRPr lang="ru-RU" sz="2900" err="1">
              <a:cs typeface="Arial"/>
            </a:endParaRPr>
          </a:p>
          <a:p>
            <a:pPr algn="l"/>
            <a:endParaRPr lang="ru-RU" sz="2900"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5A9DEE-9AF0-914A-B8C3-095A07571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800523" cy="3997828"/>
          </a:xfrm>
        </p:spPr>
        <p:txBody>
          <a:bodyPr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ru-RU" sz="1500" b="1" i="1"/>
              <a:t>Прибутковість діяльності підприємства безпосередньо пов’язана з отриманням підприємством прибутку, але її не можна ототожнювати з його абсолютною сумою.</a:t>
            </a:r>
            <a:endParaRPr lang="ru-RU" sz="1500">
              <a:cs typeface="Arial" panose="020B0604020202020204"/>
            </a:endParaRPr>
          </a:p>
          <a:p>
            <a:pPr marL="344170" indent="-344170">
              <a:lnSpc>
                <a:spcPct val="110000"/>
              </a:lnSpc>
            </a:pPr>
            <a:r>
              <a:rPr lang="ru-RU" sz="1500" b="1" i="1">
                <a:ea typeface="+mn-lt"/>
                <a:cs typeface="+mn-lt"/>
              </a:rPr>
              <a:t>Рентабельність - це відносний показник ефективності роботи підприємства, який у загальній формі обчислюється як відношення прибутку до витрат (ресурсів)</a:t>
            </a:r>
            <a:endParaRPr lang="ru-RU" sz="1500">
              <a:cs typeface="Arial"/>
            </a:endParaRPr>
          </a:p>
          <a:p>
            <a:pPr marL="344170" indent="-344170">
              <a:lnSpc>
                <a:spcPct val="110000"/>
              </a:lnSpc>
            </a:pPr>
            <a:endParaRPr lang="ru-RU" sz="1500">
              <a:cs typeface="Arial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DEC0EEC-573D-26A5-EB50-2ADA71A631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3914" r="3384" b="2"/>
          <a:stretch/>
        </p:blipFill>
        <p:spPr>
          <a:xfrm>
            <a:off x="6435217" y="2210614"/>
            <a:ext cx="3674398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2373A23-D87D-48AD-A357-96100C722D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41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3408E4B-2DDD-4FB3-9181-7D8A09775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FCA32F3-0B4B-449A-8A9D-309A1B678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C78E1D-D549-4B5E-B65A-7353ED14D8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C93C630-65D6-40FA-A096-8251FB983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2C51E34-9874-483C-A2C5-C9D271AD14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109E7E7-5EA4-4526-A350-196FF2782F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557FB2-1A20-FEE1-CE10-7FDB915E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19" y="494045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ru-RU" sz="2600" b="1" i="1" err="1">
                <a:ea typeface="+mj-lt"/>
                <a:cs typeface="+mj-lt"/>
              </a:rPr>
              <a:t>Основні</a:t>
            </a:r>
            <a:r>
              <a:rPr lang="ru-RU" sz="2600" b="1" i="1">
                <a:ea typeface="+mj-lt"/>
                <a:cs typeface="+mj-lt"/>
              </a:rPr>
              <a:t> </a:t>
            </a:r>
            <a:r>
              <a:rPr lang="ru-RU" sz="2600" b="1" i="1" err="1">
                <a:ea typeface="+mj-lt"/>
                <a:cs typeface="+mj-lt"/>
              </a:rPr>
              <a:t>чинники</a:t>
            </a:r>
            <a:r>
              <a:rPr lang="ru-RU" sz="2600" b="1" i="1">
                <a:ea typeface="+mj-lt"/>
                <a:cs typeface="+mj-lt"/>
              </a:rPr>
              <a:t> </a:t>
            </a:r>
            <a:r>
              <a:rPr lang="ru-RU" sz="2600" b="1" i="1" err="1">
                <a:ea typeface="+mj-lt"/>
                <a:cs typeface="+mj-lt"/>
              </a:rPr>
              <a:t>підвищення</a:t>
            </a:r>
            <a:r>
              <a:rPr lang="ru-RU" sz="2600" b="1" i="1">
                <a:ea typeface="+mj-lt"/>
                <a:cs typeface="+mj-lt"/>
              </a:rPr>
              <a:t> </a:t>
            </a:r>
            <a:r>
              <a:rPr lang="ru-RU" sz="2600" b="1" i="1" err="1">
                <a:ea typeface="+mj-lt"/>
                <a:cs typeface="+mj-lt"/>
              </a:rPr>
              <a:t>рентабельності</a:t>
            </a:r>
            <a:r>
              <a:rPr lang="ru-RU" sz="2600" b="1" i="1">
                <a:ea typeface="+mj-lt"/>
                <a:cs typeface="+mj-lt"/>
              </a:rPr>
              <a:t> </a:t>
            </a:r>
            <a:r>
              <a:rPr lang="ru-RU" sz="2600">
                <a:ea typeface="+mj-lt"/>
                <a:cs typeface="+mj-lt"/>
              </a:rPr>
              <a:t>на </a:t>
            </a:r>
            <a:r>
              <a:rPr lang="ru-RU" sz="2600" err="1">
                <a:ea typeface="+mj-lt"/>
                <a:cs typeface="+mj-lt"/>
              </a:rPr>
              <a:t>підприємстві</a:t>
            </a:r>
            <a:r>
              <a:rPr lang="ru-RU" sz="2600">
                <a:ea typeface="+mj-lt"/>
                <a:cs typeface="+mj-lt"/>
              </a:rPr>
              <a:t> </a:t>
            </a:r>
            <a:r>
              <a:rPr lang="ru-RU" sz="2600" err="1">
                <a:ea typeface="+mj-lt"/>
                <a:cs typeface="+mj-lt"/>
              </a:rPr>
              <a:t>поділяються</a:t>
            </a:r>
            <a:r>
              <a:rPr lang="ru-RU" sz="2600">
                <a:ea typeface="+mj-lt"/>
                <a:cs typeface="+mj-lt"/>
              </a:rPr>
              <a:t> на </a:t>
            </a:r>
            <a:r>
              <a:rPr lang="ru-RU" sz="2600" err="1">
                <a:ea typeface="+mj-lt"/>
                <a:cs typeface="+mj-lt"/>
              </a:rPr>
              <a:t>внутрішні</a:t>
            </a:r>
            <a:r>
              <a:rPr lang="ru-RU" sz="2600">
                <a:ea typeface="+mj-lt"/>
                <a:cs typeface="+mj-lt"/>
              </a:rPr>
              <a:t> та </a:t>
            </a:r>
            <a:r>
              <a:rPr lang="ru-RU" sz="2600" err="1">
                <a:ea typeface="+mj-lt"/>
                <a:cs typeface="+mj-lt"/>
              </a:rPr>
              <a:t>зовнішні</a:t>
            </a:r>
            <a:r>
              <a:rPr lang="ru-RU" sz="2600">
                <a:ea typeface="+mj-lt"/>
                <a:cs typeface="+mj-lt"/>
              </a:rPr>
              <a:t>.</a:t>
            </a:r>
            <a:endParaRPr lang="ru-RU" sz="2600">
              <a:cs typeface="Arial" panose="020B060402020202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949C52-8875-29D2-8596-3F03B8EE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309" y="2060490"/>
            <a:ext cx="5186357" cy="45379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200" i="1" dirty="0" err="1">
                <a:ea typeface="+mn-lt"/>
                <a:cs typeface="+mn-lt"/>
              </a:rPr>
              <a:t>Внутрішніми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чинниками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можуть</a:t>
            </a:r>
            <a:r>
              <a:rPr lang="ru-RU" sz="1200" dirty="0">
                <a:ea typeface="+mn-lt"/>
                <a:cs typeface="+mn-lt"/>
              </a:rPr>
              <a:t> бути:</a:t>
            </a:r>
            <a:endParaRPr lang="ru-RU" sz="1200">
              <a:cs typeface="Arial" panose="020B0604020202020204"/>
            </a:endParaRPr>
          </a:p>
          <a:p>
            <a:pPr marL="344170" indent="-344170">
              <a:lnSpc>
                <a:spcPct val="110000"/>
              </a:lnSpc>
            </a:pPr>
            <a:r>
              <a:rPr lang="ru-RU" sz="1200" dirty="0" err="1">
                <a:ea typeface="+mn-lt"/>
                <a:cs typeface="+mn-lt"/>
              </a:rPr>
              <a:t>проведення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реконструкції</a:t>
            </a:r>
            <a:r>
              <a:rPr lang="ru-RU" sz="1200" dirty="0">
                <a:ea typeface="+mn-lt"/>
                <a:cs typeface="+mn-lt"/>
              </a:rPr>
              <a:t> і </a:t>
            </a:r>
            <a:r>
              <a:rPr lang="ru-RU" sz="1200" dirty="0" err="1">
                <a:ea typeface="+mn-lt"/>
                <a:cs typeface="+mn-lt"/>
              </a:rPr>
              <a:t>модернізації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підприємства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вдосконалення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його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матеріально-технічної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бази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>
              <a:cs typeface="Arial"/>
            </a:endParaRPr>
          </a:p>
          <a:p>
            <a:pPr marL="344170" indent="-344170">
              <a:lnSpc>
                <a:spcPct val="110000"/>
              </a:lnSpc>
            </a:pPr>
            <a:r>
              <a:rPr lang="ru-RU" sz="1200" dirty="0" err="1">
                <a:ea typeface="+mn-lt"/>
                <a:cs typeface="+mn-lt"/>
              </a:rPr>
              <a:t>фінансове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планування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діяльності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підприємства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пошук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внутрішніх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резервів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зростання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прибутку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>
              <a:cs typeface="Arial"/>
            </a:endParaRPr>
          </a:p>
          <a:p>
            <a:pPr marL="344170" indent="-344170">
              <a:lnSpc>
                <a:spcPct val="110000"/>
              </a:lnSpc>
            </a:pPr>
            <a:r>
              <a:rPr lang="ru-RU" sz="1200" dirty="0" err="1">
                <a:ea typeface="+mn-lt"/>
                <a:cs typeface="+mn-lt"/>
              </a:rPr>
              <a:t>удосконалення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системи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мотивації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працівників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підприємства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підвищення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кваліфікації</a:t>
            </a:r>
            <a:r>
              <a:rPr lang="ru-RU" sz="1200" dirty="0">
                <a:ea typeface="+mn-lt"/>
                <a:cs typeface="+mn-lt"/>
              </a:rPr>
              <a:t> персоналу;</a:t>
            </a:r>
            <a:endParaRPr lang="ru-RU" sz="1200">
              <a:cs typeface="Arial"/>
            </a:endParaRPr>
          </a:p>
          <a:p>
            <a:pPr marL="344170" indent="-344170">
              <a:lnSpc>
                <a:spcPct val="110000"/>
              </a:lnSpc>
            </a:pPr>
            <a:r>
              <a:rPr lang="ru-RU" sz="1200" err="1">
                <a:ea typeface="+mn-lt"/>
                <a:cs typeface="+mn-lt"/>
              </a:rPr>
              <a:t>оптимізація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запасів</a:t>
            </a:r>
            <a:r>
              <a:rPr lang="ru-RU" sz="1200" dirty="0">
                <a:ea typeface="+mn-lt"/>
                <a:cs typeface="+mn-lt"/>
              </a:rPr>
              <a:t> товарно-</a:t>
            </a:r>
            <a:r>
              <a:rPr lang="ru-RU" sz="1200" err="1">
                <a:ea typeface="+mn-lt"/>
                <a:cs typeface="+mn-lt"/>
              </a:rPr>
              <a:t>матеріальних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цінностей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залишків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нормованих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оборотних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коштів</a:t>
            </a:r>
            <a:r>
              <a:rPr lang="ru-RU" sz="1200" dirty="0">
                <a:ea typeface="+mn-lt"/>
                <a:cs typeface="+mn-lt"/>
              </a:rPr>
              <a:t> та </a:t>
            </a:r>
            <a:r>
              <a:rPr lang="ru-RU" sz="1200" err="1">
                <a:ea typeface="+mn-lt"/>
                <a:cs typeface="+mn-lt"/>
              </a:rPr>
              <a:t>ін</a:t>
            </a:r>
            <a:r>
              <a:rPr lang="ru-RU" sz="1200" dirty="0">
                <a:ea typeface="+mn-lt"/>
                <a:cs typeface="+mn-lt"/>
              </a:rPr>
              <a:t>.</a:t>
            </a:r>
            <a:endParaRPr lang="ru-RU" sz="1200">
              <a:cs typeface="Arial"/>
            </a:endParaRPr>
          </a:p>
          <a:p>
            <a:pPr marL="344170" indent="-344170">
              <a:lnSpc>
                <a:spcPct val="110000"/>
              </a:lnSpc>
              <a:buNone/>
            </a:pPr>
            <a:r>
              <a:rPr lang="ru-RU" sz="1200" dirty="0">
                <a:ea typeface="+mn-lt"/>
                <a:cs typeface="+mn-lt"/>
              </a:rPr>
              <a:t>До </a:t>
            </a:r>
            <a:r>
              <a:rPr lang="ru-RU" sz="1200" i="1" err="1">
                <a:ea typeface="+mn-lt"/>
                <a:cs typeface="+mn-lt"/>
              </a:rPr>
              <a:t>зовнішніх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чинників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dirty="0">
                <a:ea typeface="+mn-lt"/>
                <a:cs typeface="+mn-lt"/>
              </a:rPr>
              <a:t>належать:</a:t>
            </a:r>
            <a:endParaRPr lang="ru-RU" sz="1200">
              <a:cs typeface="Arial" panose="020B0604020202020204"/>
            </a:endParaRPr>
          </a:p>
          <a:p>
            <a:pPr marL="344170" indent="-344170">
              <a:lnSpc>
                <a:spcPct val="110000"/>
              </a:lnSpc>
              <a:buFont typeface="Wingdings"/>
              <a:buChar char="§"/>
            </a:pPr>
            <a:r>
              <a:rPr lang="ru-RU" sz="1200" err="1">
                <a:ea typeface="+mn-lt"/>
                <a:cs typeface="+mn-lt"/>
              </a:rPr>
              <a:t>удосконалення</a:t>
            </a:r>
            <a:r>
              <a:rPr lang="ru-RU" sz="1200" dirty="0">
                <a:ea typeface="+mn-lt"/>
                <a:cs typeface="+mn-lt"/>
              </a:rPr>
              <a:t>    </a:t>
            </a:r>
            <a:r>
              <a:rPr lang="ru-RU" sz="1200" err="1">
                <a:ea typeface="+mn-lt"/>
                <a:cs typeface="+mn-lt"/>
              </a:rPr>
              <a:t>системи</a:t>
            </a:r>
            <a:r>
              <a:rPr lang="ru-RU" sz="1200" dirty="0">
                <a:ea typeface="+mn-lt"/>
                <a:cs typeface="+mn-lt"/>
              </a:rPr>
              <a:t>    </a:t>
            </a:r>
            <a:r>
              <a:rPr lang="ru-RU" sz="1200" err="1">
                <a:ea typeface="+mn-lt"/>
                <a:cs typeface="+mn-lt"/>
              </a:rPr>
              <a:t>просування</a:t>
            </a:r>
            <a:r>
              <a:rPr lang="ru-RU" sz="1200" dirty="0">
                <a:ea typeface="+mn-lt"/>
                <a:cs typeface="+mn-lt"/>
              </a:rPr>
              <a:t>    </a:t>
            </a:r>
            <a:r>
              <a:rPr lang="ru-RU" sz="1200" err="1">
                <a:ea typeface="+mn-lt"/>
                <a:cs typeface="+mn-lt"/>
              </a:rPr>
              <a:t>продукції</a:t>
            </a:r>
            <a:r>
              <a:rPr lang="ru-RU" sz="1200" dirty="0">
                <a:ea typeface="+mn-lt"/>
                <a:cs typeface="+mn-lt"/>
              </a:rPr>
              <a:t>    на    ринку,    </a:t>
            </a:r>
            <a:r>
              <a:rPr lang="ru-RU" sz="1200" err="1">
                <a:ea typeface="+mn-lt"/>
                <a:cs typeface="+mn-lt"/>
              </a:rPr>
              <a:t>організація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ефективної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реклами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>
              <a:cs typeface="Arial"/>
            </a:endParaRPr>
          </a:p>
          <a:p>
            <a:pPr marL="344170" indent="-344170">
              <a:lnSpc>
                <a:spcPct val="110000"/>
              </a:lnSpc>
              <a:buFont typeface="Wingdings"/>
              <a:buChar char="§"/>
            </a:pPr>
            <a:r>
              <a:rPr lang="ru-RU" sz="1200" err="1">
                <a:ea typeface="+mn-lt"/>
                <a:cs typeface="+mn-lt"/>
              </a:rPr>
              <a:t>удосконалення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системи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оподаткування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діяльності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підприємств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законодавчо</a:t>
            </a:r>
            <a:r>
              <a:rPr lang="ru-RU" sz="1200" dirty="0">
                <a:ea typeface="+mn-lt"/>
                <a:cs typeface="+mn-lt"/>
              </a:rPr>
              <a:t>- </a:t>
            </a:r>
            <a:r>
              <a:rPr lang="ru-RU" sz="1200" err="1">
                <a:ea typeface="+mn-lt"/>
                <a:cs typeface="+mn-lt"/>
              </a:rPr>
              <a:t>правової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бази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ведення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бізнесу</a:t>
            </a:r>
            <a:r>
              <a:rPr lang="ru-RU" sz="1200" dirty="0">
                <a:ea typeface="+mn-lt"/>
                <a:cs typeface="+mn-lt"/>
              </a:rPr>
              <a:t>, державного </a:t>
            </a:r>
            <a:r>
              <a:rPr lang="ru-RU" sz="1200" err="1">
                <a:ea typeface="+mn-lt"/>
                <a:cs typeface="+mn-lt"/>
              </a:rPr>
              <a:t>регулювання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тарифів</a:t>
            </a:r>
            <a:r>
              <a:rPr lang="ru-RU" sz="1200" dirty="0">
                <a:ea typeface="+mn-lt"/>
                <a:cs typeface="+mn-lt"/>
              </a:rPr>
              <a:t> і </a:t>
            </a:r>
            <a:r>
              <a:rPr lang="ru-RU" sz="1200" err="1">
                <a:ea typeface="+mn-lt"/>
                <a:cs typeface="+mn-lt"/>
              </a:rPr>
              <a:t>цін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тощо</a:t>
            </a:r>
            <a:r>
              <a:rPr lang="ru-RU" sz="1200" dirty="0">
                <a:ea typeface="+mn-lt"/>
                <a:cs typeface="+mn-lt"/>
              </a:rPr>
              <a:t>.</a:t>
            </a:r>
            <a:endParaRPr lang="ru-RU" sz="1200" dirty="0"/>
          </a:p>
          <a:p>
            <a:pPr marL="0" indent="0">
              <a:lnSpc>
                <a:spcPct val="110000"/>
              </a:lnSpc>
              <a:buNone/>
            </a:pPr>
            <a:endParaRPr lang="ru-RU" sz="900">
              <a:cs typeface="Arial"/>
            </a:endParaRPr>
          </a:p>
          <a:p>
            <a:pPr marL="344170" indent="-344170">
              <a:lnSpc>
                <a:spcPct val="110000"/>
              </a:lnSpc>
            </a:pPr>
            <a:endParaRPr lang="ru-RU" sz="900">
              <a:cs typeface="Arial"/>
            </a:endParaRPr>
          </a:p>
        </p:txBody>
      </p:sp>
      <p:pic>
        <p:nvPicPr>
          <p:cNvPr id="4" name="Рисунок 4" descr="Изображение выглядит как текст, знак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3E67CB5-7080-8C3E-4AE3-D82CBAE8EC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5873" r="10332" b="-2"/>
          <a:stretch/>
        </p:blipFill>
        <p:spPr>
          <a:xfrm>
            <a:off x="6577568" y="2348779"/>
            <a:ext cx="3674398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2373A23-D87D-48AD-A357-96100C722D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617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3408E4B-2DDD-4FB3-9181-7D8A09775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FCA32F3-0B4B-449A-8A9D-309A1B678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C78E1D-D549-4B5E-B65A-7353ED14D8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C93C630-65D6-40FA-A096-8251FB983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2C51E34-9874-483C-A2C5-C9D271AD14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109E7E7-5EA4-4526-A350-196FF2782F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FB58A0-096C-676E-3F6C-140C67E3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ru-RU" sz="2900">
                <a:cs typeface="Arial"/>
              </a:rPr>
              <a:t>3.</a:t>
            </a:r>
            <a:r>
              <a:rPr lang="ru-RU" sz="2900" b="1"/>
              <a:t>Суть та </a:t>
            </a:r>
            <a:r>
              <a:rPr lang="ru-RU" sz="2900" b="1" err="1"/>
              <a:t>оцінка</a:t>
            </a:r>
            <a:r>
              <a:rPr lang="ru-RU" sz="2900" b="1"/>
              <a:t> </a:t>
            </a:r>
            <a:r>
              <a:rPr lang="ru-RU" sz="2900" b="1" err="1"/>
              <a:t>загального</a:t>
            </a:r>
            <a:endParaRPr lang="ru-RU" sz="2900" err="1">
              <a:cs typeface="Arial"/>
            </a:endParaRPr>
          </a:p>
          <a:p>
            <a:pPr algn="l"/>
            <a:r>
              <a:rPr lang="ru-RU" sz="2900" b="1" err="1">
                <a:ea typeface="+mj-lt"/>
                <a:cs typeface="+mj-lt"/>
              </a:rPr>
              <a:t>фінансово-економічного</a:t>
            </a:r>
            <a:r>
              <a:rPr lang="ru-RU" sz="2900" b="1">
                <a:ea typeface="+mj-lt"/>
                <a:cs typeface="+mj-lt"/>
              </a:rPr>
              <a:t> стану </a:t>
            </a:r>
            <a:r>
              <a:rPr lang="ru-RU" sz="2900" b="1" err="1">
                <a:ea typeface="+mj-lt"/>
                <a:cs typeface="+mj-lt"/>
              </a:rPr>
              <a:t>підприємства</a:t>
            </a:r>
            <a:endParaRPr lang="ru-RU" sz="2900" err="1">
              <a:cs typeface="Arial" panose="020B0604020202020204"/>
            </a:endParaRPr>
          </a:p>
          <a:p>
            <a:pPr algn="l"/>
            <a:endParaRPr lang="ru-RU" sz="2900"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34DF4D-B408-19B9-7E7F-BDC5AA98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363" y="1888830"/>
            <a:ext cx="4985390" cy="4462564"/>
          </a:xfrm>
        </p:spPr>
        <p:txBody>
          <a:bodyPr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ru-RU" sz="1600" b="1" dirty="0" err="1">
                <a:ea typeface="+mn-lt"/>
                <a:cs typeface="+mn-lt"/>
              </a:rPr>
              <a:t>Фінансово</a:t>
            </a:r>
            <a:r>
              <a:rPr lang="ru-RU" sz="1600" b="1" dirty="0">
                <a:ea typeface="+mn-lt"/>
                <a:cs typeface="+mn-lt"/>
              </a:rPr>
              <a:t> </a:t>
            </a:r>
            <a:r>
              <a:rPr lang="ru-RU" sz="1600" b="1" dirty="0" err="1">
                <a:ea typeface="+mn-lt"/>
                <a:cs typeface="+mn-lt"/>
              </a:rPr>
              <a:t>економічний</a:t>
            </a:r>
            <a:r>
              <a:rPr lang="ru-RU" sz="1600" dirty="0">
                <a:ea typeface="+mn-lt"/>
                <a:cs typeface="+mn-lt"/>
              </a:rPr>
              <a:t> стан </a:t>
            </a:r>
            <a:r>
              <a:rPr lang="ru-RU" sz="1600" dirty="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 є </a:t>
            </a:r>
            <a:r>
              <a:rPr lang="ru-RU" sz="1600" dirty="0" err="1">
                <a:ea typeface="+mn-lt"/>
                <a:cs typeface="+mn-lt"/>
              </a:rPr>
              <a:t>комплексним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поняттям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фінансових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відносин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, яке </a:t>
            </a:r>
            <a:r>
              <a:rPr lang="ru-RU" sz="1600" dirty="0" err="1">
                <a:ea typeface="+mn-lt"/>
                <a:cs typeface="+mn-lt"/>
              </a:rPr>
              <a:t>відображає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взаємодію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усіх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елементів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системи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визначається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сукупністю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dirty="0" err="1">
                <a:ea typeface="+mn-lt"/>
                <a:cs typeface="+mn-lt"/>
              </a:rPr>
              <a:t>характеризується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системую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виробничо-господарських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чинників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показників</a:t>
            </a:r>
            <a:r>
              <a:rPr lang="ru-RU" sz="1600" dirty="0">
                <a:ea typeface="+mn-lt"/>
                <a:cs typeface="+mn-lt"/>
              </a:rPr>
              <a:t>.</a:t>
            </a:r>
          </a:p>
          <a:p>
            <a:pPr marL="344170" indent="-344170">
              <a:lnSpc>
                <a:spcPct val="110000"/>
              </a:lnSpc>
            </a:pPr>
            <a:r>
              <a:rPr lang="ru-RU" sz="1600" i="1" dirty="0"/>
              <a:t>Метою</a:t>
            </a:r>
            <a:r>
              <a:rPr lang="ru-RU" sz="1600" b="1" i="1" dirty="0"/>
              <a:t> </a:t>
            </a:r>
            <a:r>
              <a:rPr lang="ru-RU" sz="1600" i="1" err="1"/>
              <a:t>аналізу</a:t>
            </a:r>
            <a:r>
              <a:rPr lang="ru-RU" sz="1600" b="1" i="1" dirty="0"/>
              <a:t> </a:t>
            </a:r>
            <a:r>
              <a:rPr lang="ru-RU" sz="1600" b="1" i="1" err="1"/>
              <a:t>фінансово-економічного</a:t>
            </a:r>
            <a:r>
              <a:rPr lang="ru-RU" sz="1600" b="1" i="1" dirty="0"/>
              <a:t> стану </a:t>
            </a:r>
            <a:r>
              <a:rPr lang="ru-RU" sz="1600" i="1" err="1"/>
              <a:t>підприємства</a:t>
            </a:r>
            <a:r>
              <a:rPr lang="ru-RU" sz="1600" i="1" dirty="0"/>
              <a:t> є </a:t>
            </a:r>
            <a:r>
              <a:rPr lang="ru-RU" sz="1600" i="1" err="1"/>
              <a:t>пошук</a:t>
            </a:r>
            <a:r>
              <a:rPr lang="ru-RU" sz="1600" i="1" dirty="0"/>
              <a:t> </a:t>
            </a:r>
            <a:r>
              <a:rPr lang="ru-RU" sz="1600" i="1" err="1"/>
              <a:t>резервів</a:t>
            </a:r>
            <a:r>
              <a:rPr lang="ru-RU" sz="1600" i="1" dirty="0"/>
              <a:t> та </a:t>
            </a:r>
            <a:r>
              <a:rPr lang="ru-RU" sz="1600" i="1" err="1"/>
              <a:t>шляхів</a:t>
            </a:r>
            <a:r>
              <a:rPr lang="ru-RU" sz="1600" i="1" dirty="0"/>
              <a:t> </a:t>
            </a:r>
            <a:r>
              <a:rPr lang="ru-RU" sz="1600" i="1" err="1"/>
              <a:t>підвищення</a:t>
            </a:r>
            <a:r>
              <a:rPr lang="ru-RU" sz="1600" i="1" dirty="0"/>
              <a:t> </a:t>
            </a:r>
            <a:r>
              <a:rPr lang="ru-RU" sz="1600" i="1" err="1"/>
              <a:t>його</a:t>
            </a:r>
            <a:r>
              <a:rPr lang="ru-RU" sz="1600" i="1" dirty="0"/>
              <a:t> </a:t>
            </a:r>
            <a:r>
              <a:rPr lang="ru-RU" sz="1600" i="1" err="1"/>
              <a:t>фінансової</a:t>
            </a:r>
            <a:r>
              <a:rPr lang="ru-RU" sz="1600" i="1" dirty="0"/>
              <a:t> </a:t>
            </a:r>
            <a:r>
              <a:rPr lang="ru-RU" sz="1600" i="1" err="1"/>
              <a:t>стабільності</a:t>
            </a:r>
            <a:r>
              <a:rPr lang="ru-RU" sz="1600" i="1" dirty="0"/>
              <a:t>, </a:t>
            </a:r>
            <a:r>
              <a:rPr lang="ru-RU" sz="1600" i="1" err="1"/>
              <a:t>забезпечення</a:t>
            </a:r>
            <a:r>
              <a:rPr lang="ru-RU" sz="1600" i="1" dirty="0"/>
              <a:t> </a:t>
            </a:r>
            <a:r>
              <a:rPr lang="ru-RU" sz="1600" i="1" err="1"/>
              <a:t>спроможності</a:t>
            </a:r>
            <a:r>
              <a:rPr lang="ru-RU" sz="1600" i="1" dirty="0"/>
              <a:t> </a:t>
            </a:r>
            <a:r>
              <a:rPr lang="ru-RU" sz="1600" i="1" err="1"/>
              <a:t>виконувати</a:t>
            </a:r>
            <a:r>
              <a:rPr lang="ru-RU" sz="1600" i="1" dirty="0"/>
              <a:t> </a:t>
            </a:r>
            <a:r>
              <a:rPr lang="ru-RU" sz="1600" i="1" err="1"/>
              <a:t>свої</a:t>
            </a:r>
            <a:r>
              <a:rPr lang="ru-RU" sz="1600" i="1" dirty="0"/>
              <a:t> </a:t>
            </a:r>
            <a:r>
              <a:rPr lang="ru-RU" sz="1600" i="1" err="1"/>
              <a:t>зобов’язання</a:t>
            </a:r>
            <a:r>
              <a:rPr lang="ru-RU" sz="1600" i="1" dirty="0"/>
              <a:t> перед бюджетом, банками та </a:t>
            </a:r>
            <a:r>
              <a:rPr lang="ru-RU" sz="1600" i="1" err="1"/>
              <a:t>іншими</a:t>
            </a:r>
            <a:r>
              <a:rPr lang="ru-RU" sz="1600" i="1" dirty="0"/>
              <a:t> </a:t>
            </a:r>
            <a:r>
              <a:rPr lang="ru-RU" sz="1600" i="1" err="1"/>
              <a:t>ринковими</a:t>
            </a:r>
            <a:r>
              <a:rPr lang="ru-RU" sz="1600" i="1" dirty="0"/>
              <a:t> </a:t>
            </a:r>
            <a:r>
              <a:rPr lang="ru-RU" sz="1600" i="1" err="1"/>
              <a:t>суб’єктами</a:t>
            </a:r>
            <a:r>
              <a:rPr lang="ru-RU" sz="1600" i="1" dirty="0"/>
              <a:t>.</a:t>
            </a:r>
            <a:endParaRPr lang="ru-RU" sz="1600" dirty="0"/>
          </a:p>
          <a:p>
            <a:pPr marL="344170" indent="-344170">
              <a:lnSpc>
                <a:spcPct val="110000"/>
              </a:lnSpc>
            </a:pPr>
            <a:endParaRPr lang="ru-RU" sz="1300">
              <a:cs typeface="Arial" panose="020B060402020202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4CF4C611-B549-27C1-B539-17838A585D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6539" r="22192" b="-3"/>
          <a:stretch/>
        </p:blipFill>
        <p:spPr>
          <a:xfrm>
            <a:off x="6736667" y="2105944"/>
            <a:ext cx="3674398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2373A23-D87D-48AD-A357-96100C722D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75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1C2879-6717-1C28-B047-972B2397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err="1">
                <a:ea typeface="+mj-lt"/>
                <a:cs typeface="+mj-lt"/>
              </a:rPr>
              <a:t>Фінансовий</a:t>
            </a:r>
            <a:r>
              <a:rPr lang="ru-RU" dirty="0">
                <a:ea typeface="+mj-lt"/>
                <a:cs typeface="+mj-lt"/>
              </a:rPr>
              <a:t> стан </a:t>
            </a:r>
            <a:r>
              <a:rPr lang="ru-RU" dirty="0" err="1">
                <a:ea typeface="+mj-lt"/>
                <a:cs typeface="+mj-lt"/>
              </a:rPr>
              <a:t>підприємства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можна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оцінити</a:t>
            </a:r>
            <a:r>
              <a:rPr lang="ru-RU" dirty="0">
                <a:ea typeface="+mj-lt"/>
                <a:cs typeface="+mj-lt"/>
              </a:rPr>
              <a:t> за </a:t>
            </a:r>
            <a:r>
              <a:rPr lang="ru-RU" dirty="0" err="1">
                <a:ea typeface="+mj-lt"/>
                <a:cs typeface="+mj-lt"/>
              </a:rPr>
              <a:t>допомогою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b="1" i="1" dirty="0" err="1">
                <a:ea typeface="+mj-lt"/>
                <a:cs typeface="+mj-lt"/>
              </a:rPr>
              <a:t>груп</a:t>
            </a:r>
            <a:r>
              <a:rPr lang="ru-RU" b="1" i="1" dirty="0">
                <a:ea typeface="+mj-lt"/>
                <a:cs typeface="+mj-lt"/>
              </a:rPr>
              <a:t> </a:t>
            </a:r>
            <a:r>
              <a:rPr lang="ru-RU" b="1" i="1" dirty="0" err="1">
                <a:ea typeface="+mj-lt"/>
                <a:cs typeface="+mj-lt"/>
              </a:rPr>
              <a:t>показників</a:t>
            </a:r>
            <a:r>
              <a:rPr lang="ru-RU" b="1" i="1" dirty="0">
                <a:ea typeface="+mj-lt"/>
                <a:cs typeface="+mj-lt"/>
              </a:rPr>
              <a:t>.</a:t>
            </a:r>
            <a:endParaRPr lang="ru-RU" dirty="0"/>
          </a:p>
          <a:p>
            <a:endParaRPr lang="ru-RU" dirty="0">
              <a:cs typeface="Arial"/>
            </a:endParaRPr>
          </a:p>
        </p:txBody>
      </p:sp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C073D145-595B-72A5-9C52-B83AAD9E4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819" y="2634707"/>
            <a:ext cx="7796540" cy="2003656"/>
          </a:xfrm>
        </p:spPr>
      </p:pic>
    </p:spTree>
    <p:extLst>
      <p:ext uri="{BB962C8B-B14F-4D97-AF65-F5344CB8AC3E}">
        <p14:creationId xmlns="" xmlns:p14="http://schemas.microsoft.com/office/powerpoint/2010/main" val="48098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Произвольный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Madison</vt:lpstr>
      <vt:lpstr>Тема 15: ФІНАНСОВО - ЕКОНОМІЧНІ РЕЗУЛЬТАТИ ДІЯЛЬНОСТІ ПІДПРИЄМСТВА  </vt:lpstr>
      <vt:lpstr>План</vt:lpstr>
      <vt:lpstr>1.Дохід і прибуток підприємства, схеми їх формування та розподілу </vt:lpstr>
      <vt:lpstr>Загальний дохід підприємства ще не характеризує ефективності його виробничо-господарської діяльності. Одним із показників оцінки такої ефективності є прибуток.</vt:lpstr>
      <vt:lpstr>Слайд 5</vt:lpstr>
      <vt:lpstr>2.Прибутковість діяльності підприємств, показники, що її характеризують </vt:lpstr>
      <vt:lpstr>Основні чинники підвищення рентабельності на підприємстві поділяються на внутрішні та зовнішні.</vt:lpstr>
      <vt:lpstr>3.Суть та оцінка загального фінансово-економічного стану підприємства </vt:lpstr>
      <vt:lpstr>Фінансовий стан підприємства можна оцінити за допомогою груп показників. </vt:lpstr>
      <vt:lpstr>4.Ефективність виробництва: суть і види</vt:lpstr>
      <vt:lpstr>Показники, резерви і чинники підвищення ефективності виробництва </vt:lpstr>
      <vt:lpstr>Резерви підвищення ефективності виробництва - це невикористані можливості збільшення корисного ефекту в розрахунку на одиницю сукупних витрат завдяки більш раціональному використанню усіх видів ресурсів підприємства.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ФІНАНСОВО - ЕКОНОМІЧНІ РЕЗУЛЬТАТИ ДІЯЛЬНОСТІ ПІДПРИЄМСТВА</dc:title>
  <dc:creator/>
  <cp:lastModifiedBy>Admin</cp:lastModifiedBy>
  <cp:revision>161</cp:revision>
  <dcterms:created xsi:type="dcterms:W3CDTF">2012-07-30T23:42:41Z</dcterms:created>
  <dcterms:modified xsi:type="dcterms:W3CDTF">2023-08-17T06:53:52Z</dcterms:modified>
</cp:coreProperties>
</file>