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3534734"/>
            <a:ext cx="8458200" cy="906663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FF0000"/>
                </a:solidFill>
              </a:rPr>
              <a:t>МАтеріалознавство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359" y="1772816"/>
            <a:ext cx="5256584" cy="504056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Броварський фаховий коледж </a:t>
            </a:r>
            <a:b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Університету «Україна»</a:t>
            </a:r>
            <a: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333823" cy="28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362348"/>
            <a:ext cx="3240360" cy="23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905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308" y="4604619"/>
            <a:ext cx="332014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8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8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О.Г.</a:t>
            </a:r>
            <a:endParaRPr lang="uk-UA" sz="28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8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4, 5. Практичні заняття №4,5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</a:t>
            </a:r>
            <a:r>
              <a:rPr lang="uk-UA" sz="2800" dirty="0"/>
              <a:t>: Вивчення основних характеристик, властивостей і технологій виготовлення скла та виробів із скла.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Тема:</a:t>
            </a:r>
            <a:r>
              <a:rPr lang="uk-UA" sz="2800" dirty="0"/>
              <a:t> Визначення виду скла та його характеристик.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dirty="0">
                <a:solidFill>
                  <a:srgbClr val="0070C0"/>
                </a:solidFill>
              </a:rPr>
              <a:t>6. П</a:t>
            </a:r>
            <a:r>
              <a:rPr lang="uk-UA" sz="2800" b="1" dirty="0" smtClean="0">
                <a:solidFill>
                  <a:srgbClr val="0070C0"/>
                </a:solidFill>
              </a:rPr>
              <a:t>рактичне </a:t>
            </a:r>
            <a:r>
              <a:rPr lang="uk-UA" sz="2800" b="1" dirty="0">
                <a:solidFill>
                  <a:srgbClr val="0070C0"/>
                </a:solidFill>
              </a:rPr>
              <a:t>заняття № 6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</a:t>
            </a:r>
            <a:r>
              <a:rPr lang="uk-UA" sz="2800" dirty="0"/>
              <a:t>: Вивчення теоретичних та практичних аспектів художньої обробки скла.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 err="1"/>
              <a:t>Вітражне</a:t>
            </a:r>
            <a:r>
              <a:rPr lang="uk-UA" sz="2800" dirty="0"/>
              <a:t> малювання на склі.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7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7. Лабораторно-практичне заняття №7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</a:t>
            </a:r>
            <a:r>
              <a:rPr lang="uk-UA" sz="2800" dirty="0"/>
              <a:t>: Будова дерева, </a:t>
            </a:r>
            <a:r>
              <a:rPr lang="uk-UA" sz="2800" dirty="0" err="1"/>
              <a:t>макро-</a:t>
            </a:r>
            <a:r>
              <a:rPr lang="uk-UA" sz="2800" dirty="0"/>
              <a:t> та мікроструктури деревини.</a:t>
            </a:r>
            <a:endParaRPr lang="ru-RU" sz="2800" dirty="0"/>
          </a:p>
          <a:p>
            <a:r>
              <a:rPr lang="uk-UA" sz="2800" b="1" i="1" dirty="0"/>
              <a:t>Практична робота №1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мікроскопічної будови деревини хвойних порід.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№2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мікроскопічної будови деревини листяних порід.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№3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Визначення хвойних порід по зовнішніх ознаках.</a:t>
            </a:r>
            <a:endParaRPr lang="ru-RU" sz="2800" dirty="0"/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686800" cy="4525963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Практична робота №4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800" b="1" dirty="0"/>
              <a:t>Тема: </a:t>
            </a:r>
            <a:r>
              <a:rPr lang="uk-UA" sz="2800" dirty="0"/>
              <a:t>Визначення листяних порід </a:t>
            </a:r>
            <a:r>
              <a:rPr lang="uk-UA" sz="2800" dirty="0" err="1"/>
              <a:t>кольцесосудістих</a:t>
            </a:r>
            <a:r>
              <a:rPr lang="uk-UA" sz="2800" dirty="0"/>
              <a:t> по зовнішніх ознаках.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№5</a:t>
            </a:r>
            <a:endParaRPr lang="ru-RU" sz="2800" dirty="0"/>
          </a:p>
          <a:p>
            <a:r>
              <a:rPr lang="uk-UA" sz="2800" b="1" dirty="0"/>
              <a:t>Тема</a:t>
            </a:r>
            <a:r>
              <a:rPr lang="uk-UA" sz="2800" dirty="0"/>
              <a:t>: Визначення листяних порід </a:t>
            </a:r>
            <a:r>
              <a:rPr lang="uk-UA" sz="2800" dirty="0" err="1"/>
              <a:t>рассеяннососудістих</a:t>
            </a:r>
            <a:r>
              <a:rPr lang="uk-UA" sz="2800" dirty="0"/>
              <a:t> по зовнішніх ознаках</a:t>
            </a:r>
            <a:endParaRPr lang="ru-RU" sz="2800" dirty="0"/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1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8. Практичне заняття №8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</a:t>
            </a:r>
            <a:r>
              <a:rPr lang="uk-UA" sz="2800" dirty="0"/>
              <a:t>: Основні властивості деревини та типи лісових матеріалів.</a:t>
            </a:r>
            <a:endParaRPr lang="ru-RU" sz="2800" dirty="0"/>
          </a:p>
          <a:p>
            <a:r>
              <a:rPr lang="uk-UA" sz="2800" b="1" i="1" dirty="0"/>
              <a:t>Практична робота № 1</a:t>
            </a:r>
            <a:endParaRPr lang="ru-RU" sz="2800" dirty="0"/>
          </a:p>
          <a:p>
            <a:r>
              <a:rPr lang="uk-UA" sz="2800" b="1" dirty="0"/>
              <a:t>Тема</a:t>
            </a:r>
            <a:r>
              <a:rPr lang="uk-UA" sz="2800" dirty="0"/>
              <a:t>: Вивчення основних розрізів і будови стовбура дерева.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 2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зовнішніх ознак кори поширених деревних порід.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 3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відмінностей ядер і заболонь поширених порід дерев.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1" dirty="0"/>
              <a:t>Практична робота № 4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річних шарів, ранньої і пізньої деревини.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 5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серцевинних променів, серцевини і прожилок.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№6</a:t>
            </a:r>
            <a:r>
              <a:rPr lang="uk-UA" sz="2800" i="1" dirty="0"/>
              <a:t> 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судин і смоляних ходів.</a:t>
            </a:r>
            <a:endParaRPr lang="ru-RU" sz="2800" dirty="0"/>
          </a:p>
          <a:p>
            <a:r>
              <a:rPr lang="uk-UA" sz="2800" b="1" dirty="0"/>
              <a:t> </a:t>
            </a:r>
            <a:endParaRPr lang="ru-RU" sz="2800" dirty="0"/>
          </a:p>
          <a:p>
            <a:r>
              <a:rPr lang="uk-UA" sz="2800" b="1" i="1" dirty="0"/>
              <a:t>Практична робота №7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Вивчення кольору, блиску, текстури та запаху деревини деяких порід.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2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9. Практичне заняття №9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</a:t>
            </a:r>
            <a:r>
              <a:rPr lang="uk-UA" sz="2800" dirty="0"/>
              <a:t>: Основні види художньої обробки деревини.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</a:t>
            </a:r>
            <a:r>
              <a:rPr lang="uk-UA" sz="2800" dirty="0"/>
              <a:t>: Виконання декоративної композиції на деревині</a:t>
            </a:r>
            <a:endParaRPr lang="ru-RU" sz="2800" dirty="0"/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3956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3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</a:pPr>
            <a:endParaRPr lang="uk-UA" sz="6000" b="1" dirty="0" smtClean="0">
              <a:solidFill>
                <a:srgbClr val="C00000"/>
              </a:solidFill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92088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85904"/>
            <a:ext cx="8686800" cy="4971182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rgbClr val="0070C0"/>
                </a:solidFill>
              </a:rPr>
              <a:t>Будівництво, архітектура та дизайн </a:t>
            </a:r>
            <a:r>
              <a:rPr lang="uk-UA" sz="2400" dirty="0"/>
              <a:t>є частиною матеріальної культури суспільства, за ним можна судити про прогрес науки і техніки, особливості побуту, національні традиції. Людина почала будувати перші житла ще в епоху неоліту (3 тис. років до н.е.), використовуючи природні матеріали: камені, шматки дерева, глину. </a:t>
            </a:r>
            <a:endParaRPr lang="ru-RU" sz="2400" dirty="0"/>
          </a:p>
          <a:p>
            <a:r>
              <a:rPr lang="uk-UA" sz="2400" dirty="0"/>
              <a:t>Згодом архітектурно-будівельними та конструкційними матеріалами стали скло, метал, бетон, пластмаси. Сучасні масштаби будівництва й різноманіття архітектурних рішень стимулюють розвиток ряду галузей знань, висуваючи перед наукою і технікою нові практичні завдання. Побудувати будинок, здатний прослужити людині століття, не так просто, це вимагає великих знань і рівня розвитку техніки.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76673" cy="136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86000" y="261979"/>
            <a:ext cx="4572000" cy="3947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3600" dirty="0"/>
              <a:t>Вітчизняна наука відіграє важливу роль у розвитку архітектурно-дизайнерського та будівельного матеріалознавства. Створені нашими вченими технології виробництва цементу, металу, бетону, кераміки, теплоізоляційних і композиційних матеріалів використовують багато країн</a:t>
            </a:r>
            <a:r>
              <a:rPr lang="uk-UA" sz="3600" dirty="0" smtClean="0"/>
              <a:t>.</a:t>
            </a:r>
          </a:p>
          <a:p>
            <a:endParaRPr lang="ru-RU" sz="3600" dirty="0"/>
          </a:p>
          <a:p>
            <a:r>
              <a:rPr lang="uk-UA" sz="3600" b="1" i="1" dirty="0">
                <a:solidFill>
                  <a:srgbClr val="0070C0"/>
                </a:solidFill>
              </a:rPr>
              <a:t>Вивчення курсу «Матеріалознавство»</a:t>
            </a:r>
            <a:r>
              <a:rPr lang="uk-UA" sz="3600" dirty="0">
                <a:solidFill>
                  <a:srgbClr val="0070C0"/>
                </a:solidFill>
              </a:rPr>
              <a:t> </a:t>
            </a:r>
            <a:r>
              <a:rPr lang="uk-UA" sz="3600" dirty="0"/>
              <a:t>молодшими фахівцями у галузі дизайну являється дуже важливим тому, що жоден об’єкт архітектурно-дизайнерського проектування не можна правильно спроектувати, побудувати й експлуатувати без наявності відповідних будівельних та конструкторських матеріалів та всебічного знання їхніх властивостей.</a:t>
            </a:r>
            <a:endParaRPr lang="ru-RU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0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/>
              <a:t>Вартість матеріалів у загальних витратах на виготовлення об’єктів </a:t>
            </a:r>
            <a:r>
              <a:rPr lang="uk-UA" sz="2400" dirty="0" err="1"/>
              <a:t>проєктування</a:t>
            </a:r>
            <a:r>
              <a:rPr lang="uk-UA" sz="2400" dirty="0"/>
              <a:t> та будівництво складає не менше половини, тому знання функціональних особливостей кожного матеріалу дозволяє вирішувати питання, пов'язані не тільки з економією, але і дає можливість фахівцю: зробити і професійно обґрунтувати вибір матеріалу з урахуванням експлуатаційних характеристик.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4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За минулі десятиліття побудовані нові міста, зведені унікальні об'єкти, такі, як гідротехнічні споруди, промислові підприємства, атомні електростанції, наукові, навчальні й культурні центри. Завдяки союзу науки і архітектурно-будівельної інженерії створюються технології одержання нових, високоефективних, екологічно чистих матеріалів функціонального призначення. Виробництво цих матеріалів засновано на безвідходних і енергозберігаючих технологіях. З використанням теорії і технології композиційних матеріалів стрімко росте виробництво композитів, які володіють питомою міцністю, що перевищує аналогічну характеристику сталі в 15 разів.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2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</a:rPr>
              <a:t>Метою курсу «Матеріалознавство»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/>
              <a:t>є надання майбутнім молодшим бакалаврам з дизайну, знань, умінь і здатностей(компетенції) по вибору й застосуванню у архітектурно-дизайнерських конструкціях різноманітних сучасних металів, із урахуванням їх фізико-механічними характеристик; формування у студентів пізнавальної та творчої активності; розвиток технічного та конструктивного мислення.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0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i="1" dirty="0">
                <a:solidFill>
                  <a:srgbClr val="0070C0"/>
                </a:solidFill>
              </a:rPr>
              <a:t>Завдання</a:t>
            </a:r>
            <a:r>
              <a:rPr lang="uk-UA" sz="2800" b="1" i="1" dirty="0"/>
              <a:t> </a:t>
            </a:r>
            <a:r>
              <a:rPr lang="uk-UA" sz="2800" dirty="0"/>
              <a:t>дисципліни полягає у засвоєнні студентами основних знань про будову й властивості різних матеріалів, що використовуються у процесі проектування та виготовлення архітектурно-дизайнерських об’єктів середовища, видах термічної й хімічної обробки, принципах виробу марки матеріалів залежно від умов експлуатації й конструктивної міцності.</a:t>
            </a:r>
            <a:endParaRPr lang="ru-RU" sz="2800" dirty="0"/>
          </a:p>
          <a:p>
            <a:r>
              <a:rPr lang="uk-UA" sz="2800" dirty="0"/>
              <a:t>Загальна кількість годин, що відводиться на даний курс становить 180 академічних годин, з яких 60 годин відводиться на практичну підготовку та 120 годин га самостійне відпрацювання.</a:t>
            </a:r>
            <a:endParaRPr lang="ru-RU" sz="2800" dirty="0"/>
          </a:p>
          <a:p>
            <a:r>
              <a:rPr lang="uk-UA" sz="2800" dirty="0"/>
              <a:t>Вивчається дана вибіркова дисципліна на ІІ курсі (3 семестр).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0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Програмою курсу «Матеріалознавство» передбачається виконання наступних практичних робіт: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1. Практичне заняття №1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Тема:</a:t>
            </a:r>
            <a:r>
              <a:rPr lang="uk-UA" sz="2800" dirty="0"/>
              <a:t> Вивчення основних характеристик і властивостей будівельних матеріалів та виробів із пластичних мас.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Тема:</a:t>
            </a:r>
            <a:r>
              <a:rPr lang="uk-UA" sz="2800" dirty="0"/>
              <a:t> Визначення виду будівельних матеріалів і виробів із пластичних мас та його характеристик.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9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400" b="1" dirty="0" err="1">
                <a:solidFill>
                  <a:srgbClr val="FF0000"/>
                </a:solidFill>
              </a:rPr>
              <a:t>МАтеріалознавство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2. Практичне заняття №2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Тема: </a:t>
            </a:r>
            <a:r>
              <a:rPr lang="uk-UA" sz="2800" dirty="0"/>
              <a:t>Штучні матеріали та вироби на основі в’яжучих. визначення властивостей силікатної цегли та каменів.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Визначення властивостей силікатної цегли та каменів.</a:t>
            </a:r>
            <a:endParaRPr lang="ru-RU" sz="2800" dirty="0"/>
          </a:p>
          <a:p>
            <a:r>
              <a:rPr lang="uk-UA" sz="2800" b="1" dirty="0"/>
              <a:t> </a:t>
            </a:r>
            <a:endParaRPr lang="ru-RU" sz="2800" dirty="0"/>
          </a:p>
          <a:p>
            <a:r>
              <a:rPr lang="uk-UA" sz="2800" b="1" dirty="0">
                <a:solidFill>
                  <a:srgbClr val="0070C0"/>
                </a:solidFill>
              </a:rPr>
              <a:t>3. Практичне заняття №3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uk-UA" sz="2800" b="1" dirty="0"/>
              <a:t>Тема: </a:t>
            </a:r>
            <a:r>
              <a:rPr lang="uk-UA" sz="2800" dirty="0"/>
              <a:t>Ознайомлення з основними видами художньої обробки виробів із каменя.</a:t>
            </a:r>
            <a:endParaRPr lang="ru-RU" sz="2800" dirty="0"/>
          </a:p>
          <a:p>
            <a:r>
              <a:rPr lang="uk-UA" sz="2800" b="1" i="1" dirty="0"/>
              <a:t>Практична робота</a:t>
            </a:r>
            <a:endParaRPr lang="ru-RU" sz="2800" dirty="0"/>
          </a:p>
          <a:p>
            <a:r>
              <a:rPr lang="uk-UA" sz="2800" b="1" dirty="0"/>
              <a:t>Тема: </a:t>
            </a:r>
            <a:r>
              <a:rPr lang="uk-UA" sz="2800" dirty="0"/>
              <a:t>Визначення виду технологічної обробці будь-якого декоративного виробу із каміння.</a:t>
            </a: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" y="116632"/>
            <a:ext cx="2079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4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708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  <vt:lpstr>МАтеріалознавство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39</cp:revision>
  <dcterms:created xsi:type="dcterms:W3CDTF">2023-03-29T19:37:44Z</dcterms:created>
  <dcterms:modified xsi:type="dcterms:W3CDTF">2024-03-14T17:44:45Z</dcterms:modified>
</cp:coreProperties>
</file>