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821" r:id="rId2"/>
  </p:sld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1" r:id="rId11"/>
    <p:sldId id="274" r:id="rId12"/>
    <p:sldId id="266" r:id="rId13"/>
    <p:sldId id="279" r:id="rId14"/>
    <p:sldId id="280" r:id="rId15"/>
    <p:sldId id="282" r:id="rId16"/>
    <p:sldId id="283" r:id="rId17"/>
    <p:sldId id="285" r:id="rId18"/>
    <p:sldId id="324" r:id="rId19"/>
    <p:sldId id="290" r:id="rId20"/>
    <p:sldId id="291" r:id="rId21"/>
    <p:sldId id="267" r:id="rId22"/>
    <p:sldId id="268" r:id="rId23"/>
    <p:sldId id="269" r:id="rId24"/>
    <p:sldId id="275" r:id="rId25"/>
    <p:sldId id="270" r:id="rId26"/>
    <p:sldId id="271" r:id="rId27"/>
    <p:sldId id="273" r:id="rId28"/>
    <p:sldId id="341" r:id="rId29"/>
    <p:sldId id="342" r:id="rId30"/>
    <p:sldId id="343" r:id="rId31"/>
    <p:sldId id="344" r:id="rId32"/>
    <p:sldId id="345" r:id="rId33"/>
    <p:sldId id="346" r:id="rId34"/>
    <p:sldId id="347" r:id="rId35"/>
    <p:sldId id="349" r:id="rId36"/>
    <p:sldId id="350" r:id="rId37"/>
    <p:sldId id="301" r:id="rId38"/>
    <p:sldId id="302" r:id="rId39"/>
    <p:sldId id="303" r:id="rId40"/>
    <p:sldId id="304" r:id="rId41"/>
    <p:sldId id="309" r:id="rId42"/>
    <p:sldId id="312" r:id="rId43"/>
    <p:sldId id="314" r:id="rId44"/>
    <p:sldId id="315" r:id="rId45"/>
    <p:sldId id="316" r:id="rId46"/>
    <p:sldId id="317" r:id="rId47"/>
    <p:sldId id="318" r:id="rId48"/>
    <p:sldId id="319" r:id="rId49"/>
    <p:sldId id="325" r:id="rId50"/>
    <p:sldId id="326" r:id="rId51"/>
    <p:sldId id="327" r:id="rId52"/>
    <p:sldId id="328" r:id="rId53"/>
    <p:sldId id="329" r:id="rId54"/>
    <p:sldId id="330" r:id="rId55"/>
    <p:sldId id="332" r:id="rId56"/>
    <p:sldId id="333" r:id="rId57"/>
    <p:sldId id="334" r:id="rId58"/>
    <p:sldId id="335" r:id="rId59"/>
    <p:sldId id="336" r:id="rId60"/>
    <p:sldId id="337" r:id="rId61"/>
    <p:sldId id="338" r:id="rId62"/>
    <p:sldId id="339" r:id="rId63"/>
    <p:sldId id="340" r:id="rId64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mA\AppData\Roaming\Microsoft\Excel\&#1050;&#1085;&#1080;&#1075;&#1072;1%20(version%202).xlsb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mA\AppData\Roaming\Microsoft\Excel\&#1050;&#1085;&#1080;&#1075;&#1072;1%20(version%202).xlsb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imA\AppData\Roaming\Microsoft\Excel\&#1050;&#1085;&#1080;&#1075;&#1072;1%20(version%202).xlsb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річних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Лист1!$C$3:$C$44</c:f>
              <c:numCache>
                <c:formatCode>mmm/yy</c:formatCode>
                <c:ptCount val="42"/>
                <c:pt idx="0">
                  <c:v>33786</c:v>
                </c:pt>
                <c:pt idx="1">
                  <c:v>33817</c:v>
                </c:pt>
                <c:pt idx="2">
                  <c:v>33848</c:v>
                </c:pt>
                <c:pt idx="3">
                  <c:v>33878</c:v>
                </c:pt>
                <c:pt idx="4">
                  <c:v>33909</c:v>
                </c:pt>
                <c:pt idx="5">
                  <c:v>33939</c:v>
                </c:pt>
                <c:pt idx="6">
                  <c:v>33970</c:v>
                </c:pt>
                <c:pt idx="7">
                  <c:v>34001</c:v>
                </c:pt>
                <c:pt idx="8">
                  <c:v>34029</c:v>
                </c:pt>
                <c:pt idx="9">
                  <c:v>34060</c:v>
                </c:pt>
                <c:pt idx="10">
                  <c:v>34090</c:v>
                </c:pt>
                <c:pt idx="11">
                  <c:v>34121</c:v>
                </c:pt>
                <c:pt idx="12">
                  <c:v>34152</c:v>
                </c:pt>
                <c:pt idx="13">
                  <c:v>34183</c:v>
                </c:pt>
                <c:pt idx="14">
                  <c:v>34214</c:v>
                </c:pt>
                <c:pt idx="15">
                  <c:v>34245</c:v>
                </c:pt>
                <c:pt idx="16">
                  <c:v>34276</c:v>
                </c:pt>
                <c:pt idx="17">
                  <c:v>34307</c:v>
                </c:pt>
                <c:pt idx="18">
                  <c:v>34338</c:v>
                </c:pt>
                <c:pt idx="19">
                  <c:v>34369</c:v>
                </c:pt>
                <c:pt idx="20">
                  <c:v>34400</c:v>
                </c:pt>
                <c:pt idx="21">
                  <c:v>34431</c:v>
                </c:pt>
                <c:pt idx="22">
                  <c:v>34462</c:v>
                </c:pt>
                <c:pt idx="23">
                  <c:v>34493</c:v>
                </c:pt>
                <c:pt idx="24">
                  <c:v>34524</c:v>
                </c:pt>
                <c:pt idx="25">
                  <c:v>34555</c:v>
                </c:pt>
                <c:pt idx="26">
                  <c:v>34586</c:v>
                </c:pt>
                <c:pt idx="27">
                  <c:v>34617</c:v>
                </c:pt>
                <c:pt idx="28">
                  <c:v>34648</c:v>
                </c:pt>
                <c:pt idx="29">
                  <c:v>34679</c:v>
                </c:pt>
                <c:pt idx="30">
                  <c:v>34710</c:v>
                </c:pt>
                <c:pt idx="31">
                  <c:v>34741</c:v>
                </c:pt>
                <c:pt idx="32">
                  <c:v>34772</c:v>
                </c:pt>
                <c:pt idx="33">
                  <c:v>34803</c:v>
                </c:pt>
                <c:pt idx="34">
                  <c:v>34834</c:v>
                </c:pt>
                <c:pt idx="35">
                  <c:v>34865</c:v>
                </c:pt>
                <c:pt idx="36">
                  <c:v>34896</c:v>
                </c:pt>
                <c:pt idx="37">
                  <c:v>34927</c:v>
                </c:pt>
                <c:pt idx="38">
                  <c:v>34958</c:v>
                </c:pt>
                <c:pt idx="39">
                  <c:v>34989</c:v>
                </c:pt>
                <c:pt idx="40">
                  <c:v>35020</c:v>
                </c:pt>
                <c:pt idx="41">
                  <c:v>35051</c:v>
                </c:pt>
              </c:numCache>
            </c:numRef>
          </c:cat>
          <c:val>
            <c:numRef>
              <c:f>Лист1!$B$3:$B$44</c:f>
              <c:numCache>
                <c:formatCode>General</c:formatCode>
                <c:ptCount val="42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80</c:v>
                </c:pt>
                <c:pt idx="5">
                  <c:v>80</c:v>
                </c:pt>
                <c:pt idx="6">
                  <c:v>80</c:v>
                </c:pt>
                <c:pt idx="7">
                  <c:v>80</c:v>
                </c:pt>
                <c:pt idx="8">
                  <c:v>100</c:v>
                </c:pt>
                <c:pt idx="9">
                  <c:v>100</c:v>
                </c:pt>
                <c:pt idx="10">
                  <c:v>240</c:v>
                </c:pt>
                <c:pt idx="11">
                  <c:v>240</c:v>
                </c:pt>
                <c:pt idx="12">
                  <c:v>240</c:v>
                </c:pt>
                <c:pt idx="13">
                  <c:v>240</c:v>
                </c:pt>
                <c:pt idx="14">
                  <c:v>240</c:v>
                </c:pt>
                <c:pt idx="15">
                  <c:v>240</c:v>
                </c:pt>
                <c:pt idx="16">
                  <c:v>240</c:v>
                </c:pt>
                <c:pt idx="17">
                  <c:v>240</c:v>
                </c:pt>
                <c:pt idx="18">
                  <c:v>240</c:v>
                </c:pt>
                <c:pt idx="19">
                  <c:v>240</c:v>
                </c:pt>
                <c:pt idx="20">
                  <c:v>240</c:v>
                </c:pt>
                <c:pt idx="21">
                  <c:v>240</c:v>
                </c:pt>
                <c:pt idx="22">
                  <c:v>240</c:v>
                </c:pt>
                <c:pt idx="23">
                  <c:v>240</c:v>
                </c:pt>
                <c:pt idx="24">
                  <c:v>190</c:v>
                </c:pt>
                <c:pt idx="25">
                  <c:v>175</c:v>
                </c:pt>
                <c:pt idx="26">
                  <c:v>140</c:v>
                </c:pt>
                <c:pt idx="27">
                  <c:v>300</c:v>
                </c:pt>
                <c:pt idx="28">
                  <c:v>300</c:v>
                </c:pt>
                <c:pt idx="29">
                  <c:v>252</c:v>
                </c:pt>
                <c:pt idx="30">
                  <c:v>252</c:v>
                </c:pt>
                <c:pt idx="31">
                  <c:v>252</c:v>
                </c:pt>
                <c:pt idx="32">
                  <c:v>204</c:v>
                </c:pt>
                <c:pt idx="33">
                  <c:v>150</c:v>
                </c:pt>
                <c:pt idx="34">
                  <c:v>96</c:v>
                </c:pt>
                <c:pt idx="35">
                  <c:v>75</c:v>
                </c:pt>
                <c:pt idx="36">
                  <c:v>60</c:v>
                </c:pt>
                <c:pt idx="37">
                  <c:v>70</c:v>
                </c:pt>
                <c:pt idx="38">
                  <c:v>70</c:v>
                </c:pt>
                <c:pt idx="39">
                  <c:v>95</c:v>
                </c:pt>
                <c:pt idx="40">
                  <c:v>95</c:v>
                </c:pt>
                <c:pt idx="41">
                  <c:v>110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0219-43D7-8E82-AA39D592D6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8323664"/>
        <c:axId val="178324224"/>
      </c:lineChart>
      <c:dateAx>
        <c:axId val="178323664"/>
        <c:scaling>
          <c:orientation val="minMax"/>
        </c:scaling>
        <c:delete val="0"/>
        <c:axPos val="b"/>
        <c:numFmt formatCode="mmm/yy" sourceLinked="1"/>
        <c:majorTickMark val="out"/>
        <c:minorTickMark val="none"/>
        <c:tickLblPos val="nextTo"/>
        <c:crossAx val="178324224"/>
        <c:crosses val="autoZero"/>
        <c:auto val="1"/>
        <c:lblOffset val="100"/>
        <c:baseTimeUnit val="months"/>
      </c:dateAx>
      <c:valAx>
        <c:axId val="178324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uk-UA"/>
          </a:p>
        </c:txPr>
        <c:crossAx val="1783236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Лист1!$F$1</c:f>
              <c:strCache>
                <c:ptCount val="1"/>
                <c:pt idx="0">
                  <c:v>% річних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Лист1!$G$3:$G$38</c:f>
              <c:numCache>
                <c:formatCode>mmm/yy</c:formatCode>
                <c:ptCount val="36"/>
                <c:pt idx="0">
                  <c:v>35065</c:v>
                </c:pt>
                <c:pt idx="1">
                  <c:v>35096</c:v>
                </c:pt>
                <c:pt idx="2">
                  <c:v>35127</c:v>
                </c:pt>
                <c:pt idx="3">
                  <c:v>35158</c:v>
                </c:pt>
                <c:pt idx="4">
                  <c:v>35189</c:v>
                </c:pt>
                <c:pt idx="5">
                  <c:v>35220</c:v>
                </c:pt>
                <c:pt idx="6">
                  <c:v>35251</c:v>
                </c:pt>
                <c:pt idx="7">
                  <c:v>35282</c:v>
                </c:pt>
                <c:pt idx="8">
                  <c:v>35313</c:v>
                </c:pt>
                <c:pt idx="9">
                  <c:v>35344</c:v>
                </c:pt>
                <c:pt idx="10">
                  <c:v>35375</c:v>
                </c:pt>
                <c:pt idx="11">
                  <c:v>35406</c:v>
                </c:pt>
                <c:pt idx="12">
                  <c:v>35437</c:v>
                </c:pt>
                <c:pt idx="13">
                  <c:v>35468</c:v>
                </c:pt>
                <c:pt idx="14">
                  <c:v>35499</c:v>
                </c:pt>
                <c:pt idx="15">
                  <c:v>35530</c:v>
                </c:pt>
                <c:pt idx="16">
                  <c:v>35561</c:v>
                </c:pt>
                <c:pt idx="17">
                  <c:v>35592</c:v>
                </c:pt>
                <c:pt idx="18">
                  <c:v>35623</c:v>
                </c:pt>
                <c:pt idx="19">
                  <c:v>35654</c:v>
                </c:pt>
                <c:pt idx="20">
                  <c:v>35685</c:v>
                </c:pt>
                <c:pt idx="21">
                  <c:v>35716</c:v>
                </c:pt>
                <c:pt idx="22">
                  <c:v>35747</c:v>
                </c:pt>
                <c:pt idx="23">
                  <c:v>35778</c:v>
                </c:pt>
                <c:pt idx="24">
                  <c:v>35809</c:v>
                </c:pt>
                <c:pt idx="25">
                  <c:v>35840</c:v>
                </c:pt>
                <c:pt idx="26">
                  <c:v>35871</c:v>
                </c:pt>
                <c:pt idx="27">
                  <c:v>35902</c:v>
                </c:pt>
                <c:pt idx="28">
                  <c:v>35933</c:v>
                </c:pt>
                <c:pt idx="29">
                  <c:v>35964</c:v>
                </c:pt>
                <c:pt idx="30">
                  <c:v>35995</c:v>
                </c:pt>
                <c:pt idx="31">
                  <c:v>36026</c:v>
                </c:pt>
                <c:pt idx="32">
                  <c:v>36057</c:v>
                </c:pt>
                <c:pt idx="33">
                  <c:v>36088</c:v>
                </c:pt>
                <c:pt idx="34">
                  <c:v>36119</c:v>
                </c:pt>
                <c:pt idx="35">
                  <c:v>36150</c:v>
                </c:pt>
              </c:numCache>
            </c:numRef>
          </c:cat>
          <c:val>
            <c:numRef>
              <c:f>Лист1!$F$3:$F$38</c:f>
              <c:numCache>
                <c:formatCode>General</c:formatCode>
                <c:ptCount val="36"/>
                <c:pt idx="0">
                  <c:v>105</c:v>
                </c:pt>
                <c:pt idx="1">
                  <c:v>105</c:v>
                </c:pt>
                <c:pt idx="2">
                  <c:v>95</c:v>
                </c:pt>
                <c:pt idx="3">
                  <c:v>80</c:v>
                </c:pt>
                <c:pt idx="4">
                  <c:v>70</c:v>
                </c:pt>
                <c:pt idx="5">
                  <c:v>50</c:v>
                </c:pt>
                <c:pt idx="6">
                  <c:v>40</c:v>
                </c:pt>
                <c:pt idx="7">
                  <c:v>40</c:v>
                </c:pt>
                <c:pt idx="8">
                  <c:v>40</c:v>
                </c:pt>
                <c:pt idx="9">
                  <c:v>40</c:v>
                </c:pt>
                <c:pt idx="10">
                  <c:v>40</c:v>
                </c:pt>
                <c:pt idx="11">
                  <c:v>40</c:v>
                </c:pt>
                <c:pt idx="12">
                  <c:v>35</c:v>
                </c:pt>
                <c:pt idx="13">
                  <c:v>35</c:v>
                </c:pt>
                <c:pt idx="14">
                  <c:v>25</c:v>
                </c:pt>
                <c:pt idx="15">
                  <c:v>25</c:v>
                </c:pt>
                <c:pt idx="16">
                  <c:v>21</c:v>
                </c:pt>
                <c:pt idx="17">
                  <c:v>21</c:v>
                </c:pt>
                <c:pt idx="18">
                  <c:v>18</c:v>
                </c:pt>
                <c:pt idx="19">
                  <c:v>16</c:v>
                </c:pt>
                <c:pt idx="20">
                  <c:v>16</c:v>
                </c:pt>
                <c:pt idx="21">
                  <c:v>16</c:v>
                </c:pt>
                <c:pt idx="22">
                  <c:v>25</c:v>
                </c:pt>
                <c:pt idx="23">
                  <c:v>35</c:v>
                </c:pt>
                <c:pt idx="24">
                  <c:v>35</c:v>
                </c:pt>
                <c:pt idx="25">
                  <c:v>44</c:v>
                </c:pt>
                <c:pt idx="26">
                  <c:v>41</c:v>
                </c:pt>
                <c:pt idx="27">
                  <c:v>41</c:v>
                </c:pt>
                <c:pt idx="28">
                  <c:v>45</c:v>
                </c:pt>
                <c:pt idx="29">
                  <c:v>51</c:v>
                </c:pt>
                <c:pt idx="30">
                  <c:v>82</c:v>
                </c:pt>
                <c:pt idx="31">
                  <c:v>82</c:v>
                </c:pt>
                <c:pt idx="32">
                  <c:v>82</c:v>
                </c:pt>
                <c:pt idx="33">
                  <c:v>82</c:v>
                </c:pt>
                <c:pt idx="34">
                  <c:v>82</c:v>
                </c:pt>
                <c:pt idx="35">
                  <c:v>60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67EE-4869-BA16-725E1D062E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8326464"/>
        <c:axId val="178327024"/>
      </c:lineChart>
      <c:dateAx>
        <c:axId val="178326464"/>
        <c:scaling>
          <c:orientation val="minMax"/>
        </c:scaling>
        <c:delete val="0"/>
        <c:axPos val="b"/>
        <c:numFmt formatCode="mmm/yy" sourceLinked="1"/>
        <c:majorTickMark val="out"/>
        <c:minorTickMark val="none"/>
        <c:tickLblPos val="nextTo"/>
        <c:crossAx val="178327024"/>
        <c:crosses val="autoZero"/>
        <c:auto val="1"/>
        <c:lblOffset val="100"/>
        <c:baseTimeUnit val="months"/>
      </c:dateAx>
      <c:valAx>
        <c:axId val="178327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baseline="0"/>
            </a:pPr>
            <a:endParaRPr lang="uk-UA"/>
          </a:p>
        </c:txPr>
        <c:crossAx val="1783264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Лист1!$J$1</c:f>
              <c:strCache>
                <c:ptCount val="1"/>
                <c:pt idx="0">
                  <c:v>% річних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Лист1!$K$2:$K$37</c:f>
              <c:numCache>
                <c:formatCode>mmm/yy</c:formatCode>
                <c:ptCount val="36"/>
                <c:pt idx="0">
                  <c:v>36161</c:v>
                </c:pt>
                <c:pt idx="1">
                  <c:v>36192</c:v>
                </c:pt>
                <c:pt idx="2">
                  <c:v>36223</c:v>
                </c:pt>
                <c:pt idx="3">
                  <c:v>36254</c:v>
                </c:pt>
                <c:pt idx="4">
                  <c:v>36285</c:v>
                </c:pt>
                <c:pt idx="5">
                  <c:v>36316</c:v>
                </c:pt>
                <c:pt idx="6">
                  <c:v>36347</c:v>
                </c:pt>
                <c:pt idx="7">
                  <c:v>36378</c:v>
                </c:pt>
                <c:pt idx="8">
                  <c:v>36409</c:v>
                </c:pt>
                <c:pt idx="9">
                  <c:v>36440</c:v>
                </c:pt>
                <c:pt idx="10">
                  <c:v>36471</c:v>
                </c:pt>
                <c:pt idx="11">
                  <c:v>36502</c:v>
                </c:pt>
                <c:pt idx="12">
                  <c:v>36533</c:v>
                </c:pt>
                <c:pt idx="13">
                  <c:v>36564</c:v>
                </c:pt>
                <c:pt idx="14">
                  <c:v>36595</c:v>
                </c:pt>
                <c:pt idx="15">
                  <c:v>36626</c:v>
                </c:pt>
                <c:pt idx="16">
                  <c:v>36657</c:v>
                </c:pt>
                <c:pt idx="17">
                  <c:v>36688</c:v>
                </c:pt>
                <c:pt idx="18">
                  <c:v>36719</c:v>
                </c:pt>
                <c:pt idx="19">
                  <c:v>36750</c:v>
                </c:pt>
                <c:pt idx="20">
                  <c:v>36781</c:v>
                </c:pt>
                <c:pt idx="21">
                  <c:v>36812</c:v>
                </c:pt>
                <c:pt idx="22">
                  <c:v>36843</c:v>
                </c:pt>
                <c:pt idx="23">
                  <c:v>36874</c:v>
                </c:pt>
                <c:pt idx="24">
                  <c:v>36905</c:v>
                </c:pt>
                <c:pt idx="25">
                  <c:v>36936</c:v>
                </c:pt>
                <c:pt idx="26">
                  <c:v>36967</c:v>
                </c:pt>
                <c:pt idx="27">
                  <c:v>36998</c:v>
                </c:pt>
                <c:pt idx="28">
                  <c:v>37029</c:v>
                </c:pt>
                <c:pt idx="29">
                  <c:v>37060</c:v>
                </c:pt>
                <c:pt idx="30">
                  <c:v>37091</c:v>
                </c:pt>
                <c:pt idx="31">
                  <c:v>37122</c:v>
                </c:pt>
                <c:pt idx="32">
                  <c:v>37153</c:v>
                </c:pt>
                <c:pt idx="33">
                  <c:v>37184</c:v>
                </c:pt>
                <c:pt idx="34">
                  <c:v>37215</c:v>
                </c:pt>
                <c:pt idx="35">
                  <c:v>37246</c:v>
                </c:pt>
              </c:numCache>
            </c:numRef>
          </c:cat>
          <c:val>
            <c:numRef>
              <c:f>Лист1!$J$2:$J$37</c:f>
              <c:numCache>
                <c:formatCode>General</c:formatCode>
                <c:ptCount val="36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57</c:v>
                </c:pt>
                <c:pt idx="4">
                  <c:v>50</c:v>
                </c:pt>
                <c:pt idx="5">
                  <c:v>45</c:v>
                </c:pt>
                <c:pt idx="6">
                  <c:v>45</c:v>
                </c:pt>
                <c:pt idx="7">
                  <c:v>45</c:v>
                </c:pt>
                <c:pt idx="8">
                  <c:v>45</c:v>
                </c:pt>
                <c:pt idx="9">
                  <c:v>45</c:v>
                </c:pt>
                <c:pt idx="10">
                  <c:v>45</c:v>
                </c:pt>
                <c:pt idx="11">
                  <c:v>45</c:v>
                </c:pt>
                <c:pt idx="12">
                  <c:v>45</c:v>
                </c:pt>
                <c:pt idx="13">
                  <c:v>35</c:v>
                </c:pt>
                <c:pt idx="14">
                  <c:v>32</c:v>
                </c:pt>
                <c:pt idx="15">
                  <c:v>29</c:v>
                </c:pt>
                <c:pt idx="16">
                  <c:v>29</c:v>
                </c:pt>
                <c:pt idx="17">
                  <c:v>29</c:v>
                </c:pt>
                <c:pt idx="18">
                  <c:v>29</c:v>
                </c:pt>
                <c:pt idx="19">
                  <c:v>27</c:v>
                </c:pt>
                <c:pt idx="20">
                  <c:v>27</c:v>
                </c:pt>
                <c:pt idx="21">
                  <c:v>27</c:v>
                </c:pt>
                <c:pt idx="22">
                  <c:v>27</c:v>
                </c:pt>
                <c:pt idx="23">
                  <c:v>27</c:v>
                </c:pt>
                <c:pt idx="24">
                  <c:v>27</c:v>
                </c:pt>
                <c:pt idx="25">
                  <c:v>27</c:v>
                </c:pt>
                <c:pt idx="26">
                  <c:v>25</c:v>
                </c:pt>
                <c:pt idx="27">
                  <c:v>21</c:v>
                </c:pt>
                <c:pt idx="28">
                  <c:v>21</c:v>
                </c:pt>
                <c:pt idx="29">
                  <c:v>19</c:v>
                </c:pt>
                <c:pt idx="30">
                  <c:v>19</c:v>
                </c:pt>
                <c:pt idx="31">
                  <c:v>17</c:v>
                </c:pt>
                <c:pt idx="32">
                  <c:v>15</c:v>
                </c:pt>
                <c:pt idx="33">
                  <c:v>15</c:v>
                </c:pt>
                <c:pt idx="34">
                  <c:v>15</c:v>
                </c:pt>
                <c:pt idx="35">
                  <c:v>12.5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D9BA-4161-B180-D9875377CB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8329264"/>
        <c:axId val="178329824"/>
      </c:lineChart>
      <c:dateAx>
        <c:axId val="178329264"/>
        <c:scaling>
          <c:orientation val="minMax"/>
        </c:scaling>
        <c:delete val="0"/>
        <c:axPos val="b"/>
        <c:numFmt formatCode="mmm/yy" sourceLinked="1"/>
        <c:majorTickMark val="out"/>
        <c:minorTickMark val="none"/>
        <c:tickLblPos val="nextTo"/>
        <c:crossAx val="178329824"/>
        <c:crosses val="autoZero"/>
        <c:auto val="1"/>
        <c:lblOffset val="100"/>
        <c:baseTimeUnit val="months"/>
      </c:dateAx>
      <c:valAx>
        <c:axId val="178329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uk-UA"/>
          </a:p>
        </c:txPr>
        <c:crossAx val="1783292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50800"/>
          </c:spPr>
          <c:marker>
            <c:symbol val="none"/>
          </c:marker>
          <c:cat>
            <c:numRef>
              <c:f>Лист1!$R$2:$R$37</c:f>
              <c:numCache>
                <c:formatCode>mmm/yy</c:formatCode>
                <c:ptCount val="36"/>
                <c:pt idx="0">
                  <c:v>37257</c:v>
                </c:pt>
                <c:pt idx="1">
                  <c:v>37349</c:v>
                </c:pt>
                <c:pt idx="2">
                  <c:v>37441</c:v>
                </c:pt>
                <c:pt idx="3">
                  <c:v>37533</c:v>
                </c:pt>
                <c:pt idx="4">
                  <c:v>37625</c:v>
                </c:pt>
                <c:pt idx="5">
                  <c:v>37717</c:v>
                </c:pt>
                <c:pt idx="6">
                  <c:v>37809</c:v>
                </c:pt>
                <c:pt idx="7">
                  <c:v>37901</c:v>
                </c:pt>
                <c:pt idx="8">
                  <c:v>37993</c:v>
                </c:pt>
                <c:pt idx="9">
                  <c:v>38085</c:v>
                </c:pt>
                <c:pt idx="10">
                  <c:v>38177</c:v>
                </c:pt>
                <c:pt idx="11">
                  <c:v>38269</c:v>
                </c:pt>
                <c:pt idx="12">
                  <c:v>38361</c:v>
                </c:pt>
                <c:pt idx="13">
                  <c:v>38453</c:v>
                </c:pt>
                <c:pt idx="14">
                  <c:v>38545</c:v>
                </c:pt>
                <c:pt idx="15">
                  <c:v>38637</c:v>
                </c:pt>
                <c:pt idx="16">
                  <c:v>38729</c:v>
                </c:pt>
                <c:pt idx="17">
                  <c:v>38821</c:v>
                </c:pt>
                <c:pt idx="18">
                  <c:v>38913</c:v>
                </c:pt>
                <c:pt idx="19">
                  <c:v>39005</c:v>
                </c:pt>
                <c:pt idx="20">
                  <c:v>39097</c:v>
                </c:pt>
                <c:pt idx="21">
                  <c:v>39189</c:v>
                </c:pt>
                <c:pt idx="22">
                  <c:v>39281</c:v>
                </c:pt>
                <c:pt idx="23">
                  <c:v>39373</c:v>
                </c:pt>
                <c:pt idx="24">
                  <c:v>39465</c:v>
                </c:pt>
                <c:pt idx="25">
                  <c:v>39557</c:v>
                </c:pt>
                <c:pt idx="26">
                  <c:v>39649</c:v>
                </c:pt>
                <c:pt idx="27">
                  <c:v>39741</c:v>
                </c:pt>
                <c:pt idx="28">
                  <c:v>39833</c:v>
                </c:pt>
                <c:pt idx="29">
                  <c:v>39925</c:v>
                </c:pt>
                <c:pt idx="30">
                  <c:v>40017</c:v>
                </c:pt>
                <c:pt idx="31">
                  <c:v>40109</c:v>
                </c:pt>
                <c:pt idx="32">
                  <c:v>40201</c:v>
                </c:pt>
                <c:pt idx="33">
                  <c:v>40293</c:v>
                </c:pt>
                <c:pt idx="34">
                  <c:v>40385</c:v>
                </c:pt>
                <c:pt idx="35">
                  <c:v>40477</c:v>
                </c:pt>
              </c:numCache>
            </c:numRef>
          </c:cat>
          <c:val>
            <c:numRef>
              <c:f>Лист1!$Q$2:$Q$37</c:f>
              <c:numCache>
                <c:formatCode>General</c:formatCode>
                <c:ptCount val="36"/>
                <c:pt idx="0">
                  <c:v>12.5</c:v>
                </c:pt>
                <c:pt idx="1">
                  <c:v>10</c:v>
                </c:pt>
                <c:pt idx="2">
                  <c:v>8</c:v>
                </c:pt>
                <c:pt idx="3">
                  <c:v>8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7.5</c:v>
                </c:pt>
                <c:pt idx="11">
                  <c:v>8.5</c:v>
                </c:pt>
                <c:pt idx="12">
                  <c:v>9</c:v>
                </c:pt>
                <c:pt idx="13">
                  <c:v>9</c:v>
                </c:pt>
                <c:pt idx="14">
                  <c:v>9.5</c:v>
                </c:pt>
                <c:pt idx="15">
                  <c:v>9.5</c:v>
                </c:pt>
                <c:pt idx="16">
                  <c:v>9.5</c:v>
                </c:pt>
                <c:pt idx="17">
                  <c:v>9.5</c:v>
                </c:pt>
                <c:pt idx="18">
                  <c:v>8.5</c:v>
                </c:pt>
                <c:pt idx="19">
                  <c:v>8.5</c:v>
                </c:pt>
                <c:pt idx="20">
                  <c:v>8.5</c:v>
                </c:pt>
                <c:pt idx="21">
                  <c:v>8.5</c:v>
                </c:pt>
                <c:pt idx="22">
                  <c:v>8</c:v>
                </c:pt>
                <c:pt idx="23">
                  <c:v>8</c:v>
                </c:pt>
                <c:pt idx="24">
                  <c:v>10</c:v>
                </c:pt>
                <c:pt idx="25">
                  <c:v>12</c:v>
                </c:pt>
                <c:pt idx="26">
                  <c:v>12</c:v>
                </c:pt>
                <c:pt idx="27">
                  <c:v>12</c:v>
                </c:pt>
                <c:pt idx="28">
                  <c:v>12</c:v>
                </c:pt>
                <c:pt idx="29">
                  <c:v>12</c:v>
                </c:pt>
                <c:pt idx="30">
                  <c:v>11</c:v>
                </c:pt>
                <c:pt idx="31">
                  <c:v>10.25</c:v>
                </c:pt>
                <c:pt idx="32">
                  <c:v>10.25</c:v>
                </c:pt>
                <c:pt idx="33">
                  <c:v>10</c:v>
                </c:pt>
                <c:pt idx="34">
                  <c:v>8</c:v>
                </c:pt>
                <c:pt idx="35">
                  <c:v>7.75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B2-48ED-85E5-9B1FAAB5DF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8332064"/>
        <c:axId val="178332624"/>
      </c:lineChart>
      <c:dateAx>
        <c:axId val="178332064"/>
        <c:scaling>
          <c:orientation val="minMax"/>
        </c:scaling>
        <c:delete val="0"/>
        <c:axPos val="b"/>
        <c:numFmt formatCode="mmm/yy" sourceLinked="1"/>
        <c:majorTickMark val="out"/>
        <c:minorTickMark val="none"/>
        <c:tickLblPos val="nextTo"/>
        <c:crossAx val="178332624"/>
        <c:crosses val="autoZero"/>
        <c:auto val="1"/>
        <c:lblOffset val="100"/>
        <c:baseTimeUnit val="months"/>
      </c:dateAx>
      <c:valAx>
        <c:axId val="178332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uk-UA"/>
          </a:p>
        </c:txPr>
        <c:crossAx val="1783320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B73DDC-F654-48C4-BA33-A897771649FE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6BC5AA-F24A-4C0F-B996-EC33594E2D34}">
      <dgm:prSet phldrT="[Текст]"/>
      <dgm:spPr/>
      <dgm:t>
        <a:bodyPr/>
        <a:lstStyle/>
        <a:p>
          <a:r>
            <a:rPr lang="uk-UA" dirty="0"/>
            <a:t>Проблеми бюджетної системи</a:t>
          </a:r>
          <a:endParaRPr lang="ru-RU" dirty="0"/>
        </a:p>
      </dgm:t>
    </dgm:pt>
    <dgm:pt modelId="{E8898770-25CE-45CE-8464-EC7E8A3A91A7}" type="parTrans" cxnId="{D3D2CFB0-F4B1-4629-BD69-716D7C615456}">
      <dgm:prSet/>
      <dgm:spPr/>
      <dgm:t>
        <a:bodyPr/>
        <a:lstStyle/>
        <a:p>
          <a:endParaRPr lang="ru-RU"/>
        </a:p>
      </dgm:t>
    </dgm:pt>
    <dgm:pt modelId="{9E5246C9-DB93-42F4-B03C-B4DB52BA25D0}" type="sibTrans" cxnId="{D3D2CFB0-F4B1-4629-BD69-716D7C615456}">
      <dgm:prSet/>
      <dgm:spPr/>
      <dgm:t>
        <a:bodyPr/>
        <a:lstStyle/>
        <a:p>
          <a:endParaRPr lang="ru-RU"/>
        </a:p>
      </dgm:t>
    </dgm:pt>
    <dgm:pt modelId="{2F3A34BC-DF1F-4DCE-A196-FC95DEE0393C}">
      <dgm:prSet phldrT="[Текст]"/>
      <dgm:spPr/>
      <dgm:t>
        <a:bodyPr/>
        <a:lstStyle/>
        <a:p>
          <a:r>
            <a:rPr lang="uk-UA" noProof="0" dirty="0"/>
            <a:t>Непрозорість фінансових потоків</a:t>
          </a:r>
        </a:p>
      </dgm:t>
    </dgm:pt>
    <dgm:pt modelId="{30385C24-DAF9-4BC4-B5B9-C037E0F55DE0}" type="parTrans" cxnId="{E75B3AA2-CEA9-4817-A254-1304A4D7A474}">
      <dgm:prSet/>
      <dgm:spPr/>
      <dgm:t>
        <a:bodyPr/>
        <a:lstStyle/>
        <a:p>
          <a:endParaRPr lang="ru-RU"/>
        </a:p>
      </dgm:t>
    </dgm:pt>
    <dgm:pt modelId="{8C44BDCA-C2E7-43DA-977B-9768A6C0872F}" type="sibTrans" cxnId="{E75B3AA2-CEA9-4817-A254-1304A4D7A474}">
      <dgm:prSet/>
      <dgm:spPr/>
      <dgm:t>
        <a:bodyPr/>
        <a:lstStyle/>
        <a:p>
          <a:endParaRPr lang="ru-RU"/>
        </a:p>
      </dgm:t>
    </dgm:pt>
    <dgm:pt modelId="{A2D2E5A4-BE4A-4B80-B615-5FD45ABCF7F3}">
      <dgm:prSet phldrT="[Текст]"/>
      <dgm:spPr/>
      <dgm:t>
        <a:bodyPr/>
        <a:lstStyle/>
        <a:p>
          <a:r>
            <a:rPr lang="uk-UA" noProof="0" dirty="0"/>
            <a:t>Несправедливий розподіл коштів </a:t>
          </a:r>
        </a:p>
      </dgm:t>
    </dgm:pt>
    <dgm:pt modelId="{5CAD0536-2D23-4548-900C-477AB9349E1B}" type="parTrans" cxnId="{49B3850A-517F-41D5-8CBE-E1181618DBC2}">
      <dgm:prSet/>
      <dgm:spPr/>
      <dgm:t>
        <a:bodyPr/>
        <a:lstStyle/>
        <a:p>
          <a:endParaRPr lang="ru-RU"/>
        </a:p>
      </dgm:t>
    </dgm:pt>
    <dgm:pt modelId="{C46EF8CE-4CA8-495F-ABEF-F045536EC3DE}" type="sibTrans" cxnId="{49B3850A-517F-41D5-8CBE-E1181618DBC2}">
      <dgm:prSet/>
      <dgm:spPr/>
      <dgm:t>
        <a:bodyPr/>
        <a:lstStyle/>
        <a:p>
          <a:endParaRPr lang="ru-RU"/>
        </a:p>
      </dgm:t>
    </dgm:pt>
    <dgm:pt modelId="{568F18A2-49F2-4767-B6A6-E25244A972E1}">
      <dgm:prSet phldrT="[Текст]"/>
      <dgm:spPr/>
      <dgm:t>
        <a:bodyPr/>
        <a:lstStyle/>
        <a:p>
          <a:r>
            <a:rPr lang="uk-UA" noProof="0" dirty="0"/>
            <a:t>Незацікавленість органів місцевого самоврядування в реалізації податкового потенціалу </a:t>
          </a:r>
        </a:p>
      </dgm:t>
    </dgm:pt>
    <dgm:pt modelId="{993622D5-F681-42B6-B9C9-DDE4FDF06BEC}" type="parTrans" cxnId="{2E35C73D-AF74-411F-A74A-FEE939C32A21}">
      <dgm:prSet/>
      <dgm:spPr/>
      <dgm:t>
        <a:bodyPr/>
        <a:lstStyle/>
        <a:p>
          <a:endParaRPr lang="ru-RU"/>
        </a:p>
      </dgm:t>
    </dgm:pt>
    <dgm:pt modelId="{C5708AA4-2738-4E53-B6B5-AA3C7BCB1464}" type="sibTrans" cxnId="{2E35C73D-AF74-411F-A74A-FEE939C32A21}">
      <dgm:prSet/>
      <dgm:spPr/>
      <dgm:t>
        <a:bodyPr/>
        <a:lstStyle/>
        <a:p>
          <a:endParaRPr lang="ru-RU"/>
        </a:p>
      </dgm:t>
    </dgm:pt>
    <dgm:pt modelId="{D1344075-AD33-4E7C-BC3B-F91D556C92BF}" type="pres">
      <dgm:prSet presAssocID="{95B73DDC-F654-48C4-BA33-A897771649F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ABA85AB3-F2C4-4E37-8FC1-CFD779F1A174}" type="pres">
      <dgm:prSet presAssocID="{BB6BC5AA-F24A-4C0F-B996-EC33594E2D34}" presName="singleCycle" presStyleCnt="0"/>
      <dgm:spPr/>
    </dgm:pt>
    <dgm:pt modelId="{CF30A90E-27C5-4FC1-ACF7-BE51A79A3547}" type="pres">
      <dgm:prSet presAssocID="{BB6BC5AA-F24A-4C0F-B996-EC33594E2D34}" presName="singleCenter" presStyleLbl="node1" presStyleIdx="0" presStyleCnt="4" custScaleX="249185" custScaleY="106149" custLinFactNeighborX="574" custLinFactNeighborY="-11749">
        <dgm:presLayoutVars>
          <dgm:chMax val="7"/>
          <dgm:chPref val="7"/>
        </dgm:presLayoutVars>
      </dgm:prSet>
      <dgm:spPr/>
    </dgm:pt>
    <dgm:pt modelId="{1C1D6419-9A3C-4033-B9D5-632B42819C04}" type="pres">
      <dgm:prSet presAssocID="{30385C24-DAF9-4BC4-B5B9-C037E0F55DE0}" presName="Name56" presStyleLbl="parChTrans1D2" presStyleIdx="0" presStyleCnt="3"/>
      <dgm:spPr/>
    </dgm:pt>
    <dgm:pt modelId="{F3ECF61D-B7EC-4346-8235-768B31855D75}" type="pres">
      <dgm:prSet presAssocID="{2F3A34BC-DF1F-4DCE-A196-FC95DEE0393C}" presName="text0" presStyleLbl="node1" presStyleIdx="1" presStyleCnt="4" custScaleX="325332" custScaleY="148828">
        <dgm:presLayoutVars>
          <dgm:bulletEnabled val="1"/>
        </dgm:presLayoutVars>
      </dgm:prSet>
      <dgm:spPr/>
    </dgm:pt>
    <dgm:pt modelId="{F958A45F-C439-44F7-8DF3-930EB0B6D700}" type="pres">
      <dgm:prSet presAssocID="{5CAD0536-2D23-4548-900C-477AB9349E1B}" presName="Name56" presStyleLbl="parChTrans1D2" presStyleIdx="1" presStyleCnt="3"/>
      <dgm:spPr/>
    </dgm:pt>
    <dgm:pt modelId="{CD83FC9A-51D2-4799-9459-3DE68AFF794E}" type="pres">
      <dgm:prSet presAssocID="{A2D2E5A4-BE4A-4B80-B615-5FD45ABCF7F3}" presName="text0" presStyleLbl="node1" presStyleIdx="2" presStyleCnt="4" custScaleX="297537" custScaleY="137275" custRadScaleRad="110894" custRadScaleInc="-6930">
        <dgm:presLayoutVars>
          <dgm:bulletEnabled val="1"/>
        </dgm:presLayoutVars>
      </dgm:prSet>
      <dgm:spPr/>
    </dgm:pt>
    <dgm:pt modelId="{B3537C0A-8FD8-4D6C-9D7E-5DE6272E5BEB}" type="pres">
      <dgm:prSet presAssocID="{993622D5-F681-42B6-B9C9-DDE4FDF06BEC}" presName="Name56" presStyleLbl="parChTrans1D2" presStyleIdx="2" presStyleCnt="3"/>
      <dgm:spPr/>
    </dgm:pt>
    <dgm:pt modelId="{E8FE0C5E-EBBD-4C82-B457-D6EC8639DCB0}" type="pres">
      <dgm:prSet presAssocID="{568F18A2-49F2-4767-B6A6-E25244A972E1}" presName="text0" presStyleLbl="node1" presStyleIdx="3" presStyleCnt="4" custScaleX="306998" custScaleY="138402" custRadScaleRad="106124" custRadScaleInc="1990">
        <dgm:presLayoutVars>
          <dgm:bulletEnabled val="1"/>
        </dgm:presLayoutVars>
      </dgm:prSet>
      <dgm:spPr/>
    </dgm:pt>
  </dgm:ptLst>
  <dgm:cxnLst>
    <dgm:cxn modelId="{49B3850A-517F-41D5-8CBE-E1181618DBC2}" srcId="{BB6BC5AA-F24A-4C0F-B996-EC33594E2D34}" destId="{A2D2E5A4-BE4A-4B80-B615-5FD45ABCF7F3}" srcOrd="1" destOrd="0" parTransId="{5CAD0536-2D23-4548-900C-477AB9349E1B}" sibTransId="{C46EF8CE-4CA8-495F-ABEF-F045536EC3DE}"/>
    <dgm:cxn modelId="{C0C11116-88AF-4335-AC98-2D181D35DB78}" type="presOf" srcId="{A2D2E5A4-BE4A-4B80-B615-5FD45ABCF7F3}" destId="{CD83FC9A-51D2-4799-9459-3DE68AFF794E}" srcOrd="0" destOrd="0" presId="urn:microsoft.com/office/officeart/2008/layout/RadialCluster"/>
    <dgm:cxn modelId="{E8ED6D2C-97A7-4DF1-BDF6-CFBABC8F3695}" type="presOf" srcId="{95B73DDC-F654-48C4-BA33-A897771649FE}" destId="{D1344075-AD33-4E7C-BC3B-F91D556C92BF}" srcOrd="0" destOrd="0" presId="urn:microsoft.com/office/officeart/2008/layout/RadialCluster"/>
    <dgm:cxn modelId="{2E35C73D-AF74-411F-A74A-FEE939C32A21}" srcId="{BB6BC5AA-F24A-4C0F-B996-EC33594E2D34}" destId="{568F18A2-49F2-4767-B6A6-E25244A972E1}" srcOrd="2" destOrd="0" parTransId="{993622D5-F681-42B6-B9C9-DDE4FDF06BEC}" sibTransId="{C5708AA4-2738-4E53-B6B5-AA3C7BCB1464}"/>
    <dgm:cxn modelId="{6CD44A77-81AE-4047-8AF7-E7465FCC42E7}" type="presOf" srcId="{5CAD0536-2D23-4548-900C-477AB9349E1B}" destId="{F958A45F-C439-44F7-8DF3-930EB0B6D700}" srcOrd="0" destOrd="0" presId="urn:microsoft.com/office/officeart/2008/layout/RadialCluster"/>
    <dgm:cxn modelId="{696E5998-0B01-4D00-8801-87705B08B792}" type="presOf" srcId="{568F18A2-49F2-4767-B6A6-E25244A972E1}" destId="{E8FE0C5E-EBBD-4C82-B457-D6EC8639DCB0}" srcOrd="0" destOrd="0" presId="urn:microsoft.com/office/officeart/2008/layout/RadialCluster"/>
    <dgm:cxn modelId="{E75B3AA2-CEA9-4817-A254-1304A4D7A474}" srcId="{BB6BC5AA-F24A-4C0F-B996-EC33594E2D34}" destId="{2F3A34BC-DF1F-4DCE-A196-FC95DEE0393C}" srcOrd="0" destOrd="0" parTransId="{30385C24-DAF9-4BC4-B5B9-C037E0F55DE0}" sibTransId="{8C44BDCA-C2E7-43DA-977B-9768A6C0872F}"/>
    <dgm:cxn modelId="{D3D2CFB0-F4B1-4629-BD69-716D7C615456}" srcId="{95B73DDC-F654-48C4-BA33-A897771649FE}" destId="{BB6BC5AA-F24A-4C0F-B996-EC33594E2D34}" srcOrd="0" destOrd="0" parTransId="{E8898770-25CE-45CE-8464-EC7E8A3A91A7}" sibTransId="{9E5246C9-DB93-42F4-B03C-B4DB52BA25D0}"/>
    <dgm:cxn modelId="{B65F3FC6-3826-4B47-A78D-848AE2DE8573}" type="presOf" srcId="{BB6BC5AA-F24A-4C0F-B996-EC33594E2D34}" destId="{CF30A90E-27C5-4FC1-ACF7-BE51A79A3547}" srcOrd="0" destOrd="0" presId="urn:microsoft.com/office/officeart/2008/layout/RadialCluster"/>
    <dgm:cxn modelId="{53FC35E7-0590-4C0F-919E-6858919AFB2D}" type="presOf" srcId="{2F3A34BC-DF1F-4DCE-A196-FC95DEE0393C}" destId="{F3ECF61D-B7EC-4346-8235-768B31855D75}" srcOrd="0" destOrd="0" presId="urn:microsoft.com/office/officeart/2008/layout/RadialCluster"/>
    <dgm:cxn modelId="{85705CEC-8CB1-4717-A9D0-BC0DF4DE3663}" type="presOf" srcId="{993622D5-F681-42B6-B9C9-DDE4FDF06BEC}" destId="{B3537C0A-8FD8-4D6C-9D7E-5DE6272E5BEB}" srcOrd="0" destOrd="0" presId="urn:microsoft.com/office/officeart/2008/layout/RadialCluster"/>
    <dgm:cxn modelId="{317197F9-9AA8-47B9-A6E2-C0B3821139EE}" type="presOf" srcId="{30385C24-DAF9-4BC4-B5B9-C037E0F55DE0}" destId="{1C1D6419-9A3C-4033-B9D5-632B42819C04}" srcOrd="0" destOrd="0" presId="urn:microsoft.com/office/officeart/2008/layout/RadialCluster"/>
    <dgm:cxn modelId="{5DCB862B-6C51-440C-B506-09023F1AFE70}" type="presParOf" srcId="{D1344075-AD33-4E7C-BC3B-F91D556C92BF}" destId="{ABA85AB3-F2C4-4E37-8FC1-CFD779F1A174}" srcOrd="0" destOrd="0" presId="urn:microsoft.com/office/officeart/2008/layout/RadialCluster"/>
    <dgm:cxn modelId="{F06B1B60-FF00-4C4F-A6E2-8A478E38F508}" type="presParOf" srcId="{ABA85AB3-F2C4-4E37-8FC1-CFD779F1A174}" destId="{CF30A90E-27C5-4FC1-ACF7-BE51A79A3547}" srcOrd="0" destOrd="0" presId="urn:microsoft.com/office/officeart/2008/layout/RadialCluster"/>
    <dgm:cxn modelId="{68A7F999-284C-49DB-9A1D-C6C14D9CB166}" type="presParOf" srcId="{ABA85AB3-F2C4-4E37-8FC1-CFD779F1A174}" destId="{1C1D6419-9A3C-4033-B9D5-632B42819C04}" srcOrd="1" destOrd="0" presId="urn:microsoft.com/office/officeart/2008/layout/RadialCluster"/>
    <dgm:cxn modelId="{B0E43ACF-40CA-4CB6-A46C-6E4EE7DFDEA2}" type="presParOf" srcId="{ABA85AB3-F2C4-4E37-8FC1-CFD779F1A174}" destId="{F3ECF61D-B7EC-4346-8235-768B31855D75}" srcOrd="2" destOrd="0" presId="urn:microsoft.com/office/officeart/2008/layout/RadialCluster"/>
    <dgm:cxn modelId="{D6E5D7AE-73A7-4794-852F-43091A6C0B98}" type="presParOf" srcId="{ABA85AB3-F2C4-4E37-8FC1-CFD779F1A174}" destId="{F958A45F-C439-44F7-8DF3-930EB0B6D700}" srcOrd="3" destOrd="0" presId="urn:microsoft.com/office/officeart/2008/layout/RadialCluster"/>
    <dgm:cxn modelId="{95998420-EC7F-4964-AACF-AF4E9F9BA586}" type="presParOf" srcId="{ABA85AB3-F2C4-4E37-8FC1-CFD779F1A174}" destId="{CD83FC9A-51D2-4799-9459-3DE68AFF794E}" srcOrd="4" destOrd="0" presId="urn:microsoft.com/office/officeart/2008/layout/RadialCluster"/>
    <dgm:cxn modelId="{F0FCE9C0-1A1A-4368-9CBD-8A6291FB2D60}" type="presParOf" srcId="{ABA85AB3-F2C4-4E37-8FC1-CFD779F1A174}" destId="{B3537C0A-8FD8-4D6C-9D7E-5DE6272E5BEB}" srcOrd="5" destOrd="0" presId="urn:microsoft.com/office/officeart/2008/layout/RadialCluster"/>
    <dgm:cxn modelId="{80FB5390-D4C0-4F2B-BD83-37BD6679C1C4}" type="presParOf" srcId="{ABA85AB3-F2C4-4E37-8FC1-CFD779F1A174}" destId="{E8FE0C5E-EBBD-4C82-B457-D6EC8639DCB0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D56947-804D-4DA9-9EE3-0AC52DA54FCE}" type="doc">
      <dgm:prSet loTypeId="urn:microsoft.com/office/officeart/2009/3/layout/DescendingProcess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262CA0-3868-4168-B7A6-77C788CDE87B}">
      <dgm:prSet phldrT="[Текст]" custT="1"/>
      <dgm:spPr/>
      <dgm:t>
        <a:bodyPr/>
        <a:lstStyle/>
        <a:p>
          <a:r>
            <a:rPr lang="uk-UA" sz="3600" dirty="0"/>
            <a:t>Галузева реформа</a:t>
          </a:r>
          <a:endParaRPr lang="ru-RU" sz="3600" dirty="0"/>
        </a:p>
      </dgm:t>
    </dgm:pt>
    <dgm:pt modelId="{0C990A38-097F-4755-975F-C6966F0F4003}" type="parTrans" cxnId="{89AFEB91-3DE8-4237-959B-9E5C6431C56A}">
      <dgm:prSet/>
      <dgm:spPr/>
      <dgm:t>
        <a:bodyPr/>
        <a:lstStyle/>
        <a:p>
          <a:endParaRPr lang="ru-RU"/>
        </a:p>
      </dgm:t>
    </dgm:pt>
    <dgm:pt modelId="{D1971D36-4B23-4724-9C65-63A53B5D7ED3}" type="sibTrans" cxnId="{89AFEB91-3DE8-4237-959B-9E5C6431C56A}">
      <dgm:prSet/>
      <dgm:spPr/>
      <dgm:t>
        <a:bodyPr/>
        <a:lstStyle/>
        <a:p>
          <a:endParaRPr lang="ru-RU"/>
        </a:p>
      </dgm:t>
    </dgm:pt>
    <dgm:pt modelId="{4C227052-C0DD-4691-8E10-344014BFEE99}">
      <dgm:prSet phldrT="[Текст]" custT="1"/>
      <dgm:spPr/>
      <dgm:t>
        <a:bodyPr/>
        <a:lstStyle/>
        <a:p>
          <a:pPr algn="ctr"/>
          <a:r>
            <a:rPr lang="uk-UA" sz="3600" dirty="0"/>
            <a:t>Адміністративна реформа</a:t>
          </a:r>
          <a:endParaRPr lang="ru-RU" sz="3600" dirty="0"/>
        </a:p>
      </dgm:t>
    </dgm:pt>
    <dgm:pt modelId="{58467CBF-5630-4CF7-BAB8-4B227245D7A3}" type="parTrans" cxnId="{C586A204-6916-4163-B563-15FFD863260D}">
      <dgm:prSet/>
      <dgm:spPr/>
      <dgm:t>
        <a:bodyPr/>
        <a:lstStyle/>
        <a:p>
          <a:endParaRPr lang="ru-RU"/>
        </a:p>
      </dgm:t>
    </dgm:pt>
    <dgm:pt modelId="{C35153B7-C39C-4AF5-B282-41338E7C6A9B}" type="sibTrans" cxnId="{C586A204-6916-4163-B563-15FFD863260D}">
      <dgm:prSet/>
      <dgm:spPr/>
      <dgm:t>
        <a:bodyPr/>
        <a:lstStyle/>
        <a:p>
          <a:endParaRPr lang="ru-RU"/>
        </a:p>
      </dgm:t>
    </dgm:pt>
    <dgm:pt modelId="{E1AA3CBC-0EB7-4DA2-9CB5-CA79DC6AB8F7}">
      <dgm:prSet phldrT="[Текст]" custT="1"/>
      <dgm:spPr/>
      <dgm:t>
        <a:bodyPr/>
        <a:lstStyle/>
        <a:p>
          <a:pPr algn="ctr"/>
          <a:r>
            <a:rPr lang="uk-UA" sz="3600" dirty="0"/>
            <a:t>Податкова реформа</a:t>
          </a:r>
          <a:endParaRPr lang="ru-RU" sz="3600" dirty="0"/>
        </a:p>
      </dgm:t>
    </dgm:pt>
    <dgm:pt modelId="{C459748B-EBE1-4096-8C9C-E9793F4E0846}" type="parTrans" cxnId="{61B287B7-FB67-4E2B-B468-C85D887B6758}">
      <dgm:prSet/>
      <dgm:spPr/>
      <dgm:t>
        <a:bodyPr/>
        <a:lstStyle/>
        <a:p>
          <a:endParaRPr lang="ru-RU"/>
        </a:p>
      </dgm:t>
    </dgm:pt>
    <dgm:pt modelId="{E6B8E586-C6D3-4C6A-AB6A-73FE9B23B18C}" type="sibTrans" cxnId="{61B287B7-FB67-4E2B-B468-C85D887B6758}">
      <dgm:prSet/>
      <dgm:spPr/>
      <dgm:t>
        <a:bodyPr/>
        <a:lstStyle/>
        <a:p>
          <a:endParaRPr lang="ru-RU"/>
        </a:p>
      </dgm:t>
    </dgm:pt>
    <dgm:pt modelId="{7511F14E-D16E-46DF-9EFF-4C04CA0CF203}">
      <dgm:prSet phldrT="[Текст]" custT="1"/>
      <dgm:spPr/>
      <dgm:t>
        <a:bodyPr/>
        <a:lstStyle/>
        <a:p>
          <a:r>
            <a:rPr lang="uk-UA" sz="3600" dirty="0"/>
            <a:t>Бюджетна децентралізація</a:t>
          </a:r>
          <a:endParaRPr lang="ru-RU" sz="3600" dirty="0"/>
        </a:p>
      </dgm:t>
    </dgm:pt>
    <dgm:pt modelId="{331700BF-462F-44F5-93CD-E41CEDC4A4B9}" type="parTrans" cxnId="{569F207A-43D1-4EB6-886C-F746BB3CE4E0}">
      <dgm:prSet/>
      <dgm:spPr/>
      <dgm:t>
        <a:bodyPr/>
        <a:lstStyle/>
        <a:p>
          <a:endParaRPr lang="ru-RU"/>
        </a:p>
      </dgm:t>
    </dgm:pt>
    <dgm:pt modelId="{8FF21FF8-93CE-4B1D-8FFC-7602AA4C6C55}" type="sibTrans" cxnId="{569F207A-43D1-4EB6-886C-F746BB3CE4E0}">
      <dgm:prSet/>
      <dgm:spPr/>
      <dgm:t>
        <a:bodyPr/>
        <a:lstStyle/>
        <a:p>
          <a:endParaRPr lang="ru-RU"/>
        </a:p>
      </dgm:t>
    </dgm:pt>
    <dgm:pt modelId="{D60E14C3-B85E-4EA3-AB58-9200B5BF1479}" type="pres">
      <dgm:prSet presAssocID="{36D56947-804D-4DA9-9EE3-0AC52DA54FCE}" presName="Name0" presStyleCnt="0">
        <dgm:presLayoutVars>
          <dgm:chMax val="7"/>
          <dgm:chPref val="5"/>
        </dgm:presLayoutVars>
      </dgm:prSet>
      <dgm:spPr/>
    </dgm:pt>
    <dgm:pt modelId="{CD76F2A5-5231-4980-8455-A5F5C2BBDF3C}" type="pres">
      <dgm:prSet presAssocID="{36D56947-804D-4DA9-9EE3-0AC52DA54FCE}" presName="arrowNode" presStyleLbl="node1" presStyleIdx="0" presStyleCnt="1"/>
      <dgm:spPr/>
    </dgm:pt>
    <dgm:pt modelId="{4726A8B3-3D02-4A11-89CC-7A72839BF3A9}" type="pres">
      <dgm:prSet presAssocID="{9D262CA0-3868-4168-B7A6-77C788CDE87B}" presName="txNode1" presStyleLbl="revTx" presStyleIdx="0" presStyleCnt="4">
        <dgm:presLayoutVars>
          <dgm:bulletEnabled val="1"/>
        </dgm:presLayoutVars>
      </dgm:prSet>
      <dgm:spPr/>
    </dgm:pt>
    <dgm:pt modelId="{2AB3B650-82A7-46A8-A2AD-1FB6FF08DA47}" type="pres">
      <dgm:prSet presAssocID="{4C227052-C0DD-4691-8E10-344014BFEE99}" presName="txNode2" presStyleLbl="revTx" presStyleIdx="1" presStyleCnt="4" custScaleX="114869">
        <dgm:presLayoutVars>
          <dgm:bulletEnabled val="1"/>
        </dgm:presLayoutVars>
      </dgm:prSet>
      <dgm:spPr/>
    </dgm:pt>
    <dgm:pt modelId="{06727A82-8226-4795-B823-33804A12B501}" type="pres">
      <dgm:prSet presAssocID="{C35153B7-C39C-4AF5-B282-41338E7C6A9B}" presName="dotNode2" presStyleCnt="0"/>
      <dgm:spPr/>
    </dgm:pt>
    <dgm:pt modelId="{802DF0A6-E50B-4423-A845-948DFC3D3737}" type="pres">
      <dgm:prSet presAssocID="{C35153B7-C39C-4AF5-B282-41338E7C6A9B}" presName="dotRepeatNode" presStyleLbl="fgShp" presStyleIdx="0" presStyleCnt="2"/>
      <dgm:spPr/>
    </dgm:pt>
    <dgm:pt modelId="{1289296F-330A-4E02-8A51-367B6E9972FE}" type="pres">
      <dgm:prSet presAssocID="{E1AA3CBC-0EB7-4DA2-9CB5-CA79DC6AB8F7}" presName="txNode3" presStyleLbl="revTx" presStyleIdx="2" presStyleCnt="4">
        <dgm:presLayoutVars>
          <dgm:bulletEnabled val="1"/>
        </dgm:presLayoutVars>
      </dgm:prSet>
      <dgm:spPr/>
    </dgm:pt>
    <dgm:pt modelId="{6134CAB2-E169-4791-97F6-4C3ADBA865C3}" type="pres">
      <dgm:prSet presAssocID="{E6B8E586-C6D3-4C6A-AB6A-73FE9B23B18C}" presName="dotNode3" presStyleCnt="0"/>
      <dgm:spPr/>
    </dgm:pt>
    <dgm:pt modelId="{BAC56F25-028A-4BB6-A524-77729D0B5D5A}" type="pres">
      <dgm:prSet presAssocID="{E6B8E586-C6D3-4C6A-AB6A-73FE9B23B18C}" presName="dotRepeatNode" presStyleLbl="fgShp" presStyleIdx="1" presStyleCnt="2"/>
      <dgm:spPr/>
    </dgm:pt>
    <dgm:pt modelId="{44C4153F-CB72-4BD5-8FDC-C0B0784DAAB6}" type="pres">
      <dgm:prSet presAssocID="{7511F14E-D16E-46DF-9EFF-4C04CA0CF203}" presName="txNode4" presStyleLbl="revTx" presStyleIdx="3" presStyleCnt="4" custScaleX="115065">
        <dgm:presLayoutVars>
          <dgm:bulletEnabled val="1"/>
        </dgm:presLayoutVars>
      </dgm:prSet>
      <dgm:spPr/>
    </dgm:pt>
  </dgm:ptLst>
  <dgm:cxnLst>
    <dgm:cxn modelId="{C586A204-6916-4163-B563-15FFD863260D}" srcId="{36D56947-804D-4DA9-9EE3-0AC52DA54FCE}" destId="{4C227052-C0DD-4691-8E10-344014BFEE99}" srcOrd="1" destOrd="0" parTransId="{58467CBF-5630-4CF7-BAB8-4B227245D7A3}" sibTransId="{C35153B7-C39C-4AF5-B282-41338E7C6A9B}"/>
    <dgm:cxn modelId="{09A28A13-8C6C-44BE-BC72-B4A9C199B13F}" type="presOf" srcId="{4C227052-C0DD-4691-8E10-344014BFEE99}" destId="{2AB3B650-82A7-46A8-A2AD-1FB6FF08DA47}" srcOrd="0" destOrd="0" presId="urn:microsoft.com/office/officeart/2009/3/layout/DescendingProcess"/>
    <dgm:cxn modelId="{07CCDD49-82FB-4699-B7FD-62BAE3EAE96B}" type="presOf" srcId="{36D56947-804D-4DA9-9EE3-0AC52DA54FCE}" destId="{D60E14C3-B85E-4EA3-AB58-9200B5BF1479}" srcOrd="0" destOrd="0" presId="urn:microsoft.com/office/officeart/2009/3/layout/DescendingProcess"/>
    <dgm:cxn modelId="{DA98CD72-13A5-4BB6-A82D-7E437F10A057}" type="presOf" srcId="{9D262CA0-3868-4168-B7A6-77C788CDE87B}" destId="{4726A8B3-3D02-4A11-89CC-7A72839BF3A9}" srcOrd="0" destOrd="0" presId="urn:microsoft.com/office/officeart/2009/3/layout/DescendingProcess"/>
    <dgm:cxn modelId="{832E2377-4455-48BA-BC32-B45B3B07CE98}" type="presOf" srcId="{7511F14E-D16E-46DF-9EFF-4C04CA0CF203}" destId="{44C4153F-CB72-4BD5-8FDC-C0B0784DAAB6}" srcOrd="0" destOrd="0" presId="urn:microsoft.com/office/officeart/2009/3/layout/DescendingProcess"/>
    <dgm:cxn modelId="{569F207A-43D1-4EB6-886C-F746BB3CE4E0}" srcId="{36D56947-804D-4DA9-9EE3-0AC52DA54FCE}" destId="{7511F14E-D16E-46DF-9EFF-4C04CA0CF203}" srcOrd="3" destOrd="0" parTransId="{331700BF-462F-44F5-93CD-E41CEDC4A4B9}" sibTransId="{8FF21FF8-93CE-4B1D-8FFC-7602AA4C6C55}"/>
    <dgm:cxn modelId="{89AFEB91-3DE8-4237-959B-9E5C6431C56A}" srcId="{36D56947-804D-4DA9-9EE3-0AC52DA54FCE}" destId="{9D262CA0-3868-4168-B7A6-77C788CDE87B}" srcOrd="0" destOrd="0" parTransId="{0C990A38-097F-4755-975F-C6966F0F4003}" sibTransId="{D1971D36-4B23-4724-9C65-63A53B5D7ED3}"/>
    <dgm:cxn modelId="{DFF88DA3-B43F-4F47-A172-39C0CB99E8E1}" type="presOf" srcId="{E6B8E586-C6D3-4C6A-AB6A-73FE9B23B18C}" destId="{BAC56F25-028A-4BB6-A524-77729D0B5D5A}" srcOrd="0" destOrd="0" presId="urn:microsoft.com/office/officeart/2009/3/layout/DescendingProcess"/>
    <dgm:cxn modelId="{61B287B7-FB67-4E2B-B468-C85D887B6758}" srcId="{36D56947-804D-4DA9-9EE3-0AC52DA54FCE}" destId="{E1AA3CBC-0EB7-4DA2-9CB5-CA79DC6AB8F7}" srcOrd="2" destOrd="0" parTransId="{C459748B-EBE1-4096-8C9C-E9793F4E0846}" sibTransId="{E6B8E586-C6D3-4C6A-AB6A-73FE9B23B18C}"/>
    <dgm:cxn modelId="{31605BD3-3B92-45EF-B319-49740EEE440D}" type="presOf" srcId="{E1AA3CBC-0EB7-4DA2-9CB5-CA79DC6AB8F7}" destId="{1289296F-330A-4E02-8A51-367B6E9972FE}" srcOrd="0" destOrd="0" presId="urn:microsoft.com/office/officeart/2009/3/layout/DescendingProcess"/>
    <dgm:cxn modelId="{51EA2FD8-50B9-4FC5-8C33-52B60D8E56D6}" type="presOf" srcId="{C35153B7-C39C-4AF5-B282-41338E7C6A9B}" destId="{802DF0A6-E50B-4423-A845-948DFC3D3737}" srcOrd="0" destOrd="0" presId="urn:microsoft.com/office/officeart/2009/3/layout/DescendingProcess"/>
    <dgm:cxn modelId="{7C078666-A93B-4D7D-B1FE-F179A969D8B6}" type="presParOf" srcId="{D60E14C3-B85E-4EA3-AB58-9200B5BF1479}" destId="{CD76F2A5-5231-4980-8455-A5F5C2BBDF3C}" srcOrd="0" destOrd="0" presId="urn:microsoft.com/office/officeart/2009/3/layout/DescendingProcess"/>
    <dgm:cxn modelId="{6AD8E91C-B567-4CAF-BD18-26DF0941663C}" type="presParOf" srcId="{D60E14C3-B85E-4EA3-AB58-9200B5BF1479}" destId="{4726A8B3-3D02-4A11-89CC-7A72839BF3A9}" srcOrd="1" destOrd="0" presId="urn:microsoft.com/office/officeart/2009/3/layout/DescendingProcess"/>
    <dgm:cxn modelId="{9E9C89EF-5C97-4260-A08F-F66ABBE125C1}" type="presParOf" srcId="{D60E14C3-B85E-4EA3-AB58-9200B5BF1479}" destId="{2AB3B650-82A7-46A8-A2AD-1FB6FF08DA47}" srcOrd="2" destOrd="0" presId="urn:microsoft.com/office/officeart/2009/3/layout/DescendingProcess"/>
    <dgm:cxn modelId="{93D7D0E9-DF79-4030-A349-2A86F5BAABFA}" type="presParOf" srcId="{D60E14C3-B85E-4EA3-AB58-9200B5BF1479}" destId="{06727A82-8226-4795-B823-33804A12B501}" srcOrd="3" destOrd="0" presId="urn:microsoft.com/office/officeart/2009/3/layout/DescendingProcess"/>
    <dgm:cxn modelId="{7A8E7F1B-31EB-434B-B164-655ACFBAFC7E}" type="presParOf" srcId="{06727A82-8226-4795-B823-33804A12B501}" destId="{802DF0A6-E50B-4423-A845-948DFC3D3737}" srcOrd="0" destOrd="0" presId="urn:microsoft.com/office/officeart/2009/3/layout/DescendingProcess"/>
    <dgm:cxn modelId="{DE05D875-A887-4AFA-99B8-759F8BDF818A}" type="presParOf" srcId="{D60E14C3-B85E-4EA3-AB58-9200B5BF1479}" destId="{1289296F-330A-4E02-8A51-367B6E9972FE}" srcOrd="4" destOrd="0" presId="urn:microsoft.com/office/officeart/2009/3/layout/DescendingProcess"/>
    <dgm:cxn modelId="{BB1B6100-6444-4007-8050-7E29110FB868}" type="presParOf" srcId="{D60E14C3-B85E-4EA3-AB58-9200B5BF1479}" destId="{6134CAB2-E169-4791-97F6-4C3ADBA865C3}" srcOrd="5" destOrd="0" presId="urn:microsoft.com/office/officeart/2009/3/layout/DescendingProcess"/>
    <dgm:cxn modelId="{0138750D-BA15-4339-A8AF-1328A08B3D73}" type="presParOf" srcId="{6134CAB2-E169-4791-97F6-4C3ADBA865C3}" destId="{BAC56F25-028A-4BB6-A524-77729D0B5D5A}" srcOrd="0" destOrd="0" presId="urn:microsoft.com/office/officeart/2009/3/layout/DescendingProcess"/>
    <dgm:cxn modelId="{1FFDF72E-59A7-4CC8-8CE2-424451FA9D6B}" type="presParOf" srcId="{D60E14C3-B85E-4EA3-AB58-9200B5BF1479}" destId="{44C4153F-CB72-4BD5-8FDC-C0B0784DAAB6}" srcOrd="6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C43119-2F26-4FB7-A65C-14C9E83CAA8C}" type="doc">
      <dgm:prSet loTypeId="urn:microsoft.com/office/officeart/2005/8/layout/radial4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EB924D4-219B-44C5-A468-89E8F8D07AFD}">
      <dgm:prSet phldrT="[Текст]" custT="1"/>
      <dgm:spPr/>
      <dgm:t>
        <a:bodyPr/>
        <a:lstStyle/>
        <a:p>
          <a:r>
            <a:rPr lang="uk-UA" sz="2400" dirty="0"/>
            <a:t>Бюджетна система Словаччини</a:t>
          </a:r>
          <a:endParaRPr lang="ru-RU" sz="2400" dirty="0"/>
        </a:p>
      </dgm:t>
    </dgm:pt>
    <dgm:pt modelId="{4AF68C63-4B9F-4DCC-93D7-3D64CE8BB17F}" type="parTrans" cxnId="{CEFA93BC-0E47-4547-AED8-508386D660B4}">
      <dgm:prSet/>
      <dgm:spPr/>
      <dgm:t>
        <a:bodyPr/>
        <a:lstStyle/>
        <a:p>
          <a:endParaRPr lang="ru-RU"/>
        </a:p>
      </dgm:t>
    </dgm:pt>
    <dgm:pt modelId="{0E7BA4D7-7B68-457C-8758-9A6C584FF033}" type="sibTrans" cxnId="{CEFA93BC-0E47-4547-AED8-508386D660B4}">
      <dgm:prSet/>
      <dgm:spPr/>
      <dgm:t>
        <a:bodyPr/>
        <a:lstStyle/>
        <a:p>
          <a:endParaRPr lang="ru-RU"/>
        </a:p>
      </dgm:t>
    </dgm:pt>
    <dgm:pt modelId="{F9B73AA4-6BD8-4151-913F-80540C746301}">
      <dgm:prSet phldrT="[Текст]" custT="1"/>
      <dgm:spPr/>
      <dgm:t>
        <a:bodyPr/>
        <a:lstStyle/>
        <a:p>
          <a:r>
            <a:rPr lang="uk-UA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Муніципалітети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60CA39-B748-4F8E-9A4C-9C085BDF7581}" type="parTrans" cxnId="{445338F9-0053-4294-B8D6-8AE548C97D51}">
      <dgm:prSet/>
      <dgm:spPr/>
      <dgm:t>
        <a:bodyPr/>
        <a:lstStyle/>
        <a:p>
          <a:endParaRPr lang="ru-RU"/>
        </a:p>
      </dgm:t>
    </dgm:pt>
    <dgm:pt modelId="{54A1645E-29EA-4762-B8B5-DD48F9ED73D3}" type="sibTrans" cxnId="{445338F9-0053-4294-B8D6-8AE548C97D51}">
      <dgm:prSet/>
      <dgm:spPr/>
      <dgm:t>
        <a:bodyPr/>
        <a:lstStyle/>
        <a:p>
          <a:endParaRPr lang="ru-RU"/>
        </a:p>
      </dgm:t>
    </dgm:pt>
    <dgm:pt modelId="{27AA23BD-18A4-4970-B700-8FF5B2EEE660}">
      <dgm:prSet phldrT="[Текст]"/>
      <dgm:spPr/>
      <dgm:t>
        <a:bodyPr/>
        <a:lstStyle/>
        <a:p>
          <a:r>
            <a:rPr lang="uk-UA" dirty="0"/>
            <a:t>Краї</a:t>
          </a:r>
          <a:endParaRPr lang="ru-RU" dirty="0"/>
        </a:p>
      </dgm:t>
    </dgm:pt>
    <dgm:pt modelId="{2B696F3C-BB61-4264-A4ED-2EEE5968D037}" type="parTrans" cxnId="{4A28B0D2-24AC-46C6-A21D-82F8CEC10EFA}">
      <dgm:prSet/>
      <dgm:spPr/>
      <dgm:t>
        <a:bodyPr/>
        <a:lstStyle/>
        <a:p>
          <a:endParaRPr lang="ru-RU"/>
        </a:p>
      </dgm:t>
    </dgm:pt>
    <dgm:pt modelId="{99BD1B9A-63EF-4D8B-AF2B-9E9BDADB24FC}" type="sibTrans" cxnId="{4A28B0D2-24AC-46C6-A21D-82F8CEC10EFA}">
      <dgm:prSet/>
      <dgm:spPr/>
      <dgm:t>
        <a:bodyPr/>
        <a:lstStyle/>
        <a:p>
          <a:endParaRPr lang="ru-RU"/>
        </a:p>
      </dgm:t>
    </dgm:pt>
    <dgm:pt modelId="{B92161A5-37F1-41E6-B9A5-52F6F265DD53}">
      <dgm:prSet phldrT="[Текст]"/>
      <dgm:spPr/>
      <dgm:t>
        <a:bodyPr/>
        <a:lstStyle/>
        <a:p>
          <a:r>
            <a:rPr lang="uk-UA" dirty="0"/>
            <a:t>Державна влада</a:t>
          </a:r>
          <a:endParaRPr lang="ru-RU" dirty="0"/>
        </a:p>
      </dgm:t>
    </dgm:pt>
    <dgm:pt modelId="{F1DB85D8-FF56-4567-A203-96B728655EFB}" type="parTrans" cxnId="{8851BF75-0777-4BFB-8C27-5FC8C23DD636}">
      <dgm:prSet/>
      <dgm:spPr/>
      <dgm:t>
        <a:bodyPr/>
        <a:lstStyle/>
        <a:p>
          <a:endParaRPr lang="ru-RU"/>
        </a:p>
      </dgm:t>
    </dgm:pt>
    <dgm:pt modelId="{4C867336-56FA-4C9B-8FA1-E69767DBDB05}" type="sibTrans" cxnId="{8851BF75-0777-4BFB-8C27-5FC8C23DD636}">
      <dgm:prSet/>
      <dgm:spPr/>
      <dgm:t>
        <a:bodyPr/>
        <a:lstStyle/>
        <a:p>
          <a:endParaRPr lang="ru-RU"/>
        </a:p>
      </dgm:t>
    </dgm:pt>
    <dgm:pt modelId="{EF26E6EC-6464-42CB-AF12-3E99747F4F8C}" type="pres">
      <dgm:prSet presAssocID="{BDC43119-2F26-4FB7-A65C-14C9E83CAA8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7F6B85C-D9CD-4E4C-B501-5B2F5F03E711}" type="pres">
      <dgm:prSet presAssocID="{0EB924D4-219B-44C5-A468-89E8F8D07AFD}" presName="centerShape" presStyleLbl="node0" presStyleIdx="0" presStyleCnt="1" custScaleX="110624" custScaleY="106575"/>
      <dgm:spPr/>
    </dgm:pt>
    <dgm:pt modelId="{80104BBC-8CB5-4019-BC6A-BFE7F6035AE8}" type="pres">
      <dgm:prSet presAssocID="{A460CA39-B748-4F8E-9A4C-9C085BDF7581}" presName="parTrans" presStyleLbl="bgSibTrans2D1" presStyleIdx="0" presStyleCnt="3"/>
      <dgm:spPr/>
    </dgm:pt>
    <dgm:pt modelId="{69825B21-1B8E-4AF0-93BA-FD9BC6ECD0E1}" type="pres">
      <dgm:prSet presAssocID="{F9B73AA4-6BD8-4151-913F-80540C746301}" presName="node" presStyleLbl="node1" presStyleIdx="0" presStyleCnt="3" custScaleX="160366" custScaleY="101509" custRadScaleRad="125881" custRadScaleInc="8909">
        <dgm:presLayoutVars>
          <dgm:bulletEnabled val="1"/>
        </dgm:presLayoutVars>
      </dgm:prSet>
      <dgm:spPr/>
    </dgm:pt>
    <dgm:pt modelId="{0C13C73F-0129-46EB-944B-B9B51E27FA56}" type="pres">
      <dgm:prSet presAssocID="{2B696F3C-BB61-4264-A4ED-2EEE5968D037}" presName="parTrans" presStyleLbl="bgSibTrans2D1" presStyleIdx="1" presStyleCnt="3"/>
      <dgm:spPr/>
    </dgm:pt>
    <dgm:pt modelId="{2A195F0D-3F20-48F1-A657-4EFC8EE775F0}" type="pres">
      <dgm:prSet presAssocID="{27AA23BD-18A4-4970-B700-8FF5B2EEE660}" presName="node" presStyleLbl="node1" presStyleIdx="1" presStyleCnt="3" custScaleX="73258" custScaleY="75497" custRadScaleRad="100783" custRadScaleInc="9066">
        <dgm:presLayoutVars>
          <dgm:bulletEnabled val="1"/>
        </dgm:presLayoutVars>
      </dgm:prSet>
      <dgm:spPr/>
    </dgm:pt>
    <dgm:pt modelId="{0CE6F489-9A28-4269-8016-2404F8A39828}" type="pres">
      <dgm:prSet presAssocID="{F1DB85D8-FF56-4567-A203-96B728655EFB}" presName="parTrans" presStyleLbl="bgSibTrans2D1" presStyleIdx="2" presStyleCnt="3"/>
      <dgm:spPr/>
    </dgm:pt>
    <dgm:pt modelId="{32DE4680-6197-4F98-9613-CFFA5466E819}" type="pres">
      <dgm:prSet presAssocID="{B92161A5-37F1-41E6-B9A5-52F6F265DD53}" presName="node" presStyleLbl="node1" presStyleIdx="2" presStyleCnt="3" custScaleX="119149" custScaleY="107738" custRadScaleRad="111891" custRadScaleInc="1503">
        <dgm:presLayoutVars>
          <dgm:bulletEnabled val="1"/>
        </dgm:presLayoutVars>
      </dgm:prSet>
      <dgm:spPr/>
    </dgm:pt>
  </dgm:ptLst>
  <dgm:cxnLst>
    <dgm:cxn modelId="{65AE691A-7F5C-44CF-899D-F382B52CA682}" type="presOf" srcId="{0EB924D4-219B-44C5-A468-89E8F8D07AFD}" destId="{E7F6B85C-D9CD-4E4C-B501-5B2F5F03E711}" srcOrd="0" destOrd="0" presId="urn:microsoft.com/office/officeart/2005/8/layout/radial4"/>
    <dgm:cxn modelId="{52C9506C-C20C-42A3-824A-440DF6106AF6}" type="presOf" srcId="{A460CA39-B748-4F8E-9A4C-9C085BDF7581}" destId="{80104BBC-8CB5-4019-BC6A-BFE7F6035AE8}" srcOrd="0" destOrd="0" presId="urn:microsoft.com/office/officeart/2005/8/layout/radial4"/>
    <dgm:cxn modelId="{8851BF75-0777-4BFB-8C27-5FC8C23DD636}" srcId="{0EB924D4-219B-44C5-A468-89E8F8D07AFD}" destId="{B92161A5-37F1-41E6-B9A5-52F6F265DD53}" srcOrd="2" destOrd="0" parTransId="{F1DB85D8-FF56-4567-A203-96B728655EFB}" sibTransId="{4C867336-56FA-4C9B-8FA1-E69767DBDB05}"/>
    <dgm:cxn modelId="{E62148A7-EDE5-4D43-A876-82F9FB989D6B}" type="presOf" srcId="{F1DB85D8-FF56-4567-A203-96B728655EFB}" destId="{0CE6F489-9A28-4269-8016-2404F8A39828}" srcOrd="0" destOrd="0" presId="urn:microsoft.com/office/officeart/2005/8/layout/radial4"/>
    <dgm:cxn modelId="{CEFA93BC-0E47-4547-AED8-508386D660B4}" srcId="{BDC43119-2F26-4FB7-A65C-14C9E83CAA8C}" destId="{0EB924D4-219B-44C5-A468-89E8F8D07AFD}" srcOrd="0" destOrd="0" parTransId="{4AF68C63-4B9F-4DCC-93D7-3D64CE8BB17F}" sibTransId="{0E7BA4D7-7B68-457C-8758-9A6C584FF033}"/>
    <dgm:cxn modelId="{63F343BF-D637-44E4-9780-B802883AB097}" type="presOf" srcId="{27AA23BD-18A4-4970-B700-8FF5B2EEE660}" destId="{2A195F0D-3F20-48F1-A657-4EFC8EE775F0}" srcOrd="0" destOrd="0" presId="urn:microsoft.com/office/officeart/2005/8/layout/radial4"/>
    <dgm:cxn modelId="{36DD00C3-455B-4700-AE81-84EBAD604157}" type="presOf" srcId="{B92161A5-37F1-41E6-B9A5-52F6F265DD53}" destId="{32DE4680-6197-4F98-9613-CFFA5466E819}" srcOrd="0" destOrd="0" presId="urn:microsoft.com/office/officeart/2005/8/layout/radial4"/>
    <dgm:cxn modelId="{4A28B0D2-24AC-46C6-A21D-82F8CEC10EFA}" srcId="{0EB924D4-219B-44C5-A468-89E8F8D07AFD}" destId="{27AA23BD-18A4-4970-B700-8FF5B2EEE660}" srcOrd="1" destOrd="0" parTransId="{2B696F3C-BB61-4264-A4ED-2EEE5968D037}" sibTransId="{99BD1B9A-63EF-4D8B-AF2B-9E9BDADB24FC}"/>
    <dgm:cxn modelId="{6B9FA4DC-CF19-4F1D-949E-9C5B4DF45C59}" type="presOf" srcId="{F9B73AA4-6BD8-4151-913F-80540C746301}" destId="{69825B21-1B8E-4AF0-93BA-FD9BC6ECD0E1}" srcOrd="0" destOrd="0" presId="urn:microsoft.com/office/officeart/2005/8/layout/radial4"/>
    <dgm:cxn modelId="{7394ACF8-8903-423B-8741-680B39C1CDAD}" type="presOf" srcId="{2B696F3C-BB61-4264-A4ED-2EEE5968D037}" destId="{0C13C73F-0129-46EB-944B-B9B51E27FA56}" srcOrd="0" destOrd="0" presId="urn:microsoft.com/office/officeart/2005/8/layout/radial4"/>
    <dgm:cxn modelId="{445338F9-0053-4294-B8D6-8AE548C97D51}" srcId="{0EB924D4-219B-44C5-A468-89E8F8D07AFD}" destId="{F9B73AA4-6BD8-4151-913F-80540C746301}" srcOrd="0" destOrd="0" parTransId="{A460CA39-B748-4F8E-9A4C-9C085BDF7581}" sibTransId="{54A1645E-29EA-4762-B8B5-DD48F9ED73D3}"/>
    <dgm:cxn modelId="{3EF580F9-B22F-407E-8D5D-222E1F2243B8}" type="presOf" srcId="{BDC43119-2F26-4FB7-A65C-14C9E83CAA8C}" destId="{EF26E6EC-6464-42CB-AF12-3E99747F4F8C}" srcOrd="0" destOrd="0" presId="urn:microsoft.com/office/officeart/2005/8/layout/radial4"/>
    <dgm:cxn modelId="{B6BA6209-61E7-4B91-81B7-FC5D6BE3BAF6}" type="presParOf" srcId="{EF26E6EC-6464-42CB-AF12-3E99747F4F8C}" destId="{E7F6B85C-D9CD-4E4C-B501-5B2F5F03E711}" srcOrd="0" destOrd="0" presId="urn:microsoft.com/office/officeart/2005/8/layout/radial4"/>
    <dgm:cxn modelId="{47267845-EBB5-44B8-90EB-247A0C5F627C}" type="presParOf" srcId="{EF26E6EC-6464-42CB-AF12-3E99747F4F8C}" destId="{80104BBC-8CB5-4019-BC6A-BFE7F6035AE8}" srcOrd="1" destOrd="0" presId="urn:microsoft.com/office/officeart/2005/8/layout/radial4"/>
    <dgm:cxn modelId="{4C872827-B520-4210-8DCF-97885ACBEF39}" type="presParOf" srcId="{EF26E6EC-6464-42CB-AF12-3E99747F4F8C}" destId="{69825B21-1B8E-4AF0-93BA-FD9BC6ECD0E1}" srcOrd="2" destOrd="0" presId="urn:microsoft.com/office/officeart/2005/8/layout/radial4"/>
    <dgm:cxn modelId="{7D95D3EB-9063-479A-B7E3-B2417BE18028}" type="presParOf" srcId="{EF26E6EC-6464-42CB-AF12-3E99747F4F8C}" destId="{0C13C73F-0129-46EB-944B-B9B51E27FA56}" srcOrd="3" destOrd="0" presId="urn:microsoft.com/office/officeart/2005/8/layout/radial4"/>
    <dgm:cxn modelId="{C68EDFF3-C7B5-49D2-A427-EA4EBC7FAF36}" type="presParOf" srcId="{EF26E6EC-6464-42CB-AF12-3E99747F4F8C}" destId="{2A195F0D-3F20-48F1-A657-4EFC8EE775F0}" srcOrd="4" destOrd="0" presId="urn:microsoft.com/office/officeart/2005/8/layout/radial4"/>
    <dgm:cxn modelId="{6EB76B87-BC96-4A17-BB2C-DA87831A9DD3}" type="presParOf" srcId="{EF26E6EC-6464-42CB-AF12-3E99747F4F8C}" destId="{0CE6F489-9A28-4269-8016-2404F8A39828}" srcOrd="5" destOrd="0" presId="urn:microsoft.com/office/officeart/2005/8/layout/radial4"/>
    <dgm:cxn modelId="{B6D1AE88-BC66-441C-B302-FB1322E925D2}" type="presParOf" srcId="{EF26E6EC-6464-42CB-AF12-3E99747F4F8C}" destId="{32DE4680-6197-4F98-9613-CFFA5466E81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0A90E-27C5-4FC1-ACF7-BE51A79A3547}">
      <dsp:nvSpPr>
        <dsp:cNvPr id="0" name=""/>
        <dsp:cNvSpPr/>
      </dsp:nvSpPr>
      <dsp:spPr>
        <a:xfrm>
          <a:off x="2219954" y="2160225"/>
          <a:ext cx="4575544" cy="19491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kern="1200" dirty="0"/>
            <a:t>Проблеми бюджетної системи</a:t>
          </a:r>
          <a:endParaRPr lang="ru-RU" sz="3500" kern="1200" dirty="0"/>
        </a:p>
      </dsp:txBody>
      <dsp:txXfrm>
        <a:off x="2315102" y="2255373"/>
        <a:ext cx="4385248" cy="1758815"/>
      </dsp:txXfrm>
    </dsp:sp>
    <dsp:sp modelId="{1C1D6419-9A3C-4033-B9D5-632B42819C04}">
      <dsp:nvSpPr>
        <dsp:cNvPr id="0" name=""/>
        <dsp:cNvSpPr/>
      </dsp:nvSpPr>
      <dsp:spPr>
        <a:xfrm rot="16148417">
          <a:off x="4356937" y="2026088"/>
          <a:ext cx="2683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830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ECF61D-B7EC-4346-8235-768B31855D75}">
      <dsp:nvSpPr>
        <dsp:cNvPr id="0" name=""/>
        <dsp:cNvSpPr/>
      </dsp:nvSpPr>
      <dsp:spPr>
        <a:xfrm>
          <a:off x="2474129" y="60985"/>
          <a:ext cx="4002418" cy="18309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kern="1200" noProof="0" dirty="0"/>
            <a:t>Непрозорість фінансових потоків</a:t>
          </a:r>
        </a:p>
      </dsp:txBody>
      <dsp:txXfrm>
        <a:off x="2563509" y="150365"/>
        <a:ext cx="3823658" cy="1652206"/>
      </dsp:txXfrm>
    </dsp:sp>
    <dsp:sp modelId="{F958A45F-C439-44F7-8DF3-930EB0B6D700}">
      <dsp:nvSpPr>
        <dsp:cNvPr id="0" name=""/>
        <dsp:cNvSpPr/>
      </dsp:nvSpPr>
      <dsp:spPr>
        <a:xfrm rot="2305634">
          <a:off x="5699919" y="4213183"/>
          <a:ext cx="33416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416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3FC9A-51D2-4799-9459-3DE68AFF794E}">
      <dsp:nvSpPr>
        <dsp:cNvPr id="0" name=""/>
        <dsp:cNvSpPr/>
      </dsp:nvSpPr>
      <dsp:spPr>
        <a:xfrm>
          <a:off x="5232011" y="4317028"/>
          <a:ext cx="3660468" cy="16888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300" kern="1200" noProof="0" dirty="0"/>
            <a:t>Несправедливий розподіл коштів </a:t>
          </a:r>
        </a:p>
      </dsp:txBody>
      <dsp:txXfrm>
        <a:off x="5314453" y="4399470"/>
        <a:ext cx="3495584" cy="1523950"/>
      </dsp:txXfrm>
    </dsp:sp>
    <dsp:sp modelId="{B3537C0A-8FD8-4D6C-9D7E-5DE6272E5BEB}">
      <dsp:nvSpPr>
        <dsp:cNvPr id="0" name=""/>
        <dsp:cNvSpPr/>
      </dsp:nvSpPr>
      <dsp:spPr>
        <a:xfrm rot="8472298">
          <a:off x="2898244" y="4249181"/>
          <a:ext cx="4464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640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E0C5E-EBBD-4C82-B457-D6EC8639DCB0}">
      <dsp:nvSpPr>
        <dsp:cNvPr id="0" name=""/>
        <dsp:cNvSpPr/>
      </dsp:nvSpPr>
      <dsp:spPr>
        <a:xfrm>
          <a:off x="0" y="4389025"/>
          <a:ext cx="3776862" cy="1702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noProof="0" dirty="0"/>
            <a:t>Незацікавленість органів місцевого самоврядування в реалізації податкового потенціалу </a:t>
          </a:r>
        </a:p>
      </dsp:txBody>
      <dsp:txXfrm>
        <a:off x="83119" y="4472144"/>
        <a:ext cx="3610624" cy="15364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6F2A5-5231-4980-8455-A5F5C2BBDF3C}">
      <dsp:nvSpPr>
        <dsp:cNvPr id="0" name=""/>
        <dsp:cNvSpPr/>
      </dsp:nvSpPr>
      <dsp:spPr>
        <a:xfrm rot="4396374">
          <a:off x="1150775" y="1203638"/>
          <a:ext cx="5221572" cy="3641395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02DF0A6-E50B-4423-A845-948DFC3D3737}">
      <dsp:nvSpPr>
        <dsp:cNvPr id="0" name=""/>
        <dsp:cNvSpPr/>
      </dsp:nvSpPr>
      <dsp:spPr>
        <a:xfrm>
          <a:off x="3329686" y="1841215"/>
          <a:ext cx="131861" cy="131861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AC56F25-028A-4BB6-A524-77729D0B5D5A}">
      <dsp:nvSpPr>
        <dsp:cNvPr id="0" name=""/>
        <dsp:cNvSpPr/>
      </dsp:nvSpPr>
      <dsp:spPr>
        <a:xfrm>
          <a:off x="4478087" y="2960824"/>
          <a:ext cx="131861" cy="131861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726A8B3-3D02-4A11-89CC-7A72839BF3A9}">
      <dsp:nvSpPr>
        <dsp:cNvPr id="0" name=""/>
        <dsp:cNvSpPr/>
      </dsp:nvSpPr>
      <dsp:spPr>
        <a:xfrm>
          <a:off x="800736" y="0"/>
          <a:ext cx="2461809" cy="967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/>
            <a:t>Галузева реформа</a:t>
          </a:r>
          <a:endParaRPr lang="ru-RU" sz="3600" kern="1200" dirty="0"/>
        </a:p>
      </dsp:txBody>
      <dsp:txXfrm>
        <a:off x="800736" y="0"/>
        <a:ext cx="2461809" cy="967787"/>
      </dsp:txXfrm>
    </dsp:sp>
    <dsp:sp modelId="{2AB3B650-82A7-46A8-A2AD-1FB6FF08DA47}">
      <dsp:nvSpPr>
        <dsp:cNvPr id="0" name=""/>
        <dsp:cNvSpPr/>
      </dsp:nvSpPr>
      <dsp:spPr>
        <a:xfrm>
          <a:off x="3808695" y="1423252"/>
          <a:ext cx="3897855" cy="967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/>
            <a:t>Адміністративна реформа</a:t>
          </a:r>
          <a:endParaRPr lang="ru-RU" sz="3600" kern="1200" dirty="0"/>
        </a:p>
      </dsp:txBody>
      <dsp:txXfrm>
        <a:off x="3808695" y="1423252"/>
        <a:ext cx="3897855" cy="967787"/>
      </dsp:txXfrm>
    </dsp:sp>
    <dsp:sp modelId="{1289296F-330A-4E02-8A51-367B6E9972FE}">
      <dsp:nvSpPr>
        <dsp:cNvPr id="0" name=""/>
        <dsp:cNvSpPr/>
      </dsp:nvSpPr>
      <dsp:spPr>
        <a:xfrm>
          <a:off x="800736" y="2542861"/>
          <a:ext cx="3326769" cy="967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/>
            <a:t>Податкова реформа</a:t>
          </a:r>
          <a:endParaRPr lang="ru-RU" sz="3600" kern="1200" dirty="0"/>
        </a:p>
      </dsp:txBody>
      <dsp:txXfrm>
        <a:off x="800736" y="2542861"/>
        <a:ext cx="3326769" cy="967787"/>
      </dsp:txXfrm>
    </dsp:sp>
    <dsp:sp modelId="{44C4153F-CB72-4BD5-8FDC-C0B0784DAAB6}">
      <dsp:nvSpPr>
        <dsp:cNvPr id="0" name=""/>
        <dsp:cNvSpPr/>
      </dsp:nvSpPr>
      <dsp:spPr>
        <a:xfrm>
          <a:off x="3876917" y="5080884"/>
          <a:ext cx="3827947" cy="967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/>
            <a:t>Бюджетна децентралізація</a:t>
          </a:r>
          <a:endParaRPr lang="ru-RU" sz="3600" kern="1200" dirty="0"/>
        </a:p>
      </dsp:txBody>
      <dsp:txXfrm>
        <a:off x="3876917" y="5080884"/>
        <a:ext cx="3827947" cy="9677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6B85C-D9CD-4E4C-B501-5B2F5F03E711}">
      <dsp:nvSpPr>
        <dsp:cNvPr id="0" name=""/>
        <dsp:cNvSpPr/>
      </dsp:nvSpPr>
      <dsp:spPr>
        <a:xfrm>
          <a:off x="3324251" y="2483014"/>
          <a:ext cx="2508397" cy="24165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Бюджетна система Словаччини</a:t>
          </a:r>
          <a:endParaRPr lang="ru-RU" sz="2400" kern="1200" dirty="0"/>
        </a:p>
      </dsp:txBody>
      <dsp:txXfrm>
        <a:off x="3691597" y="2836915"/>
        <a:ext cx="1773705" cy="1708784"/>
      </dsp:txXfrm>
    </dsp:sp>
    <dsp:sp modelId="{80104BBC-8CB5-4019-BC6A-BFE7F6035AE8}">
      <dsp:nvSpPr>
        <dsp:cNvPr id="0" name=""/>
        <dsp:cNvSpPr/>
      </dsp:nvSpPr>
      <dsp:spPr>
        <a:xfrm rot="13220724">
          <a:off x="1445540" y="1713069"/>
          <a:ext cx="2368783" cy="64623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825B21-1B8E-4AF0-93BA-FD9BC6ECD0E1}">
      <dsp:nvSpPr>
        <dsp:cNvPr id="0" name=""/>
        <dsp:cNvSpPr/>
      </dsp:nvSpPr>
      <dsp:spPr>
        <a:xfrm>
          <a:off x="0" y="394768"/>
          <a:ext cx="3454482" cy="17493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Муніципалітети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235" y="446003"/>
        <a:ext cx="3352012" cy="1646833"/>
      </dsp:txXfrm>
    </dsp:sp>
    <dsp:sp modelId="{0C13C73F-0129-46EB-944B-B9B51E27FA56}">
      <dsp:nvSpPr>
        <dsp:cNvPr id="0" name=""/>
        <dsp:cNvSpPr/>
      </dsp:nvSpPr>
      <dsp:spPr>
        <a:xfrm rot="16526376">
          <a:off x="3938274" y="1226853"/>
          <a:ext cx="1688170" cy="64623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195F0D-3F20-48F1-A657-4EFC8EE775F0}">
      <dsp:nvSpPr>
        <dsp:cNvPr id="0" name=""/>
        <dsp:cNvSpPr/>
      </dsp:nvSpPr>
      <dsp:spPr>
        <a:xfrm>
          <a:off x="4073341" y="59168"/>
          <a:ext cx="1578068" cy="1301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/>
            <a:t>Краї</a:t>
          </a:r>
          <a:endParaRPr lang="ru-RU" sz="4000" kern="1200" dirty="0"/>
        </a:p>
      </dsp:txBody>
      <dsp:txXfrm>
        <a:off x="4111447" y="97274"/>
        <a:ext cx="1501856" cy="1224827"/>
      </dsp:txXfrm>
    </dsp:sp>
    <dsp:sp modelId="{0CE6F489-9A28-4269-8016-2404F8A39828}">
      <dsp:nvSpPr>
        <dsp:cNvPr id="0" name=""/>
        <dsp:cNvSpPr/>
      </dsp:nvSpPr>
      <dsp:spPr>
        <a:xfrm rot="19554108">
          <a:off x="5530167" y="2056590"/>
          <a:ext cx="1971277" cy="64623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DE4680-6197-4F98-9613-CFFA5466E819}">
      <dsp:nvSpPr>
        <dsp:cNvPr id="0" name=""/>
        <dsp:cNvSpPr/>
      </dsp:nvSpPr>
      <dsp:spPr>
        <a:xfrm>
          <a:off x="6048682" y="898822"/>
          <a:ext cx="2566617" cy="18566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/>
            <a:t>Державна влада</a:t>
          </a:r>
          <a:endParaRPr lang="ru-RU" sz="4000" kern="1200" dirty="0"/>
        </a:p>
      </dsp:txBody>
      <dsp:txXfrm>
        <a:off x="6103061" y="953201"/>
        <a:ext cx="2457859" cy="1747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uk-UA" altLang="uk-UA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uk-UA" altLang="uk-UA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uk-UA" altLang="uk-UA" sz="2400">
                <a:latin typeface="Times New Roman" panose="02020603050405020304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uk-UA"/>
              <a:t>Образец подзаголовка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uk-UA"/>
              <a:t>Образец заголовка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B38D09-395D-4414-A087-E8467AEC5952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09756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897DA-67D2-48E7-8DB4-D218A2584E74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76745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11C62-6FCC-4B63-B39E-48614A387810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187828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pPr lvl="0"/>
            <a:endParaRPr lang="uk-UA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811E-3CCB-4603-944E-710E0FA81F9D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000864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31863" y="96838"/>
            <a:ext cx="7678737" cy="599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373A6-E7F4-402E-BD85-25D5D394A304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540337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25.03.2023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‹№›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915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25.03.2023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‹№›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233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25.03.2023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‹№›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499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25.03.2023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‹№›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399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25.03.2023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‹№›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582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25.03.2023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‹№›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86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5AFAB-85BE-42D5-93F2-D0E073215714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6625486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25.03.2023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‹№›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257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25.03.2023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‹№›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100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25.03.2023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‹№›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4040997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25.03.2023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‹№›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2121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25.03.2023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323232">
                    <a:shade val="90000"/>
                  </a:srgbClr>
                </a:solidFill>
              </a:rPr>
              <a:pPr/>
              <a:t>‹№›</a:t>
            </a:fld>
            <a:endParaRPr lang="ru-RU">
              <a:solidFill>
                <a:srgbClr val="32323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23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06E87-95AD-4D7C-8EC3-4FC93EF57DF3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46800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ED9CD-D698-4658-8297-CE8E94F49CC7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62479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65F2E-3C8B-4AD2-9A74-701AB663F4FD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01751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5CCF9-5CA0-4A65-BDFD-0163438342C7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73632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E24B0-BC5B-44A5-92AF-CA175FDA8FC1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13101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2B66D-38A3-40EE-BD5C-ED625C47E0E4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4741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D860E-E3DD-47D2-9C00-DE2A01605915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89923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uk-UA" altLang="uk-UA" sz="2400">
              <a:latin typeface="Times New Roman" panose="02020603050405020304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uk-UA" altLang="uk-UA" sz="2400">
              <a:latin typeface="Times New Roman" panose="02020603050405020304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/>
              <a:t>Образец заголовка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/>
              <a:t>Образец текста</a:t>
            </a:r>
          </a:p>
          <a:p>
            <a:pPr lvl="1"/>
            <a:r>
              <a:rPr lang="uk-UA" altLang="uk-UA"/>
              <a:t>Второй уровень</a:t>
            </a:r>
          </a:p>
          <a:p>
            <a:pPr lvl="2"/>
            <a:r>
              <a:rPr lang="uk-UA" altLang="uk-UA"/>
              <a:t>Третий уровень</a:t>
            </a:r>
          </a:p>
          <a:p>
            <a:pPr lvl="3"/>
            <a:r>
              <a:rPr lang="uk-UA" altLang="uk-UA"/>
              <a:t>Четвертый уровень</a:t>
            </a:r>
          </a:p>
          <a:p>
            <a:pPr lvl="4"/>
            <a:r>
              <a:rPr lang="uk-UA" altLang="uk-UA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01A0409A-4060-45C5-81A1-3392265E7240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srgbClr val="323232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25.03.2023</a:t>
            </a:fld>
            <a:endParaRPr lang="ru-RU">
              <a:solidFill>
                <a:srgbClr val="323232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323232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srgbClr val="323232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‹№›</a:t>
            </a:fld>
            <a:endParaRPr lang="ru-RU">
              <a:solidFill>
                <a:srgbClr val="323232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709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udget.rada.gov.ua/kombjudjet/control/uk/index" TargetMode="External"/><Relationship Id="rId2" Type="http://schemas.openxmlformats.org/officeDocument/2006/relationships/hyperlink" Target="http://budget.rada.gov.ua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ac-rada.gov.ua/" TargetMode="External"/><Relationship Id="rId13" Type="http://schemas.openxmlformats.org/officeDocument/2006/relationships/hyperlink" Target="http://www.sdfm.gov.ua)/" TargetMode="External"/><Relationship Id="rId3" Type="http://schemas.openxmlformats.org/officeDocument/2006/relationships/hyperlink" Target="http://me.gov.ua/" TargetMode="External"/><Relationship Id="rId7" Type="http://schemas.openxmlformats.org/officeDocument/2006/relationships/hyperlink" Target="http://treasury.gov.ua/" TargetMode="External"/><Relationship Id="rId12" Type="http://schemas.openxmlformats.org/officeDocument/2006/relationships/hyperlink" Target="http://www.dfp.gov.ua/" TargetMode="External"/><Relationship Id="rId2" Type="http://schemas.openxmlformats.org/officeDocument/2006/relationships/hyperlink" Target="http://minfin.gov.u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krs.gov.ua/" TargetMode="External"/><Relationship Id="rId11" Type="http://schemas.openxmlformats.org/officeDocument/2006/relationships/hyperlink" Target="http://csd.ua/" TargetMode="External"/><Relationship Id="rId5" Type="http://schemas.openxmlformats.org/officeDocument/2006/relationships/hyperlink" Target="http://customs.gov.ua/" TargetMode="External"/><Relationship Id="rId10" Type="http://schemas.openxmlformats.org/officeDocument/2006/relationships/hyperlink" Target="http://www.ssmsc.gov.ua/" TargetMode="External"/><Relationship Id="rId4" Type="http://schemas.openxmlformats.org/officeDocument/2006/relationships/hyperlink" Target="http://sta.gov.ua/" TargetMode="External"/><Relationship Id="rId9" Type="http://schemas.openxmlformats.org/officeDocument/2006/relationships/hyperlink" Target="http://bank.gov.ua/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uk-UA" altLang="uk-UA" sz="3600" b="1"/>
              <a:t>ДЕРЖАВНЕ РЕГУЛЮВАННЯ ОКРЕМИХ СФЕР ЕКОНОМІКИ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3581400"/>
            <a:ext cx="8713787" cy="2943225"/>
          </a:xfrm>
        </p:spPr>
        <p:txBody>
          <a:bodyPr/>
          <a:lstStyle/>
          <a:p>
            <a:r>
              <a:rPr lang="uk-UA" altLang="uk-UA" sz="2300"/>
              <a:t>1. Механізм фінансово-бюджетного та грошово-кредитного регулювання економіки</a:t>
            </a:r>
          </a:p>
          <a:p>
            <a:r>
              <a:rPr lang="uk-UA" altLang="uk-UA" sz="2300"/>
              <a:t>2. Державне регулювання цін та інфляції</a:t>
            </a:r>
          </a:p>
          <a:p>
            <a:r>
              <a:rPr lang="uk-UA" altLang="uk-UA" sz="2300"/>
              <a:t>3. Соціальна політика та державне регулювання рівня життя населення</a:t>
            </a:r>
            <a:endParaRPr lang="en-US" altLang="uk-UA" sz="2300"/>
          </a:p>
          <a:p>
            <a:r>
              <a:rPr lang="en-US" altLang="uk-UA" sz="2300"/>
              <a:t>4. </a:t>
            </a:r>
            <a:r>
              <a:rPr lang="uk-UA" altLang="uk-UA" sz="2300"/>
              <a:t>Механізм державної підтримки підприємницької діяльності</a:t>
            </a:r>
          </a:p>
          <a:p>
            <a:r>
              <a:rPr lang="en-US" altLang="uk-UA" sz="2300"/>
              <a:t>5</a:t>
            </a:r>
            <a:r>
              <a:rPr lang="uk-UA" altLang="uk-UA" sz="2300"/>
              <a:t>. Державне регулювання ринку праці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250825" y="939800"/>
          <a:ext cx="8783638" cy="551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Рисунок" r:id="rId2" imgW="6220968" imgH="3904488" progId="Word.Picture.8">
                  <p:embed/>
                </p:oleObj>
              </mc:Choice>
              <mc:Fallback>
                <p:oleObj name="Рисунок" r:id="rId2" imgW="6220968" imgH="3904488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939800"/>
                        <a:ext cx="8783638" cy="551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CFCF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7705725" cy="1104900"/>
          </a:xfrm>
        </p:spPr>
        <p:txBody>
          <a:bodyPr/>
          <a:lstStyle/>
          <a:p>
            <a:pPr algn="ctr" eaLnBrk="1" hangingPunct="1"/>
            <a:r>
              <a:rPr lang="uk-UA" altLang="uk-UA" sz="3200" b="1" i="1"/>
              <a:t>Доходи бюджету </a:t>
            </a:r>
            <a:br>
              <a:rPr lang="en-US" altLang="uk-UA" sz="3200" b="1" i="1"/>
            </a:br>
            <a:r>
              <a:rPr lang="uk-UA" altLang="uk-UA" sz="3200" i="1"/>
              <a:t>(складові елементи та</a:t>
            </a:r>
            <a:r>
              <a:rPr lang="en-US" altLang="uk-UA" sz="3200" i="1"/>
              <a:t> </a:t>
            </a:r>
            <a:r>
              <a:rPr lang="uk-UA" altLang="uk-UA" sz="3200" i="1"/>
              <a:t>структура)</a:t>
            </a:r>
            <a:r>
              <a:rPr lang="uk-UA" altLang="uk-UA" sz="3200"/>
              <a:t>: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569325" cy="5084763"/>
          </a:xfrm>
        </p:spPr>
        <p:txBody>
          <a:bodyPr/>
          <a:lstStyle/>
          <a:p>
            <a:pPr marL="361950" lvl="2" indent="-3175" eaLnBrk="1" hangingPunct="1">
              <a:buFont typeface="Wingdings" panose="05000000000000000000" pitchFamily="2" charset="2"/>
              <a:buNone/>
            </a:pPr>
            <a:r>
              <a:rPr lang="uk-UA" altLang="uk-UA"/>
              <a:t>1. податкові надходження </a:t>
            </a:r>
            <a:r>
              <a:rPr lang="uk-UA" altLang="uk-UA" b="1"/>
              <a:t>(на 2012 р. – 85,5% доходів бюджету)</a:t>
            </a:r>
            <a:r>
              <a:rPr lang="uk-UA" altLang="uk-UA"/>
              <a:t>;</a:t>
            </a:r>
          </a:p>
          <a:p>
            <a:pPr marL="361950" lvl="2" indent="-3175" eaLnBrk="1" hangingPunct="1">
              <a:buFont typeface="Wingdings" panose="05000000000000000000" pitchFamily="2" charset="2"/>
              <a:buNone/>
            </a:pPr>
            <a:r>
              <a:rPr lang="uk-UA" altLang="uk-UA"/>
              <a:t>2. неподаткові надходження  </a:t>
            </a:r>
            <a:r>
              <a:rPr lang="uk-UA" altLang="uk-UA" b="1"/>
              <a:t>(12,9%)</a:t>
            </a:r>
            <a:r>
              <a:rPr lang="uk-UA" altLang="uk-UA"/>
              <a:t>:</a:t>
            </a:r>
          </a:p>
          <a:p>
            <a:pPr marL="2682875" lvl="3" indent="-617538" eaLnBrk="1" hangingPunct="1"/>
            <a:r>
              <a:rPr lang="uk-UA" altLang="uk-UA" sz="1800"/>
              <a:t>доходи від власності та підприємницької діяльності;</a:t>
            </a:r>
          </a:p>
          <a:p>
            <a:pPr marL="2682875" lvl="3" indent="-617538" eaLnBrk="1" hangingPunct="1"/>
            <a:r>
              <a:rPr lang="uk-UA" altLang="uk-UA" sz="1800"/>
              <a:t>адміністративні збори та платежі, доходи від некомерційного продажу;</a:t>
            </a:r>
          </a:p>
          <a:p>
            <a:pPr marL="2682875" lvl="3" indent="-617538" eaLnBrk="1" hangingPunct="1"/>
            <a:r>
              <a:rPr lang="uk-UA" altLang="uk-UA" sz="1800"/>
              <a:t>інші неподаткові надходження;</a:t>
            </a:r>
          </a:p>
          <a:p>
            <a:pPr marL="2682875" lvl="3" indent="-617538" eaLnBrk="1" hangingPunct="1"/>
            <a:r>
              <a:rPr lang="uk-UA" altLang="uk-UA" sz="1800"/>
              <a:t>власні надходження бюджетних установ;</a:t>
            </a:r>
          </a:p>
          <a:p>
            <a:pPr marL="361950" lvl="2" indent="-3175" eaLnBrk="1" hangingPunct="1">
              <a:buFont typeface="Wingdings" panose="05000000000000000000" pitchFamily="2" charset="2"/>
              <a:buNone/>
            </a:pPr>
            <a:r>
              <a:rPr lang="uk-UA" altLang="uk-UA"/>
              <a:t>3. доходи від операцій з капіталом (надходження від продажу основного капіталу, державних запасів товарів, а також землі та нематеріальних активів) </a:t>
            </a:r>
            <a:r>
              <a:rPr lang="uk-UA" altLang="uk-UA" b="1"/>
              <a:t>(0,25%)</a:t>
            </a:r>
            <a:r>
              <a:rPr lang="uk-UA" altLang="uk-UA"/>
              <a:t>;</a:t>
            </a:r>
          </a:p>
          <a:p>
            <a:pPr marL="361950" lvl="2" indent="-3175" eaLnBrk="1" hangingPunct="1">
              <a:buFont typeface="Wingdings" panose="05000000000000000000" pitchFamily="2" charset="2"/>
              <a:buNone/>
            </a:pPr>
            <a:r>
              <a:rPr lang="uk-UA" altLang="uk-UA"/>
              <a:t>4. офіційні трансферти </a:t>
            </a:r>
            <a:r>
              <a:rPr lang="uk-UA" altLang="uk-UA" b="1"/>
              <a:t>(1,3%)</a:t>
            </a:r>
            <a:r>
              <a:rPr lang="uk-UA" altLang="uk-UA"/>
              <a:t>;</a:t>
            </a:r>
          </a:p>
          <a:p>
            <a:pPr marL="361950" lvl="2" indent="-3175" eaLnBrk="1" hangingPunct="1">
              <a:buFont typeface="Wingdings" panose="05000000000000000000" pitchFamily="2" charset="2"/>
              <a:buNone/>
            </a:pPr>
            <a:r>
              <a:rPr lang="uk-UA" altLang="uk-UA"/>
              <a:t>5. цільові фонди </a:t>
            </a:r>
            <a:r>
              <a:rPr lang="uk-UA" altLang="uk-UA" b="1"/>
              <a:t>(0,05%)</a:t>
            </a:r>
            <a:r>
              <a:rPr lang="uk-UA" altLang="uk-UA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uk-UA"/>
              <a:t>Податкова система України поєднала в собі принципи: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642350" cy="4616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2800"/>
              <a:t>європейської (переважання непрямих податків) 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2800"/>
              <a:t>американської (прибутковий принцип оподатковування).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uk-UA" sz="2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2800"/>
              <a:t>Особливість: поєднання обох систем </a:t>
            </a:r>
            <a:r>
              <a:rPr lang="uk-UA" altLang="uk-UA" sz="2800" b="1" i="1"/>
              <a:t>з базовою метою</a:t>
            </a:r>
            <a:r>
              <a:rPr lang="uk-UA" altLang="uk-UA" sz="2800"/>
              <a:t> - ліквідація дефіциту бюджету.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2800"/>
              <a:t>Відтак в Україні з самого початку побудови нової податкової системи був узятий </a:t>
            </a:r>
            <a:r>
              <a:rPr lang="uk-UA" altLang="uk-UA" sz="2800" b="1" i="1"/>
              <a:t>фіскальний орієнтир</a:t>
            </a:r>
            <a:r>
              <a:rPr lang="uk-UA" altLang="uk-UA" sz="2800"/>
              <a:t>. </a:t>
            </a: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>
            <a:off x="7308850" y="4149725"/>
            <a:ext cx="863600" cy="720725"/>
          </a:xfrm>
          <a:prstGeom prst="bentConnector3">
            <a:avLst>
              <a:gd name="adj1" fmla="val 178451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195513" y="4365625"/>
            <a:ext cx="4824412" cy="0"/>
          </a:xfrm>
          <a:prstGeom prst="line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88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uk-UA" sz="3600" b="1"/>
              <a:t>Основні складові податкової системи України: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altLang="uk-UA" b="1"/>
              <a:t>податкове законодавство</a:t>
            </a:r>
            <a:r>
              <a:rPr lang="uk-UA" altLang="uk-UA"/>
              <a:t> країни</a:t>
            </a:r>
          </a:p>
          <a:p>
            <a:pPr eaLnBrk="1" hangingPunct="1"/>
            <a:r>
              <a:rPr lang="uk-UA" altLang="uk-UA" b="1"/>
              <a:t>система оподаткування</a:t>
            </a:r>
            <a:r>
              <a:rPr lang="uk-UA" altLang="uk-UA"/>
              <a:t>, за допомогою якої здійснюються податкові платежі до бюджетів</a:t>
            </a:r>
          </a:p>
          <a:p>
            <a:pPr eaLnBrk="1" hangingPunct="1"/>
            <a:r>
              <a:rPr lang="uk-UA" altLang="uk-UA" b="1"/>
              <a:t>сукупність державних податкових органів</a:t>
            </a:r>
            <a:r>
              <a:rPr lang="uk-UA" altLang="uk-UA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4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14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64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uk-UA" b="1" i="1"/>
              <a:t>Податкове законодавство України:</a:t>
            </a:r>
            <a:r>
              <a:rPr lang="uk-UA" altLang="uk-UA"/>
              <a:t>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1773238"/>
            <a:ext cx="8610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uk-UA" sz="2400"/>
              <a:t>Конституція України;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2400"/>
              <a:t>Податковий Кодекс України;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2400"/>
              <a:t>Митний кодекс України та інші закони з питань митної справи;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2400"/>
              <a:t>чинні міжнародні договори, якими регулюються питання оподаткування;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2400"/>
              <a:t>нормативно-правові акти, прийняті на підставі та на виконання Податкового Кодексу та законів з питань митної справи; 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2400"/>
              <a:t>рішення Верховної Ради Автономної Республіки Крим, органів місцевого самоврядування з питань місцевих податків та зборів, прийнятих за правилами, встановленими Податковим Кодексом.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4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4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24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74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24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74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uk-UA" b="1" i="1"/>
              <a:t>Система</a:t>
            </a:r>
            <a:r>
              <a:rPr lang="en-US" altLang="uk-UA" b="1" i="1"/>
              <a:t> </a:t>
            </a:r>
            <a:r>
              <a:rPr lang="uk-UA" altLang="uk-UA" b="1" i="1"/>
              <a:t>оподаткування в Україні</a:t>
            </a:r>
            <a:r>
              <a:rPr lang="en-US" altLang="uk-UA" b="1" i="1"/>
              <a:t> </a:t>
            </a:r>
            <a:r>
              <a:rPr lang="uk-UA" altLang="uk-UA" b="1" i="1"/>
              <a:t>є дворівневою.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63" y="1844675"/>
            <a:ext cx="882015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uk-UA"/>
              <a:t>1 </a:t>
            </a:r>
            <a:r>
              <a:rPr lang="uk-UA" altLang="uk-UA"/>
              <a:t>рівень –</a:t>
            </a:r>
            <a:r>
              <a:rPr lang="uk-UA" altLang="uk-UA" b="1"/>
              <a:t> загальнодержавні податки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/>
              <a:t>2 рівень</a:t>
            </a:r>
            <a:r>
              <a:rPr lang="uk-UA" altLang="uk-UA" b="1"/>
              <a:t> – місцеві податки і збори.</a:t>
            </a:r>
            <a:r>
              <a:rPr lang="uk-UA" altLang="uk-UA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uk-UA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2200" b="1"/>
              <a:t>Класифікація податків</a:t>
            </a:r>
            <a:r>
              <a:rPr lang="uk-UA" altLang="uk-UA" sz="220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2200"/>
              <a:t>за рівнем бюджетної системи (загальнодержавні та місцеві); 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2200"/>
              <a:t>за суб’єктом оподаткування (юридичні та фізичні особи); 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2200"/>
              <a:t>за формою оподаткування; 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2200"/>
              <a:t>за способом стягнення (прямі та непрямі); 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2200"/>
              <a:t>за економічним змістом об’єкта оподаткування (на доходи, на споживання, на майно); 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2200"/>
              <a:t>за системою ціноутворення (податки, які відносять на собівартість, та податки, які сплачують з прибутку) і т. 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8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18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uk-UA" b="1"/>
              <a:t>Податкові пільги</a:t>
            </a:r>
            <a:r>
              <a:rPr lang="uk-UA" altLang="uk-UA"/>
              <a:t>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63" y="1773238"/>
            <a:ext cx="882015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uk-UA"/>
              <a:t>- це інструменти податкового регулювання, що закріплені в нормативних актах як </a:t>
            </a:r>
            <a:r>
              <a:rPr lang="uk-UA" altLang="uk-UA" b="1"/>
              <a:t>винятки із загальної схеми обчислення конкретного виду податку і стосуються:</a:t>
            </a:r>
          </a:p>
          <a:p>
            <a:pPr lvl="1" eaLnBrk="1" hangingPunct="1"/>
            <a:r>
              <a:rPr lang="uk-UA" altLang="uk-UA" b="1"/>
              <a:t>об’єкта оподаткування</a:t>
            </a:r>
          </a:p>
          <a:p>
            <a:pPr lvl="1" eaLnBrk="1" hangingPunct="1"/>
            <a:r>
              <a:rPr lang="uk-UA" altLang="uk-UA" b="1"/>
              <a:t>ставки оподаткування або </a:t>
            </a:r>
          </a:p>
          <a:p>
            <a:pPr lvl="1" eaLnBrk="1" hangingPunct="1"/>
            <a:r>
              <a:rPr lang="uk-UA" altLang="uk-UA" b="1"/>
              <a:t>інших складових оподаткування</a:t>
            </a:r>
            <a:r>
              <a:rPr lang="uk-UA" altLang="uk-UA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/>
              <a:t>Розділ І Податкового кодексу України. Податкові пільги: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844675"/>
            <a:ext cx="8194675" cy="4876800"/>
          </a:xfrm>
        </p:spPr>
        <p:txBody>
          <a:bodyPr/>
          <a:lstStyle/>
          <a:p>
            <a:r>
              <a:rPr lang="uk-UA" altLang="uk-UA"/>
              <a:t>податкове вирахування (знижки), що зменшує базу оподаткування до нарахування податку та збору;</a:t>
            </a:r>
          </a:p>
          <a:p>
            <a:r>
              <a:rPr lang="uk-UA" altLang="uk-UA"/>
              <a:t>зменшення податкового зобов’язання після нарахування податку та збору;</a:t>
            </a:r>
          </a:p>
          <a:p>
            <a:r>
              <a:rPr lang="uk-UA" altLang="uk-UA"/>
              <a:t>встановлення зниженої ставки податку та збору;</a:t>
            </a:r>
          </a:p>
          <a:p>
            <a:r>
              <a:rPr lang="uk-UA" altLang="uk-UA"/>
              <a:t>звільнення від сплати податку та збору.</a:t>
            </a:r>
          </a:p>
          <a:p>
            <a:endParaRPr lang="uk-UA" alt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115888"/>
            <a:ext cx="6953250" cy="1412875"/>
          </a:xfrm>
        </p:spPr>
        <p:txBody>
          <a:bodyPr/>
          <a:lstStyle/>
          <a:p>
            <a:pPr eaLnBrk="1" hangingPunct="1"/>
            <a:r>
              <a:rPr lang="uk-UA" altLang="uk-UA" b="1" i="1"/>
              <a:t>Класифікація пільг:</a:t>
            </a:r>
            <a:r>
              <a:rPr lang="uk-UA" altLang="uk-UA"/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" y="1773238"/>
            <a:ext cx="8610600" cy="4876800"/>
          </a:xfrm>
        </p:spPr>
        <p:txBody>
          <a:bodyPr/>
          <a:lstStyle/>
          <a:p>
            <a:pPr marL="357188" indent="-357188" eaLnBrk="1" hangingPunct="1"/>
            <a:r>
              <a:rPr lang="uk-UA" altLang="uk-UA" sz="2800" b="1"/>
              <a:t>пільги, що викликані об’єктивною необхідністю:</a:t>
            </a:r>
          </a:p>
          <a:p>
            <a:pPr marL="893763" lvl="2" indent="-177800" eaLnBrk="1" hangingPunct="1"/>
            <a:r>
              <a:rPr lang="uk-UA" altLang="uk-UA" sz="2000" b="1" i="1"/>
              <a:t>соціальні пільги</a:t>
            </a:r>
          </a:p>
          <a:p>
            <a:pPr marL="893763" lvl="2" indent="-177800" eaLnBrk="1" hangingPunct="1"/>
            <a:r>
              <a:rPr lang="uk-UA" altLang="uk-UA" sz="2000" b="1" i="1"/>
              <a:t>пільги підприємствам, які перебувають у гірших економічних умовах порівняно з основною кількістю виробників</a:t>
            </a:r>
            <a:r>
              <a:rPr lang="uk-UA" altLang="uk-UA" sz="2000"/>
              <a:t> </a:t>
            </a:r>
          </a:p>
          <a:p>
            <a:pPr marL="893763" lvl="2" indent="-177800" eaLnBrk="1" hangingPunct="1"/>
            <a:r>
              <a:rPr lang="uk-UA" altLang="uk-UA" sz="2000" b="1" i="1"/>
              <a:t>пільги підприємствам, які тимчасово перебувають у скрутних економічних умовах та мають нестійкий фінансовий стан, що виник не з їхньої вини</a:t>
            </a:r>
            <a:r>
              <a:rPr lang="uk-UA" altLang="uk-UA" sz="2000"/>
              <a:t>  </a:t>
            </a:r>
          </a:p>
          <a:p>
            <a:pPr marL="357188" indent="-357188" eaLnBrk="1" hangingPunct="1"/>
            <a:r>
              <a:rPr lang="uk-UA" altLang="uk-UA" sz="2800" b="1"/>
              <a:t>пільги, що не мають достатнього обґрунтування</a:t>
            </a:r>
            <a:r>
              <a:rPr lang="uk-UA" altLang="uk-UA" sz="2800"/>
              <a:t> - надані окремим платникам на засадах протекціонізму (через лобіювання).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6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76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26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uk-UA" b="1"/>
              <a:t>Система податкових органів</a:t>
            </a:r>
            <a:r>
              <a:rPr lang="uk-UA" altLang="uk-UA" b="1" i="1"/>
              <a:t> </a:t>
            </a:r>
            <a:r>
              <a:rPr lang="uk-UA" altLang="uk-UA" b="1"/>
              <a:t>в Україні: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1773238"/>
            <a:ext cx="8610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uk-UA"/>
              <a:t>Головна державна податкова адміністрація України;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/>
              <a:t>державні податкові адміністрації в АР Крим, областях, містах Києві та Севастополі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/>
              <a:t>державні податкові інспекції в районах, у містах (крім Києва та Севастополя), районах у містах, міжрайонні державні податкові інспекції;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/>
              <a:t>податкова міліція України.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6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86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36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86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4575" y="333375"/>
            <a:ext cx="7415213" cy="1412875"/>
          </a:xfrm>
        </p:spPr>
        <p:txBody>
          <a:bodyPr/>
          <a:lstStyle/>
          <a:p>
            <a:pPr eaLnBrk="1" hangingPunct="1"/>
            <a:r>
              <a:rPr lang="uk-UA" altLang="uk-UA" sz="2800" b="1"/>
              <a:t>1. Механізм фінансово-бюджетного і грошово-кредитного регулювання економіки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300038" y="2060575"/>
          <a:ext cx="8520112" cy="309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Рисунок" r:id="rId2" imgW="4067556" imgH="1467612" progId="Word.Picture.8">
                  <p:embed/>
                </p:oleObj>
              </mc:Choice>
              <mc:Fallback>
                <p:oleObj name="Рисунок" r:id="rId2" imgW="4067556" imgH="1467612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2060575"/>
                        <a:ext cx="8520112" cy="309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CFCF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92150"/>
            <a:ext cx="7158037" cy="817563"/>
          </a:xfrm>
        </p:spPr>
        <p:txBody>
          <a:bodyPr/>
          <a:lstStyle/>
          <a:p>
            <a:pPr algn="ctr" eaLnBrk="1" hangingPunct="1"/>
            <a:r>
              <a:rPr lang="uk-UA" altLang="uk-UA" b="1" i="1"/>
              <a:t>Державні видатки</a:t>
            </a:r>
            <a:endParaRPr lang="uk-UA" altLang="uk-UA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642350" cy="4114800"/>
          </a:xfrm>
        </p:spPr>
        <p:txBody>
          <a:bodyPr/>
          <a:lstStyle/>
          <a:p>
            <a:pPr eaLnBrk="1" hangingPunct="1"/>
            <a:r>
              <a:rPr lang="uk-UA" altLang="uk-UA" dirty="0"/>
              <a:t>- це витрати, пов’язані з виконанням державою своїх функцій. </a:t>
            </a:r>
            <a:endParaRPr lang="en-US" altLang="uk-UA" dirty="0"/>
          </a:p>
          <a:p>
            <a:pPr marL="0" indent="0" eaLnBrk="1" hangingPunct="1">
              <a:buNone/>
            </a:pPr>
            <a:endParaRPr lang="uk-UA" altLang="uk-UA" dirty="0"/>
          </a:p>
          <a:p>
            <a:pPr eaLnBrk="1" hangingPunct="1"/>
            <a:r>
              <a:rPr lang="uk-UA" altLang="uk-UA" dirty="0"/>
              <a:t>– це державні платежі, які не підлягають поверненню:</a:t>
            </a:r>
          </a:p>
          <a:p>
            <a:pPr lvl="1" eaLnBrk="1" hangingPunct="1"/>
            <a:r>
              <a:rPr lang="uk-UA" altLang="uk-UA" dirty="0"/>
              <a:t>відплатні - тобто здійсненими в обмін на товар чи послугу</a:t>
            </a:r>
          </a:p>
          <a:p>
            <a:pPr lvl="1" eaLnBrk="1" hangingPunct="1"/>
            <a:r>
              <a:rPr lang="uk-UA" altLang="uk-UA" dirty="0"/>
              <a:t>невідплатні (односторонні, трансферти).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4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312025" cy="1412875"/>
          </a:xfrm>
        </p:spPr>
        <p:txBody>
          <a:bodyPr/>
          <a:lstStyle/>
          <a:p>
            <a:pPr eaLnBrk="1" hangingPunct="1"/>
            <a:r>
              <a:rPr lang="uk-UA" altLang="uk-UA" b="1"/>
              <a:t>Класифікація видатків бюджету: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1844675"/>
            <a:ext cx="8610600" cy="4876800"/>
          </a:xfrm>
        </p:spPr>
        <p:txBody>
          <a:bodyPr/>
          <a:lstStyle/>
          <a:p>
            <a:pPr marL="609600" indent="-609600" eaLnBrk="1" hangingPunct="1"/>
            <a:r>
              <a:rPr lang="uk-UA" altLang="uk-UA" b="1"/>
              <a:t>функціональна</a:t>
            </a:r>
            <a:r>
              <a:rPr lang="uk-UA" altLang="uk-UA"/>
              <a:t> – за функціональним призначенням видатків;</a:t>
            </a:r>
          </a:p>
          <a:p>
            <a:pPr marL="609600" indent="-609600" eaLnBrk="1" hangingPunct="1"/>
            <a:r>
              <a:rPr lang="uk-UA" altLang="uk-UA" b="1"/>
              <a:t>економічна:</a:t>
            </a:r>
          </a:p>
          <a:p>
            <a:pPr marL="1347788" lvl="2" indent="-457200" eaLnBrk="1" hangingPunct="1"/>
            <a:r>
              <a:rPr lang="uk-UA" altLang="uk-UA" sz="3200"/>
              <a:t>поточні;</a:t>
            </a:r>
          </a:p>
          <a:p>
            <a:pPr marL="1347788" lvl="2" indent="-457200" eaLnBrk="1" hangingPunct="1"/>
            <a:r>
              <a:rPr lang="uk-UA" altLang="uk-UA" sz="3200"/>
              <a:t>капітальні;</a:t>
            </a:r>
          </a:p>
          <a:p>
            <a:pPr marL="609600" indent="-609600" eaLnBrk="1" hangingPunct="1"/>
            <a:r>
              <a:rPr lang="uk-UA" altLang="uk-UA" b="1"/>
              <a:t>відомча</a:t>
            </a:r>
            <a:r>
              <a:rPr lang="uk-UA" altLang="uk-UA"/>
              <a:t> – за переліком головних розпорядників бюджетних коштів ;</a:t>
            </a:r>
          </a:p>
          <a:p>
            <a:pPr marL="609600" indent="-609600" eaLnBrk="1" hangingPunct="1"/>
            <a:r>
              <a:rPr lang="uk-UA" altLang="uk-UA" b="1"/>
              <a:t>програмна</a:t>
            </a:r>
            <a:r>
              <a:rPr lang="uk-UA" altLang="uk-UA"/>
              <a:t> - при формуванні бюджету за програмно-цільовим методом.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16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260350"/>
            <a:ext cx="7888287" cy="1339850"/>
          </a:xfrm>
        </p:spPr>
        <p:txBody>
          <a:bodyPr/>
          <a:lstStyle/>
          <a:p>
            <a:pPr eaLnBrk="1" hangingPunct="1"/>
            <a:r>
              <a:rPr lang="uk-UA" altLang="uk-UA" b="1"/>
              <a:t>Видатки за функціональним призначенням: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1844675"/>
            <a:ext cx="8677275" cy="4824413"/>
          </a:xfrm>
        </p:spPr>
        <p:txBody>
          <a:bodyPr/>
          <a:lstStyle/>
          <a:p>
            <a:pPr marL="533400" lvl="1" indent="-533400" eaLnBrk="1" hangingPunct="1">
              <a:buFont typeface="Wingdings" panose="05000000000000000000" pitchFamily="2" charset="2"/>
              <a:buChar char="v"/>
            </a:pPr>
            <a:r>
              <a:rPr lang="uk-UA" altLang="uk-UA" b="1" i="1"/>
              <a:t>Фінансування державних послуг загального призначення </a:t>
            </a:r>
            <a:r>
              <a:rPr lang="uk-UA" altLang="uk-UA" sz="2400"/>
              <a:t>(загальнодержавні функції, оборона, громадський порядок, безпека та судова влада)</a:t>
            </a:r>
            <a:r>
              <a:rPr lang="uk-UA" altLang="uk-UA"/>
              <a:t>;</a:t>
            </a:r>
            <a:endParaRPr lang="uk-UA" altLang="uk-UA" i="1"/>
          </a:p>
          <a:p>
            <a:pPr marL="533400" lvl="1" indent="-533400" eaLnBrk="1" hangingPunct="1">
              <a:buFont typeface="Wingdings" panose="05000000000000000000" pitchFamily="2" charset="2"/>
              <a:buChar char="v"/>
            </a:pPr>
            <a:r>
              <a:rPr lang="uk-UA" altLang="uk-UA" b="1" i="1"/>
              <a:t>Фінансування виробництва суспільних товарів </a:t>
            </a:r>
            <a:r>
              <a:rPr lang="uk-UA" altLang="uk-UA" sz="2400"/>
              <a:t>(охорона навколишнього природного середовища, житлово-комунальне господарство, охорона здоров’я, духовний та фізичний розвиток, освіта, соціальний захист і соціальне забезпечення)</a:t>
            </a:r>
            <a:r>
              <a:rPr lang="uk-UA" altLang="uk-UA"/>
              <a:t>;</a:t>
            </a:r>
            <a:endParaRPr lang="uk-UA" altLang="uk-UA" i="1"/>
          </a:p>
          <a:p>
            <a:pPr marL="533400" lvl="1" indent="-533400" eaLnBrk="1" hangingPunct="1">
              <a:buFont typeface="Wingdings" panose="05000000000000000000" pitchFamily="2" charset="2"/>
              <a:buChar char="v"/>
            </a:pPr>
            <a:r>
              <a:rPr lang="uk-UA" altLang="uk-UA" b="1" i="1"/>
              <a:t>Фінансування державних послуг, пов’язаних з економічною діяльністю</a:t>
            </a:r>
            <a:r>
              <a:rPr lang="uk-UA" altLang="uk-UA" b="1"/>
              <a:t>.</a:t>
            </a:r>
            <a:endParaRPr lang="uk-UA" altLang="uk-UA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76" name="Text Box 1508"/>
          <p:cNvSpPr txBox="1">
            <a:spLocks noChangeArrowheads="1"/>
          </p:cNvSpPr>
          <p:nvPr/>
        </p:nvSpPr>
        <p:spPr bwMode="auto">
          <a:xfrm>
            <a:off x="827088" y="404813"/>
            <a:ext cx="77771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uk-UA" altLang="uk-UA" b="1"/>
              <a:t>Питома вага видатків зведеного бюджету у ВВП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0825" y="1676400"/>
          <a:ext cx="8640762" cy="5065711"/>
        </p:xfrm>
        <a:graphic>
          <a:graphicData uri="http://schemas.openxmlformats.org/drawingml/2006/table">
            <a:tbl>
              <a:tblPr/>
              <a:tblGrid>
                <a:gridCol w="2854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7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7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7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73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73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366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витрати за функціональним призначенням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2007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2008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2009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2010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2011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450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Загальнодержавні функції                                                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14%</a:t>
                      </a:r>
                    </a:p>
                  </a:txBody>
                  <a:tcPr marL="5945" marR="5945" marT="5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14%</a:t>
                      </a:r>
                    </a:p>
                  </a:txBody>
                  <a:tcPr marL="5945" marR="5945" marT="5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13%</a:t>
                      </a:r>
                    </a:p>
                  </a:txBody>
                  <a:tcPr marL="5945" marR="5945" marT="5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13%</a:t>
                      </a:r>
                    </a:p>
                  </a:txBody>
                  <a:tcPr marL="5945" marR="5945" marT="5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14%</a:t>
                      </a:r>
                    </a:p>
                  </a:txBody>
                  <a:tcPr marL="5945" marR="5945" marT="5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450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Оборона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Громадський порядок, безпека та судова влада  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450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Економічна діяльність  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11%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10%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8%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7%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8%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6901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Охорона навколишнього природного середовища 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75%</a:t>
                      </a:r>
                    </a:p>
                  </a:txBody>
                  <a:tcPr marL="5945" marR="5945" marT="5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76%</a:t>
                      </a:r>
                    </a:p>
                  </a:txBody>
                  <a:tcPr marL="5945" marR="5945" marT="5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79%</a:t>
                      </a:r>
                    </a:p>
                  </a:txBody>
                  <a:tcPr marL="5945" marR="5945" marT="5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80%</a:t>
                      </a:r>
                    </a:p>
                  </a:txBody>
                  <a:tcPr marL="5945" marR="5945" marT="5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78%</a:t>
                      </a:r>
                    </a:p>
                  </a:txBody>
                  <a:tcPr marL="5945" marR="5945" marT="5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665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Житлово-комунальне господарство 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450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Охорона здоров'я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450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Духовний та фізичний розвиток  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450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Освіта         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3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Соціальний захист та соціальне забезпечення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3450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Всього, млрд. грн.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373,70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507,10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519,30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631,90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694,30</a:t>
                      </a:r>
                    </a:p>
                  </a:txBody>
                  <a:tcPr marL="5945" marR="5945" marT="5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7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600950" cy="1412875"/>
          </a:xfrm>
        </p:spPr>
        <p:txBody>
          <a:bodyPr/>
          <a:lstStyle/>
          <a:p>
            <a:pPr eaLnBrk="1" hangingPunct="1"/>
            <a:r>
              <a:rPr lang="uk-UA" altLang="uk-UA" b="1" i="1"/>
              <a:t>Резервний фонд КМ України</a:t>
            </a:r>
            <a:r>
              <a:rPr lang="uk-UA" altLang="uk-UA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496300" cy="4114800"/>
          </a:xfrm>
        </p:spPr>
        <p:txBody>
          <a:bodyPr/>
          <a:lstStyle/>
          <a:p>
            <a:pPr eaLnBrk="1" hangingPunct="1"/>
            <a:r>
              <a:rPr lang="uk-UA" altLang="uk-UA"/>
              <a:t>до</a:t>
            </a:r>
            <a:r>
              <a:rPr lang="uk-UA" altLang="uk-UA" b="1" i="1"/>
              <a:t> 2 процентів</a:t>
            </a:r>
            <a:r>
              <a:rPr lang="uk-UA" altLang="uk-UA"/>
              <a:t> від обсягу видатків Державного бюджету </a:t>
            </a:r>
            <a:r>
              <a:rPr lang="uk-UA" altLang="uk-UA" b="1" u="sng"/>
              <a:t>для фінансування невідкладних витрат</a:t>
            </a:r>
            <a:r>
              <a:rPr lang="uk-UA" altLang="uk-UA"/>
              <a:t> у народному господарстві, соціально-культурних та інших заходів, </a:t>
            </a:r>
            <a:r>
              <a:rPr lang="uk-UA" altLang="uk-UA" b="1" u="sng"/>
              <a:t>що не могли бути передбачені під час затвердження Державного бюджету.</a:t>
            </a:r>
            <a:r>
              <a:rPr lang="uk-UA" altLang="uk-UA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92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uk-UA" b="1" i="1"/>
              <a:t>Оборотна касова готівка</a:t>
            </a:r>
            <a:r>
              <a:rPr lang="uk-UA" altLang="uk-UA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altLang="uk-UA"/>
              <a:t>до </a:t>
            </a:r>
            <a:r>
              <a:rPr lang="uk-UA" altLang="uk-UA" b="1" i="1"/>
              <a:t>2 процентів</a:t>
            </a:r>
            <a:r>
              <a:rPr lang="uk-UA" altLang="uk-UA"/>
              <a:t> загального обсягу видатків бюджету </a:t>
            </a:r>
            <a:r>
              <a:rPr lang="uk-UA" altLang="uk-UA" b="1" i="1"/>
              <a:t>для покриття тимчасових касових розривів.</a:t>
            </a:r>
            <a:endParaRPr lang="uk-UA" alt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8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49275"/>
            <a:ext cx="8066087" cy="673100"/>
          </a:xfrm>
        </p:spPr>
        <p:txBody>
          <a:bodyPr/>
          <a:lstStyle/>
          <a:p>
            <a:pPr eaLnBrk="1" hangingPunct="1"/>
            <a:r>
              <a:rPr lang="uk-UA" altLang="uk-UA" sz="3600" b="1"/>
              <a:t>Види міжбюджетних трансфертів</a:t>
            </a:r>
            <a:r>
              <a:rPr lang="uk-UA" altLang="uk-UA" sz="3600"/>
              <a:t>: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700213"/>
            <a:ext cx="8893175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2800" b="1" i="1"/>
              <a:t>Дотації</a:t>
            </a:r>
            <a:r>
              <a:rPr lang="uk-UA" altLang="uk-UA" sz="2800"/>
              <a:t> - для </a:t>
            </a:r>
            <a:r>
              <a:rPr lang="uk-UA" altLang="uk-UA" sz="2800" b="1" u="sng"/>
              <a:t>збалансування доходів і видатків</a:t>
            </a:r>
            <a:r>
              <a:rPr lang="uk-UA" altLang="uk-UA" sz="2800"/>
              <a:t> місцевих бюджетів та покриття касових збитків окремих державних підприємств.</a:t>
            </a:r>
            <a:endParaRPr lang="uk-UA" altLang="uk-UA" sz="2800" i="1"/>
          </a:p>
          <a:p>
            <a:pPr eaLnBrk="1" hangingPunct="1">
              <a:lnSpc>
                <a:spcPct val="80000"/>
              </a:lnSpc>
            </a:pPr>
            <a:r>
              <a:rPr lang="uk-UA" altLang="uk-UA" sz="2800" b="1" i="1"/>
              <a:t>Субсидії</a:t>
            </a:r>
            <a:r>
              <a:rPr lang="uk-UA" altLang="uk-UA" sz="2800" i="1"/>
              <a:t> </a:t>
            </a:r>
            <a:r>
              <a:rPr lang="uk-UA" altLang="uk-UA" sz="2800"/>
              <a:t>- це </a:t>
            </a:r>
            <a:r>
              <a:rPr lang="uk-UA" altLang="uk-UA" sz="2800" b="1" u="sng"/>
              <a:t>допомоги</a:t>
            </a:r>
            <a:r>
              <a:rPr lang="uk-UA" altLang="uk-UA" sz="2800"/>
              <a:t>, які виплачуються з державного бюджету з метою </a:t>
            </a:r>
            <a:r>
              <a:rPr lang="uk-UA" altLang="uk-UA" sz="2800" b="1" i="1"/>
              <a:t>підтримки населення</a:t>
            </a:r>
            <a:r>
              <a:rPr lang="uk-UA" altLang="uk-UA" sz="2800"/>
              <a:t>, а також </a:t>
            </a:r>
            <a:r>
              <a:rPr lang="uk-UA" altLang="uk-UA" sz="2800" b="1" i="1"/>
              <a:t>певних видів підприємницької діяльності, сфер і галузей народного господарства</a:t>
            </a:r>
            <a:r>
              <a:rPr lang="uk-UA" altLang="uk-UA" sz="2800"/>
              <a:t>, розвиток яких має велике значення для економіки.</a:t>
            </a:r>
            <a:endParaRPr lang="uk-UA" altLang="uk-UA" sz="2800" i="1"/>
          </a:p>
          <a:p>
            <a:pPr eaLnBrk="1" hangingPunct="1">
              <a:lnSpc>
                <a:spcPct val="80000"/>
              </a:lnSpc>
            </a:pPr>
            <a:r>
              <a:rPr lang="uk-UA" altLang="uk-UA" sz="2800" b="1" i="1"/>
              <a:t>Субвенції</a:t>
            </a:r>
            <a:r>
              <a:rPr lang="uk-UA" altLang="uk-UA" sz="2800" i="1"/>
              <a:t> </a:t>
            </a:r>
            <a:r>
              <a:rPr lang="uk-UA" altLang="uk-UA" sz="2800"/>
              <a:t>- один з видів </a:t>
            </a:r>
            <a:r>
              <a:rPr lang="uk-UA" altLang="uk-UA" sz="2800" b="1" i="1"/>
              <a:t>державної фінансової допомоги </a:t>
            </a:r>
            <a:r>
              <a:rPr lang="uk-UA" altLang="uk-UA" sz="2800"/>
              <a:t>центральним або місцевим органам виконавчої влади, що надається </a:t>
            </a:r>
            <a:r>
              <a:rPr lang="uk-UA" altLang="uk-UA" sz="2800" b="1" i="1"/>
              <a:t>на конкретні цілі</a:t>
            </a:r>
            <a:r>
              <a:rPr lang="uk-UA" altLang="uk-UA" sz="28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236844"/>
              </p:ext>
            </p:extLst>
          </p:nvPr>
        </p:nvGraphicFramePr>
        <p:xfrm>
          <a:off x="144016" y="332656"/>
          <a:ext cx="8892480" cy="6120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043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F30A90E-27C5-4FC1-ACF7-BE51A79A35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CF30A90E-27C5-4FC1-ACF7-BE51A79A35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C1D6419-9A3C-4033-B9D5-632B42819C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1C1D6419-9A3C-4033-B9D5-632B42819C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3ECF61D-B7EC-4346-8235-768B31855D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F3ECF61D-B7EC-4346-8235-768B31855D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958A45F-C439-44F7-8DF3-930EB0B6D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graphicEl>
                                              <a:dgm id="{F958A45F-C439-44F7-8DF3-930EB0B6D7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D83FC9A-51D2-4799-9459-3DE68AFF79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CD83FC9A-51D2-4799-9459-3DE68AFF79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3537C0A-8FD8-4D6C-9D7E-5DE6272E5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graphicEl>
                                              <a:dgm id="{B3537C0A-8FD8-4D6C-9D7E-5DE6272E5B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8FE0C5E-EBBD-4C82-B457-D6EC8639D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graphicEl>
                                              <a:dgm id="{E8FE0C5E-EBBD-4C82-B457-D6EC8639DC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lvlOne"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недоліки централізованої бюджетної системи</a:t>
            </a:r>
            <a:endParaRPr lang="uk-UA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3725768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Неможливість виконання задекларованих державою соціальних зобов'язань;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Недостатній обсяг дохідної частини місцевих бюджетів;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Нерівномірність темпів соціально-економічного розвитку регіонів;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рівень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дотаційності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місцевих бюджетів.</a:t>
            </a:r>
          </a:p>
        </p:txBody>
      </p:sp>
    </p:spTree>
    <p:extLst>
      <p:ext uri="{BB962C8B-B14F-4D97-AF65-F5344CB8AC3E}">
        <p14:creationId xmlns:p14="http://schemas.microsoft.com/office/powerpoint/2010/main" val="23924579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2304256"/>
          </a:xfrm>
        </p:spPr>
        <p:txBody>
          <a:bodyPr>
            <a:normAutofit fontScale="92500"/>
          </a:bodyPr>
          <a:lstStyle/>
          <a:p>
            <a:pPr marL="0" indent="457200" algn="ctr">
              <a:buNone/>
            </a:pPr>
            <a:r>
              <a:rPr lang="uk-UA" sz="3600" b="1" dirty="0"/>
              <a:t>ДЕЦЕНТРАЛІЗАЦІЯ</a:t>
            </a:r>
            <a:r>
              <a:rPr lang="uk-UA" sz="3600" dirty="0"/>
              <a:t> </a:t>
            </a:r>
          </a:p>
          <a:p>
            <a:pPr marL="0" indent="457200" algn="just">
              <a:buNone/>
            </a:pPr>
            <a:r>
              <a:rPr lang="uk-UA" sz="3600" dirty="0"/>
              <a:t>- система управління, за якої частина функцій центральної влади переходить до місцевих органів самоуправління.</a:t>
            </a:r>
            <a:endParaRPr lang="ru-RU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43703"/>
            <a:ext cx="7128792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371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240587" cy="1412875"/>
          </a:xfrm>
        </p:spPr>
        <p:txBody>
          <a:bodyPr/>
          <a:lstStyle/>
          <a:p>
            <a:pPr eaLnBrk="1" hangingPunct="1"/>
            <a:r>
              <a:rPr lang="uk-UA" altLang="uk-UA" b="1"/>
              <a:t>Правова основа фінансових відносин: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1981200"/>
            <a:ext cx="8610600" cy="4616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2800"/>
              <a:t>Конституція України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2800"/>
              <a:t>Бюджетний кодекс України, Податковий кодекс України, Митний кодекс України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2800"/>
              <a:t>Закони України: </a:t>
            </a:r>
          </a:p>
          <a:p>
            <a:pPr lvl="2" eaLnBrk="1" hangingPunct="1">
              <a:lnSpc>
                <a:spcPct val="80000"/>
              </a:lnSpc>
            </a:pPr>
            <a:r>
              <a:rPr lang="uk-UA" altLang="uk-UA" sz="2000"/>
              <a:t>«Про державний бюджет України» (на відповідний рік) </a:t>
            </a:r>
          </a:p>
          <a:p>
            <a:pPr lvl="2" eaLnBrk="1" hangingPunct="1">
              <a:lnSpc>
                <a:spcPct val="80000"/>
              </a:lnSpc>
            </a:pPr>
            <a:r>
              <a:rPr lang="uk-UA" altLang="uk-UA" sz="2000"/>
              <a:t>«Про митну справу в Україні»</a:t>
            </a:r>
          </a:p>
          <a:p>
            <a:pPr lvl="2" eaLnBrk="1" hangingPunct="1">
              <a:lnSpc>
                <a:spcPct val="80000"/>
              </a:lnSpc>
            </a:pPr>
            <a:r>
              <a:rPr lang="uk-UA" altLang="uk-UA" sz="2000"/>
              <a:t>«Про державний внутрішній борг України» </a:t>
            </a:r>
          </a:p>
          <a:p>
            <a:pPr lvl="2" eaLnBrk="1" hangingPunct="1">
              <a:lnSpc>
                <a:spcPct val="80000"/>
              </a:lnSpc>
            </a:pPr>
            <a:r>
              <a:rPr lang="uk-UA" altLang="uk-UA" sz="2000"/>
              <a:t>«Про страхування» та інші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2800"/>
              <a:t>нормативно-правові акти, постанови і розпорядження Кабінету Міністрів України 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2800"/>
              <a:t>накази Міністерства фінансів та Державного казначейства України.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53658"/>
            <a:ext cx="8229600" cy="258316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uk-UA" sz="6000" dirty="0">
                <a:solidFill>
                  <a:srgbClr val="C00000"/>
                </a:solidFill>
                <a:latin typeface="+mn-lt"/>
              </a:rPr>
              <a:t>Що потрібно робити для успішної бюджетної децентралізації?</a:t>
            </a:r>
            <a:endParaRPr lang="uk-UA" dirty="0">
              <a:solidFill>
                <a:srgbClr val="C00000"/>
              </a:solidFill>
            </a:endParaRPr>
          </a:p>
        </p:txBody>
      </p:sp>
      <p:pic>
        <p:nvPicPr>
          <p:cNvPr id="3077" name="Picture 5" descr="C:\Users\Nastya\Desktop\Знак-пита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645024"/>
            <a:ext cx="3605799" cy="294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81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3528" y="620688"/>
          <a:ext cx="850728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1016680"/>
      </p:ext>
    </p:extLst>
  </p:cSld>
  <p:clrMapOvr>
    <a:masterClrMapping/>
  </p:clrMapOvr>
  <p:transition spd="slow">
    <p:pull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909815"/>
              </p:ext>
            </p:extLst>
          </p:nvPr>
        </p:nvGraphicFramePr>
        <p:xfrm>
          <a:off x="467544" y="1157440"/>
          <a:ext cx="8136904" cy="5439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5569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Центральна</a:t>
                      </a:r>
                      <a:r>
                        <a:rPr lang="uk-UA" sz="2800" baseline="0" dirty="0"/>
                        <a:t> влада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Органи місцевого самоуправління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6824">
                <a:tc>
                  <a:txBody>
                    <a:bodyPr/>
                    <a:lstStyle/>
                    <a:p>
                      <a:pPr algn="l"/>
                      <a:r>
                        <a:rPr lang="uk-UA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r>
                        <a:rPr lang="uk-UA" sz="2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Національна оборона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Початкова</a:t>
                      </a:r>
                      <a:r>
                        <a:rPr lang="uk-UA" sz="2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середня освіта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6824">
                <a:tc>
                  <a:txBody>
                    <a:bodyPr/>
                    <a:lstStyle/>
                    <a:p>
                      <a:pPr algn="l"/>
                      <a:r>
                        <a:rPr lang="uk-UA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Макроекономічна політика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Лікарні, ветеринарна служба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033">
                <a:tc>
                  <a:txBody>
                    <a:bodyPr/>
                    <a:lstStyle/>
                    <a:p>
                      <a:pPr algn="l"/>
                      <a:r>
                        <a:rPr lang="uk-UA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Грошово-кредитна</a:t>
                      </a:r>
                      <a:r>
                        <a:rPr lang="uk-UA" sz="2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сфера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Будівництво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1176">
                <a:tc>
                  <a:txBody>
                    <a:bodyPr/>
                    <a:lstStyle/>
                    <a:p>
                      <a:pPr algn="l"/>
                      <a:r>
                        <a:rPr lang="uk-UA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4)</a:t>
                      </a:r>
                      <a:r>
                        <a:rPr lang="uk-UA" sz="2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Судова система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4) Водопостачання,</a:t>
                      </a:r>
                      <a:r>
                        <a:rPr lang="uk-UA" sz="2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каналізація, житлово-комунальне господарство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1176">
                <a:tc>
                  <a:txBody>
                    <a:bodyPr/>
                    <a:lstStyle/>
                    <a:p>
                      <a:pPr algn="l"/>
                      <a:r>
                        <a:rPr lang="uk-UA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5) Транспортні комунікації державного значення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5) Місцеві електричні мережі,</a:t>
                      </a:r>
                      <a:r>
                        <a:rPr lang="uk-UA" sz="2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організація землекористування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058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Розподіл функцій влади</a:t>
            </a:r>
          </a:p>
        </p:txBody>
      </p:sp>
    </p:spTree>
    <p:extLst>
      <p:ext uri="{BB962C8B-B14F-4D97-AF65-F5344CB8AC3E}">
        <p14:creationId xmlns:p14="http://schemas.microsoft.com/office/powerpoint/2010/main" val="189533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 ЕФЕКТИВНОЇ РЕФОРМИ СЛОВАЧЧИНИ ДЛЯ УКРАЇНИ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88519151"/>
              </p:ext>
            </p:extLst>
          </p:nvPr>
        </p:nvGraphicFramePr>
        <p:xfrm>
          <a:off x="179512" y="1772816"/>
          <a:ext cx="871296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262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67" y="3933056"/>
            <a:ext cx="3985949" cy="292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933056"/>
            <a:ext cx="4012188" cy="2924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pPr indent="457200" algn="ctr"/>
            <a:r>
              <a:rPr lang="uk-UA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Позитивні зміни </a:t>
            </a:r>
            <a:br>
              <a:rPr lang="uk-UA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uk-UA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від проведення децентралізації: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772816"/>
            <a:ext cx="7704856" cy="2520248"/>
          </a:xfrm>
        </p:spPr>
        <p:txBody>
          <a:bodyPr>
            <a:normAutofit/>
          </a:bodyPr>
          <a:lstStyle/>
          <a:p>
            <a:pPr marL="273050" indent="-273050" algn="just"/>
            <a:r>
              <a:rPr lang="uk-UA" sz="2400" dirty="0"/>
              <a:t>якості державного управління на                  центральному рівні;</a:t>
            </a:r>
          </a:p>
          <a:p>
            <a:pPr marL="273050" indent="-273050" algn="just"/>
            <a:r>
              <a:rPr lang="uk-UA" sz="2400" dirty="0"/>
              <a:t>якості роботи місцевої управлінської еліти;</a:t>
            </a:r>
          </a:p>
          <a:p>
            <a:pPr marL="273050" indent="-273050" algn="just"/>
            <a:r>
              <a:rPr lang="uk-UA" sz="2400" dirty="0"/>
              <a:t>ефективності використання бюджетних коштів.</a:t>
            </a:r>
          </a:p>
        </p:txBody>
      </p:sp>
      <p:sp>
        <p:nvSpPr>
          <p:cNvPr id="4" name="Стрелка вверх 3"/>
          <p:cNvSpPr/>
          <p:nvPr/>
        </p:nvSpPr>
        <p:spPr>
          <a:xfrm>
            <a:off x="334023" y="1763688"/>
            <a:ext cx="792088" cy="19442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22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Висновки: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968552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Бюджетна децентралізація сприяє </a:t>
            </a:r>
            <a:r>
              <a:rPr lang="uk-UA" b="1" dirty="0"/>
              <a:t>підвищенню ефективності використання бюджетних коштів</a:t>
            </a:r>
            <a:r>
              <a:rPr lang="uk-UA" dirty="0"/>
              <a:t>.</a:t>
            </a:r>
          </a:p>
          <a:p>
            <a:pPr marL="0" indent="0" algn="just">
              <a:buNone/>
            </a:pPr>
            <a:endParaRPr lang="uk-UA" dirty="0"/>
          </a:p>
          <a:p>
            <a:pPr algn="just"/>
            <a:r>
              <a:rPr lang="uk-UA" b="1" dirty="0"/>
              <a:t>Політична відповідальність</a:t>
            </a:r>
            <a:r>
              <a:rPr lang="uk-UA" dirty="0"/>
              <a:t> органів місцевого самоврядування за стан їх населених пунктів</a:t>
            </a:r>
            <a:br>
              <a:rPr lang="uk-UA" dirty="0"/>
            </a:br>
            <a:r>
              <a:rPr lang="uk-UA" dirty="0"/>
              <a:t>приводить до </a:t>
            </a:r>
            <a:r>
              <a:rPr lang="uk-UA" b="1" dirty="0"/>
              <a:t>зменшення обсягів корупції та нецільового використання коштів</a:t>
            </a:r>
            <a:r>
              <a:rPr lang="uk-UA" dirty="0"/>
              <a:t>.</a:t>
            </a:r>
          </a:p>
          <a:p>
            <a:pPr marL="0" indent="0" algn="just">
              <a:buNone/>
            </a:pPr>
            <a:endParaRPr lang="uk-UA" dirty="0"/>
          </a:p>
          <a:p>
            <a:pPr algn="just"/>
            <a:r>
              <a:rPr lang="uk-UA" dirty="0"/>
              <a:t>Передача органам місцевого самоврядування еквівалентних фінансових джерел </a:t>
            </a:r>
            <a:r>
              <a:rPr lang="uk-UA" b="1" dirty="0"/>
              <a:t>підвищує ефективність децентралізації публічного адміністрування.</a:t>
            </a:r>
            <a:r>
              <a:rPr lang="uk-UA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2843156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96838"/>
            <a:ext cx="7488238" cy="1412875"/>
          </a:xfrm>
        </p:spPr>
        <p:txBody>
          <a:bodyPr/>
          <a:lstStyle/>
          <a:p>
            <a:pPr algn="ctr" eaLnBrk="1" hangingPunct="1"/>
            <a:r>
              <a:rPr lang="uk-UA" altLang="uk-UA" sz="3600" b="1" i="1"/>
              <a:t>Механізм грошово-кредитного (монетарного) регулювання</a:t>
            </a:r>
            <a:endParaRPr lang="uk-UA" altLang="uk-UA" sz="3600" b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4013" y="1844675"/>
            <a:ext cx="7962900" cy="3024188"/>
          </a:xfrm>
        </p:spPr>
        <p:txBody>
          <a:bodyPr/>
          <a:lstStyle/>
          <a:p>
            <a:pPr marL="0" indent="0" algn="just" eaLnBrk="1" hangingPunct="1"/>
            <a:r>
              <a:rPr lang="uk-UA" altLang="uk-UA" dirty="0"/>
              <a:t>є сукупністю інструментів впливу держави </a:t>
            </a:r>
            <a:r>
              <a:rPr lang="uk-UA" altLang="uk-UA"/>
              <a:t>на пропонування грошей </a:t>
            </a:r>
            <a:r>
              <a:rPr lang="uk-UA" altLang="uk-UA" dirty="0"/>
              <a:t>та ціну кредиту </a:t>
            </a:r>
          </a:p>
          <a:p>
            <a:pPr marL="0" indent="0" algn="just" eaLnBrk="1" hangingPunct="1"/>
            <a:r>
              <a:rPr lang="uk-UA" altLang="uk-UA" dirty="0"/>
              <a:t> реалізується з метою контролю за грошовою масою в обігу.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uk-UA" b="1"/>
              <a:t>Правова основа: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981200"/>
            <a:ext cx="8215312" cy="4471988"/>
          </a:xfrm>
        </p:spPr>
        <p:txBody>
          <a:bodyPr/>
          <a:lstStyle/>
          <a:p>
            <a:pPr eaLnBrk="1" hangingPunct="1"/>
            <a:r>
              <a:rPr lang="uk-UA" altLang="uk-UA" i="1"/>
              <a:t>Конституція України</a:t>
            </a:r>
          </a:p>
          <a:p>
            <a:pPr eaLnBrk="1" hangingPunct="1"/>
            <a:r>
              <a:rPr lang="uk-UA" altLang="uk-UA" i="1"/>
              <a:t>Закон України „Про Національний банк України”</a:t>
            </a:r>
          </a:p>
          <a:p>
            <a:pPr eaLnBrk="1" hangingPunct="1"/>
            <a:r>
              <a:rPr lang="uk-UA" altLang="uk-UA" i="1"/>
              <a:t>Закон України „Про банки і банківську діяльність”</a:t>
            </a:r>
          </a:p>
          <a:p>
            <a:pPr eaLnBrk="1" hangingPunct="1"/>
            <a:r>
              <a:rPr lang="uk-UA" altLang="uk-UA" i="1"/>
              <a:t>інші нормативно-правові акти.</a:t>
            </a:r>
            <a:endParaRPr lang="uk-UA" alt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456487" cy="1412875"/>
          </a:xfrm>
        </p:spPr>
        <p:txBody>
          <a:bodyPr/>
          <a:lstStyle/>
          <a:p>
            <a:pPr eaLnBrk="1" hangingPunct="1"/>
            <a:r>
              <a:rPr lang="uk-UA" altLang="uk-UA" b="1" i="1"/>
              <a:t>Суб’єкти та об’єкти монетарного регулювання</a:t>
            </a:r>
            <a:endParaRPr lang="uk-UA" alt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981200"/>
            <a:ext cx="8142287" cy="4543425"/>
          </a:xfrm>
        </p:spPr>
        <p:txBody>
          <a:bodyPr/>
          <a:lstStyle/>
          <a:p>
            <a:pPr eaLnBrk="1" hangingPunct="1"/>
            <a:r>
              <a:rPr lang="uk-UA" altLang="uk-UA" b="1" i="1"/>
              <a:t>Суб’єктом монетарного регулювання є</a:t>
            </a:r>
            <a:r>
              <a:rPr lang="uk-UA" altLang="uk-UA"/>
              <a:t> Національний банк України</a:t>
            </a:r>
          </a:p>
          <a:p>
            <a:pPr eaLnBrk="1" hangingPunct="1"/>
            <a:r>
              <a:rPr lang="uk-UA" altLang="uk-UA" b="1" i="1"/>
              <a:t>Об’єкт монетарної політики</a:t>
            </a:r>
            <a:r>
              <a:rPr lang="uk-UA" altLang="uk-UA" b="1"/>
              <a:t> </a:t>
            </a:r>
            <a:r>
              <a:rPr lang="uk-UA" altLang="uk-UA"/>
              <a:t>– пропозиція та попит грошей на грошовому ринку.</a:t>
            </a:r>
          </a:p>
          <a:p>
            <a:pPr eaLnBrk="1" hangingPunct="1"/>
            <a:endParaRPr lang="uk-UA" alt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uk-UA" b="1"/>
              <a:t>Основне завдання монетарного регулювання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792288"/>
            <a:ext cx="8359775" cy="4876800"/>
          </a:xfrm>
        </p:spPr>
        <p:txBody>
          <a:bodyPr/>
          <a:lstStyle/>
          <a:p>
            <a:pPr eaLnBrk="1" hangingPunct="1">
              <a:defRPr/>
            </a:pPr>
            <a:r>
              <a:rPr lang="uk-UA" b="1" i="1" dirty="0"/>
              <a:t>Стратегічна мета </a:t>
            </a:r>
            <a:r>
              <a:rPr lang="uk-UA" dirty="0"/>
              <a:t>– забезпечення внутрішньої стабільності грошей шляхом проведення:</a:t>
            </a:r>
          </a:p>
          <a:p>
            <a:pPr lvl="2" eaLnBrk="1" hangingPunct="1">
              <a:defRPr/>
            </a:pPr>
            <a:r>
              <a:rPr lang="uk-UA" dirty="0"/>
              <a:t>політики </a:t>
            </a:r>
            <a:r>
              <a:rPr lang="uk-UA" dirty="0" err="1"/>
              <a:t>„дорогих</a:t>
            </a:r>
            <a:r>
              <a:rPr lang="uk-UA" dirty="0"/>
              <a:t> </a:t>
            </a:r>
            <a:r>
              <a:rPr lang="uk-UA" dirty="0" err="1"/>
              <a:t>грошей”</a:t>
            </a:r>
            <a:r>
              <a:rPr lang="uk-UA" dirty="0"/>
              <a:t>;</a:t>
            </a:r>
          </a:p>
          <a:p>
            <a:pPr lvl="2" eaLnBrk="1" hangingPunct="1">
              <a:defRPr/>
            </a:pPr>
            <a:r>
              <a:rPr lang="uk-UA" dirty="0"/>
              <a:t>політики </a:t>
            </a:r>
            <a:r>
              <a:rPr lang="uk-UA" dirty="0" err="1"/>
              <a:t>„дешевих</a:t>
            </a:r>
            <a:r>
              <a:rPr lang="uk-UA" dirty="0"/>
              <a:t> </a:t>
            </a:r>
            <a:r>
              <a:rPr lang="uk-UA" dirty="0" err="1"/>
              <a:t>грошей”</a:t>
            </a:r>
            <a:r>
              <a:rPr lang="uk-UA" dirty="0">
                <a:ea typeface="+mn-ea"/>
                <a:cs typeface="+mn-cs"/>
              </a:rPr>
              <a:t>. </a:t>
            </a:r>
          </a:p>
          <a:p>
            <a:pPr eaLnBrk="1" hangingPunct="1"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2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2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2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96838"/>
            <a:ext cx="8212137" cy="1412875"/>
          </a:xfrm>
        </p:spPr>
        <p:txBody>
          <a:bodyPr/>
          <a:lstStyle/>
          <a:p>
            <a:pPr eaLnBrk="1" hangingPunct="1"/>
            <a:r>
              <a:rPr lang="uk-UA" altLang="uk-UA" sz="3600" b="1"/>
              <a:t>Суб’єкти державного регулювання фінансової сфери економіки:</a:t>
            </a:r>
            <a:r>
              <a:rPr lang="uk-UA" altLang="uk-UA" sz="360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1844675"/>
            <a:ext cx="8610600" cy="43926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uk-UA" b="1" i="1"/>
              <a:t>В ЗАКОНОДАВЧІЙ СФЕРІ:</a:t>
            </a:r>
          </a:p>
          <a:p>
            <a:pPr eaLnBrk="1" hangingPunct="1"/>
            <a:r>
              <a:rPr lang="uk-UA" altLang="uk-UA" b="1" i="1"/>
              <a:t>Комітет з питань бюджету Верховної Ради України </a:t>
            </a:r>
            <a:r>
              <a:rPr lang="uk-UA" altLang="uk-UA"/>
              <a:t>(</a:t>
            </a:r>
            <a:r>
              <a:rPr lang="uk-UA" altLang="uk-UA">
                <a:hlinkClick r:id="rId2"/>
              </a:rPr>
              <a:t>http://budget.rada.gov.ua</a:t>
            </a:r>
            <a:r>
              <a:rPr lang="uk-UA" altLang="uk-UA"/>
              <a:t>) </a:t>
            </a:r>
          </a:p>
          <a:p>
            <a:pPr eaLnBrk="1" hangingPunct="1"/>
            <a:r>
              <a:rPr lang="uk-UA" altLang="uk-UA" b="1" i="1"/>
              <a:t>Комітет з питань фінансів, банківської діяльності, податкової та митної політики</a:t>
            </a:r>
            <a:r>
              <a:rPr lang="en-US" altLang="uk-UA" b="1" i="1"/>
              <a:t> </a:t>
            </a:r>
            <a:r>
              <a:rPr lang="uk-UA" altLang="uk-UA" b="1" i="1"/>
              <a:t>Верховної Ради України</a:t>
            </a:r>
            <a:r>
              <a:rPr lang="uk-UA" altLang="uk-UA"/>
              <a:t> (</a:t>
            </a:r>
            <a:r>
              <a:rPr lang="uk-UA" altLang="uk-UA">
                <a:hlinkClick r:id="rId3"/>
              </a:rPr>
              <a:t>http://kompmp.rada.gov.ua</a:t>
            </a:r>
            <a:r>
              <a:rPr lang="uk-UA" altLang="uk-UA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63" y="260350"/>
            <a:ext cx="7672387" cy="1249363"/>
          </a:xfrm>
        </p:spPr>
        <p:txBody>
          <a:bodyPr/>
          <a:lstStyle/>
          <a:p>
            <a:pPr eaLnBrk="1" hangingPunct="1"/>
            <a:r>
              <a:rPr lang="uk-UA" altLang="uk-UA" b="1"/>
              <a:t>Інструменти монетарного регулювання</a:t>
            </a:r>
            <a:endParaRPr lang="uk-UA" alt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950" y="1773238"/>
            <a:ext cx="8964613" cy="4940300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/>
              <a:t>засоби </a:t>
            </a:r>
            <a:r>
              <a:rPr lang="uk-UA" i="1" dirty="0"/>
              <a:t>прямого впливу:</a:t>
            </a:r>
          </a:p>
          <a:p>
            <a:pPr lvl="1" eaLnBrk="1" hangingPunct="1">
              <a:defRPr/>
            </a:pPr>
            <a:r>
              <a:rPr lang="uk-UA" sz="2600" dirty="0">
                <a:ea typeface="+mn-ea"/>
                <a:cs typeface="+mn-cs"/>
              </a:rPr>
              <a:t>емісійний механізм, який здійснюється трьома каналами:</a:t>
            </a:r>
          </a:p>
          <a:p>
            <a:pPr lvl="4" eaLnBrk="1" hangingPunct="1">
              <a:defRPr/>
            </a:pPr>
            <a:r>
              <a:rPr lang="uk-UA" dirty="0"/>
              <a:t>валютний канал;</a:t>
            </a:r>
            <a:endParaRPr lang="uk-UA" sz="1800" dirty="0"/>
          </a:p>
          <a:p>
            <a:pPr lvl="4" eaLnBrk="1" hangingPunct="1">
              <a:defRPr/>
            </a:pPr>
            <a:r>
              <a:rPr lang="uk-UA" dirty="0"/>
              <a:t>кредитний канал;</a:t>
            </a:r>
            <a:endParaRPr lang="uk-UA" sz="1800" dirty="0"/>
          </a:p>
          <a:p>
            <a:pPr lvl="4" eaLnBrk="1" hangingPunct="1">
              <a:defRPr/>
            </a:pPr>
            <a:r>
              <a:rPr lang="uk-UA" dirty="0"/>
              <a:t>фондовий канал; </a:t>
            </a:r>
            <a:endParaRPr lang="uk-UA" sz="1800" dirty="0"/>
          </a:p>
          <a:p>
            <a:pPr lvl="1" eaLnBrk="1" hangingPunct="1">
              <a:defRPr/>
            </a:pPr>
            <a:r>
              <a:rPr lang="uk-UA" sz="2600" dirty="0">
                <a:ea typeface="+mn-ea"/>
                <a:cs typeface="+mn-cs"/>
              </a:rPr>
              <a:t>встановлення межі кредиту центрального банку, що надається уряду та банківським установам; </a:t>
            </a:r>
          </a:p>
          <a:p>
            <a:pPr lvl="1" eaLnBrk="1" hangingPunct="1">
              <a:defRPr/>
            </a:pPr>
            <a:r>
              <a:rPr lang="uk-UA" sz="2600" dirty="0">
                <a:ea typeface="+mn-ea"/>
                <a:cs typeface="+mn-cs"/>
              </a:rPr>
              <a:t>пряме регулювання позичкових операцій банків: </a:t>
            </a:r>
            <a:endParaRPr lang="en-US" sz="2600" dirty="0">
              <a:ea typeface="+mn-ea"/>
              <a:cs typeface="+mn-cs"/>
            </a:endParaRPr>
          </a:p>
          <a:p>
            <a:pPr lvl="4" eaLnBrk="1" hangingPunct="1">
              <a:defRPr/>
            </a:pPr>
            <a:r>
              <a:rPr lang="uk-UA" sz="1800" dirty="0"/>
              <a:t>визначення маржі; </a:t>
            </a:r>
            <a:endParaRPr lang="en-US" sz="1800" dirty="0"/>
          </a:p>
          <a:p>
            <a:pPr lvl="4" eaLnBrk="1" hangingPunct="1">
              <a:defRPr/>
            </a:pPr>
            <a:r>
              <a:rPr lang="uk-UA" sz="1800" dirty="0"/>
              <a:t>напрямки кредитування та розміри кредитів; </a:t>
            </a:r>
            <a:endParaRPr lang="en-US" sz="1800"/>
          </a:p>
          <a:p>
            <a:pPr lvl="4" eaLnBrk="1" hangingPunct="1">
              <a:defRPr/>
            </a:pPr>
            <a:r>
              <a:rPr lang="uk-UA" sz="1800"/>
              <a:t>обмеження </a:t>
            </a:r>
            <a:r>
              <a:rPr lang="uk-UA" sz="1800" dirty="0"/>
              <a:t>споживчого кредиту. </a:t>
            </a:r>
          </a:p>
          <a:p>
            <a:pPr eaLnBrk="1" hangingPunct="1"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6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549275"/>
            <a:ext cx="7921625" cy="863600"/>
          </a:xfrm>
        </p:spPr>
        <p:txBody>
          <a:bodyPr/>
          <a:lstStyle/>
          <a:p>
            <a:pPr eaLnBrk="1" hangingPunct="1"/>
            <a:r>
              <a:rPr lang="uk-UA" altLang="uk-UA" sz="3200"/>
              <a:t>Засоби </a:t>
            </a:r>
            <a:r>
              <a:rPr lang="uk-UA" altLang="uk-UA" sz="3200" i="1"/>
              <a:t>опосередкованого регулювання</a:t>
            </a:r>
            <a:r>
              <a:rPr lang="uk-UA" altLang="uk-UA" sz="320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950" y="1773238"/>
            <a:ext cx="8934450" cy="4876800"/>
          </a:xfrm>
        </p:spPr>
        <p:txBody>
          <a:bodyPr/>
          <a:lstStyle/>
          <a:p>
            <a:pPr eaLnBrk="1" hangingPunct="1"/>
            <a:r>
              <a:rPr lang="uk-UA" altLang="uk-UA" sz="2600" b="1"/>
              <a:t>операції з державними цінними паперами на відкритому ринку;</a:t>
            </a:r>
          </a:p>
          <a:p>
            <a:pPr eaLnBrk="1" hangingPunct="1"/>
            <a:r>
              <a:rPr lang="uk-UA" altLang="uk-UA" sz="2600" b="1"/>
              <a:t>процентна політика рефінансування комерційних банків.</a:t>
            </a:r>
          </a:p>
          <a:p>
            <a:pPr eaLnBrk="1" hangingPunct="1"/>
            <a:r>
              <a:rPr lang="uk-UA" altLang="uk-UA" sz="2600" b="1"/>
              <a:t>визначення та регулювання норм обов’язкових резервів для комерційних банків і фінансово-кредитних установ;</a:t>
            </a:r>
          </a:p>
          <a:p>
            <a:pPr eaLnBrk="1" hangingPunct="1"/>
            <a:r>
              <a:rPr lang="uk-UA" altLang="uk-UA" sz="2600"/>
              <a:t>управління золотовалютними резервами;</a:t>
            </a:r>
          </a:p>
          <a:p>
            <a:pPr eaLnBrk="1" hangingPunct="1"/>
            <a:r>
              <a:rPr lang="uk-UA" altLang="uk-UA" sz="2600"/>
              <a:t>регулювання імпорту та експорту капіталу</a:t>
            </a:r>
          </a:p>
          <a:p>
            <a:pPr eaLnBrk="1" hangingPunct="1"/>
            <a:r>
              <a:rPr lang="uk-UA" altLang="uk-UA" sz="2600"/>
              <a:t>емісія власних боргових зобов'язань та операції з ними (депозитні сертифікати)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600950" cy="1412875"/>
          </a:xfrm>
        </p:spPr>
        <p:txBody>
          <a:bodyPr/>
          <a:lstStyle/>
          <a:p>
            <a:pPr eaLnBrk="1" hangingPunct="1"/>
            <a:r>
              <a:rPr lang="uk-UA" altLang="uk-UA"/>
              <a:t>Динаміка облікової ставки НБУ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1340768"/>
          <a:ext cx="8712968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63" y="44450"/>
            <a:ext cx="7158037" cy="889000"/>
          </a:xfrm>
        </p:spPr>
        <p:txBody>
          <a:bodyPr/>
          <a:lstStyle/>
          <a:p>
            <a:pPr algn="ctr" eaLnBrk="1" hangingPunct="1"/>
            <a:r>
              <a:rPr lang="uk-UA" altLang="uk-UA" b="1"/>
              <a:t>1996 – 1998 рр.</a:t>
            </a: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179512" y="764704"/>
          <a:ext cx="8863763" cy="5935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2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63" y="188913"/>
            <a:ext cx="7158037" cy="673100"/>
          </a:xfrm>
        </p:spPr>
        <p:txBody>
          <a:bodyPr/>
          <a:lstStyle/>
          <a:p>
            <a:pPr algn="ctr" eaLnBrk="1" hangingPunct="1"/>
            <a:r>
              <a:rPr lang="uk-UA" altLang="uk-UA" b="1"/>
              <a:t>1999 – 2001 рр.</a:t>
            </a: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0" y="1354527"/>
          <a:ext cx="8978046" cy="5503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2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63" y="188913"/>
            <a:ext cx="7158037" cy="889000"/>
          </a:xfrm>
        </p:spPr>
        <p:txBody>
          <a:bodyPr/>
          <a:lstStyle/>
          <a:p>
            <a:pPr algn="ctr" eaLnBrk="1" hangingPunct="1"/>
            <a:r>
              <a:rPr lang="uk-UA" altLang="uk-UA" b="1"/>
              <a:t>2002 – 2011 рр.</a:t>
            </a: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179512" y="1196752"/>
          <a:ext cx="874948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2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743825" cy="1412875"/>
          </a:xfrm>
        </p:spPr>
        <p:txBody>
          <a:bodyPr/>
          <a:lstStyle/>
          <a:p>
            <a:pPr eaLnBrk="1" hangingPunct="1"/>
            <a:r>
              <a:rPr lang="uk-UA" altLang="uk-UA" sz="4800" b="1" i="1">
                <a:solidFill>
                  <a:schemeClr val="tx1"/>
                </a:solidFill>
              </a:rPr>
              <a:t>Встановлення розмірів обов’язкових резервів</a:t>
            </a:r>
            <a:endParaRPr lang="uk-UA" alt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950" y="1584325"/>
            <a:ext cx="8820150" cy="5157788"/>
          </a:xfrm>
        </p:spPr>
        <p:txBody>
          <a:bodyPr/>
          <a:lstStyle/>
          <a:p>
            <a:pPr eaLnBrk="1" hangingPunct="1"/>
            <a:r>
              <a:rPr lang="uk-UA" altLang="uk-UA" sz="2800"/>
              <a:t>для комерційних банків передбачає збереження певної частини коштів комерційних банків (їхніх активів) у вигляді резервів на спеціальному рахунку в центральному банку країни.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uk-UA" altLang="uk-UA" sz="2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uk-UA" sz="2800"/>
              <a:t>Мета цього заходу:</a:t>
            </a:r>
          </a:p>
          <a:p>
            <a:pPr eaLnBrk="1" hangingPunct="1">
              <a:buFontTx/>
              <a:buChar char="-"/>
            </a:pPr>
            <a:r>
              <a:rPr lang="uk-UA" altLang="uk-UA" sz="2800"/>
              <a:t>захист інтересів кредиторів і вкладників</a:t>
            </a:r>
          </a:p>
          <a:p>
            <a:pPr eaLnBrk="1" hangingPunct="1">
              <a:buFontTx/>
              <a:buChar char="-"/>
            </a:pPr>
            <a:r>
              <a:rPr lang="uk-UA" altLang="uk-UA" sz="2800"/>
              <a:t>боротьба з інфляцією</a:t>
            </a:r>
          </a:p>
          <a:p>
            <a:pPr eaLnBrk="1" hangingPunct="1">
              <a:buFontTx/>
              <a:buChar char="-"/>
            </a:pPr>
            <a:r>
              <a:rPr lang="uk-UA" altLang="uk-UA" sz="2800"/>
              <a:t>контроль ціни національної грошової одиниці (шляхом штучного обмеження обсягів грошової маси).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4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14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64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14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64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913"/>
            <a:ext cx="8785225" cy="644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b="1"/>
              <a:t>2. Державне регулювання цін та інфляції</a:t>
            </a:r>
            <a:endParaRPr lang="uk-UA" altLang="uk-UA"/>
          </a:p>
        </p:txBody>
      </p:sp>
      <p:sp>
        <p:nvSpPr>
          <p:cNvPr id="46083" name="Содержимое 2"/>
          <p:cNvSpPr>
            <a:spLocks noGrp="1"/>
          </p:cNvSpPr>
          <p:nvPr>
            <p:ph idx="1"/>
          </p:nvPr>
        </p:nvSpPr>
        <p:spPr>
          <a:xfrm>
            <a:off x="173038" y="1720850"/>
            <a:ext cx="8791575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uk-UA" sz="2800"/>
              <a:t>Завдання державного регулювання цін: </a:t>
            </a:r>
          </a:p>
          <a:p>
            <a:r>
              <a:rPr lang="uk-UA" altLang="uk-UA" sz="2800"/>
              <a:t>стабілізація довгострокового економічного розвитку; </a:t>
            </a:r>
          </a:p>
          <a:p>
            <a:r>
              <a:rPr lang="uk-UA" altLang="uk-UA" sz="2800"/>
              <a:t>недопущення та попередження інфляції; </a:t>
            </a:r>
          </a:p>
          <a:p>
            <a:r>
              <a:rPr lang="uk-UA" altLang="uk-UA" sz="2800"/>
              <a:t>сприяння розвитку добросовісної конкуренції; </a:t>
            </a:r>
          </a:p>
          <a:p>
            <a:r>
              <a:rPr lang="uk-UA" altLang="uk-UA" sz="2800"/>
              <a:t>підтримання прожиткового мінімуму та забезпечення доступу до соціально значущих товарів і послуг; </a:t>
            </a:r>
          </a:p>
          <a:p>
            <a:r>
              <a:rPr lang="uk-UA" altLang="uk-UA" sz="2800"/>
              <a:t>захист внутрішнього ринку від негативного впливу зовнішньої конкуренції.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/>
              <a:t>Форми втручання держави в процес ціноутворення</a:t>
            </a:r>
          </a:p>
        </p:txBody>
      </p:sp>
      <p:sp>
        <p:nvSpPr>
          <p:cNvPr id="47107" name="Содержимое 2"/>
          <p:cNvSpPr>
            <a:spLocks noGrp="1"/>
          </p:cNvSpPr>
          <p:nvPr>
            <p:ph idx="1"/>
          </p:nvPr>
        </p:nvSpPr>
        <p:spPr>
          <a:xfrm>
            <a:off x="282575" y="1844675"/>
            <a:ext cx="8610600" cy="4464050"/>
          </a:xfrm>
        </p:spPr>
        <p:txBody>
          <a:bodyPr/>
          <a:lstStyle/>
          <a:p>
            <a:r>
              <a:rPr lang="uk-UA" altLang="uk-UA"/>
              <a:t>обмеження рівня цін і контроль за ціноутворенням; </a:t>
            </a:r>
          </a:p>
          <a:p>
            <a:r>
              <a:rPr lang="uk-UA" altLang="uk-UA"/>
              <a:t>встановлення розмірів прямих податків та введення стимулів в оподаткуванні; </a:t>
            </a:r>
          </a:p>
          <a:p>
            <a:r>
              <a:rPr lang="uk-UA" altLang="uk-UA"/>
              <a:t>державна підтримка рівня цін через надання дотацій; </a:t>
            </a:r>
          </a:p>
          <a:p>
            <a:r>
              <a:rPr lang="uk-UA" altLang="uk-UA"/>
              <a:t>моніторинг цін та опублікування даних про їхню динаміку.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549275"/>
            <a:ext cx="7158037" cy="889000"/>
          </a:xfrm>
        </p:spPr>
        <p:txBody>
          <a:bodyPr/>
          <a:lstStyle/>
          <a:p>
            <a:pPr eaLnBrk="1" hangingPunct="1"/>
            <a:r>
              <a:rPr lang="uk-UA" altLang="uk-UA" b="1"/>
              <a:t>У ВИКОНАВЧІЙ СФЕРІ: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1484313"/>
            <a:ext cx="8610600" cy="52371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uk-UA" altLang="uk-UA" sz="2200" dirty="0">
                <a:latin typeface="Times New Roman" panose="02020603050405020304" pitchFamily="18" charset="0"/>
              </a:rPr>
              <a:t>Міністерство фінансів України</a:t>
            </a:r>
            <a:r>
              <a:rPr lang="ru-RU" altLang="uk-UA" sz="2200" dirty="0">
                <a:latin typeface="Times New Roman" panose="02020603050405020304" pitchFamily="18" charset="0"/>
              </a:rPr>
              <a:t> </a:t>
            </a:r>
            <a:r>
              <a:rPr lang="uk-UA" altLang="uk-UA" sz="2200" dirty="0">
                <a:latin typeface="Times New Roman" panose="02020603050405020304" pitchFamily="18" charset="0"/>
              </a:rPr>
              <a:t>– (</a:t>
            </a:r>
            <a:r>
              <a:rPr lang="uk-UA" altLang="uk-UA" sz="2200" dirty="0">
                <a:latin typeface="Times New Roman" panose="02020603050405020304" pitchFamily="18" charset="0"/>
                <a:hlinkClick r:id="rId2"/>
              </a:rPr>
              <a:t>http://minfin.gov.ua</a:t>
            </a:r>
            <a:r>
              <a:rPr lang="uk-UA" altLang="uk-UA" sz="2200" dirty="0">
                <a:latin typeface="Times New Roman" panose="02020603050405020304" pitchFamily="18" charset="0"/>
              </a:rPr>
              <a:t>);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altLang="uk-UA" sz="2200" dirty="0">
                <a:latin typeface="Times New Roman" panose="02020603050405020304" pitchFamily="18" charset="0"/>
              </a:rPr>
              <a:t>Міністерство економічного розвитку та торгівлі – (</a:t>
            </a:r>
            <a:r>
              <a:rPr lang="uk-UA" altLang="uk-UA" sz="2200" dirty="0">
                <a:latin typeface="Times New Roman" panose="02020603050405020304" pitchFamily="18" charset="0"/>
                <a:hlinkClick r:id="rId3"/>
              </a:rPr>
              <a:t>http://me.gov.ua</a:t>
            </a:r>
            <a:r>
              <a:rPr lang="uk-UA" altLang="uk-UA" sz="2200" dirty="0">
                <a:latin typeface="Times New Roman" panose="02020603050405020304" pitchFamily="18" charset="0"/>
              </a:rPr>
              <a:t>); 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uk-UA" altLang="uk-UA" sz="2200" dirty="0">
              <a:latin typeface="Times New Roman" panose="02020603050405020304" pitchFamily="18" charset="0"/>
            </a:endParaRPr>
          </a:p>
          <a:p>
            <a:pPr marL="1050925" lvl="1" indent="-609600" eaLnBrk="1" hangingPunct="1">
              <a:lnSpc>
                <a:spcPct val="80000"/>
              </a:lnSpc>
            </a:pPr>
            <a:r>
              <a:rPr lang="uk-UA" altLang="uk-UA" sz="1800" dirty="0">
                <a:latin typeface="Times New Roman" panose="02020603050405020304" pitchFamily="18" charset="0"/>
              </a:rPr>
              <a:t>Державна фіскальна служба України</a:t>
            </a:r>
            <a:r>
              <a:rPr lang="ru-RU" altLang="uk-UA" sz="1800" dirty="0">
                <a:latin typeface="Times New Roman" panose="02020603050405020304" pitchFamily="18" charset="0"/>
              </a:rPr>
              <a:t> –</a:t>
            </a:r>
            <a:r>
              <a:rPr lang="uk-UA" altLang="uk-UA" sz="1800" dirty="0">
                <a:latin typeface="Times New Roman" panose="02020603050405020304" pitchFamily="18" charset="0"/>
              </a:rPr>
              <a:t> (</a:t>
            </a:r>
            <a:r>
              <a:rPr lang="uk-UA" altLang="uk-UA" sz="1800" dirty="0">
                <a:latin typeface="Times New Roman" panose="02020603050405020304" pitchFamily="18" charset="0"/>
                <a:hlinkClick r:id="rId4"/>
              </a:rPr>
              <a:t>http://sta.gov.ua</a:t>
            </a:r>
            <a:r>
              <a:rPr lang="uk-UA" altLang="uk-UA" sz="1800" dirty="0">
                <a:latin typeface="Times New Roman" panose="02020603050405020304" pitchFamily="18" charset="0"/>
              </a:rPr>
              <a:t>);</a:t>
            </a:r>
          </a:p>
          <a:p>
            <a:pPr marL="1050925" lvl="1" indent="-609600" eaLnBrk="1" hangingPunct="1">
              <a:lnSpc>
                <a:spcPct val="80000"/>
              </a:lnSpc>
            </a:pPr>
            <a:r>
              <a:rPr lang="uk-UA" altLang="uk-UA" sz="1800" dirty="0">
                <a:latin typeface="Times New Roman" panose="02020603050405020304" pitchFamily="18" charset="0"/>
              </a:rPr>
              <a:t>Державна митна служба України – (</a:t>
            </a:r>
            <a:r>
              <a:rPr lang="uk-UA" altLang="uk-UA" sz="1800" dirty="0">
                <a:latin typeface="Times New Roman" panose="02020603050405020304" pitchFamily="18" charset="0"/>
                <a:hlinkClick r:id="rId5"/>
              </a:rPr>
              <a:t>http://customs.gov.ua</a:t>
            </a:r>
            <a:r>
              <a:rPr lang="uk-UA" altLang="uk-UA" sz="1800" dirty="0">
                <a:latin typeface="Times New Roman" panose="02020603050405020304" pitchFamily="18" charset="0"/>
              </a:rPr>
              <a:t>);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altLang="uk-UA" sz="2200" dirty="0">
                <a:latin typeface="Times New Roman" panose="02020603050405020304" pitchFamily="18" charset="0"/>
              </a:rPr>
              <a:t>Державна фінансова інспекція – (</a:t>
            </a:r>
            <a:r>
              <a:rPr lang="uk-UA" altLang="uk-UA" sz="2200" dirty="0">
                <a:latin typeface="Times New Roman" panose="02020603050405020304" pitchFamily="18" charset="0"/>
                <a:hlinkClick r:id="rId6"/>
              </a:rPr>
              <a:t>http://</a:t>
            </a:r>
            <a:r>
              <a:rPr lang="ru-RU" altLang="uk-UA" sz="2200" dirty="0" err="1">
                <a:latin typeface="Times New Roman" panose="02020603050405020304" pitchFamily="18" charset="0"/>
                <a:hlinkClick r:id="rId6"/>
              </a:rPr>
              <a:t>dkrs</a:t>
            </a:r>
            <a:r>
              <a:rPr lang="uk-UA" altLang="uk-UA" sz="2200" dirty="0">
                <a:latin typeface="Times New Roman" panose="02020603050405020304" pitchFamily="18" charset="0"/>
                <a:hlinkClick r:id="rId6"/>
              </a:rPr>
              <a:t>.</a:t>
            </a:r>
            <a:r>
              <a:rPr lang="ru-RU" altLang="uk-UA" sz="2200" dirty="0" err="1">
                <a:latin typeface="Times New Roman" panose="02020603050405020304" pitchFamily="18" charset="0"/>
                <a:hlinkClick r:id="rId6"/>
              </a:rPr>
              <a:t>gov</a:t>
            </a:r>
            <a:r>
              <a:rPr lang="uk-UA" altLang="uk-UA" sz="2200" dirty="0">
                <a:latin typeface="Times New Roman" panose="02020603050405020304" pitchFamily="18" charset="0"/>
                <a:hlinkClick r:id="rId6"/>
              </a:rPr>
              <a:t>.</a:t>
            </a:r>
            <a:r>
              <a:rPr lang="ru-RU" altLang="uk-UA" sz="2200" dirty="0" err="1">
                <a:latin typeface="Times New Roman" panose="02020603050405020304" pitchFamily="18" charset="0"/>
                <a:hlinkClick r:id="rId6"/>
              </a:rPr>
              <a:t>ua</a:t>
            </a:r>
            <a:r>
              <a:rPr lang="uk-UA" altLang="uk-UA" sz="2200" dirty="0">
                <a:latin typeface="Times New Roman" panose="02020603050405020304" pitchFamily="18" charset="0"/>
              </a:rPr>
              <a:t>);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altLang="uk-UA" sz="2200" dirty="0">
                <a:latin typeface="Times New Roman" panose="02020603050405020304" pitchFamily="18" charset="0"/>
              </a:rPr>
              <a:t>Державна казначейська служба України – (</a:t>
            </a:r>
            <a:r>
              <a:rPr lang="uk-UA" altLang="uk-UA" sz="2200" dirty="0">
                <a:latin typeface="Times New Roman" panose="02020603050405020304" pitchFamily="18" charset="0"/>
                <a:hlinkClick r:id="rId7"/>
              </a:rPr>
              <a:t>http://treasury.gov.ua</a:t>
            </a:r>
            <a:r>
              <a:rPr lang="uk-UA" altLang="uk-UA" sz="2200" dirty="0">
                <a:latin typeface="Times New Roman" panose="02020603050405020304" pitchFamily="18" charset="0"/>
              </a:rPr>
              <a:t>);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altLang="uk-UA" sz="2200" dirty="0">
                <a:latin typeface="Times New Roman" panose="02020603050405020304" pitchFamily="18" charset="0"/>
              </a:rPr>
              <a:t>Рахункова палата – (</a:t>
            </a:r>
            <a:r>
              <a:rPr lang="uk-UA" altLang="uk-UA" sz="2200" dirty="0">
                <a:latin typeface="Times New Roman" panose="02020603050405020304" pitchFamily="18" charset="0"/>
                <a:hlinkClick r:id="rId8"/>
              </a:rPr>
              <a:t>http://ac-rada.gov.ua</a:t>
            </a:r>
            <a:r>
              <a:rPr lang="uk-UA" altLang="uk-UA" sz="2200" dirty="0">
                <a:latin typeface="Times New Roman" panose="02020603050405020304" pitchFamily="18" charset="0"/>
              </a:rPr>
              <a:t>);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altLang="uk-UA" sz="2200" dirty="0">
                <a:latin typeface="Times New Roman" panose="02020603050405020304" pitchFamily="18" charset="0"/>
              </a:rPr>
              <a:t>Національний банк України –</a:t>
            </a:r>
            <a:r>
              <a:rPr lang="ru-RU" altLang="uk-UA" sz="2200" dirty="0">
                <a:latin typeface="Times New Roman" panose="02020603050405020304" pitchFamily="18" charset="0"/>
              </a:rPr>
              <a:t> (</a:t>
            </a:r>
            <a:r>
              <a:rPr lang="uk-UA" altLang="uk-UA" sz="2200" dirty="0">
                <a:latin typeface="Times New Roman" panose="02020603050405020304" pitchFamily="18" charset="0"/>
                <a:hlinkClick r:id="rId9"/>
              </a:rPr>
              <a:t>http://</a:t>
            </a:r>
            <a:r>
              <a:rPr lang="en-US" altLang="uk-UA" sz="2200" dirty="0">
                <a:latin typeface="Times New Roman" panose="02020603050405020304" pitchFamily="18" charset="0"/>
                <a:hlinkClick r:id="rId9"/>
              </a:rPr>
              <a:t>bank</a:t>
            </a:r>
            <a:r>
              <a:rPr lang="ru-RU" altLang="uk-UA" sz="2200" dirty="0">
                <a:latin typeface="Times New Roman" panose="02020603050405020304" pitchFamily="18" charset="0"/>
                <a:hlinkClick r:id="rId9"/>
              </a:rPr>
              <a:t>.</a:t>
            </a:r>
            <a:r>
              <a:rPr lang="en-US" altLang="uk-UA" sz="2200" dirty="0" err="1">
                <a:latin typeface="Times New Roman" panose="02020603050405020304" pitchFamily="18" charset="0"/>
                <a:hlinkClick r:id="rId9"/>
              </a:rPr>
              <a:t>gov</a:t>
            </a:r>
            <a:r>
              <a:rPr lang="ru-RU" altLang="uk-UA" sz="2200" dirty="0">
                <a:latin typeface="Times New Roman" panose="02020603050405020304" pitchFamily="18" charset="0"/>
                <a:hlinkClick r:id="rId9"/>
              </a:rPr>
              <a:t>.</a:t>
            </a:r>
            <a:r>
              <a:rPr lang="en-US" altLang="uk-UA" sz="2200" dirty="0" err="1">
                <a:latin typeface="Times New Roman" panose="02020603050405020304" pitchFamily="18" charset="0"/>
                <a:hlinkClick r:id="rId9"/>
              </a:rPr>
              <a:t>ua</a:t>
            </a:r>
            <a:r>
              <a:rPr lang="ru-RU" altLang="uk-UA" sz="2200" dirty="0">
                <a:latin typeface="Times New Roman" panose="02020603050405020304" pitchFamily="18" charset="0"/>
              </a:rPr>
              <a:t>)</a:t>
            </a:r>
            <a:r>
              <a:rPr lang="uk-UA" altLang="uk-UA" sz="2200" dirty="0">
                <a:latin typeface="Times New Roman" panose="02020603050405020304" pitchFamily="18" charset="0"/>
              </a:rPr>
              <a:t>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altLang="uk-UA" sz="2200" dirty="0">
                <a:latin typeface="Times New Roman" panose="02020603050405020304" pitchFamily="18" charset="0"/>
              </a:rPr>
              <a:t>Державна комісія з цінних паперів та фондового ринку (</a:t>
            </a:r>
            <a:r>
              <a:rPr lang="uk-UA" altLang="uk-UA" sz="2200" dirty="0">
                <a:latin typeface="Times New Roman" panose="02020603050405020304" pitchFamily="18" charset="0"/>
                <a:hlinkClick r:id="rId10"/>
              </a:rPr>
              <a:t>http://www.ssmsc.gov.ua</a:t>
            </a:r>
            <a:r>
              <a:rPr lang="uk-UA" altLang="uk-UA" sz="2200" dirty="0">
                <a:latin typeface="Times New Roman" panose="02020603050405020304" pitchFamily="18" charset="0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altLang="uk-UA" sz="2200" dirty="0">
                <a:latin typeface="Times New Roman" panose="02020603050405020304" pitchFamily="18" charset="0"/>
              </a:rPr>
              <a:t>Національний Депозитарій України –</a:t>
            </a:r>
            <a:r>
              <a:rPr lang="ru-RU" altLang="uk-UA" sz="2200" dirty="0">
                <a:latin typeface="Times New Roman" panose="02020603050405020304" pitchFamily="18" charset="0"/>
              </a:rPr>
              <a:t> </a:t>
            </a:r>
            <a:r>
              <a:rPr lang="uk-UA" altLang="uk-UA" sz="2200" dirty="0">
                <a:latin typeface="Times New Roman" panose="02020603050405020304" pitchFamily="18" charset="0"/>
              </a:rPr>
              <a:t>(</a:t>
            </a:r>
            <a:r>
              <a:rPr lang="uk-UA" altLang="uk-UA" sz="2200" dirty="0">
                <a:latin typeface="Times New Roman" panose="02020603050405020304" pitchFamily="18" charset="0"/>
                <a:hlinkClick r:id="rId11"/>
              </a:rPr>
              <a:t>http://csd.ua/</a:t>
            </a:r>
            <a:r>
              <a:rPr lang="uk-UA" altLang="uk-UA" sz="2200" dirty="0">
                <a:latin typeface="Times New Roman" panose="02020603050405020304" pitchFamily="18" charset="0"/>
              </a:rPr>
              <a:t>);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altLang="uk-UA" sz="2200" dirty="0">
                <a:latin typeface="Times New Roman" panose="02020603050405020304" pitchFamily="18" charset="0"/>
              </a:rPr>
              <a:t>Державна комісія з регулювання ринків фінансових послуг України (</a:t>
            </a:r>
            <a:r>
              <a:rPr lang="uk-UA" altLang="uk-UA" sz="2200" dirty="0">
                <a:latin typeface="Times New Roman" panose="02020603050405020304" pitchFamily="18" charset="0"/>
                <a:hlinkClick r:id="rId12"/>
              </a:rPr>
              <a:t>http://www.dfp.gov.ua</a:t>
            </a:r>
            <a:r>
              <a:rPr lang="uk-UA" altLang="uk-UA" sz="2200" dirty="0">
                <a:latin typeface="Times New Roman" panose="02020603050405020304" pitchFamily="18" charset="0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altLang="uk-UA" sz="2200" dirty="0">
                <a:latin typeface="Times New Roman" panose="02020603050405020304" pitchFamily="18" charset="0"/>
              </a:rPr>
              <a:t>Державна служба фінансового моніторингу України - (</a:t>
            </a:r>
            <a:r>
              <a:rPr lang="uk-UA" altLang="uk-UA" sz="2200" dirty="0">
                <a:latin typeface="Times New Roman" panose="02020603050405020304" pitchFamily="18" charset="0"/>
                <a:hlinkClick r:id="rId13"/>
              </a:rPr>
              <a:t>http://www.sdfm.gov.ua)</a:t>
            </a:r>
            <a:endParaRPr lang="uk-UA" altLang="uk-UA" sz="2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931863" y="549275"/>
            <a:ext cx="7158037" cy="960438"/>
          </a:xfrm>
        </p:spPr>
        <p:txBody>
          <a:bodyPr/>
          <a:lstStyle/>
          <a:p>
            <a:r>
              <a:rPr lang="uk-UA" altLang="uk-UA" b="1"/>
              <a:t>Пряме регулювання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2575" y="1773238"/>
            <a:ext cx="8610600" cy="4876800"/>
          </a:xfrm>
        </p:spPr>
        <p:txBody>
          <a:bodyPr/>
          <a:lstStyle/>
          <a:p>
            <a:pPr>
              <a:defRPr/>
            </a:pPr>
            <a:r>
              <a:rPr lang="uk-UA" dirty="0"/>
              <a:t>має на меті </a:t>
            </a:r>
            <a:r>
              <a:rPr lang="uk-UA" b="1" dirty="0"/>
              <a:t>ліквідацію цінових диспропорцій</a:t>
            </a:r>
            <a:r>
              <a:rPr lang="uk-UA" dirty="0"/>
              <a:t> та захисту споживача від диктату монополістів, а також </a:t>
            </a:r>
            <a:r>
              <a:rPr lang="uk-UA" b="1" dirty="0"/>
              <a:t>забезпечення доступності для населення основних товарів та послуг </a:t>
            </a:r>
            <a:r>
              <a:rPr lang="uk-UA" dirty="0"/>
              <a:t>і передбачає</a:t>
            </a:r>
          </a:p>
          <a:p>
            <a:pPr lvl="1">
              <a:defRPr/>
            </a:pPr>
            <a:r>
              <a:rPr lang="uk-UA" sz="1600" dirty="0"/>
              <a:t>встановлення фіксованих цін на найважливіші товари і послуги; </a:t>
            </a:r>
          </a:p>
          <a:p>
            <a:pPr lvl="1">
              <a:defRPr/>
            </a:pPr>
            <a:r>
              <a:rPr lang="uk-UA" sz="1600" dirty="0"/>
              <a:t>встановлення максимального (мінімального) рівня цін (цінові стелі); </a:t>
            </a:r>
          </a:p>
          <a:p>
            <a:pPr lvl="1">
              <a:defRPr/>
            </a:pPr>
            <a:r>
              <a:rPr lang="uk-UA" sz="1600" dirty="0"/>
              <a:t>встановлення граничних рівнів рентабельності; </a:t>
            </a:r>
          </a:p>
          <a:p>
            <a:pPr lvl="1">
              <a:defRPr/>
            </a:pPr>
            <a:r>
              <a:rPr lang="uk-UA" sz="1600" dirty="0"/>
              <a:t>заморожування (блокування) цін; </a:t>
            </a:r>
          </a:p>
          <a:p>
            <a:pPr lvl="1">
              <a:defRPr/>
            </a:pPr>
            <a:r>
              <a:rPr lang="uk-UA" sz="1600" dirty="0"/>
              <a:t>контроль ціноутворення на продукцію монополістів; </a:t>
            </a:r>
          </a:p>
          <a:p>
            <a:pPr lvl="1">
              <a:defRPr/>
            </a:pPr>
            <a:r>
              <a:rPr lang="uk-UA" sz="1600" dirty="0">
                <a:ea typeface="+mn-ea"/>
                <a:cs typeface="+mn-cs"/>
              </a:rPr>
              <a:t>надання дотацій виробникам соціально значущих товарів і послуг.</a:t>
            </a:r>
            <a:endParaRPr lang="uk-UA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931863" y="620713"/>
            <a:ext cx="7158037" cy="889000"/>
          </a:xfrm>
        </p:spPr>
        <p:txBody>
          <a:bodyPr/>
          <a:lstStyle/>
          <a:p>
            <a:r>
              <a:rPr lang="uk-UA" altLang="uk-UA" sz="4800" b="1">
                <a:solidFill>
                  <a:schemeClr val="tx1"/>
                </a:solidFill>
              </a:rPr>
              <a:t>Непрямі методи</a:t>
            </a:r>
            <a:endParaRPr lang="uk-UA" altLang="uk-UA" b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7500" y="1700213"/>
            <a:ext cx="8647113" cy="4876800"/>
          </a:xfrm>
        </p:spPr>
        <p:txBody>
          <a:bodyPr/>
          <a:lstStyle/>
          <a:p>
            <a:pPr>
              <a:defRPr/>
            </a:pPr>
            <a:r>
              <a:rPr lang="uk-UA" dirty="0"/>
              <a:t>дають можливість коригувати поведінку суб’єктів ринку, які беруть участь у ціноутворенні шляхом:</a:t>
            </a:r>
          </a:p>
          <a:p>
            <a:pPr lvl="1">
              <a:defRPr/>
            </a:pPr>
            <a:r>
              <a:rPr lang="uk-UA" dirty="0"/>
              <a:t>зміни рівня непрямих податків (ПДВ, акцизного збору, ввізного мита); </a:t>
            </a:r>
            <a:endParaRPr lang="uk-UA" sz="1600" dirty="0"/>
          </a:p>
          <a:p>
            <a:pPr lvl="1">
              <a:defRPr/>
            </a:pPr>
            <a:r>
              <a:rPr lang="uk-UA" dirty="0"/>
              <a:t>надання пільг і стимулів в оподаткуванні та диференціювання податків; </a:t>
            </a:r>
            <a:endParaRPr lang="uk-UA" sz="1600" dirty="0"/>
          </a:p>
          <a:p>
            <a:pPr lvl="1">
              <a:defRPr/>
            </a:pPr>
            <a:r>
              <a:rPr lang="uk-UA" dirty="0"/>
              <a:t>регулювання курсу валют; </a:t>
            </a:r>
            <a:endParaRPr lang="uk-UA" sz="1600" dirty="0"/>
          </a:p>
          <a:p>
            <a:pPr lvl="1">
              <a:defRPr/>
            </a:pPr>
            <a:r>
              <a:rPr lang="uk-UA" dirty="0">
                <a:ea typeface="+mn-ea"/>
                <a:cs typeface="+mn-cs"/>
              </a:rPr>
              <a:t>встановлення розмірів роздрібної торговельної націнки (максимального рівня).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i="1"/>
              <a:t>Антиінфляційна політика</a:t>
            </a:r>
            <a:r>
              <a:rPr lang="uk-UA" altLang="uk-UA"/>
              <a:t> </a:t>
            </a:r>
          </a:p>
        </p:txBody>
      </p:sp>
      <p:sp>
        <p:nvSpPr>
          <p:cNvPr id="50179" name="Содержимое 2"/>
          <p:cNvSpPr>
            <a:spLocks noGrp="1"/>
          </p:cNvSpPr>
          <p:nvPr>
            <p:ph idx="1"/>
          </p:nvPr>
        </p:nvSpPr>
        <p:spPr>
          <a:xfrm>
            <a:off x="338138" y="1981200"/>
            <a:ext cx="8194675" cy="4687888"/>
          </a:xfrm>
        </p:spPr>
        <p:txBody>
          <a:bodyPr/>
          <a:lstStyle/>
          <a:p>
            <a:r>
              <a:rPr lang="uk-UA" altLang="uk-UA"/>
              <a:t>комплексом взаємопов’язаних заходів, спрямованих на зниження та попередження розгортання інфляції.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uk-UA"/>
              <a:t>Типові напрями </a:t>
            </a:r>
            <a:r>
              <a:rPr lang="uk-UA" altLang="uk-UA" i="1"/>
              <a:t>антиінфляційної політики</a:t>
            </a:r>
            <a:r>
              <a:rPr lang="uk-UA" altLang="uk-UA"/>
              <a:t>: </a:t>
            </a:r>
          </a:p>
          <a:p>
            <a:r>
              <a:rPr lang="uk-UA" altLang="uk-UA" i="1"/>
              <a:t>політика доходів</a:t>
            </a:r>
            <a:r>
              <a:rPr lang="uk-UA" altLang="uk-UA"/>
              <a:t>; </a:t>
            </a:r>
          </a:p>
          <a:p>
            <a:r>
              <a:rPr lang="uk-UA" altLang="uk-UA" i="1"/>
              <a:t>дефляційна політика</a:t>
            </a:r>
            <a:r>
              <a:rPr lang="uk-UA" altLang="uk-UA"/>
              <a:t>; </a:t>
            </a:r>
          </a:p>
          <a:p>
            <a:r>
              <a:rPr lang="uk-UA" altLang="uk-UA" i="1"/>
              <a:t>адаптаційна політика</a:t>
            </a:r>
            <a:r>
              <a:rPr lang="uk-UA" altLang="uk-UA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931863" y="404813"/>
            <a:ext cx="7158037" cy="1104900"/>
          </a:xfrm>
        </p:spPr>
        <p:txBody>
          <a:bodyPr/>
          <a:lstStyle/>
          <a:p>
            <a:r>
              <a:rPr lang="uk-UA" altLang="uk-UA" sz="3200" b="1"/>
              <a:t>3. Механізм державної підтримки підприємницької діяльності</a:t>
            </a:r>
            <a:endParaRPr lang="uk-UA" altLang="uk-UA" sz="3200" b="1" i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9550" y="1773238"/>
            <a:ext cx="8610600" cy="4876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uk-UA" sz="2400" dirty="0"/>
              <a:t>Необхідність державного регулювання підприємницької діяльності в умовах трансформації суспільства зумовлена: </a:t>
            </a:r>
            <a:endParaRPr lang="uk-UA" sz="1400" dirty="0"/>
          </a:p>
          <a:p>
            <a:pPr lvl="1">
              <a:defRPr/>
            </a:pPr>
            <a:r>
              <a:rPr lang="uk-UA" sz="2000" dirty="0"/>
              <a:t>важливістю формування ринкової економіки підприємницького типу; </a:t>
            </a:r>
            <a:endParaRPr lang="uk-UA" sz="1200" dirty="0"/>
          </a:p>
          <a:p>
            <a:pPr lvl="1">
              <a:defRPr/>
            </a:pPr>
            <a:r>
              <a:rPr lang="uk-UA" sz="2000" dirty="0"/>
              <a:t>значенням становлення вітчизняного підприємництва для розвитку національної економіки та інших сфер суспільного життя країни; </a:t>
            </a:r>
            <a:endParaRPr lang="uk-UA" sz="1200" dirty="0"/>
          </a:p>
          <a:p>
            <a:pPr lvl="1">
              <a:defRPr/>
            </a:pPr>
            <a:r>
              <a:rPr lang="uk-UA" sz="2000" dirty="0"/>
              <a:t>постійним порушенням рівноваги між сукупним попитом і сукупним пропонуванням; </a:t>
            </a:r>
            <a:endParaRPr lang="uk-UA" sz="1200" dirty="0"/>
          </a:p>
          <a:p>
            <a:pPr lvl="1">
              <a:defRPr/>
            </a:pPr>
            <a:r>
              <a:rPr lang="uk-UA" sz="2000" dirty="0"/>
              <a:t>ускладненням відтворювальних процесів; </a:t>
            </a:r>
            <a:endParaRPr lang="en-US" sz="2000" dirty="0"/>
          </a:p>
          <a:p>
            <a:pPr lvl="1">
              <a:defRPr/>
            </a:pPr>
            <a:r>
              <a:rPr lang="uk-UA" sz="2000" dirty="0">
                <a:ea typeface="+mn-ea"/>
                <a:cs typeface="+mn-cs"/>
              </a:rPr>
              <a:t>неспроможністю підприємницьких структур протистояти </a:t>
            </a:r>
            <a:r>
              <a:rPr lang="uk-UA" sz="2000" dirty="0" err="1">
                <a:ea typeface="+mn-ea"/>
                <a:cs typeface="+mn-cs"/>
              </a:rPr>
              <a:t>дисфун</a:t>
            </a:r>
            <a:r>
              <a:rPr lang="ru-RU" sz="2000" dirty="0">
                <a:ea typeface="+mn-ea"/>
                <a:cs typeface="+mn-cs"/>
              </a:rPr>
              <a:t>к</a:t>
            </a:r>
            <a:r>
              <a:rPr lang="uk-UA" sz="2000" dirty="0" err="1">
                <a:ea typeface="+mn-ea"/>
                <a:cs typeface="+mn-cs"/>
              </a:rPr>
              <a:t>ціям</a:t>
            </a:r>
            <a:r>
              <a:rPr lang="uk-UA" sz="2000" dirty="0">
                <a:ea typeface="+mn-ea"/>
                <a:cs typeface="+mn-cs"/>
              </a:rPr>
              <a:t> ринку.</a:t>
            </a:r>
            <a:endParaRPr lang="uk-UA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01625"/>
            <a:ext cx="7920038" cy="1143000"/>
          </a:xfrm>
        </p:spPr>
        <p:txBody>
          <a:bodyPr/>
          <a:lstStyle/>
          <a:p>
            <a:pPr algn="ctr" eaLnBrk="1" hangingPunct="1"/>
            <a:r>
              <a:rPr lang="uk-UA" altLang="uk-UA" sz="3200" b="1" i="1"/>
              <a:t>ОСНОВНА СУПЕРЕЧНІСТЬ МАЛОГО ПІДПРИЄМНИЦТВА</a:t>
            </a:r>
            <a:r>
              <a:rPr lang="uk-UA" altLang="uk-UA" sz="3200"/>
              <a:t>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628775"/>
            <a:ext cx="8893175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uk-UA" i="1"/>
              <a:t>суперечність між </a:t>
            </a:r>
            <a:r>
              <a:rPr lang="uk-UA" altLang="uk-UA" b="1" i="1" u="sng"/>
              <a:t>об’єктивно високою економічною та соціально-політичною значущістю</a:t>
            </a:r>
            <a:r>
              <a:rPr lang="uk-UA" altLang="uk-UA" i="1"/>
              <a:t> його стабілізаційної ролі в перехідній економіці й активною інноваційною діяльністю в умовах розвиненої ринкової економіки </a:t>
            </a:r>
            <a:r>
              <a:rPr lang="uk-UA" altLang="uk-UA" b="1" i="1" u="sng"/>
              <a:t>та</a:t>
            </a:r>
            <a:r>
              <a:rPr lang="uk-UA" altLang="uk-UA" i="1" u="sng"/>
              <a:t> </a:t>
            </a:r>
            <a:r>
              <a:rPr lang="uk-UA" altLang="uk-UA" b="1" i="1" u="sng"/>
              <a:t>слабкою життєздатністю його суб’єктів</a:t>
            </a:r>
            <a:r>
              <a:rPr lang="uk-UA" altLang="uk-UA" i="1" u="sng"/>
              <a:t>,</a:t>
            </a:r>
            <a:r>
              <a:rPr lang="uk-UA" altLang="uk-UA" b="1" i="1" u="sng"/>
              <a:t>їхньою вразливістю</a:t>
            </a:r>
            <a:r>
              <a:rPr lang="uk-UA" altLang="uk-UA" i="1"/>
              <a:t> щодо економічної кон’юнктури й тиску з боку великих корпорацій, а також адміністративних перешкод.</a:t>
            </a:r>
            <a:r>
              <a:rPr lang="uk-UA" altLang="uk-UA"/>
              <a:t> </a:t>
            </a:r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AEFD74-4167-4A57-99EC-C88D4CAA3C06}" type="slidenum">
              <a:rPr lang="uk-UA" altLang="uk-UA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uk-UA" altLang="uk-UA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uk-UA" sz="4400" b="1"/>
              <a:t>МАЛИЙ БІЗНЕС: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27213"/>
            <a:ext cx="8351837" cy="4770437"/>
          </a:xfrm>
        </p:spPr>
        <p:txBody>
          <a:bodyPr/>
          <a:lstStyle/>
          <a:p>
            <a:pPr eaLnBrk="1" hangingPunct="1"/>
            <a:r>
              <a:rPr lang="uk-UA" altLang="uk-UA" sz="2800"/>
              <a:t>формує конкурентне середовище. </a:t>
            </a:r>
            <a:endParaRPr lang="uk-UA" altLang="uk-UA" sz="2800" i="1"/>
          </a:p>
          <a:p>
            <a:pPr eaLnBrk="1" hangingPunct="1"/>
            <a:r>
              <a:rPr lang="uk-UA" altLang="uk-UA" sz="2800"/>
              <a:t>надає ринковій економіці необхідної гнучкості. </a:t>
            </a:r>
            <a:endParaRPr lang="uk-UA" altLang="uk-UA" sz="2800" i="1"/>
          </a:p>
          <a:p>
            <a:pPr eaLnBrk="1" hangingPunct="1"/>
            <a:r>
              <a:rPr lang="uk-UA" altLang="uk-UA" sz="2800"/>
              <a:t>створює 50 – 80% робочих місць. </a:t>
            </a:r>
            <a:endParaRPr lang="uk-UA" altLang="uk-UA" sz="2800" i="1"/>
          </a:p>
          <a:p>
            <a:pPr eaLnBrk="1" hangingPunct="1"/>
            <a:r>
              <a:rPr lang="uk-UA" altLang="uk-UA" sz="2800"/>
              <a:t>сприяє підвищенню продуктивності праці та прискорює впровадження досягнень НТП. </a:t>
            </a:r>
            <a:endParaRPr lang="uk-UA" altLang="uk-UA" sz="2800" i="1"/>
          </a:p>
          <a:p>
            <a:pPr eaLnBrk="1" hangingPunct="1"/>
            <a:r>
              <a:rPr lang="uk-UA" altLang="uk-UA" sz="2800"/>
              <a:t>пом’якшує соціальну напруженість та сприяє демократизації ринкових відносин. </a:t>
            </a:r>
          </a:p>
          <a:p>
            <a:pPr eaLnBrk="1" hangingPunct="1"/>
            <a:r>
              <a:rPr lang="uk-UA" altLang="uk-UA" sz="2800"/>
              <a:t>є фундаментальною основою утворення середнього класу. </a:t>
            </a:r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EBEA79-5337-46A4-B664-B76F52146BA7}" type="slidenum">
              <a:rPr lang="uk-UA" altLang="uk-UA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uk-UA" altLang="uk-UA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8281987" cy="1441450"/>
          </a:xfrm>
        </p:spPr>
        <p:txBody>
          <a:bodyPr/>
          <a:lstStyle/>
          <a:p>
            <a:pPr algn="ctr" eaLnBrk="1" hangingPunct="1"/>
            <a:r>
              <a:rPr lang="uk-UA" altLang="uk-UA" sz="3200" b="1"/>
              <a:t>Головними формами розв’язання основної суперечності малого підприємництва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11325"/>
            <a:ext cx="8712200" cy="5030788"/>
          </a:xfrm>
        </p:spPr>
        <p:txBody>
          <a:bodyPr/>
          <a:lstStyle/>
          <a:p>
            <a:pPr eaLnBrk="1" hangingPunct="1"/>
            <a:r>
              <a:rPr lang="uk-UA" altLang="uk-UA"/>
              <a:t>державна підтримка (правова, фінансово-кредитна допомога, інформаційне, кадрове забезпечення);</a:t>
            </a:r>
          </a:p>
          <a:p>
            <a:pPr eaLnBrk="1" hangingPunct="1"/>
            <a:r>
              <a:rPr lang="uk-UA" altLang="uk-UA"/>
              <a:t>інтеграційна підтримка (субпідряд, лізинг, франчайзинг, венчурне фінансування);</a:t>
            </a:r>
          </a:p>
          <a:p>
            <a:pPr eaLnBrk="1" hangingPunct="1"/>
            <a:r>
              <a:rPr lang="uk-UA" altLang="uk-UA"/>
              <a:t>самоорганізація та кооперування на політичних та економічних засадах;</a:t>
            </a:r>
          </a:p>
          <a:p>
            <a:pPr eaLnBrk="1" hangingPunct="1"/>
            <a:r>
              <a:rPr lang="uk-UA" altLang="uk-UA"/>
              <a:t>міжнародна фінансова та технічна допомога. </a:t>
            </a:r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C374BF-389B-4084-847B-A551096DBD86}" type="slidenum">
              <a:rPr lang="uk-UA" altLang="uk-UA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uk-UA" altLang="uk-UA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sz="4400" b="1" i="1">
                <a:solidFill>
                  <a:schemeClr val="tx1"/>
                </a:solidFill>
              </a:rPr>
              <a:t>Державне регулювання підприємництва</a:t>
            </a:r>
            <a:endParaRPr lang="uk-UA" altLang="uk-UA" sz="3600"/>
          </a:p>
        </p:txBody>
      </p:sp>
      <p:sp>
        <p:nvSpPr>
          <p:cNvPr id="54275" name="Содержимое 2"/>
          <p:cNvSpPr>
            <a:spLocks noGrp="1"/>
          </p:cNvSpPr>
          <p:nvPr>
            <p:ph idx="1"/>
          </p:nvPr>
        </p:nvSpPr>
        <p:spPr>
          <a:xfrm>
            <a:off x="174625" y="1647825"/>
            <a:ext cx="8934450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uk-UA" sz="2400"/>
              <a:t>забезпечує реалізацію конкурентної політики держави, яка</a:t>
            </a:r>
            <a:r>
              <a:rPr lang="en-US" altLang="uk-UA" sz="2400"/>
              <a:t> </a:t>
            </a:r>
            <a:r>
              <a:rPr lang="uk-UA" altLang="uk-UA" sz="2400"/>
              <a:t>включає такі </a:t>
            </a:r>
            <a:r>
              <a:rPr lang="uk-UA" altLang="uk-UA" sz="2400" i="1"/>
              <a:t>складові:</a:t>
            </a:r>
            <a:r>
              <a:rPr lang="uk-UA" altLang="uk-UA" sz="2400"/>
              <a:t> </a:t>
            </a:r>
          </a:p>
          <a:p>
            <a:r>
              <a:rPr lang="uk-UA" altLang="uk-UA" sz="2400"/>
              <a:t>1) </a:t>
            </a:r>
            <a:r>
              <a:rPr lang="uk-UA" altLang="uk-UA" sz="2400" b="1" i="1"/>
              <a:t>формування правової бази</a:t>
            </a:r>
            <a:r>
              <a:rPr lang="uk-UA" altLang="uk-UA" sz="2400"/>
              <a:t> т</a:t>
            </a:r>
            <a:r>
              <a:rPr lang="uk-UA" altLang="uk-UA" sz="2400" b="1" i="1"/>
              <a:t>а важелів адміністративного регулювання</a:t>
            </a:r>
            <a:r>
              <a:rPr lang="uk-UA" altLang="uk-UA" sz="2400"/>
              <a:t> функціонування підприємницького сектору; </a:t>
            </a:r>
          </a:p>
          <a:p>
            <a:r>
              <a:rPr lang="uk-UA" altLang="uk-UA" sz="2400"/>
              <a:t>2) </a:t>
            </a:r>
            <a:r>
              <a:rPr lang="uk-UA" altLang="uk-UA" sz="2400" b="1" i="1"/>
              <a:t>регулювання інституційних змін в економіці</a:t>
            </a:r>
            <a:r>
              <a:rPr lang="uk-UA" altLang="uk-UA" sz="2400"/>
              <a:t>, які є факторами формування підприємницького середовища; </a:t>
            </a:r>
          </a:p>
          <a:p>
            <a:r>
              <a:rPr lang="uk-UA" altLang="uk-UA" sz="2400"/>
              <a:t>3) </a:t>
            </a:r>
            <a:r>
              <a:rPr lang="uk-UA" altLang="uk-UA" sz="2400" b="1" i="1"/>
              <a:t>створення системи підтримки та стимулювання</a:t>
            </a:r>
            <a:r>
              <a:rPr lang="uk-UA" altLang="uk-UA" sz="2400"/>
              <a:t> підприємницької діяльності;</a:t>
            </a:r>
          </a:p>
          <a:p>
            <a:r>
              <a:rPr lang="uk-UA" altLang="uk-UA" sz="2400"/>
              <a:t>4) </a:t>
            </a:r>
            <a:r>
              <a:rPr lang="uk-UA" altLang="uk-UA" sz="2400" b="1" i="1"/>
              <a:t>залучення суб’єктів підприємницької діяльності</a:t>
            </a:r>
            <a:r>
              <a:rPr lang="uk-UA" altLang="uk-UA" sz="2400"/>
              <a:t> до здійснення поставок продукції (робіт, послуг) </a:t>
            </a:r>
            <a:r>
              <a:rPr lang="uk-UA" altLang="uk-UA" sz="2400" b="1" i="1"/>
              <a:t>для задоволення державних та регіональних потреб</a:t>
            </a:r>
            <a:r>
              <a:rPr lang="uk-UA" altLang="uk-UA" sz="2400"/>
              <a:t>.</a:t>
            </a:r>
          </a:p>
          <a:p>
            <a:endParaRPr lang="uk-UA" altLang="uk-UA" sz="240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/>
              <a:t>Правова база розвитку підприємництва в Україні</a:t>
            </a:r>
          </a:p>
        </p:txBody>
      </p:sp>
      <p:sp>
        <p:nvSpPr>
          <p:cNvPr id="55299" name="Содержимое 2"/>
          <p:cNvSpPr>
            <a:spLocks noGrp="1"/>
          </p:cNvSpPr>
          <p:nvPr>
            <p:ph idx="1"/>
          </p:nvPr>
        </p:nvSpPr>
        <p:spPr>
          <a:xfrm>
            <a:off x="949325" y="1628775"/>
            <a:ext cx="7661275" cy="2168525"/>
          </a:xfrm>
        </p:spPr>
        <p:txBody>
          <a:bodyPr/>
          <a:lstStyle/>
          <a:p>
            <a:r>
              <a:rPr lang="uk-UA" altLang="uk-UA"/>
              <a:t>Кодекси України: Господарський та Цивільний </a:t>
            </a:r>
          </a:p>
          <a:p>
            <a:r>
              <a:rPr lang="uk-UA" altLang="uk-UA"/>
              <a:t>Закони України: «Про підприємництво», «Про власність»…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942975" y="3671888"/>
            <a:ext cx="7158038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uk-UA" sz="4000" dirty="0">
                <a:latin typeface="Arial" charset="0"/>
              </a:rPr>
              <a:t>Адміністративне регулювання підприємництва</a:t>
            </a:r>
            <a:endParaRPr lang="uk-UA" sz="4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942975" y="5084763"/>
            <a:ext cx="76612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pPr>
            <a:r>
              <a:rPr lang="uk-UA" sz="2000" dirty="0">
                <a:latin typeface="Arial" charset="0"/>
              </a:rPr>
              <a:t>державна реєстрація суб’єктів підприємницької діяльності, </a:t>
            </a:r>
          </a:p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pPr>
            <a:r>
              <a:rPr lang="uk-UA" sz="2000" dirty="0">
                <a:latin typeface="Arial" charset="0"/>
              </a:rPr>
              <a:t>ліцензування, </a:t>
            </a:r>
          </a:p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pPr>
            <a:r>
              <a:rPr lang="uk-UA" sz="2000" dirty="0">
                <a:latin typeface="Arial" charset="0"/>
              </a:rPr>
              <a:t>сертифікація та стандартизація, </a:t>
            </a:r>
          </a:p>
          <a:p>
            <a: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pPr>
            <a:r>
              <a:rPr lang="uk-UA" sz="2000" dirty="0">
                <a:latin typeface="Arial" charset="0"/>
              </a:rPr>
              <a:t>дозволи, квоти, заборони</a:t>
            </a:r>
            <a:endParaRPr lang="uk-UA" sz="2000" kern="0" dirty="0">
              <a:latin typeface="+mn-lt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sz="2800"/>
              <a:t>Інституційні зміни в економіці, які є факторами формування підприємницького середовища</a:t>
            </a:r>
          </a:p>
        </p:txBody>
      </p:sp>
      <p:sp>
        <p:nvSpPr>
          <p:cNvPr id="563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uk-UA" altLang="uk-UA"/>
              <a:t>реалізація політики роздержавлення і приватизації; </a:t>
            </a:r>
            <a:endParaRPr lang="uk-UA" altLang="uk-UA" sz="1600"/>
          </a:p>
          <a:p>
            <a:pPr lvl="1"/>
            <a:r>
              <a:rPr lang="uk-UA" altLang="uk-UA"/>
              <a:t>конкурентна політика; </a:t>
            </a:r>
            <a:endParaRPr lang="uk-UA" altLang="uk-UA" sz="1600"/>
          </a:p>
          <a:p>
            <a:pPr lvl="1"/>
            <a:r>
              <a:rPr lang="uk-UA" altLang="uk-UA"/>
              <a:t>впровадження інституту банкрутства, санація підприємств.</a:t>
            </a:r>
            <a:endParaRPr lang="uk-UA" altLang="uk-UA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49275"/>
            <a:ext cx="7888287" cy="792163"/>
          </a:xfrm>
        </p:spPr>
        <p:txBody>
          <a:bodyPr/>
          <a:lstStyle/>
          <a:p>
            <a:pPr eaLnBrk="1" hangingPunct="1"/>
            <a:r>
              <a:rPr lang="uk-UA" altLang="uk-UA" b="1"/>
              <a:t>ДЕРЖАВНІ ФІНАНСИ УКРАЇНИ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981200"/>
            <a:ext cx="8893175" cy="42561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uk-UA" dirty="0"/>
              <a:t>система фінансових відносин щодо розподілу та перерозподілу ВВП.</a:t>
            </a:r>
            <a:endParaRPr lang="en-US" altLang="uk-UA" dirty="0"/>
          </a:p>
          <a:p>
            <a:pPr eaLnBrk="1" hangingPunct="1">
              <a:lnSpc>
                <a:spcPct val="90000"/>
              </a:lnSpc>
            </a:pPr>
            <a:endParaRPr lang="en-US" altLang="uk-UA" dirty="0"/>
          </a:p>
          <a:p>
            <a:pPr eaLnBrk="1" hangingPunct="1">
              <a:lnSpc>
                <a:spcPct val="90000"/>
              </a:lnSpc>
            </a:pPr>
            <a:endParaRPr lang="en-US" altLang="uk-UA" dirty="0"/>
          </a:p>
          <a:p>
            <a:pPr eaLnBrk="1" hangingPunct="1">
              <a:lnSpc>
                <a:spcPct val="90000"/>
              </a:lnSpc>
            </a:pPr>
            <a:endParaRPr lang="uk-UA" altLang="uk-UA" dirty="0"/>
          </a:p>
          <a:p>
            <a:pPr eaLnBrk="1" hangingPunct="1">
              <a:lnSpc>
                <a:spcPct val="90000"/>
              </a:lnSpc>
            </a:pPr>
            <a:r>
              <a:rPr lang="uk-UA" altLang="uk-UA" dirty="0"/>
              <a:t>асоціюються з коштами державного, місцевого бюджетів та позабюджетних фондів.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9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2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385050" cy="1412875"/>
          </a:xfrm>
        </p:spPr>
        <p:txBody>
          <a:bodyPr/>
          <a:lstStyle/>
          <a:p>
            <a:r>
              <a:rPr lang="uk-UA" altLang="uk-UA" sz="3200"/>
              <a:t>Система підтримки та стимулювання підприємницької діяльності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2575" y="1765300"/>
            <a:ext cx="8610600" cy="4832350"/>
          </a:xfrm>
        </p:spPr>
        <p:txBody>
          <a:bodyPr/>
          <a:lstStyle/>
          <a:p>
            <a:pPr>
              <a:defRPr/>
            </a:pPr>
            <a:r>
              <a:rPr lang="uk-UA" sz="2800" dirty="0"/>
              <a:t>Фінансова підтримка</a:t>
            </a:r>
          </a:p>
          <a:p>
            <a:pPr>
              <a:defRPr/>
            </a:pPr>
            <a:r>
              <a:rPr lang="uk-UA" sz="2800" dirty="0"/>
              <a:t>Матеріально-технічна підтримка</a:t>
            </a:r>
          </a:p>
          <a:p>
            <a:pPr>
              <a:defRPr/>
            </a:pPr>
            <a:r>
              <a:rPr lang="uk-UA" sz="2800" dirty="0"/>
              <a:t>Науково-технічна (інноваційна) підтримка</a:t>
            </a:r>
          </a:p>
          <a:p>
            <a:pPr>
              <a:defRPr/>
            </a:pPr>
            <a:r>
              <a:rPr lang="uk-UA" sz="2800" dirty="0"/>
              <a:t>Сприяння розвитку ринкової інфраструктури підтримки підприємництва а саме: </a:t>
            </a:r>
          </a:p>
          <a:p>
            <a:pPr lvl="2">
              <a:defRPr/>
            </a:pPr>
            <a:r>
              <a:rPr lang="uk-UA" dirty="0">
                <a:ea typeface="+mn-ea"/>
                <a:cs typeface="+mn-cs"/>
              </a:rPr>
              <a:t>фінансово-кредитної; </a:t>
            </a:r>
          </a:p>
          <a:p>
            <a:pPr lvl="2">
              <a:defRPr/>
            </a:pPr>
            <a:r>
              <a:rPr lang="uk-UA" dirty="0">
                <a:ea typeface="+mn-ea"/>
                <a:cs typeface="+mn-cs"/>
              </a:rPr>
              <a:t>організаційно-технічної; </a:t>
            </a:r>
          </a:p>
          <a:p>
            <a:pPr lvl="2">
              <a:defRPr/>
            </a:pPr>
            <a:r>
              <a:rPr lang="uk-UA" dirty="0">
                <a:ea typeface="+mn-ea"/>
                <a:cs typeface="+mn-cs"/>
              </a:rPr>
              <a:t>інформаційно-аналітичної, а також </a:t>
            </a:r>
          </a:p>
          <a:p>
            <a:pPr lvl="2">
              <a:defRPr/>
            </a:pPr>
            <a:r>
              <a:rPr lang="uk-UA" dirty="0">
                <a:ea typeface="+mn-ea"/>
                <a:cs typeface="+mn-cs"/>
              </a:rPr>
              <a:t>сприяння в кадровому і науково-методичному забезпеченні підприємництва.</a:t>
            </a:r>
            <a:endParaRPr lang="uk-UA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sz="2800" b="1"/>
              <a:t>4. Соціальна політика та державне регулювання рівня життя населення</a:t>
            </a:r>
            <a:endParaRPr lang="uk-UA" altLang="uk-UA" sz="2800"/>
          </a:p>
        </p:txBody>
      </p:sp>
      <p:sp>
        <p:nvSpPr>
          <p:cNvPr id="58371" name="Содержимое 2"/>
          <p:cNvSpPr>
            <a:spLocks noGrp="1"/>
          </p:cNvSpPr>
          <p:nvPr>
            <p:ph idx="1"/>
          </p:nvPr>
        </p:nvSpPr>
        <p:spPr>
          <a:xfrm>
            <a:off x="282575" y="1700213"/>
            <a:ext cx="8610600" cy="4876800"/>
          </a:xfrm>
        </p:spPr>
        <p:txBody>
          <a:bodyPr/>
          <a:lstStyle/>
          <a:p>
            <a:r>
              <a:rPr lang="uk-UA" altLang="uk-UA" sz="2800" i="1"/>
              <a:t>Соціальна політика держави</a:t>
            </a:r>
            <a:r>
              <a:rPr lang="uk-UA" altLang="uk-UA" sz="2800"/>
              <a:t> — це система управлінських, організаційних, регулятивних, саморегулятивних заходів, дій, принципів і засад, спрямованих на забезпечення оптимального соціального рівня та якості життя, соціального захисту малозабезпечених верств населення, їх соціальної безпеки в суспільстві.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/>
              <a:t>Завдання, які реалізовує соціальна політика</a:t>
            </a:r>
          </a:p>
        </p:txBody>
      </p:sp>
      <p:sp>
        <p:nvSpPr>
          <p:cNvPr id="59395" name="Содержимое 2"/>
          <p:cNvSpPr>
            <a:spLocks noGrp="1"/>
          </p:cNvSpPr>
          <p:nvPr>
            <p:ph idx="1"/>
          </p:nvPr>
        </p:nvSpPr>
        <p:spPr>
          <a:xfrm>
            <a:off x="282575" y="1773238"/>
            <a:ext cx="8610600" cy="4876800"/>
          </a:xfrm>
        </p:spPr>
        <p:txBody>
          <a:bodyPr/>
          <a:lstStyle/>
          <a:p>
            <a:pPr marL="360363" lvl="1" indent="-180975"/>
            <a:r>
              <a:rPr lang="uk-UA" altLang="uk-UA" sz="1800"/>
              <a:t>підвищення добробуту населення за рахунок особистого трудового внеску, підприємництва та ділової активності; </a:t>
            </a:r>
          </a:p>
          <a:p>
            <a:pPr marL="360363" lvl="1" indent="-180975"/>
            <a:r>
              <a:rPr lang="uk-UA" altLang="uk-UA" sz="1800"/>
              <a:t>надання відповідної допомоги по безробіттю, збереження робочих місць, фахова перепідготовка осіб, які втратили роботу; </a:t>
            </a:r>
          </a:p>
          <a:p>
            <a:pPr marL="360363" lvl="1" indent="-180975"/>
            <a:r>
              <a:rPr lang="uk-UA" altLang="uk-UA" sz="1800"/>
              <a:t>проведення ґрунтовної пенсійної реформи, що забезпечуватиме справедливу систему пенсійних виплат з урахуванням трудового внеску особи; </a:t>
            </a:r>
          </a:p>
          <a:p>
            <a:pPr marL="360363" lvl="1" indent="-180975"/>
            <a:r>
              <a:rPr lang="uk-UA" altLang="uk-UA" sz="1800"/>
              <a:t>надання адресної допомоги найнужденнішим громадянам у грошовій та натуральній формах; </a:t>
            </a:r>
          </a:p>
          <a:p>
            <a:pPr marL="360363" lvl="1" indent="-180975"/>
            <a:r>
              <a:rPr lang="uk-UA" altLang="uk-UA" sz="1800"/>
              <a:t>сприяння всебічному державному захисту інтелектуального потенціалу суспільства, його ефективному використанню та примноженню; </a:t>
            </a:r>
          </a:p>
          <a:p>
            <a:pPr marL="360363" lvl="1" indent="-180975"/>
            <a:r>
              <a:rPr lang="uk-UA" altLang="uk-UA" sz="1800"/>
              <a:t>забезпечення стабільного фінансування та державної підтримки розвитку духовної сфери, освіти, науки і культури; </a:t>
            </a:r>
          </a:p>
          <a:p>
            <a:pPr marL="360363" lvl="1" indent="-180975"/>
            <a:r>
              <a:rPr lang="uk-UA" altLang="uk-UA" sz="1800"/>
              <a:t>широка підтримка сім’ї, материнства та дитинства; </a:t>
            </a:r>
          </a:p>
          <a:p>
            <a:pPr marL="360363" lvl="1" indent="-180975"/>
            <a:r>
              <a:rPr lang="uk-UA" altLang="uk-UA" sz="1800"/>
              <a:t>проведення активної екологічної політики.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18" name="Rectangle 6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888287" cy="1249362"/>
          </a:xfrm>
        </p:spPr>
        <p:txBody>
          <a:bodyPr/>
          <a:lstStyle/>
          <a:p>
            <a:pPr algn="ctr" eaLnBrk="1" hangingPunct="1"/>
            <a:r>
              <a:rPr lang="uk-UA" altLang="uk-UA" sz="3600" b="1"/>
              <a:t>СКЛАДОВІ </a:t>
            </a:r>
            <a:br>
              <a:rPr lang="uk-UA" altLang="uk-UA" sz="3600" b="1"/>
            </a:br>
            <a:r>
              <a:rPr lang="uk-UA" altLang="uk-UA" sz="3600" b="1"/>
              <a:t>ДЕРЖАВНИХ ФІНАНСІВ УКРАЇНИ</a:t>
            </a:r>
            <a:r>
              <a:rPr lang="uk-UA" altLang="uk-UA" sz="3600"/>
              <a:t> </a:t>
            </a:r>
          </a:p>
        </p:txBody>
      </p:sp>
      <p:graphicFrame>
        <p:nvGraphicFramePr>
          <p:cNvPr id="19525" name="Group 69"/>
          <p:cNvGraphicFramePr>
            <a:graphicFrameLocks noGrp="1"/>
          </p:cNvGraphicFramePr>
          <p:nvPr>
            <p:ph idx="1"/>
          </p:nvPr>
        </p:nvGraphicFramePr>
        <p:xfrm>
          <a:off x="250825" y="1700213"/>
          <a:ext cx="8642350" cy="4853292"/>
        </p:xfrm>
        <a:graphic>
          <a:graphicData uri="http://schemas.openxmlformats.org/drawingml/2006/table">
            <a:tbl>
              <a:tblPr/>
              <a:tblGrid>
                <a:gridCol w="72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062">
                <a:tc gridSpan="2"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ДЕРЖАВНІ ФІНАНСИ УКРАЇНИ</a:t>
                      </a:r>
                      <a:endParaRPr kumimoji="0" lang="uk-UA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919">
                <a:tc rowSpan="5"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  <a:p>
                      <a:pPr marL="447675" marR="0" lvl="0" indent="-4476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  <a:p>
                      <a:pPr marL="447675" marR="0" lvl="0" indent="-4476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  <a:p>
                      <a:pPr marL="447675" marR="0" lvl="0" indent="-4476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  <a:p>
                      <a:pPr marL="447675" marR="0" lvl="0" indent="-4476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</a:p>
                    <a:p>
                      <a:pPr marL="447675" marR="0" lvl="0" indent="-4476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  <a:p>
                      <a:pPr marL="447675" marR="0" lvl="0" indent="-4476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  <a:p>
                      <a:pPr marL="447675" marR="0" lvl="0" indent="-4476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kumimoji="0" lang="uk-UA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бюджетна система</a:t>
                      </a:r>
                      <a:r>
                        <a:rPr kumimoji="0" lang="uk-UA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нормативно-правова база якої забезпечується бюджетним законодавством</a:t>
                      </a:r>
                      <a:endParaRPr kumimoji="0" lang="uk-UA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91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lvl="0" indent="-4476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податкова система</a:t>
                      </a:r>
                      <a:r>
                        <a:rPr kumimoji="0" lang="uk-UA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нормативно-правова база якої забезпечується податковим законодавством</a:t>
                      </a:r>
                      <a:endParaRPr kumimoji="0" lang="uk-UA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75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lvl="0" indent="-4476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державних внутрішніх та зовнішніх запозичень</a:t>
                      </a:r>
                      <a:endParaRPr kumimoji="0" lang="uk-UA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91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lvl="0" indent="-4476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державних цільових фондів</a:t>
                      </a:r>
                      <a:r>
                        <a:rPr kumimoji="0" lang="uk-UA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що забезпечує державні соціальні гарантії, державне страхування населення тощо</a:t>
                      </a:r>
                      <a:endParaRPr kumimoji="0" lang="uk-UA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241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lvl="0" indent="-4476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фінансів підприємств і організацій державної та комунальної форм власності</a:t>
                      </a:r>
                      <a:r>
                        <a:rPr kumimoji="0" lang="uk-UA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у тому числі установ та організацій сектору загального державного управління (СЗДУ)</a:t>
                      </a:r>
                      <a:endParaRPr kumimoji="0" lang="uk-UA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19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uk-UA" b="1"/>
              <a:t>Правова основа</a:t>
            </a:r>
            <a:r>
              <a:rPr lang="uk-UA" altLang="uk-UA"/>
              <a:t>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844675"/>
            <a:ext cx="8893175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uk-UA" sz="2800" b="1"/>
              <a:t>Бюджетний кодекс </a:t>
            </a:r>
            <a:r>
              <a:rPr lang="uk-UA" altLang="uk-UA" sz="2800"/>
              <a:t>(Закон України «Бюджетний кодекс України» №2542-14 від 21.06.01) - регулює відносини, що виникають у процесі: 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2800"/>
              <a:t>складання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2800"/>
              <a:t>розгляду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2800"/>
              <a:t>затвердження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2800"/>
              <a:t>виконання бюджетів та 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2800"/>
              <a:t>розгляду звітів про їх виконання, а також 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2800"/>
              <a:t>контролю за виконанням Державного бюджету України та місцевих бюджетів.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260350"/>
            <a:ext cx="7312025" cy="1249363"/>
          </a:xfrm>
        </p:spPr>
        <p:txBody>
          <a:bodyPr/>
          <a:lstStyle/>
          <a:p>
            <a:pPr algn="ctr" eaLnBrk="1" hangingPunct="1"/>
            <a:r>
              <a:rPr lang="uk-UA" altLang="uk-UA" b="1" i="1"/>
              <a:t>Фінансово-бюджетне регулювання</a:t>
            </a:r>
            <a:r>
              <a:rPr lang="uk-UA" altLang="uk-UA"/>
              <a:t> економіки</a:t>
            </a:r>
            <a:endParaRPr lang="uk-UA" altLang="uk-UA" b="1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844675"/>
            <a:ext cx="8748712" cy="4543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- </a:t>
            </a:r>
            <a:r>
              <a:rPr lang="uk-UA" dirty="0"/>
              <a:t>фіскальна політика, яка передбачає систему урядових дій з формування фінансових ресурсів країни та управління бюджетними видатками з метою забезпечення: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uk-UA" dirty="0">
                <a:ea typeface="+mn-ea"/>
                <a:cs typeface="+mn-cs"/>
              </a:rPr>
              <a:t>рівноваги внутрішнього ринку та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uk-UA" dirty="0">
                <a:ea typeface="+mn-ea"/>
                <a:cs typeface="+mn-cs"/>
              </a:rPr>
              <a:t>розв’язання проблем соціально-економічного розвитку.</a:t>
            </a:r>
            <a:endParaRPr lang="uk-UA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71550" y="2349500"/>
            <a:ext cx="374491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973138" y="2781300"/>
            <a:ext cx="6335712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27088" y="3644900"/>
            <a:ext cx="63373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дея">
  <a:themeElements>
    <a:clrScheme name="Идея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Иде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Идея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ото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дея 8">
    <a:dk1>
      <a:srgbClr val="292929"/>
    </a:dk1>
    <a:lt1>
      <a:srgbClr val="FFFFFF"/>
    </a:lt1>
    <a:dk2>
      <a:srgbClr val="000000"/>
    </a:dk2>
    <a:lt2>
      <a:srgbClr val="808080"/>
    </a:lt2>
    <a:accent1>
      <a:srgbClr val="CC9900"/>
    </a:accent1>
    <a:accent2>
      <a:srgbClr val="CCCC99"/>
    </a:accent2>
    <a:accent3>
      <a:srgbClr val="FFFFFF"/>
    </a:accent3>
    <a:accent4>
      <a:srgbClr val="212121"/>
    </a:accent4>
    <a:accent5>
      <a:srgbClr val="E2CAAA"/>
    </a:accent5>
    <a:accent6>
      <a:srgbClr val="B9B98A"/>
    </a:accent6>
    <a:hlink>
      <a:srgbClr val="999933"/>
    </a:hlink>
    <a:folHlink>
      <a:srgbClr val="B2B2B2"/>
    </a:folHlink>
  </a:clrScheme>
  <a:fontScheme name="Идея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Идея 8">
    <a:dk1>
      <a:srgbClr val="292929"/>
    </a:dk1>
    <a:lt1>
      <a:srgbClr val="FFFFFF"/>
    </a:lt1>
    <a:dk2>
      <a:srgbClr val="000000"/>
    </a:dk2>
    <a:lt2>
      <a:srgbClr val="808080"/>
    </a:lt2>
    <a:accent1>
      <a:srgbClr val="CC9900"/>
    </a:accent1>
    <a:accent2>
      <a:srgbClr val="CCCC99"/>
    </a:accent2>
    <a:accent3>
      <a:srgbClr val="FFFFFF"/>
    </a:accent3>
    <a:accent4>
      <a:srgbClr val="212121"/>
    </a:accent4>
    <a:accent5>
      <a:srgbClr val="E2CAAA"/>
    </a:accent5>
    <a:accent6>
      <a:srgbClr val="B9B98A"/>
    </a:accent6>
    <a:hlink>
      <a:srgbClr val="999933"/>
    </a:hlink>
    <a:folHlink>
      <a:srgbClr val="B2B2B2"/>
    </a:folHlink>
  </a:clrScheme>
  <a:fontScheme name="Идея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Идея 8">
    <a:dk1>
      <a:srgbClr val="292929"/>
    </a:dk1>
    <a:lt1>
      <a:srgbClr val="FFFFFF"/>
    </a:lt1>
    <a:dk2>
      <a:srgbClr val="000000"/>
    </a:dk2>
    <a:lt2>
      <a:srgbClr val="808080"/>
    </a:lt2>
    <a:accent1>
      <a:srgbClr val="CC9900"/>
    </a:accent1>
    <a:accent2>
      <a:srgbClr val="CCCC99"/>
    </a:accent2>
    <a:accent3>
      <a:srgbClr val="FFFFFF"/>
    </a:accent3>
    <a:accent4>
      <a:srgbClr val="212121"/>
    </a:accent4>
    <a:accent5>
      <a:srgbClr val="E2CAAA"/>
    </a:accent5>
    <a:accent6>
      <a:srgbClr val="B9B98A"/>
    </a:accent6>
    <a:hlink>
      <a:srgbClr val="999933"/>
    </a:hlink>
    <a:folHlink>
      <a:srgbClr val="B2B2B2"/>
    </a:folHlink>
  </a:clrScheme>
  <a:fontScheme name="Идея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Идея 8">
    <a:dk1>
      <a:srgbClr val="292929"/>
    </a:dk1>
    <a:lt1>
      <a:srgbClr val="FFFFFF"/>
    </a:lt1>
    <a:dk2>
      <a:srgbClr val="000000"/>
    </a:dk2>
    <a:lt2>
      <a:srgbClr val="808080"/>
    </a:lt2>
    <a:accent1>
      <a:srgbClr val="CC9900"/>
    </a:accent1>
    <a:accent2>
      <a:srgbClr val="CCCC99"/>
    </a:accent2>
    <a:accent3>
      <a:srgbClr val="FFFFFF"/>
    </a:accent3>
    <a:accent4>
      <a:srgbClr val="212121"/>
    </a:accent4>
    <a:accent5>
      <a:srgbClr val="E2CAAA"/>
    </a:accent5>
    <a:accent6>
      <a:srgbClr val="B9B98A"/>
    </a:accent6>
    <a:hlink>
      <a:srgbClr val="999933"/>
    </a:hlink>
    <a:folHlink>
      <a:srgbClr val="B2B2B2"/>
    </a:folHlink>
  </a:clrScheme>
  <a:fontScheme name="Идея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953</TotalTime>
  <Words>2739</Words>
  <Application>Microsoft Office PowerPoint</Application>
  <PresentationFormat>Екран (4:3)</PresentationFormat>
  <Paragraphs>372</Paragraphs>
  <Slides>62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2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62</vt:i4>
      </vt:variant>
    </vt:vector>
  </HeadingPairs>
  <TitlesOfParts>
    <vt:vector size="71" baseType="lpstr">
      <vt:lpstr>Arial</vt:lpstr>
      <vt:lpstr>Calibri</vt:lpstr>
      <vt:lpstr>Constantia</vt:lpstr>
      <vt:lpstr>Times New Roman</vt:lpstr>
      <vt:lpstr>Wingdings</vt:lpstr>
      <vt:lpstr>Wingdings 2</vt:lpstr>
      <vt:lpstr>Идея</vt:lpstr>
      <vt:lpstr>Поток</vt:lpstr>
      <vt:lpstr>Рисунок</vt:lpstr>
      <vt:lpstr>ДЕРЖАВНЕ РЕГУЛЮВАННЯ ОКРЕМИХ СФЕР ЕКОНОМІКИ</vt:lpstr>
      <vt:lpstr>1. Механізм фінансово-бюджетного і грошово-кредитного регулювання економіки</vt:lpstr>
      <vt:lpstr>Правова основа фінансових відносин: </vt:lpstr>
      <vt:lpstr>Суб’єкти державного регулювання фінансової сфери економіки: </vt:lpstr>
      <vt:lpstr>У ВИКОНАВЧІЙ СФЕРІ:</vt:lpstr>
      <vt:lpstr>ДЕРЖАВНІ ФІНАНСИ УКРАЇНИ </vt:lpstr>
      <vt:lpstr>СКЛАДОВІ  ДЕРЖАВНИХ ФІНАНСІВ УКРАЇНИ </vt:lpstr>
      <vt:lpstr>Правова основа:</vt:lpstr>
      <vt:lpstr>Фінансово-бюджетне регулювання економіки</vt:lpstr>
      <vt:lpstr>Презентація PowerPoint</vt:lpstr>
      <vt:lpstr>Доходи бюджету  (складові елементи та структура): </vt:lpstr>
      <vt:lpstr>Податкова система України поєднала в собі принципи:</vt:lpstr>
      <vt:lpstr>Основні складові податкової системи України: </vt:lpstr>
      <vt:lpstr>Податкове законодавство України: </vt:lpstr>
      <vt:lpstr>Система оподаткування в Україні є дворівневою.</vt:lpstr>
      <vt:lpstr>Податкові пільги </vt:lpstr>
      <vt:lpstr>Розділ І Податкового кодексу України. Податкові пільги:</vt:lpstr>
      <vt:lpstr>Класифікація пільг: </vt:lpstr>
      <vt:lpstr>Система податкових органів в Україні: </vt:lpstr>
      <vt:lpstr>Державні видатки</vt:lpstr>
      <vt:lpstr>Класифікація видатків бюджету: </vt:lpstr>
      <vt:lpstr>Видатки за функціональним призначенням:</vt:lpstr>
      <vt:lpstr>Презентація PowerPoint</vt:lpstr>
      <vt:lpstr>Резервний фонд КМ України </vt:lpstr>
      <vt:lpstr>Оборотна касова готівка </vt:lpstr>
      <vt:lpstr>Види міжбюджетних трансфертів: </vt:lpstr>
      <vt:lpstr>Презентація PowerPoint</vt:lpstr>
      <vt:lpstr>Основні недоліки централізованої бюджетної системи</vt:lpstr>
      <vt:lpstr>Презентація PowerPoint</vt:lpstr>
      <vt:lpstr>Що потрібно робити для успішної бюджетної децентралізації?</vt:lpstr>
      <vt:lpstr>Презентація PowerPoint</vt:lpstr>
      <vt:lpstr>Розподіл функцій влади</vt:lpstr>
      <vt:lpstr>ДОСВІД ЕФЕКТИВНОЇ РЕФОРМИ СЛОВАЧЧИНИ ДЛЯ УКРАЇНИ</vt:lpstr>
      <vt:lpstr>Позитивні зміни  від проведення децентралізації:</vt:lpstr>
      <vt:lpstr>Висновки:</vt:lpstr>
      <vt:lpstr>Механізм грошово-кредитного (монетарного) регулювання</vt:lpstr>
      <vt:lpstr>Правова основа:</vt:lpstr>
      <vt:lpstr>Суб’єкти та об’єкти монетарного регулювання</vt:lpstr>
      <vt:lpstr>Основне завдання монетарного регулювання</vt:lpstr>
      <vt:lpstr>Інструменти монетарного регулювання</vt:lpstr>
      <vt:lpstr>Засоби опосередкованого регулювання:</vt:lpstr>
      <vt:lpstr>Динаміка облікової ставки НБУ</vt:lpstr>
      <vt:lpstr>1996 – 1998 рр.</vt:lpstr>
      <vt:lpstr>1999 – 2001 рр.</vt:lpstr>
      <vt:lpstr>2002 – 2011 рр.</vt:lpstr>
      <vt:lpstr>Встановлення розмірів обов’язкових резервів</vt:lpstr>
      <vt:lpstr>Презентація PowerPoint</vt:lpstr>
      <vt:lpstr>2. Державне регулювання цін та інфляції</vt:lpstr>
      <vt:lpstr>Форми втручання держави в процес ціноутворення</vt:lpstr>
      <vt:lpstr>Пряме регулювання</vt:lpstr>
      <vt:lpstr>Непрямі методи</vt:lpstr>
      <vt:lpstr>Антиінфляційна політика </vt:lpstr>
      <vt:lpstr>3. Механізм державної підтримки підприємницької діяльності</vt:lpstr>
      <vt:lpstr>ОСНОВНА СУПЕРЕЧНІСТЬ МАЛОГО ПІДПРИЄМНИЦТВА </vt:lpstr>
      <vt:lpstr>МАЛИЙ БІЗНЕС:</vt:lpstr>
      <vt:lpstr>Головними формами розв’язання основної суперечності малого підприємництва</vt:lpstr>
      <vt:lpstr>Державне регулювання підприємництва</vt:lpstr>
      <vt:lpstr>Правова база розвитку підприємництва в Україні</vt:lpstr>
      <vt:lpstr>Інституційні зміни в економіці, які є факторами формування підприємницького середовища</vt:lpstr>
      <vt:lpstr>Система підтримки та стимулювання підприємницької діяльності</vt:lpstr>
      <vt:lpstr>4. Соціальна політика та державне регулювання рівня життя населення</vt:lpstr>
      <vt:lpstr>Завдання, які реалізовує соціальна політика</vt:lpstr>
    </vt:vector>
  </TitlesOfParts>
  <Company>Организация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15 ФІНАНСОВИЙ ПОТЕНЦІАЛ НАЦІОНАЛЬНОЇ ЕКОНОМІКИ</dc:title>
  <dc:creator>IIII</dc:creator>
  <cp:lastModifiedBy>Дмитро Нікитенко</cp:lastModifiedBy>
  <cp:revision>80</cp:revision>
  <dcterms:created xsi:type="dcterms:W3CDTF">2011-11-20T13:01:01Z</dcterms:created>
  <dcterms:modified xsi:type="dcterms:W3CDTF">2023-03-25T21:18:01Z</dcterms:modified>
</cp:coreProperties>
</file>