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25" d="100"/>
          <a:sy n="25" d="100"/>
        </p:scale>
        <p:origin x="830" y="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75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EA000E-2A3E-4DB7-A010-6B8F8ED5F2A6}" type="datetimeFigureOut">
              <a:rPr lang="ru-RU" smtClean="0"/>
              <a:pPr/>
              <a:t>31.03.2016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CDA139-3D55-4ECC-9C15-67B4A17517B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&#1085;&#1072;&#1096;&#1072;%20&#1088;&#1086;&#1073;&#1086;&#1090;&#1072;\&#1055;&#1088;&#1077;&#1079;&#1077;&#1085;&#1090;&#1072;&#1094;&#1080;&#1080;\&#1050;&#1091;&#1073;&#1072;&#1085;&#1089;&#1100;&#1082;&#1080;&#1081;%20&#1082;&#1086;&#1079;&#1072;&#1095;&#1080;&#1081;%20&#1093;&#1086;&#1088;%20-%20&#1042;&#1077;&#1095;&#1110;&#1088;%20&#1085;&#1072;%20&#1076;&#1074;&#1086;&#1088;&#1110;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3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4282" y="214290"/>
            <a:ext cx="8652177" cy="21236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6600" b="1" cap="none" spc="0" dirty="0" err="1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Розвиток</a:t>
            </a:r>
            <a:r>
              <a:rPr lang="ru-RU" sz="66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6600" b="1" cap="none" spc="0" dirty="0" err="1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українського</a:t>
            </a:r>
            <a:r>
              <a:rPr lang="ru-RU" sz="66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  <a:p>
            <a:pPr algn="ctr"/>
            <a:r>
              <a:rPr lang="uk-UA" sz="6600" b="1" dirty="0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мистецтва </a:t>
            </a:r>
            <a:r>
              <a:rPr lang="uk-UA" sz="6600" b="1" cap="none" spc="0" dirty="0" smtClean="0">
                <a:ln w="1905">
                  <a:solidFill>
                    <a:srgbClr val="0070C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ХІХ ст.</a:t>
            </a:r>
            <a:endParaRPr lang="ru-RU" sz="6600" b="1" cap="none" spc="0" dirty="0">
              <a:ln w="1905">
                <a:solidFill>
                  <a:srgbClr val="0070C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357422" y="2500306"/>
            <a:ext cx="651639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Мультимедійна</a:t>
            </a:r>
            <a:r>
              <a:rPr lang="ru-RU" sz="4000" b="1" cap="none" spc="0" dirty="0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 </a:t>
            </a:r>
            <a:r>
              <a:rPr lang="ru-RU" sz="4000" b="1" cap="none" spc="0" dirty="0" err="1" smtClean="0">
                <a:ln w="10541" cmpd="sng">
                  <a:solidFill>
                    <a:srgbClr val="FFC000"/>
                  </a:solidFill>
                  <a:prstDash val="solid"/>
                </a:ln>
                <a:solidFill>
                  <a:srgbClr val="002060"/>
                </a:solidFill>
                <a:effectLst/>
              </a:rPr>
              <a:t>презентація</a:t>
            </a:r>
            <a:endParaRPr lang="ru-RU" sz="4000" b="1" cap="none" spc="0" dirty="0" smtClean="0">
              <a:ln w="10541" cmpd="sng">
                <a:solidFill>
                  <a:srgbClr val="FFC000"/>
                </a:solidFill>
                <a:prstDash val="solid"/>
              </a:ln>
              <a:solidFill>
                <a:srgbClr val="002060"/>
              </a:solidFill>
              <a:effectLst/>
            </a:endParaRPr>
          </a:p>
        </p:txBody>
      </p:sp>
      <p:pic>
        <p:nvPicPr>
          <p:cNvPr id="6" name="Рисунок 5" descr="index_0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20" y="2000240"/>
            <a:ext cx="1911963" cy="2516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каб информ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143504" y="4143380"/>
            <a:ext cx="3801905" cy="23069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Кубанський козачий хор - Вечір на дворі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email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6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000"/>
                            </p:stCondLst>
                            <p:childTnLst>
                              <p:par>
                                <p:cTn id="3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3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86182" y="571480"/>
            <a:ext cx="4901663" cy="12003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72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Архітектура</a:t>
            </a:r>
            <a:endParaRPr lang="ru-RU" sz="72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85728"/>
            <a:ext cx="2095500" cy="2790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9085" y="3214686"/>
            <a:ext cx="3927001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3643314"/>
            <a:ext cx="4456907" cy="2931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71472" y="3143248"/>
            <a:ext cx="2880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Андрій </a:t>
            </a:r>
            <a:r>
              <a:rPr lang="uk-UA" sz="24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Меленський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9974177">
            <a:off x="3061442" y="191089"/>
            <a:ext cx="492443" cy="3414000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uk-UA" sz="20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Пам</a:t>
            </a:r>
            <a:r>
              <a:rPr lang="uk-UA" sz="2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. </a:t>
            </a:r>
            <a:r>
              <a:rPr lang="uk-UA" sz="2000" b="1" dirty="0" err="1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Магдебургського</a:t>
            </a:r>
            <a:r>
              <a:rPr lang="uk-UA" sz="2000" b="1" dirty="0" smtClean="0">
                <a:ln>
                  <a:solidFill>
                    <a:srgbClr val="002060"/>
                  </a:solidFill>
                </a:ln>
                <a:solidFill>
                  <a:srgbClr val="FFFF00"/>
                </a:solidFill>
              </a:rPr>
              <a:t> права</a:t>
            </a:r>
            <a:endParaRPr lang="ru-RU" sz="2000" b="1" dirty="0">
              <a:ln>
                <a:solidFill>
                  <a:srgbClr val="002060"/>
                </a:solidFill>
              </a:ln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3504" y="2214554"/>
            <a:ext cx="32874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Церква-мавзолей</a:t>
            </a:r>
          </a:p>
          <a:p>
            <a:pPr algn="ctr"/>
            <a:r>
              <a:rPr lang="uk-UA" sz="2400" b="1" dirty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н</a:t>
            </a: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а Аскольдовій  могилі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9000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7818" y="714356"/>
            <a:ext cx="3461995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283" y="3848928"/>
            <a:ext cx="4071966" cy="27947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00562" y="3817623"/>
            <a:ext cx="4430618" cy="28355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8596" y="1071546"/>
            <a:ext cx="4357718" cy="26105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214290"/>
            <a:ext cx="4559582" cy="70788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Архітектурна</a:t>
            </a:r>
            <a:r>
              <a:rPr lang="ru-RU" sz="4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Одеса</a:t>
            </a:r>
            <a:endParaRPr lang="ru-RU" sz="4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2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714356"/>
            <a:ext cx="1924050" cy="2381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14282" y="214290"/>
            <a:ext cx="29272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smtClean="0"/>
              <a:t>Галаган, </a:t>
            </a:r>
            <a:r>
              <a:rPr lang="ru-RU" b="1" dirty="0" err="1" smtClean="0"/>
              <a:t>Григорій</a:t>
            </a:r>
            <a:r>
              <a:rPr lang="ru-RU" b="1" dirty="0" smtClean="0"/>
              <a:t> Павлович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3214686"/>
            <a:ext cx="325217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err="1" smtClean="0"/>
              <a:t>український</a:t>
            </a:r>
            <a:r>
              <a:rPr lang="ru-RU" b="1" dirty="0" smtClean="0"/>
              <a:t> </a:t>
            </a:r>
            <a:r>
              <a:rPr lang="ru-RU" b="1" dirty="0" err="1" smtClean="0"/>
              <a:t>громадський</a:t>
            </a:r>
            <a:r>
              <a:rPr lang="ru-RU" b="1" dirty="0" smtClean="0"/>
              <a:t> </a:t>
            </a:r>
            <a:r>
              <a:rPr lang="ru-RU" b="1" dirty="0" err="1" smtClean="0"/>
              <a:t>діяч</a:t>
            </a:r>
            <a:endParaRPr lang="ru-RU" b="1" dirty="0"/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2" y="214290"/>
            <a:ext cx="4836932" cy="36201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86190"/>
            <a:ext cx="3714749" cy="27860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357686" y="3214686"/>
            <a:ext cx="4500594" cy="3375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143240" y="6072206"/>
            <a:ext cx="1892249" cy="523220"/>
          </a:xfrm>
          <a:prstGeom prst="rect">
            <a:avLst/>
          </a:prstGeom>
          <a:solidFill>
            <a:schemeClr val="accent2">
              <a:lumMod val="5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pPr lvl="0"/>
            <a:r>
              <a:rPr lang="uk-UA" sz="2800" b="1" dirty="0">
                <a:solidFill>
                  <a:srgbClr val="FFC000"/>
                </a:solidFill>
              </a:rPr>
              <a:t>м. Батурин</a:t>
            </a:r>
            <a:endParaRPr lang="ru-RU" sz="28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5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101218" cy="2743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214290"/>
            <a:ext cx="4168488" cy="2762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500438"/>
            <a:ext cx="3200400" cy="2400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2714620"/>
            <a:ext cx="2400300" cy="32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72132" y="3571876"/>
            <a:ext cx="3415139" cy="1943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угольник 9"/>
          <p:cNvSpPr/>
          <p:nvPr/>
        </p:nvSpPr>
        <p:spPr>
          <a:xfrm>
            <a:off x="2071670" y="6000768"/>
            <a:ext cx="5149615" cy="64633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Умань – парк «</a:t>
            </a:r>
            <a:r>
              <a:rPr lang="ru-RU" sz="36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Софіївка</a:t>
            </a:r>
            <a:r>
              <a:rPr lang="ru-RU" sz="36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»</a:t>
            </a:r>
            <a:endParaRPr lang="ru-RU" sz="36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1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228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28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78" decel="50000" autoRev="1" fill="hold">
                                          <p:stCondLst>
                                            <p:cond delay="22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25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250"/>
                            </p:stCondLst>
                            <p:childTnLst>
                              <p:par>
                                <p:cTn id="24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250"/>
                            </p:stCondLst>
                            <p:childTnLst>
                              <p:par>
                                <p:cTn id="3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3"/>
            <a:ext cx="3626853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71612"/>
            <a:ext cx="2643206" cy="21986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3357562"/>
            <a:ext cx="2343156" cy="3244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214290"/>
            <a:ext cx="1930481" cy="15991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3873574"/>
            <a:ext cx="2200392" cy="27701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357422" y="357166"/>
            <a:ext cx="6583469" cy="769441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Архітектура</a:t>
            </a:r>
            <a:r>
              <a:rPr lang="ru-RU" sz="4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Львова ХІХ ст.</a:t>
            </a:r>
            <a:endParaRPr lang="ru-RU" sz="4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4282" y="4357694"/>
            <a:ext cx="3083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Інститут Оссолінських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7950" y="2000240"/>
            <a:ext cx="24759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 </a:t>
            </a:r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Ратуша на площі</a:t>
            </a:r>
          </a:p>
          <a:p>
            <a:pPr algn="ctr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Ринковій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5786454"/>
            <a:ext cx="29302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Львівський  театр</a:t>
            </a: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20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8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421484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72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Музика</a:t>
            </a:r>
            <a:endParaRPr lang="ru-RU" sz="72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785794"/>
            <a:ext cx="3714776" cy="5403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357818" y="285728"/>
            <a:ext cx="300039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1" i="1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Михайло </a:t>
            </a:r>
            <a:r>
              <a:rPr kumimoji="0" lang="ru-RU" sz="1800" b="1" i="1" u="none" strike="noStrike" normalizeH="0" baseline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Вербицький</a:t>
            </a:r>
            <a:r>
              <a:rPr kumimoji="0" lang="ru-RU" sz="1800" b="1" i="0" u="none" strike="noStrike" normalizeH="0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29322" y="6215082"/>
            <a:ext cx="20040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1815-1870 рр.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472" y="2048686"/>
            <a:ext cx="3429024" cy="4237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1357290" y="1500174"/>
            <a:ext cx="1811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Ференц Ліст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6286520"/>
            <a:ext cx="43861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Концерти в Одесі Києві </a:t>
            </a:r>
            <a:r>
              <a:rPr lang="uk-UA" sz="2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Єлисаветграді</a:t>
            </a:r>
            <a:endParaRPr lang="ru-RU" sz="2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315" grpId="0"/>
      <p:bldP spid="5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214290"/>
            <a:ext cx="4256293" cy="10156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Ж и в о </a:t>
            </a:r>
            <a:r>
              <a:rPr lang="ru-RU" sz="60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r>
              <a:rPr lang="ru-RU" sz="60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и с</a:t>
            </a:r>
            <a:endParaRPr lang="ru-RU" sz="60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714356"/>
            <a:ext cx="2214578" cy="2813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214282" y="214290"/>
            <a:ext cx="3126882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err="1" smtClean="0"/>
              <a:t>Володимир</a:t>
            </a:r>
            <a:r>
              <a:rPr lang="ru-RU" b="1" dirty="0" smtClean="0"/>
              <a:t>  </a:t>
            </a:r>
            <a:r>
              <a:rPr lang="ru-RU" b="1" dirty="0" err="1" smtClean="0"/>
              <a:t>Боровиковський</a:t>
            </a: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1857364"/>
            <a:ext cx="2381250" cy="3076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71802" y="1428736"/>
            <a:ext cx="301781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b="1" dirty="0" err="1" smtClean="0"/>
              <a:t>Тропінін</a:t>
            </a:r>
            <a:r>
              <a:rPr lang="ru-RU" b="1" dirty="0" smtClean="0"/>
              <a:t> Василь </a:t>
            </a:r>
            <a:r>
              <a:rPr lang="ru-RU" b="1" dirty="0" err="1" smtClean="0"/>
              <a:t>Андрійович</a:t>
            </a:r>
            <a:endParaRPr lang="ru-RU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857364"/>
            <a:ext cx="209550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6715140" y="1428736"/>
            <a:ext cx="154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Іван Сошенко</a:t>
            </a:r>
            <a:endParaRPr lang="ru-RU" b="1" dirty="0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00760" y="3929066"/>
            <a:ext cx="2923948" cy="2357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26984" y="5039578"/>
            <a:ext cx="1316520" cy="16755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8596" y="3786190"/>
            <a:ext cx="2151149" cy="27411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800" decel="100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86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20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500"/>
                            </p:stCondLst>
                            <p:childTnLst>
                              <p:par>
                                <p:cTn id="5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600" decel="1000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6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43240" y="2714620"/>
            <a:ext cx="2890354" cy="3810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2212252" cy="28051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3214686"/>
            <a:ext cx="2357454" cy="3432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00825" y="3286124"/>
            <a:ext cx="2550267" cy="32337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571736" y="428604"/>
            <a:ext cx="2857500" cy="183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6" y="357166"/>
            <a:ext cx="3119436" cy="22905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3786182" y="5857892"/>
            <a:ext cx="152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 advClick="0" advTm="2000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97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7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96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500"/>
                            </p:stCondLst>
                            <p:childTnLst>
                              <p:par>
                                <p:cTn id="24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97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11311" y="1454007"/>
            <a:ext cx="6144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90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42910" y="285728"/>
            <a:ext cx="7929618" cy="156966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9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План</a:t>
            </a:r>
            <a:endParaRPr lang="ru-RU" sz="96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2143116"/>
            <a:ext cx="7973016" cy="42473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lIns="91440" tIns="45720" rIns="91440" bIns="45720">
            <a:spAutoFit/>
          </a:bodyPr>
          <a:lstStyle/>
          <a:p>
            <a:pPr marL="914400" indent="-914400"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1. Театр</a:t>
            </a:r>
          </a:p>
          <a:p>
            <a:pPr marL="914400" indent="-914400"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2. Музичний фольклор</a:t>
            </a:r>
          </a:p>
          <a:p>
            <a:pPr marL="914400" indent="-914400" algn="ctr"/>
            <a:r>
              <a:rPr lang="uk-UA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3. Архітектура</a:t>
            </a:r>
          </a:p>
          <a:p>
            <a:pPr marL="914400" indent="-914400"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4. Музика</a:t>
            </a:r>
          </a:p>
          <a:p>
            <a:pPr marL="914400" indent="-914400" algn="ctr"/>
            <a:r>
              <a:rPr lang="uk-UA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5. живопис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857628"/>
            <a:ext cx="1909762" cy="2714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929454" y="3786190"/>
            <a:ext cx="1857380" cy="28066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15000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14876" y="214290"/>
            <a:ext cx="4214842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Театр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5219" y="142852"/>
            <a:ext cx="4476780" cy="33575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429256" y="1643050"/>
            <a:ext cx="18473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endParaRPr lang="uk-UA" sz="2400" b="1" dirty="0"/>
          </a:p>
          <a:p>
            <a:pPr algn="ctr"/>
            <a:endParaRPr lang="ru-RU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43438" y="1857364"/>
            <a:ext cx="2604816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  <a:sp3d extrusionH="57150">
              <a:bevelT w="38100" h="38100" prst="slope"/>
            </a:sp3d>
          </a:bodyPr>
          <a:lstStyle/>
          <a:p>
            <a:r>
              <a:rPr lang="uk-UA" sz="2400" b="1" dirty="0" smtClean="0"/>
              <a:t>Харківський театр</a:t>
            </a:r>
            <a:endParaRPr lang="ru-RU" sz="2400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3857628"/>
            <a:ext cx="1905000" cy="2352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1000100" y="6286520"/>
            <a:ext cx="1908023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none" rtlCol="0">
            <a:spAutoFit/>
          </a:bodyPr>
          <a:lstStyle/>
          <a:p>
            <a:r>
              <a:rPr lang="uk-UA" b="1" dirty="0" smtClean="0"/>
              <a:t>Михайло </a:t>
            </a:r>
            <a:r>
              <a:rPr lang="uk-UA" b="1" dirty="0" err="1" smtClean="0"/>
              <a:t>Щепкін</a:t>
            </a:r>
            <a:endParaRPr lang="ru-RU" b="1" dirty="0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8" y="2428868"/>
            <a:ext cx="2928958" cy="37256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4572000" y="6286520"/>
            <a:ext cx="4347922" cy="3693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none">
            <a:spAutoFit/>
          </a:bodyPr>
          <a:lstStyle/>
          <a:p>
            <a:r>
              <a:rPr lang="ru-RU" b="1" dirty="0" err="1" smtClean="0"/>
              <a:t>Григорій</a:t>
            </a:r>
            <a:r>
              <a:rPr lang="ru-RU" b="1" dirty="0" smtClean="0"/>
              <a:t> Федорович </a:t>
            </a:r>
            <a:r>
              <a:rPr lang="ru-RU" b="1" dirty="0" err="1" smtClean="0"/>
              <a:t>Квітка-Основ'яненко</a:t>
            </a:r>
            <a:endParaRPr lang="ru-RU" dirty="0"/>
          </a:p>
        </p:txBody>
      </p:sp>
    </p:spTree>
  </p:cSld>
  <p:clrMapOvr>
    <a:masterClrMapping/>
  </p:clrMapOvr>
  <p:transition spd="med" advClick="0" advTm="15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600" decel="100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00" decel="100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6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6000"/>
                            </p:stCondLst>
                            <p:childTnLst>
                              <p:par>
                                <p:cTn id="40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0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5699840" cy="4286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57950" y="714356"/>
            <a:ext cx="2428892" cy="28418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6000760" y="214290"/>
            <a:ext cx="2814424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Іван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Котляревський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5000636"/>
            <a:ext cx="5500726" cy="139487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000" b="1" cap="none" spc="0" dirty="0" err="1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Полтавський</a:t>
            </a:r>
            <a:r>
              <a:rPr lang="ru-RU" sz="40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театр </a:t>
            </a:r>
          </a:p>
          <a:p>
            <a:pPr algn="ctr"/>
            <a:r>
              <a:rPr lang="uk-UA" sz="4000" b="1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1818 - 1821 рр.</a:t>
            </a:r>
            <a:endParaRPr lang="ru-RU" sz="4000" b="1" cap="none" spc="0" dirty="0">
              <a:ln w="1905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3703322"/>
            <a:ext cx="1976438" cy="22926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6858016" y="6143644"/>
            <a:ext cx="16046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М. </a:t>
            </a:r>
            <a:r>
              <a:rPr lang="uk-UA" sz="2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Щепкін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1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6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214423"/>
            <a:ext cx="3887298" cy="5494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857224" y="214290"/>
            <a:ext cx="800105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000" b="1" cap="none" spc="0" dirty="0" err="1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Видатний</a:t>
            </a:r>
            <a:r>
              <a:rPr lang="ru-RU" sz="40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4000" b="1" dirty="0" err="1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</a:t>
            </a:r>
            <a:r>
              <a:rPr lang="ru-RU" sz="4000" b="1" cap="none" spc="0" dirty="0" err="1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країнський</a:t>
            </a:r>
            <a:r>
              <a:rPr lang="ru-RU" sz="40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uk-UA" sz="4000" b="1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композитор</a:t>
            </a:r>
            <a:endParaRPr lang="ru-RU" sz="4000" b="1" cap="none" spc="0" dirty="0">
              <a:ln w="1905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1981570"/>
            <a:ext cx="3138486" cy="4458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57752" y="1000108"/>
            <a:ext cx="3475310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М.і</a:t>
            </a:r>
            <a:r>
              <a:rPr lang="ru-RU" sz="4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. глинка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357166"/>
            <a:ext cx="8501122" cy="101566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Музичний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фольклор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Блок-схема: перфолента 2"/>
          <p:cNvSpPr/>
          <p:nvPr/>
        </p:nvSpPr>
        <p:spPr>
          <a:xfrm>
            <a:off x="285720" y="1785926"/>
            <a:ext cx="3643338" cy="2071702"/>
          </a:xfrm>
          <a:prstGeom prst="flowChartPunchedTap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400" b="1" u="sng" dirty="0" smtClean="0">
                <a:solidFill>
                  <a:srgbClr val="C00000"/>
                </a:solidFill>
              </a:rPr>
              <a:t>Пісні:</a:t>
            </a:r>
            <a:r>
              <a:rPr lang="uk-UA" sz="2800" u="sng" dirty="0" smtClean="0">
                <a:solidFill>
                  <a:srgbClr val="C00000"/>
                </a:solidFill>
              </a:rPr>
              <a:t> </a:t>
            </a:r>
            <a:r>
              <a:rPr lang="uk-UA" sz="2800" b="1" dirty="0" smtClean="0">
                <a:solidFill>
                  <a:srgbClr val="C00000"/>
                </a:solidFill>
              </a:rPr>
              <a:t>календарно-обрядові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3929058" y="3000372"/>
            <a:ext cx="1214446" cy="500066"/>
          </a:xfrm>
          <a:prstGeom prst="right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857752" y="1643050"/>
            <a:ext cx="3929090" cy="2428892"/>
          </a:xfrm>
          <a:prstGeom prst="verticalScrol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Жниварські, колядки, щедрівки.</a:t>
            </a:r>
          </a:p>
          <a:p>
            <a:pPr algn="ctr"/>
            <a:r>
              <a:rPr lang="uk-UA" sz="2800" b="1" dirty="0">
                <a:solidFill>
                  <a:schemeClr val="accent6">
                    <a:lumMod val="50000"/>
                  </a:schemeClr>
                </a:solidFill>
              </a:rPr>
              <a:t>к</a:t>
            </a:r>
            <a:r>
              <a:rPr lang="uk-UA" sz="2800" b="1" dirty="0" smtClean="0">
                <a:solidFill>
                  <a:schemeClr val="accent6">
                    <a:lumMod val="50000"/>
                  </a:schemeClr>
                </a:solidFill>
              </a:rPr>
              <a:t>упальські, русальні</a:t>
            </a:r>
            <a:endParaRPr lang="ru-RU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Двойная волна 5"/>
          <p:cNvSpPr/>
          <p:nvPr/>
        </p:nvSpPr>
        <p:spPr>
          <a:xfrm>
            <a:off x="285720" y="4143380"/>
            <a:ext cx="3643338" cy="2500330"/>
          </a:xfrm>
          <a:prstGeom prst="doubleWav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u="sng" dirty="0" smtClean="0">
                <a:solidFill>
                  <a:srgbClr val="FF0000"/>
                </a:solidFill>
              </a:rPr>
              <a:t>Родинно-побутові: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в</a:t>
            </a:r>
            <a:r>
              <a:rPr lang="uk-UA" sz="2400" b="1" dirty="0" smtClean="0">
                <a:solidFill>
                  <a:srgbClr val="FF0000"/>
                </a:solidFill>
              </a:rPr>
              <a:t>есільні,колискові, народні плачі</a:t>
            </a:r>
          </a:p>
          <a:p>
            <a:pPr algn="ctr"/>
            <a:r>
              <a:rPr lang="uk-UA" sz="2400" b="1" dirty="0">
                <a:solidFill>
                  <a:srgbClr val="FF0000"/>
                </a:solidFill>
              </a:rPr>
              <a:t>г</a:t>
            </a:r>
            <a:r>
              <a:rPr lang="uk-UA" sz="2400" b="1" dirty="0" smtClean="0">
                <a:solidFill>
                  <a:srgbClr val="FF0000"/>
                </a:solidFill>
              </a:rPr>
              <a:t>олосіння, думи. історичні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642910" y="2857496"/>
            <a:ext cx="428628" cy="1285884"/>
          </a:xfrm>
          <a:prstGeom prst="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Круглая лента лицом вниз 7"/>
          <p:cNvSpPr/>
          <p:nvPr/>
        </p:nvSpPr>
        <p:spPr>
          <a:xfrm>
            <a:off x="4857752" y="4500570"/>
            <a:ext cx="3714776" cy="2044836"/>
          </a:xfrm>
          <a:prstGeom prst="ellipseRibb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u="sng" dirty="0" smtClean="0">
                <a:solidFill>
                  <a:srgbClr val="7030A0"/>
                </a:solidFill>
              </a:rPr>
              <a:t>Народні танці: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м</a:t>
            </a:r>
            <a:r>
              <a:rPr lang="uk-UA" sz="2000" b="1" dirty="0" smtClean="0">
                <a:solidFill>
                  <a:srgbClr val="7030A0"/>
                </a:solidFill>
              </a:rPr>
              <a:t>етелиця, гопак,</a:t>
            </a:r>
          </a:p>
          <a:p>
            <a:pPr algn="ctr"/>
            <a:r>
              <a:rPr lang="uk-UA" sz="2000" b="1" dirty="0">
                <a:solidFill>
                  <a:srgbClr val="7030A0"/>
                </a:solidFill>
              </a:rPr>
              <a:t>к</a:t>
            </a:r>
            <a:r>
              <a:rPr lang="uk-UA" sz="2000" b="1" dirty="0" smtClean="0">
                <a:solidFill>
                  <a:srgbClr val="7030A0"/>
                </a:solidFill>
              </a:rPr>
              <a:t>озачок, польк</a:t>
            </a:r>
            <a:r>
              <a:rPr lang="uk-UA" b="1" dirty="0" smtClean="0">
                <a:solidFill>
                  <a:srgbClr val="7030A0"/>
                </a:solidFill>
              </a:rPr>
              <a:t>а  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люс 8"/>
          <p:cNvSpPr/>
          <p:nvPr/>
        </p:nvSpPr>
        <p:spPr>
          <a:xfrm>
            <a:off x="4143372" y="4857760"/>
            <a:ext cx="785818" cy="714380"/>
          </a:xfrm>
          <a:prstGeom prst="mathPlus">
            <a:avLst>
              <a:gd name="adj1" fmla="val 27649"/>
            </a:avLst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 advClick="0" advTm="20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85918" y="357166"/>
            <a:ext cx="6322565" cy="110799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6600" b="1" cap="all" spc="0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Троїсті</a:t>
            </a:r>
            <a:r>
              <a:rPr lang="ru-RU" sz="66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6600" b="1" cap="all" spc="0" dirty="0" err="1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музики</a:t>
            </a:r>
            <a:endParaRPr lang="ru-RU" sz="66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143248"/>
            <a:ext cx="2403637" cy="35004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28860" y="1559922"/>
            <a:ext cx="4143404" cy="3126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500694" y="3929066"/>
            <a:ext cx="3487986" cy="2709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500034" y="2571744"/>
            <a:ext cx="1571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Скрипка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0430" y="4786322"/>
            <a:ext cx="1785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Цимбали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330" y="328612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Бубон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 spd="med" advClick="0" advTm="12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6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214290"/>
            <a:ext cx="8301119" cy="175432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Співці-кобзарі</a:t>
            </a:r>
            <a:r>
              <a:rPr lang="ru-RU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</a:t>
            </a:r>
            <a:r>
              <a:rPr lang="ru-RU" sz="5400" b="1" dirty="0" err="1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бандуристи</a:t>
            </a:r>
            <a:endParaRPr lang="ru-RU" sz="5400" b="1" dirty="0" smtClean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2700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лірники</a:t>
            </a:r>
            <a:endParaRPr lang="ru-RU" sz="5400" b="1" dirty="0">
              <a:ln w="12700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928934"/>
            <a:ext cx="28903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714348" y="2214554"/>
            <a:ext cx="21431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Андрій </a:t>
            </a:r>
            <a:r>
              <a:rPr lang="uk-UA" sz="28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Шут</a:t>
            </a:r>
            <a:endParaRPr lang="ru-RU" sz="28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15074" y="2486876"/>
            <a:ext cx="2778173" cy="3906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3357554" y="5929330"/>
            <a:ext cx="2619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Іван Крюковський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57950" y="2000240"/>
            <a:ext cx="2307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400" b="1" dirty="0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Федір </a:t>
            </a:r>
            <a:r>
              <a:rPr lang="uk-UA" sz="2400" b="1" dirty="0" err="1" smtClean="0">
                <a:ln>
                  <a:solidFill>
                    <a:srgbClr val="002060"/>
                  </a:solidFill>
                </a:ln>
                <a:solidFill>
                  <a:srgbClr val="FFC000"/>
                </a:solidFill>
              </a:rPr>
              <a:t>Гриценко</a:t>
            </a:r>
            <a:endParaRPr lang="ru-RU" sz="2400" b="1" dirty="0">
              <a:ln>
                <a:solidFill>
                  <a:srgbClr val="00206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14678" y="3929066"/>
            <a:ext cx="2962274" cy="19263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286116" y="2071678"/>
            <a:ext cx="1009154" cy="1792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43438" y="2119162"/>
            <a:ext cx="1250006" cy="1669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med" advClick="0" advTm="2000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6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6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6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800" decel="100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800" decel="100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12" y="214290"/>
            <a:ext cx="3915050" cy="56724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86446" y="3564356"/>
            <a:ext cx="3117295" cy="3007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3786190"/>
            <a:ext cx="3755607" cy="28241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1857364"/>
            <a:ext cx="26564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Вересай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642918"/>
            <a:ext cx="1923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>
                  <a:solidFill>
                    <a:srgbClr val="00206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Остап</a:t>
            </a:r>
            <a:endParaRPr lang="ru-RU" sz="5400" b="1" cap="none" spc="0" dirty="0">
              <a:ln w="1905">
                <a:solidFill>
                  <a:srgbClr val="00206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715140" y="1357298"/>
            <a:ext cx="224587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1803-1890</a:t>
            </a:r>
            <a:r>
              <a:rPr lang="ru-RU" sz="5400" b="1" cap="all" spc="0" dirty="0" smtClean="0">
                <a:ln w="9000" cmpd="sng">
                  <a:solidFill>
                    <a:srgbClr val="002060"/>
                  </a:solidFill>
                  <a:prstDash val="solid"/>
                </a:ln>
                <a:solidFill>
                  <a:srgbClr val="FFC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ru-RU" sz="5400" b="1" cap="all" spc="0" dirty="0">
              <a:ln w="9000" cmpd="sng">
                <a:solidFill>
                  <a:srgbClr val="002060"/>
                </a:solidFill>
                <a:prstDash val="solid"/>
              </a:ln>
              <a:solidFill>
                <a:srgbClr val="FFC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 advClick="0" advTm="0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6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00" accel="1000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443</TotalTime>
  <Words>174</Words>
  <Application>Microsoft Office PowerPoint</Application>
  <PresentationFormat>Экран (4:3)</PresentationFormat>
  <Paragraphs>65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66</cp:revision>
  <dcterms:created xsi:type="dcterms:W3CDTF">2011-01-14T14:36:44Z</dcterms:created>
  <dcterms:modified xsi:type="dcterms:W3CDTF">2016-03-31T06:28:52Z</dcterms:modified>
</cp:coreProperties>
</file>