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9" r:id="rId4"/>
    <p:sldId id="270" r:id="rId5"/>
    <p:sldId id="273" r:id="rId6"/>
    <p:sldId id="281" r:id="rId7"/>
    <p:sldId id="284" r:id="rId8"/>
    <p:sldId id="285" r:id="rId9"/>
    <p:sldId id="287" r:id="rId10"/>
    <p:sldId id="289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049"/>
    <a:srgbClr val="D60093"/>
    <a:srgbClr val="000000"/>
    <a:srgbClr val="990033"/>
    <a:srgbClr val="660033"/>
    <a:srgbClr val="FF3399"/>
    <a:srgbClr val="A8EEFE"/>
    <a:srgbClr val="96EAFE"/>
    <a:srgbClr val="96FCFE"/>
    <a:srgbClr val="96ED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4" autoAdjust="0"/>
    <p:restoredTop sz="93617" autoAdjust="0"/>
  </p:normalViewPr>
  <p:slideViewPr>
    <p:cSldViewPr>
      <p:cViewPr varScale="1">
        <p:scale>
          <a:sx n="68" d="100"/>
          <a:sy n="68" d="100"/>
        </p:scale>
        <p:origin x="-1404" y="-102"/>
      </p:cViewPr>
      <p:guideLst>
        <p:guide orient="horz" pos="26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47800"/>
            <a:ext cx="9144000" cy="5334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9144000" cy="304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52C820-D5B4-42B1-8E29-221ACB850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6B463-BA18-43C9-BE86-0A613C9A8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1B156-14B8-4989-9174-F417E2CB7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B3D6F-7AAA-448E-9417-20B093E46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859FC-A3DF-4F1D-8C00-9CCA6208A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685800"/>
            <a:ext cx="39624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685800"/>
            <a:ext cx="39624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AB39D-0645-4F71-8943-2B387C5783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028-63E2-4C38-9ACF-C0F8A51EA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A8B67-0486-43DF-95E4-23757437D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9974C-A660-4330-A2E2-D9BD53B42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02804-5045-40CC-B3A9-BCBB5801C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6A451-61D9-40F6-A7B6-FBCB36089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fld id="{C02E2B1B-439D-4EF8-A0C0-142668181A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ranklin Gothic Heavy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08920"/>
            <a:ext cx="9144000" cy="1800200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uk-UA" sz="6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Процеси і апарати </a:t>
            </a:r>
            <a:r>
              <a:rPr lang="uk-UA" sz="66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хімічних</a:t>
            </a:r>
            <a:r>
              <a:rPr lang="uk-UA" sz="6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виробництв</a:t>
            </a:r>
            <a:endParaRPr lang="en-US" sz="6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445224"/>
            <a:ext cx="9144000" cy="655712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uk-UA" sz="40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en-US" sz="40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9" name="Picture 11" descr="Z:\newtek\_backgrounds_1.02\Tim\powerpoint templates\81-100\technology_of_gears\elements\gears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990600"/>
            <a:ext cx="2819400" cy="18145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endParaRPr lang="uk-UA" sz="2000" b="1" dirty="0" smtClean="0"/>
          </a:p>
          <a:p>
            <a:pPr algn="ctr">
              <a:buNone/>
            </a:pPr>
            <a:endParaRPr lang="uk-UA" sz="20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692696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sz="2000" dirty="0" smtClean="0"/>
              <a:t> </a:t>
            </a:r>
            <a:r>
              <a:rPr lang="uk-UA" sz="2400" dirty="0" smtClean="0"/>
              <a:t>Число одиниць переносу характеризує зміну робочої концентрації фази, яка припадає на одиницю рушійної сили.</a:t>
            </a:r>
            <a:endParaRPr lang="ru-RU" sz="2400" dirty="0" smtClean="0"/>
          </a:p>
          <a:p>
            <a:r>
              <a:rPr lang="uk-UA" sz="2400" dirty="0" smtClean="0"/>
              <a:t>     Одну одиницю переносу можна розглядати як ділянку апарату, для якої зміна концентрації однієї з фаз дорівнює середній рушійній силі на цій ділянці.</a:t>
            </a:r>
            <a:endParaRPr lang="ru-RU" sz="2400" dirty="0" smtClean="0"/>
          </a:p>
          <a:p>
            <a:r>
              <a:rPr lang="uk-UA" sz="2400" dirty="0" smtClean="0"/>
              <a:t>     Число одиниць переносу дорівнює кількості теоретичних тарілок тарілчастої колони. Знаючи оптимальну відстань між тарілками, характерну для кожного виду тарілок, а також </a:t>
            </a:r>
            <a:r>
              <a:rPr lang="uk-UA" sz="2400" dirty="0" err="1" smtClean="0"/>
              <a:t>к.к.д</a:t>
            </a:r>
            <a:r>
              <a:rPr lang="uk-UA" sz="2400" dirty="0" smtClean="0"/>
              <a:t>. тарілки, визначають висоту колони. Якщо колона насадкова, вводять поняття висоти, еквівалентній теоретичній тарілці </a:t>
            </a:r>
            <a:r>
              <a:rPr lang="en-US" sz="2400" i="1" dirty="0" smtClean="0"/>
              <a:t>h</a:t>
            </a:r>
            <a:r>
              <a:rPr lang="uk-UA" sz="2400" baseline="-25000" dirty="0" smtClean="0"/>
              <a:t>т </a:t>
            </a:r>
            <a:r>
              <a:rPr lang="uk-UA" sz="2400" dirty="0" smtClean="0"/>
              <a:t>(ВЕТТ). Висота шару насадки </a:t>
            </a:r>
            <a:r>
              <a:rPr lang="uk-UA" sz="2400" i="1" dirty="0" err="1" smtClean="0"/>
              <a:t>Н</a:t>
            </a:r>
            <a:r>
              <a:rPr lang="uk-UA" sz="2400" baseline="-25000" dirty="0" err="1" smtClean="0"/>
              <a:t>н</a:t>
            </a:r>
            <a:r>
              <a:rPr lang="uk-UA" sz="2400" dirty="0" smtClean="0"/>
              <a:t> може бути розрахована за рівнянням: </a:t>
            </a:r>
            <a:r>
              <a:rPr lang="uk-UA" sz="2400" i="1" dirty="0" smtClean="0"/>
              <a:t> </a:t>
            </a:r>
            <a:r>
              <a:rPr lang="uk-UA" sz="2400" i="1" dirty="0" err="1" smtClean="0"/>
              <a:t>Н</a:t>
            </a:r>
            <a:r>
              <a:rPr lang="uk-UA" sz="2400" baseline="-25000" dirty="0" err="1" smtClean="0"/>
              <a:t>н</a:t>
            </a:r>
            <a:r>
              <a:rPr lang="uk-UA" sz="2400" dirty="0" smtClean="0"/>
              <a:t> = </a:t>
            </a:r>
            <a:r>
              <a:rPr lang="en-US" sz="2400" i="1" dirty="0" smtClean="0"/>
              <a:t>h</a:t>
            </a:r>
            <a:r>
              <a:rPr lang="uk-UA" sz="2400" baseline="-25000" dirty="0" smtClean="0"/>
              <a:t>т</a:t>
            </a:r>
            <a:r>
              <a:rPr lang="en-US" sz="2400" i="1" dirty="0" smtClean="0"/>
              <a:t>n</a:t>
            </a:r>
            <a:r>
              <a:rPr lang="uk-UA" sz="2400" baseline="-25000" dirty="0" smtClean="0"/>
              <a:t>т</a:t>
            </a:r>
            <a:r>
              <a:rPr lang="uk-UA" sz="2400" dirty="0" smtClean="0"/>
              <a:t>.</a:t>
            </a:r>
            <a:endParaRPr lang="ru-RU" sz="2400" dirty="0" smtClean="0"/>
          </a:p>
          <a:p>
            <a:r>
              <a:rPr lang="uk-UA" sz="2400" dirty="0" smtClean="0"/>
              <a:t>     Приклади таких розрахунків наведені у задачнику з ПАХТ Павлова, Романкова і </a:t>
            </a:r>
            <a:r>
              <a:rPr lang="uk-UA" sz="2400" dirty="0" err="1" smtClean="0"/>
              <a:t>Носкова</a:t>
            </a:r>
            <a:r>
              <a:rPr lang="uk-UA" sz="2400" dirty="0" smtClean="0"/>
              <a:t> </a:t>
            </a:r>
            <a:r>
              <a:rPr lang="ru-RU" sz="2400" dirty="0" smtClean="0"/>
              <a:t>[3]</a:t>
            </a:r>
            <a:r>
              <a:rPr lang="uk-UA" sz="2400" dirty="0" smtClean="0"/>
              <a:t>. </a:t>
            </a:r>
            <a:r>
              <a:rPr lang="ru-RU" sz="2400" dirty="0" err="1" smtClean="0"/>
              <a:t>Їх</a:t>
            </a:r>
            <a:r>
              <a:rPr lang="uk-UA" sz="2400" dirty="0" smtClean="0"/>
              <a:t> треба розглянути самостійно або на практичному занятті, щоб зрозуміти подальше викладання матеріалу.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94" name="Picture 38" descr="Z:\newtek\_backgrounds_1.02\Tim\powerpoint templates\81-100\technology_of_gears\elements\gears_animat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97152"/>
            <a:ext cx="2618775" cy="1685057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4904"/>
            <a:ext cx="9144000" cy="1008112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en-US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200" b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Тема </a:t>
            </a:r>
            <a:r>
              <a:rPr lang="ru-RU" sz="4000" b="1" u="sng" dirty="0" smtClean="0">
                <a:solidFill>
                  <a:srgbClr val="002060"/>
                </a:solidFill>
              </a:rPr>
              <a:t>.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uk-UA" sz="3200" b="1" dirty="0" err="1" smtClean="0">
                <a:solidFill>
                  <a:srgbClr val="002060"/>
                </a:solidFill>
              </a:rPr>
              <a:t>Масообмінні</a:t>
            </a:r>
            <a:r>
              <a:rPr lang="uk-UA" sz="3200" b="1" dirty="0" smtClean="0">
                <a:solidFill>
                  <a:srgbClr val="002060"/>
                </a:solidFill>
              </a:rPr>
              <a:t> процеси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2200" b="1" dirty="0" smtClean="0"/>
              <a:t>Основи </a:t>
            </a:r>
            <a:r>
              <a:rPr lang="uk-UA" sz="2200" b="1" dirty="0" err="1" smtClean="0"/>
              <a:t>масопередачі</a:t>
            </a:r>
            <a:endParaRPr lang="ru-RU" sz="2200" b="1" dirty="0" smtClean="0"/>
          </a:p>
          <a:p>
            <a:pPr>
              <a:buNone/>
            </a:pPr>
            <a:r>
              <a:rPr lang="uk-UA" sz="2200" dirty="0" smtClean="0"/>
              <a:t> </a:t>
            </a:r>
            <a:r>
              <a:rPr lang="uk-UA" sz="2200" dirty="0" smtClean="0"/>
              <a:t>     </a:t>
            </a:r>
            <a:r>
              <a:rPr lang="uk-UA" sz="2200" dirty="0" smtClean="0"/>
              <a:t>Процеси </a:t>
            </a:r>
            <a:r>
              <a:rPr lang="uk-UA" sz="2200" dirty="0" err="1" smtClean="0"/>
              <a:t>масопередачі</a:t>
            </a:r>
            <a:r>
              <a:rPr lang="uk-UA" sz="2200" dirty="0" smtClean="0"/>
              <a:t> характеризуються переходом речовини з однієї фази в іншу.</a:t>
            </a:r>
            <a:endParaRPr lang="ru-RU" sz="2200" dirty="0" smtClean="0"/>
          </a:p>
          <a:p>
            <a:pPr>
              <a:buNone/>
            </a:pPr>
            <a:r>
              <a:rPr lang="uk-UA" sz="2200" dirty="0" smtClean="0"/>
              <a:t> </a:t>
            </a:r>
            <a:r>
              <a:rPr lang="uk-UA" sz="2200" b="1" i="1" dirty="0" smtClean="0"/>
              <a:t> </a:t>
            </a:r>
            <a:r>
              <a:rPr lang="uk-UA" sz="2200" b="1" i="1" dirty="0" smtClean="0"/>
              <a:t>Види процесів </a:t>
            </a:r>
            <a:r>
              <a:rPr lang="uk-UA" sz="2200" b="1" i="1" dirty="0" err="1" smtClean="0"/>
              <a:t>масопередачі</a:t>
            </a:r>
            <a:endParaRPr lang="ru-RU" sz="2200" b="1" dirty="0" smtClean="0"/>
          </a:p>
          <a:p>
            <a:pPr>
              <a:buNone/>
            </a:pPr>
            <a:r>
              <a:rPr lang="uk-UA" sz="2200" dirty="0" smtClean="0"/>
              <a:t> </a:t>
            </a:r>
            <a:r>
              <a:rPr lang="uk-UA" sz="2200" b="1" dirty="0" smtClean="0"/>
              <a:t>     </a:t>
            </a:r>
            <a:r>
              <a:rPr lang="uk-UA" sz="2200" b="1" dirty="0" smtClean="0"/>
              <a:t>1.</a:t>
            </a:r>
            <a:r>
              <a:rPr lang="uk-UA" sz="2200" dirty="0" smtClean="0"/>
              <a:t> </a:t>
            </a:r>
            <a:r>
              <a:rPr lang="uk-UA" sz="2200" b="1" i="1" dirty="0" smtClean="0"/>
              <a:t>Абсорбція</a:t>
            </a:r>
            <a:r>
              <a:rPr lang="uk-UA" sz="2200" i="1" dirty="0" smtClean="0"/>
              <a:t> </a:t>
            </a:r>
            <a:r>
              <a:rPr lang="uk-UA" sz="2200" dirty="0" smtClean="0"/>
              <a:t>– це поглинання газу рідинами, (система Г-Р). Зворотний процес –  десорбція.</a:t>
            </a:r>
            <a:endParaRPr lang="ru-RU" sz="2200" dirty="0" smtClean="0"/>
          </a:p>
          <a:p>
            <a:pPr>
              <a:buNone/>
            </a:pPr>
            <a:r>
              <a:rPr lang="uk-UA" sz="2200" b="1" dirty="0" smtClean="0"/>
              <a:t>     2.</a:t>
            </a:r>
            <a:r>
              <a:rPr lang="uk-UA" sz="2200" dirty="0" smtClean="0"/>
              <a:t> </a:t>
            </a:r>
            <a:r>
              <a:rPr lang="uk-UA" sz="2200" b="1" i="1" dirty="0" smtClean="0"/>
              <a:t>Перегонка</a:t>
            </a:r>
            <a:r>
              <a:rPr lang="uk-UA" sz="2200" dirty="0" smtClean="0"/>
              <a:t> – поділ гомогенних рідких сумішей шляхом взаємного  обміну компонентами між рідиною і парою, яка отримана випарюванням рідкої суміші, що поділяється (Г–Р).</a:t>
            </a:r>
            <a:endParaRPr lang="ru-RU" sz="2200" dirty="0" smtClean="0"/>
          </a:p>
          <a:p>
            <a:pPr>
              <a:buNone/>
            </a:pPr>
            <a:r>
              <a:rPr lang="uk-UA" sz="2200" b="1" dirty="0" smtClean="0"/>
              <a:t>     3.</a:t>
            </a:r>
            <a:r>
              <a:rPr lang="uk-UA" sz="2200" dirty="0" smtClean="0"/>
              <a:t> </a:t>
            </a:r>
            <a:r>
              <a:rPr lang="uk-UA" sz="2200" b="1" i="1" dirty="0" smtClean="0"/>
              <a:t>Екстракція</a:t>
            </a:r>
            <a:r>
              <a:rPr lang="uk-UA" sz="2200" b="1" dirty="0" smtClean="0"/>
              <a:t> </a:t>
            </a:r>
            <a:r>
              <a:rPr lang="uk-UA" sz="2200" dirty="0" smtClean="0"/>
              <a:t>– добування речовини,  яка:</a:t>
            </a:r>
            <a:endParaRPr lang="ru-RU" sz="2200" dirty="0" smtClean="0"/>
          </a:p>
          <a:p>
            <a:pPr>
              <a:buNone/>
            </a:pPr>
            <a:r>
              <a:rPr lang="uk-UA" sz="2200" dirty="0" smtClean="0"/>
              <a:t>    а) розчинена у рідині (</a:t>
            </a:r>
            <a:r>
              <a:rPr lang="uk-UA" sz="2200" i="1" dirty="0" smtClean="0"/>
              <a:t>І</a:t>
            </a:r>
            <a:r>
              <a:rPr lang="uk-UA" sz="2200" dirty="0" smtClean="0"/>
              <a:t>), що практично не змішується або частково змішується  з  іншою рідиною (</a:t>
            </a:r>
            <a:r>
              <a:rPr lang="uk-UA" sz="2200" i="1" dirty="0" smtClean="0"/>
              <a:t>ІІ</a:t>
            </a:r>
            <a:r>
              <a:rPr lang="uk-UA" sz="2200" dirty="0" smtClean="0"/>
              <a:t>)  (Р – </a:t>
            </a:r>
            <a:r>
              <a:rPr lang="uk-UA" sz="2200" dirty="0" err="1" smtClean="0"/>
              <a:t>Р</a:t>
            </a:r>
            <a:r>
              <a:rPr lang="uk-UA" sz="2200" dirty="0" smtClean="0"/>
              <a:t>);</a:t>
            </a:r>
            <a:endParaRPr lang="ru-RU" sz="2200" dirty="0" smtClean="0"/>
          </a:p>
          <a:p>
            <a:pPr>
              <a:buNone/>
            </a:pPr>
            <a:r>
              <a:rPr lang="uk-UA" sz="2200" dirty="0" smtClean="0"/>
              <a:t>    б) розподілена у твердій речовині (процес </a:t>
            </a:r>
            <a:r>
              <a:rPr lang="uk-UA" sz="2200" dirty="0" err="1" smtClean="0"/>
              <a:t>вилужування</a:t>
            </a:r>
            <a:r>
              <a:rPr lang="uk-UA" sz="2200" dirty="0" smtClean="0"/>
              <a:t>) (Т – Р).</a:t>
            </a:r>
            <a:endParaRPr lang="ru-RU" sz="2200" dirty="0" smtClean="0"/>
          </a:p>
          <a:p>
            <a:pPr>
              <a:buNone/>
            </a:pPr>
            <a:r>
              <a:rPr lang="uk-UA" sz="2200" b="1" dirty="0" smtClean="0"/>
              <a:t>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8077200" cy="58395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b="1" dirty="0" smtClean="0"/>
              <a:t> </a:t>
            </a:r>
            <a:r>
              <a:rPr lang="uk-UA" sz="2200" b="1" dirty="0" smtClean="0"/>
              <a:t>5.</a:t>
            </a:r>
            <a:r>
              <a:rPr lang="uk-UA" sz="2200" dirty="0" smtClean="0"/>
              <a:t> </a:t>
            </a:r>
            <a:r>
              <a:rPr lang="uk-UA" sz="2200" b="1" i="1" dirty="0" smtClean="0"/>
              <a:t>Сушіння</a:t>
            </a:r>
            <a:r>
              <a:rPr lang="uk-UA" sz="2200" b="1" dirty="0" smtClean="0"/>
              <a:t> </a:t>
            </a:r>
            <a:r>
              <a:rPr lang="uk-UA" sz="2200" dirty="0" smtClean="0"/>
              <a:t>- видалення вологи з твердих матеріалів шляхом її випаровування.</a:t>
            </a:r>
            <a:endParaRPr lang="ru-RU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200" b="1" dirty="0" smtClean="0"/>
              <a:t>     6.</a:t>
            </a:r>
            <a:r>
              <a:rPr lang="uk-UA" sz="2200" dirty="0" smtClean="0"/>
              <a:t> </a:t>
            </a:r>
            <a:r>
              <a:rPr lang="uk-UA" sz="2200" b="1" i="1" dirty="0" smtClean="0"/>
              <a:t>Кристалізація</a:t>
            </a:r>
            <a:r>
              <a:rPr lang="uk-UA" sz="2200" dirty="0" smtClean="0"/>
              <a:t> –  видалення твердої фази у вигляді кристалів з розчинів або розплавів. Відбувається в результаті або пересичення, або переохолодження розчину (Р – Т).</a:t>
            </a:r>
            <a:endParaRPr lang="ru-RU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200" b="1" dirty="0" smtClean="0"/>
              <a:t>     7.</a:t>
            </a:r>
            <a:r>
              <a:rPr lang="uk-UA" sz="2200" dirty="0" smtClean="0"/>
              <a:t> </a:t>
            </a:r>
            <a:r>
              <a:rPr lang="uk-UA" sz="2200" b="1" i="1" dirty="0" smtClean="0"/>
              <a:t>Розчинення </a:t>
            </a:r>
            <a:r>
              <a:rPr lang="uk-UA" sz="2200" b="1" dirty="0" smtClean="0"/>
              <a:t> </a:t>
            </a:r>
            <a:r>
              <a:rPr lang="uk-UA" sz="2200" dirty="0" smtClean="0"/>
              <a:t>(Т- Р).</a:t>
            </a:r>
            <a:endParaRPr lang="ru-RU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200" dirty="0" smtClean="0"/>
              <a:t>    </a:t>
            </a:r>
            <a:r>
              <a:rPr lang="uk-UA" sz="2200" dirty="0" err="1" smtClean="0"/>
              <a:t>Масопередача</a:t>
            </a:r>
            <a:r>
              <a:rPr lang="uk-UA" sz="2200" dirty="0" smtClean="0"/>
              <a:t> – це складний процес, який включає перенесення речовини у межах однієї фази, крізь поверхню поділу фаз, у межах другої фази. Перенесення речовини з фази до границі поділу фаз або у зворотному напрямку називається </a:t>
            </a:r>
            <a:r>
              <a:rPr lang="uk-UA" sz="2200" i="1" dirty="0" smtClean="0"/>
              <a:t>масовіддачею</a:t>
            </a:r>
            <a:r>
              <a:rPr lang="uk-UA" sz="2200" dirty="0" smtClean="0"/>
              <a:t>. </a:t>
            </a:r>
            <a:endParaRPr lang="ru-RU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200" dirty="0" smtClean="0"/>
              <a:t>    Існують дві групи процесів </a:t>
            </a:r>
            <a:r>
              <a:rPr lang="uk-UA" sz="2200" dirty="0" err="1" smtClean="0"/>
              <a:t>масопередачі</a:t>
            </a:r>
            <a:r>
              <a:rPr lang="uk-UA" sz="2200" dirty="0" smtClean="0"/>
              <a:t>:</a:t>
            </a:r>
            <a:endParaRPr lang="ru-RU" sz="2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200" b="1" dirty="0" smtClean="0"/>
              <a:t>    1 гр.</a:t>
            </a:r>
            <a:r>
              <a:rPr lang="uk-UA" sz="2200" dirty="0" smtClean="0"/>
              <a:t> - адсорбція, екстракція, адсорбція. Тут у процесі </a:t>
            </a:r>
            <a:r>
              <a:rPr lang="uk-UA" sz="2200" dirty="0" err="1" smtClean="0"/>
              <a:t>масопередачі</a:t>
            </a:r>
            <a:r>
              <a:rPr lang="uk-UA" sz="2200" dirty="0" smtClean="0"/>
              <a:t> беруть участь три речовини: одна знаходиться тільки в фазі </a:t>
            </a:r>
            <a:r>
              <a:rPr lang="uk-UA" sz="2200" i="1" dirty="0" smtClean="0"/>
              <a:t>І</a:t>
            </a:r>
            <a:r>
              <a:rPr lang="uk-UA" sz="2200" dirty="0" smtClean="0"/>
              <a:t>, друга тільки в </a:t>
            </a:r>
            <a:r>
              <a:rPr lang="uk-UA" sz="2200" i="1" dirty="0" smtClean="0"/>
              <a:t>ІІ</a:t>
            </a:r>
            <a:r>
              <a:rPr lang="uk-UA" sz="2200" dirty="0" smtClean="0"/>
              <a:t>, а </a:t>
            </a:r>
            <a:r>
              <a:rPr lang="uk-UA" sz="2200" i="1" dirty="0" smtClean="0"/>
              <a:t>ІІІ</a:t>
            </a:r>
            <a:r>
              <a:rPr lang="uk-UA" sz="2200" dirty="0" smtClean="0"/>
              <a:t> речовина переходить з фази в фазу (речовина, що розподіляється</a:t>
            </a:r>
            <a:r>
              <a:rPr lang="uk-UA" sz="2200" dirty="0" smtClean="0"/>
              <a:t>).</a:t>
            </a:r>
            <a:endParaRPr lang="ru-RU" sz="22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just">
              <a:buNone/>
            </a:pPr>
            <a:r>
              <a:rPr lang="uk-UA" sz="2200" i="1" dirty="0" smtClean="0"/>
              <a:t>І</a:t>
            </a:r>
            <a:r>
              <a:rPr lang="uk-UA" sz="2200" dirty="0" smtClean="0"/>
              <a:t> і </a:t>
            </a:r>
            <a:r>
              <a:rPr lang="uk-UA" sz="2200" i="1" dirty="0" smtClean="0"/>
              <a:t>ІІ</a:t>
            </a:r>
            <a:r>
              <a:rPr lang="uk-UA" sz="2200" dirty="0" smtClean="0"/>
              <a:t> – носії речовини, що розподіляється, самі вони з фази в фазу не переходять (інертні носії).</a:t>
            </a:r>
            <a:endParaRPr lang="ru-RU" sz="2200" dirty="0" smtClean="0"/>
          </a:p>
          <a:p>
            <a:pPr algn="just">
              <a:buNone/>
            </a:pPr>
            <a:r>
              <a:rPr lang="uk-UA" sz="2200" b="1" dirty="0" smtClean="0"/>
              <a:t>     2 гр</a:t>
            </a:r>
            <a:r>
              <a:rPr lang="uk-UA" sz="2200" dirty="0" smtClean="0"/>
              <a:t>. - перегонка. Речовини, що складають дві фази, обмінюючись компонентами, самі беруть безпосередню участь в </a:t>
            </a:r>
            <a:r>
              <a:rPr lang="uk-UA" sz="2200" dirty="0" err="1" smtClean="0"/>
              <a:t>масопередачі</a:t>
            </a:r>
            <a:r>
              <a:rPr lang="uk-UA" sz="2200" dirty="0" smtClean="0"/>
              <a:t>.</a:t>
            </a:r>
            <a:endParaRPr lang="ru-RU" sz="2200" dirty="0" smtClean="0"/>
          </a:p>
          <a:p>
            <a:pPr algn="just">
              <a:buNone/>
            </a:pPr>
            <a:r>
              <a:rPr lang="uk-UA" sz="2200" dirty="0" smtClean="0"/>
              <a:t>     Рушійну силу виражають через різницю концентрацій (дивись рівняння 1.3). Більш точно - через різницю величин хімічної спорідненості речовин, що розподіляються.</a:t>
            </a:r>
            <a:endParaRPr lang="ru-RU" sz="2200" dirty="0" smtClean="0"/>
          </a:p>
          <a:p>
            <a:pPr algn="just">
              <a:buNone/>
            </a:pPr>
            <a:r>
              <a:rPr lang="uk-UA" sz="2200" dirty="0" smtClean="0"/>
              <a:t> </a:t>
            </a:r>
            <a:endParaRPr lang="ru-RU" sz="2200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sz="2200" dirty="0" smtClean="0"/>
          </a:p>
          <a:p>
            <a:pPr algn="just">
              <a:buNone/>
            </a:pPr>
            <a:endParaRPr lang="ru-RU" sz="2200" dirty="0" smtClean="0"/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endParaRPr lang="uk-UA" sz="2000" b="1" dirty="0" smtClean="0"/>
          </a:p>
          <a:p>
            <a:pPr algn="ctr">
              <a:buNone/>
            </a:pPr>
            <a:endParaRPr lang="uk-UA" sz="20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692696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2000" b="1" i="1" dirty="0" smtClean="0"/>
              <a:t>Рівновага при </a:t>
            </a:r>
            <a:r>
              <a:rPr lang="uk-UA" sz="2000" b="1" i="1" dirty="0" err="1" smtClean="0"/>
              <a:t>масопередачі</a:t>
            </a:r>
            <a:r>
              <a:rPr lang="uk-UA" sz="2000" b="1" i="1" dirty="0" smtClean="0"/>
              <a:t>. Лінія рівноваги</a:t>
            </a:r>
            <a:endParaRPr lang="ru-RU" sz="2000" b="1" dirty="0" smtClean="0"/>
          </a:p>
          <a:p>
            <a:pPr algn="just"/>
            <a:r>
              <a:rPr lang="uk-UA" sz="2000" dirty="0" smtClean="0"/>
              <a:t> </a:t>
            </a:r>
            <a:endParaRPr lang="ru-RU" sz="2000" dirty="0" smtClean="0"/>
          </a:p>
          <a:p>
            <a:pPr algn="just"/>
            <a:r>
              <a:rPr lang="uk-UA" sz="2000" dirty="0" smtClean="0"/>
              <a:t>      При рівновазі деякому значенню концентрації речовини, що розподіляється, </a:t>
            </a:r>
            <a:r>
              <a:rPr lang="uk-UA" sz="2000" i="1" dirty="0" smtClean="0"/>
              <a:t>х</a:t>
            </a:r>
            <a:r>
              <a:rPr lang="uk-UA" sz="2000" dirty="0" smtClean="0"/>
              <a:t> у рідкій фазі відповідає певна концентрація </a:t>
            </a:r>
            <a:r>
              <a:rPr lang="uk-UA" sz="2000" i="1" dirty="0" smtClean="0"/>
              <a:t>у* - </a:t>
            </a:r>
            <a:r>
              <a:rPr lang="uk-UA" sz="2000" dirty="0" smtClean="0"/>
              <a:t>в газовій фазі і навпаки:</a:t>
            </a:r>
            <a:endParaRPr lang="ru-RU" sz="2000" dirty="0" smtClean="0"/>
          </a:p>
          <a:p>
            <a:pPr algn="just"/>
            <a:r>
              <a:rPr lang="uk-UA" sz="2000" dirty="0" smtClean="0"/>
              <a:t> </a:t>
            </a:r>
            <a:endParaRPr lang="ru-RU" sz="2000" dirty="0" smtClean="0"/>
          </a:p>
          <a:p>
            <a:pPr algn="just"/>
            <a:r>
              <a:rPr lang="uk-UA" sz="2000" dirty="0" smtClean="0"/>
              <a:t>                          </a:t>
            </a:r>
            <a:r>
              <a:rPr lang="uk-UA" sz="2000" i="1" dirty="0" smtClean="0"/>
              <a:t>y</a:t>
            </a:r>
            <a:r>
              <a:rPr lang="uk-UA" sz="2000" dirty="0" smtClean="0"/>
              <a:t>* = </a:t>
            </a:r>
            <a:r>
              <a:rPr lang="uk-UA" sz="2000" i="1" dirty="0" smtClean="0"/>
              <a:t>f </a:t>
            </a:r>
            <a:r>
              <a:rPr lang="uk-UA" sz="2000" dirty="0" smtClean="0"/>
              <a:t>(</a:t>
            </a:r>
            <a:r>
              <a:rPr lang="uk-UA" sz="2000" i="1" dirty="0" smtClean="0"/>
              <a:t>x</a:t>
            </a:r>
            <a:r>
              <a:rPr lang="uk-UA" sz="2000" dirty="0" smtClean="0"/>
              <a:t>),   або  </a:t>
            </a:r>
            <a:r>
              <a:rPr lang="uk-UA" sz="2000" i="1" dirty="0" smtClean="0"/>
              <a:t>х</a:t>
            </a:r>
            <a:r>
              <a:rPr lang="uk-UA" sz="2000" dirty="0" smtClean="0"/>
              <a:t>* = </a:t>
            </a:r>
            <a:r>
              <a:rPr lang="uk-UA" sz="2000" i="1" dirty="0" smtClean="0"/>
              <a:t>f</a:t>
            </a:r>
            <a:r>
              <a:rPr lang="uk-UA" sz="2000" dirty="0" smtClean="0"/>
              <a:t>(</a:t>
            </a:r>
            <a:r>
              <a:rPr lang="uk-UA" sz="2000" i="1" dirty="0" smtClean="0"/>
              <a:t>y</a:t>
            </a:r>
            <a:r>
              <a:rPr lang="uk-UA" sz="2000" dirty="0" smtClean="0"/>
              <a:t>)                              </a:t>
            </a:r>
            <a:endParaRPr lang="ru-RU" sz="2000" dirty="0" smtClean="0"/>
          </a:p>
          <a:p>
            <a:pPr algn="just"/>
            <a:r>
              <a:rPr lang="uk-UA" sz="2000" dirty="0" smtClean="0"/>
              <a:t> </a:t>
            </a:r>
            <a:endParaRPr lang="ru-RU" sz="2000" dirty="0" smtClean="0"/>
          </a:p>
          <a:p>
            <a:pPr algn="just"/>
            <a:r>
              <a:rPr lang="uk-UA" sz="2000" dirty="0" smtClean="0"/>
              <a:t>* або нижній індекс “</a:t>
            </a:r>
            <a:r>
              <a:rPr lang="uk-UA" sz="2000" i="1" dirty="0" smtClean="0"/>
              <a:t>р</a:t>
            </a:r>
            <a:r>
              <a:rPr lang="uk-UA" sz="2000" dirty="0" smtClean="0"/>
              <a:t>” -  символ рівноважного стану.</a:t>
            </a:r>
            <a:endParaRPr lang="ru-RU" sz="2000" dirty="0" smtClean="0"/>
          </a:p>
          <a:p>
            <a:pPr algn="just"/>
            <a:r>
              <a:rPr lang="uk-UA" sz="2000" dirty="0" smtClean="0"/>
              <a:t>     Графічно (10.1) зображується </a:t>
            </a:r>
            <a:r>
              <a:rPr lang="uk-UA" sz="2000" u="sng" dirty="0" smtClean="0"/>
              <a:t>лінією рівноваги</a:t>
            </a:r>
            <a:r>
              <a:rPr lang="uk-UA" sz="2000" dirty="0" smtClean="0"/>
              <a:t>, яка може бути пряма або крива.                                    </a:t>
            </a:r>
            <a:endParaRPr lang="ru-RU" sz="2000" dirty="0" smtClean="0"/>
          </a:p>
          <a:p>
            <a:pPr algn="just"/>
            <a:r>
              <a:rPr lang="uk-UA" sz="2000" dirty="0" smtClean="0"/>
              <a:t>      Відношення концентрацій речовини, що розподіляється, в різних фазах при рівновазі називається коефіцієнтом розподілу</a:t>
            </a:r>
            <a:r>
              <a:rPr lang="uk-UA" sz="2000" dirty="0" smtClean="0"/>
              <a:t>:</a:t>
            </a:r>
            <a:endParaRPr lang="ru-RU" sz="2000" dirty="0" smtClean="0"/>
          </a:p>
          <a:p>
            <a:pPr algn="just"/>
            <a:r>
              <a:rPr lang="uk-UA" sz="2000" dirty="0" smtClean="0"/>
              <a:t>     Для розведених розчинів </a:t>
            </a:r>
            <a:r>
              <a:rPr lang="uk-UA" sz="2000" i="1" dirty="0" smtClean="0"/>
              <a:t>m</a:t>
            </a:r>
            <a:r>
              <a:rPr lang="uk-UA" sz="2000" dirty="0" smtClean="0"/>
              <a:t> </a:t>
            </a:r>
            <a:r>
              <a:rPr lang="uk-UA" sz="2000" dirty="0" err="1" smtClean="0">
                <a:sym typeface="Symbol"/>
              </a:rPr>
              <a:t></a:t>
            </a:r>
            <a:r>
              <a:rPr lang="uk-UA" sz="2000" dirty="0" err="1" smtClean="0"/>
              <a:t>const</a:t>
            </a:r>
            <a:r>
              <a:rPr lang="uk-UA" sz="2000" dirty="0" smtClean="0"/>
              <a:t> і лінія рівноваги пряма; </a:t>
            </a:r>
            <a:r>
              <a:rPr lang="uk-UA" sz="2000" i="1" dirty="0" smtClean="0"/>
              <a:t>m</a:t>
            </a:r>
            <a:r>
              <a:rPr lang="uk-UA" sz="2000" dirty="0" smtClean="0"/>
              <a:t>= </a:t>
            </a:r>
            <a:r>
              <a:rPr lang="uk-UA" sz="2000" dirty="0" err="1" smtClean="0"/>
              <a:t>tg</a:t>
            </a:r>
            <a:r>
              <a:rPr lang="uk-UA" sz="2000" dirty="0" smtClean="0"/>
              <a:t> a. </a:t>
            </a:r>
            <a:endParaRPr lang="ru-RU" sz="2000" dirty="0" smtClean="0"/>
          </a:p>
          <a:p>
            <a:pPr algn="just"/>
            <a:r>
              <a:rPr lang="uk-UA" sz="2000" dirty="0" smtClean="0"/>
              <a:t>     Конкретний вигляд законів рівноважного розподілу: для абсорбції - закон Генрі; для ідеальних розчинів в процесах ректифікації -  закон </a:t>
            </a:r>
            <a:r>
              <a:rPr lang="uk-UA" sz="2000" dirty="0" err="1" smtClean="0"/>
              <a:t>Рауля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algn="just"/>
            <a:endParaRPr lang="ru-RU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endParaRPr lang="uk-UA" sz="2000" b="1" dirty="0" smtClean="0"/>
          </a:p>
          <a:p>
            <a:pPr algn="ctr">
              <a:buNone/>
            </a:pPr>
            <a:endParaRPr lang="uk-UA" sz="20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692696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 algn="ctr"/>
            <a:r>
              <a:rPr lang="uk-UA" sz="2000" b="1" i="1" dirty="0" smtClean="0"/>
              <a:t>Закон масовіддачі</a:t>
            </a:r>
            <a:endParaRPr lang="ru-RU" sz="2000" dirty="0" smtClean="0"/>
          </a:p>
          <a:p>
            <a:r>
              <a:rPr lang="uk-UA" sz="2000" b="1" dirty="0" smtClean="0"/>
              <a:t> </a:t>
            </a:r>
            <a:endParaRPr lang="ru-RU" sz="2000" dirty="0" smtClean="0"/>
          </a:p>
          <a:p>
            <a:r>
              <a:rPr lang="uk-UA" sz="2000" b="1" i="1" dirty="0" smtClean="0"/>
              <a:t>     </a:t>
            </a:r>
            <a:r>
              <a:rPr lang="uk-UA" sz="2000" dirty="0" smtClean="0"/>
              <a:t>Кількість речовини, що переноситься від поверхні поділу фаз у сприймаючу фазу, пропорційна різниці концентрацій біля поверхні поділу фаз (</a:t>
            </a:r>
            <a:r>
              <a:rPr lang="uk-UA" sz="2000" i="1" dirty="0" err="1" smtClean="0"/>
              <a:t>С</a:t>
            </a:r>
            <a:r>
              <a:rPr lang="uk-UA" sz="2000" baseline="-25000" dirty="0" err="1" smtClean="0"/>
              <a:t>п</a:t>
            </a:r>
            <a:r>
              <a:rPr lang="uk-UA" sz="2000" dirty="0" smtClean="0"/>
              <a:t>) і в ядрі потоку (</a:t>
            </a:r>
            <a:r>
              <a:rPr lang="uk-UA" sz="2000" i="1" dirty="0" smtClean="0"/>
              <a:t>С</a:t>
            </a:r>
            <a:r>
              <a:rPr lang="uk-UA" sz="2000" baseline="-25000" dirty="0" smtClean="0"/>
              <a:t>я</a:t>
            </a:r>
            <a:r>
              <a:rPr lang="uk-UA" sz="2000" dirty="0" smtClean="0"/>
              <a:t>),  поверхні фазового контакту і часу:</a:t>
            </a:r>
            <a:endParaRPr lang="ru-RU" sz="2000" dirty="0" smtClean="0"/>
          </a:p>
          <a:p>
            <a:r>
              <a:rPr lang="uk-UA" sz="2000" dirty="0" smtClean="0"/>
              <a:t> </a:t>
            </a:r>
            <a:endParaRPr lang="ru-RU" sz="2000" dirty="0" smtClean="0"/>
          </a:p>
          <a:p>
            <a:r>
              <a:rPr lang="uk-UA" sz="2000" i="1" dirty="0" smtClean="0"/>
              <a:t>              </a:t>
            </a:r>
            <a:r>
              <a:rPr lang="uk-UA" sz="2000" i="1" dirty="0" err="1" smtClean="0"/>
              <a:t>dM</a:t>
            </a:r>
            <a:r>
              <a:rPr lang="uk-UA" sz="2000" dirty="0" smtClean="0"/>
              <a:t> = </a:t>
            </a:r>
            <a:r>
              <a:rPr lang="uk-UA" sz="2000" i="1" dirty="0" smtClean="0"/>
              <a:t>b</a:t>
            </a:r>
            <a:r>
              <a:rPr lang="uk-UA" sz="2000" dirty="0" smtClean="0"/>
              <a:t>(</a:t>
            </a:r>
            <a:r>
              <a:rPr lang="uk-UA" sz="2000" i="1" dirty="0" err="1" smtClean="0"/>
              <a:t>C</a:t>
            </a:r>
            <a:r>
              <a:rPr lang="uk-UA" sz="2000" baseline="-25000" dirty="0" err="1" smtClean="0"/>
              <a:t>п</a:t>
            </a:r>
            <a:r>
              <a:rPr lang="uk-UA" sz="2000" dirty="0" smtClean="0"/>
              <a:t> – </a:t>
            </a:r>
            <a:r>
              <a:rPr lang="uk-UA" sz="2000" i="1" dirty="0" smtClean="0"/>
              <a:t>С</a:t>
            </a:r>
            <a:r>
              <a:rPr lang="uk-UA" sz="2000" baseline="-25000" dirty="0" smtClean="0"/>
              <a:t>я</a:t>
            </a:r>
            <a:r>
              <a:rPr lang="uk-UA" sz="2000" dirty="0" smtClean="0"/>
              <a:t>)</a:t>
            </a:r>
            <a:r>
              <a:rPr lang="uk-UA" sz="2000" i="1" dirty="0" err="1" smtClean="0"/>
              <a:t>dFdt</a:t>
            </a:r>
            <a:r>
              <a:rPr lang="uk-UA" sz="2000" i="1" dirty="0" smtClean="0"/>
              <a:t> </a:t>
            </a:r>
            <a:r>
              <a:rPr lang="uk-UA" sz="2000" dirty="0" smtClean="0"/>
              <a:t> =  </a:t>
            </a:r>
            <a:r>
              <a:rPr lang="uk-UA" sz="2000" i="1" dirty="0" err="1" smtClean="0"/>
              <a:t>b</a:t>
            </a:r>
            <a:r>
              <a:rPr lang="uk-UA" sz="2000" dirty="0" err="1" smtClean="0"/>
              <a:t>D</a:t>
            </a:r>
            <a:r>
              <a:rPr lang="uk-UA" sz="2000" i="1" dirty="0" err="1" smtClean="0"/>
              <a:t>CdFdt</a:t>
            </a:r>
            <a:r>
              <a:rPr lang="uk-UA" sz="2000" dirty="0" smtClean="0"/>
              <a:t>                </a:t>
            </a:r>
            <a:endParaRPr lang="ru-RU" sz="2000" dirty="0" smtClean="0"/>
          </a:p>
          <a:p>
            <a:r>
              <a:rPr lang="uk-UA" sz="2000" dirty="0" smtClean="0"/>
              <a:t> </a:t>
            </a:r>
            <a:endParaRPr lang="ru-RU" sz="2000" dirty="0" smtClean="0"/>
          </a:p>
          <a:p>
            <a:r>
              <a:rPr lang="uk-UA" sz="2000" i="1" dirty="0" smtClean="0"/>
              <a:t>     b</a:t>
            </a:r>
            <a:r>
              <a:rPr lang="uk-UA" sz="2000" dirty="0" smtClean="0"/>
              <a:t> - коефіцієнт масовіддачі, м/с.</a:t>
            </a:r>
            <a:endParaRPr lang="ru-RU" sz="2000" dirty="0" smtClean="0"/>
          </a:p>
          <a:p>
            <a:r>
              <a:rPr lang="uk-UA" sz="2000" dirty="0" smtClean="0"/>
              <a:t>    Для сталого потоку:</a:t>
            </a:r>
            <a:endParaRPr lang="ru-RU" sz="2000" dirty="0" smtClean="0"/>
          </a:p>
          <a:p>
            <a:r>
              <a:rPr lang="uk-UA" sz="2000" dirty="0" smtClean="0"/>
              <a:t> </a:t>
            </a:r>
            <a:endParaRPr lang="ru-RU" sz="2000" dirty="0" smtClean="0"/>
          </a:p>
          <a:p>
            <a:r>
              <a:rPr lang="uk-UA" sz="2000" dirty="0" smtClean="0"/>
              <a:t>                               </a:t>
            </a:r>
            <a:r>
              <a:rPr lang="uk-UA" sz="2000" i="1" dirty="0" err="1" smtClean="0"/>
              <a:t>dM</a:t>
            </a:r>
            <a:r>
              <a:rPr lang="uk-UA" sz="2000" dirty="0" smtClean="0"/>
              <a:t> = </a:t>
            </a:r>
            <a:r>
              <a:rPr lang="uk-UA" sz="2000" i="1" dirty="0" smtClean="0"/>
              <a:t>b </a:t>
            </a:r>
            <a:r>
              <a:rPr lang="uk-UA" sz="2000" i="1" dirty="0" err="1" smtClean="0"/>
              <a:t>DCdF</a:t>
            </a:r>
            <a:r>
              <a:rPr lang="uk-UA" sz="2000" dirty="0" smtClean="0"/>
              <a:t>                                  </a:t>
            </a:r>
            <a:endParaRPr lang="ru-RU" sz="2000" dirty="0" smtClean="0"/>
          </a:p>
          <a:p>
            <a:r>
              <a:rPr lang="uk-UA" sz="2000" dirty="0" smtClean="0"/>
              <a:t> </a:t>
            </a:r>
            <a:endParaRPr lang="ru-RU" sz="2000" dirty="0" smtClean="0"/>
          </a:p>
          <a:p>
            <a:r>
              <a:rPr lang="uk-UA" sz="2000" dirty="0" smtClean="0"/>
              <a:t>    Якщо  </a:t>
            </a:r>
            <a:r>
              <a:rPr lang="uk-UA" sz="2000" i="1" dirty="0" smtClean="0"/>
              <a:t>b</a:t>
            </a:r>
            <a:r>
              <a:rPr lang="uk-UA" sz="2000" dirty="0" smtClean="0"/>
              <a:t>  =  </a:t>
            </a:r>
            <a:r>
              <a:rPr lang="uk-UA" sz="2000" dirty="0" err="1" smtClean="0"/>
              <a:t>const</a:t>
            </a:r>
            <a:r>
              <a:rPr lang="uk-UA" sz="2000" dirty="0" smtClean="0"/>
              <a:t>, тоді:</a:t>
            </a:r>
            <a:endParaRPr lang="ru-RU" sz="2000" dirty="0" smtClean="0"/>
          </a:p>
          <a:p>
            <a:r>
              <a:rPr lang="uk-UA" sz="2000" dirty="0" smtClean="0"/>
              <a:t> </a:t>
            </a:r>
            <a:endParaRPr lang="ru-RU" sz="2000" dirty="0" smtClean="0"/>
          </a:p>
          <a:p>
            <a:r>
              <a:rPr lang="uk-UA" sz="2000" dirty="0" smtClean="0"/>
              <a:t>                                   </a:t>
            </a:r>
            <a:r>
              <a:rPr lang="uk-UA" sz="2000" i="1" dirty="0" smtClean="0"/>
              <a:t>М =b DCF 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endParaRPr lang="uk-UA" sz="2000" b="1" dirty="0" smtClean="0"/>
          </a:p>
          <a:p>
            <a:pPr algn="ctr">
              <a:buNone/>
            </a:pPr>
            <a:endParaRPr lang="uk-UA" sz="20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692696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b="1" i="1" dirty="0" smtClean="0"/>
              <a:t>Диференціальне рівняння масовіддачі</a:t>
            </a:r>
            <a:endParaRPr lang="ru-RU" sz="2400" dirty="0" smtClean="0"/>
          </a:p>
          <a:p>
            <a:pPr algn="ctr"/>
            <a:r>
              <a:rPr lang="uk-UA" sz="2400" b="1" i="1" dirty="0" smtClean="0"/>
              <a:t> (</a:t>
            </a:r>
            <a:r>
              <a:rPr lang="uk-UA" sz="2400" b="1" i="1" dirty="0" err="1" smtClean="0"/>
              <a:t>конвективної</a:t>
            </a:r>
            <a:r>
              <a:rPr lang="uk-UA" sz="2400" b="1" i="1" dirty="0" smtClean="0"/>
              <a:t> дифузії)</a:t>
            </a:r>
            <a:endParaRPr lang="ru-RU" sz="2400" dirty="0" smtClean="0"/>
          </a:p>
          <a:p>
            <a:pPr algn="ctr"/>
            <a:r>
              <a:rPr lang="uk-UA" sz="2400" dirty="0" smtClean="0"/>
              <a:t> </a:t>
            </a:r>
            <a:endParaRPr lang="ru-RU" sz="2400" dirty="0" smtClean="0"/>
          </a:p>
          <a:p>
            <a:pPr algn="just"/>
            <a:r>
              <a:rPr lang="uk-UA" sz="2400" dirty="0" smtClean="0"/>
              <a:t>     Потік речовини складається з двох частин: ядра і граничного дифузійного шару. В ядрі перенесення речовини здійснюється переважно струминами рідини в умовах достатньої турбулентності течії. Концентрація речовини в даному перерізі в умовах стаціонарного режиму постійна. По мірі наближення до граничного дифузійного шару турбулентність знижується і зростає перенесення речовини за рахунок молекулярної дифузії. Концентрація речовини змінюється у часі й у просторі, і тому її зміну виражають за допомогою </a:t>
            </a:r>
            <a:r>
              <a:rPr lang="uk-UA" sz="2400" dirty="0" err="1" smtClean="0"/>
              <a:t>субстанціанальної</a:t>
            </a:r>
            <a:r>
              <a:rPr lang="uk-UA" sz="2400" dirty="0" smtClean="0"/>
              <a:t> похідної (</a:t>
            </a:r>
            <a:r>
              <a:rPr lang="uk-UA" sz="2400" i="1" dirty="0" err="1" smtClean="0"/>
              <a:t>D</a:t>
            </a:r>
            <a:r>
              <a:rPr lang="uk-UA" sz="2400" baseline="-25000" dirty="0" err="1" smtClean="0"/>
              <a:t>с</a:t>
            </a:r>
            <a:r>
              <a:rPr lang="uk-UA" sz="2400" baseline="-25000" dirty="0" smtClean="0"/>
              <a:t> </a:t>
            </a:r>
            <a:r>
              <a:rPr lang="uk-UA" sz="2400" dirty="0" smtClean="0"/>
              <a:t>).</a:t>
            </a:r>
            <a:endParaRPr lang="ru-RU" sz="2400" dirty="0" smtClean="0"/>
          </a:p>
          <a:p>
            <a:endParaRPr lang="ru-RU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5867400"/>
          </a:xfrm>
        </p:spPr>
        <p:txBody>
          <a:bodyPr/>
          <a:lstStyle/>
          <a:p>
            <a:pPr algn="ctr">
              <a:buNone/>
            </a:pPr>
            <a:endParaRPr lang="uk-UA" sz="2000" b="1" dirty="0" smtClean="0"/>
          </a:p>
          <a:p>
            <a:pPr algn="ctr">
              <a:buNone/>
            </a:pPr>
            <a:endParaRPr lang="uk-UA" sz="20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6858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6800" y="692696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000" dirty="0" smtClean="0"/>
              <a:t> 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Масопередача</a:t>
            </a:r>
            <a:r>
              <a:rPr lang="uk-UA" sz="2000" b="1" dirty="0" smtClean="0"/>
              <a:t> в системах з твердою фазою</a:t>
            </a:r>
            <a:endParaRPr lang="ru-RU" sz="2000" dirty="0" smtClean="0"/>
          </a:p>
          <a:p>
            <a:pPr algn="just"/>
            <a:r>
              <a:rPr lang="uk-UA" sz="2000" dirty="0" smtClean="0"/>
              <a:t> </a:t>
            </a:r>
            <a:endParaRPr lang="ru-RU" sz="2000" dirty="0" smtClean="0"/>
          </a:p>
          <a:p>
            <a:pPr algn="just"/>
            <a:r>
              <a:rPr lang="uk-UA" sz="2000" dirty="0" smtClean="0"/>
              <a:t>     Процеси за участю твердої фази (сушіння, адсорбція, </a:t>
            </a:r>
            <a:r>
              <a:rPr lang="uk-UA" sz="2000" dirty="0" err="1" smtClean="0"/>
              <a:t>вилужування</a:t>
            </a:r>
            <a:r>
              <a:rPr lang="uk-UA" sz="2000" dirty="0" smtClean="0"/>
              <a:t>) є особливо складними. Вони мають меншу швидкість у порівнянні зі швидкістю молекулярної дифузії. </a:t>
            </a:r>
            <a:r>
              <a:rPr lang="uk-UA" sz="2000" dirty="0" err="1" smtClean="0"/>
              <a:t>Масопередача</a:t>
            </a:r>
            <a:r>
              <a:rPr lang="uk-UA" sz="2000" dirty="0" smtClean="0"/>
              <a:t> в системах з твердою фазою складається з двох стадій:</a:t>
            </a:r>
            <a:endParaRPr lang="ru-RU" sz="2000" dirty="0" smtClean="0"/>
          </a:p>
          <a:p>
            <a:pPr algn="just"/>
            <a:r>
              <a:rPr lang="uk-UA" sz="2000" dirty="0" smtClean="0"/>
              <a:t>     І) масовіддача від (до) поверхні поділу фаз у потік рідини;</a:t>
            </a:r>
            <a:endParaRPr lang="ru-RU" sz="2000" dirty="0" smtClean="0"/>
          </a:p>
          <a:p>
            <a:pPr lvl="0" algn="just"/>
            <a:r>
              <a:rPr lang="uk-UA" sz="2000" dirty="0" smtClean="0"/>
              <a:t>2) переміщення </a:t>
            </a:r>
            <a:r>
              <a:rPr lang="uk-UA" sz="2000" dirty="0" smtClean="0"/>
              <a:t>речовини в твердій фазі </a:t>
            </a:r>
            <a:r>
              <a:rPr lang="uk-UA" sz="2000" dirty="0" err="1" smtClean="0"/>
              <a:t>масопровідністю</a:t>
            </a:r>
            <a:r>
              <a:rPr lang="uk-UA" sz="2000" dirty="0" smtClean="0"/>
              <a:t>.</a:t>
            </a:r>
          </a:p>
          <a:p>
            <a:pPr algn="just"/>
            <a:endParaRPr lang="uk-UA" sz="2000" b="1" dirty="0" smtClean="0"/>
          </a:p>
          <a:p>
            <a:pPr algn="ctr"/>
            <a:r>
              <a:rPr lang="uk-UA" sz="2000" b="1" dirty="0" smtClean="0"/>
              <a:t>Рушійна </a:t>
            </a:r>
            <a:r>
              <a:rPr lang="uk-UA" sz="2000" b="1" dirty="0" smtClean="0"/>
              <a:t>сила процесів </a:t>
            </a:r>
            <a:r>
              <a:rPr lang="uk-UA" sz="2000" b="1" dirty="0" err="1" smtClean="0"/>
              <a:t>масопередачі</a:t>
            </a:r>
            <a:endParaRPr lang="ru-RU" sz="2000" dirty="0" smtClean="0"/>
          </a:p>
          <a:p>
            <a:pPr algn="just"/>
            <a:r>
              <a:rPr lang="uk-UA" sz="2000" dirty="0" smtClean="0"/>
              <a:t> </a:t>
            </a:r>
            <a:endParaRPr lang="ru-RU" sz="2000" dirty="0" smtClean="0"/>
          </a:p>
          <a:p>
            <a:pPr algn="just"/>
            <a:r>
              <a:rPr lang="uk-UA" sz="2000" dirty="0" smtClean="0"/>
              <a:t>     Рушійною силою процесів </a:t>
            </a:r>
            <a:r>
              <a:rPr lang="uk-UA" sz="2000" dirty="0" err="1" smtClean="0"/>
              <a:t>масопередачі</a:t>
            </a:r>
            <a:r>
              <a:rPr lang="uk-UA" sz="2000" dirty="0" smtClean="0"/>
              <a:t> є різниця концентрацій речовини, що розподіляється, в різних фазах. З плином часу концентрація змінюється, тому користуються поняттям про середню рушійну силу.</a:t>
            </a:r>
            <a:endParaRPr lang="ru-RU" sz="2000" dirty="0" smtClean="0"/>
          </a:p>
          <a:p>
            <a:pPr algn="just"/>
            <a:r>
              <a:rPr lang="uk-UA" sz="2000" dirty="0" smtClean="0"/>
              <a:t>     Для виведення рівняння для розрахунку середньої рушійної сили розглядаємо приклад, коли відбувається перенесення речовини з газової у рідку фазу. В цьому разі концентрація речовини в рідкій фазі</a:t>
            </a:r>
            <a:r>
              <a:rPr lang="uk-UA" sz="2000" baseline="-25000" dirty="0" smtClean="0"/>
              <a:t> </a:t>
            </a:r>
            <a:r>
              <a:rPr lang="uk-UA" sz="2000" dirty="0" smtClean="0"/>
              <a:t> зменшується на </a:t>
            </a:r>
            <a:r>
              <a:rPr lang="uk-UA" sz="2000" i="1" dirty="0" err="1" smtClean="0"/>
              <a:t>dy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lvl="0"/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ology_of_gears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Eras Demi I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technology_of_gears</Template>
  <TotalTime>191</TotalTime>
  <Words>398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technology_of_gears</vt:lpstr>
      <vt:lpstr>Процеси і апарати хімічних виробництв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of Gears</dc:title>
  <dc:creator>Пользователь</dc:creator>
  <cp:lastModifiedBy>Пользователь</cp:lastModifiedBy>
  <cp:revision>54</cp:revision>
  <dcterms:created xsi:type="dcterms:W3CDTF">2022-10-07T20:35:39Z</dcterms:created>
  <dcterms:modified xsi:type="dcterms:W3CDTF">2022-10-28T19:14:00Z</dcterms:modified>
</cp:coreProperties>
</file>