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7"/>
            <a:ext cx="7772400" cy="10081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ТЕМА</a:t>
            </a:r>
            <a:r>
              <a:rPr lang="uk-UA" sz="2800" dirty="0" smtClean="0"/>
              <a:t>: </a:t>
            </a:r>
            <a:r>
              <a:rPr lang="ru-RU" sz="2800" dirty="0" smtClean="0"/>
              <a:t> </a:t>
            </a:r>
            <a:r>
              <a:rPr lang="ru-RU" sz="2800" dirty="0" err="1"/>
              <a:t>Грошова</a:t>
            </a:r>
            <a:r>
              <a:rPr lang="ru-RU" sz="2800" dirty="0"/>
              <a:t> система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085826"/>
            <a:ext cx="8496944" cy="1752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Грошова</a:t>
            </a:r>
            <a:r>
              <a:rPr lang="ru-RU" sz="2800" b="1" dirty="0">
                <a:solidFill>
                  <a:schemeClr val="tx1"/>
                </a:solidFill>
              </a:rPr>
              <a:t> система </a:t>
            </a:r>
            <a:r>
              <a:rPr lang="ru-RU" sz="2800" dirty="0">
                <a:solidFill>
                  <a:schemeClr val="tx1"/>
                </a:solidFill>
              </a:rPr>
              <a:t>– </a:t>
            </a:r>
            <a:r>
              <a:rPr lang="ru-RU" sz="2800" dirty="0" err="1">
                <a:solidFill>
                  <a:schemeClr val="tx1"/>
                </a:solidFill>
              </a:rPr>
              <a:t>це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законодавчо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встановлена</a:t>
            </a:r>
            <a:r>
              <a:rPr lang="ru-RU" sz="2800" dirty="0">
                <a:solidFill>
                  <a:schemeClr val="tx1"/>
                </a:solidFill>
              </a:rPr>
              <a:t> форма </a:t>
            </a:r>
            <a:r>
              <a:rPr lang="ru-RU" sz="2800" dirty="0" err="1">
                <a:solidFill>
                  <a:schemeClr val="tx1"/>
                </a:solidFill>
              </a:rPr>
              <a:t>організації</a:t>
            </a:r>
            <a:r>
              <a:rPr lang="ru-RU" sz="2800" dirty="0">
                <a:solidFill>
                  <a:schemeClr val="tx1"/>
                </a:solidFill>
              </a:rPr>
              <a:t> грошового обороту в </a:t>
            </a:r>
            <a:r>
              <a:rPr lang="ru-RU" sz="2800" dirty="0" err="1">
                <a:solidFill>
                  <a:schemeClr val="tx1"/>
                </a:solidFill>
              </a:rPr>
              <a:t>країні</a:t>
            </a:r>
            <a:r>
              <a:rPr lang="ru-RU" sz="2800" dirty="0">
                <a:solidFill>
                  <a:schemeClr val="tx1"/>
                </a:solidFill>
              </a:rPr>
              <a:t>. Вона є </a:t>
            </a:r>
            <a:r>
              <a:rPr lang="ru-RU" sz="2800" dirty="0" err="1">
                <a:solidFill>
                  <a:schemeClr val="tx1"/>
                </a:solidFill>
              </a:rPr>
              <a:t>складовим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елементом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господарського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механізму</a:t>
            </a:r>
            <a:r>
              <a:rPr lang="ru-RU" sz="2800" dirty="0">
                <a:solidFill>
                  <a:schemeClr val="tx1"/>
                </a:solidFill>
              </a:rPr>
              <a:t> і </a:t>
            </a:r>
            <a:r>
              <a:rPr lang="ru-RU" sz="2800" dirty="0" err="1">
                <a:solidFill>
                  <a:schemeClr val="tx1"/>
                </a:solidFill>
              </a:rPr>
              <a:t>регулюється</a:t>
            </a:r>
            <a:r>
              <a:rPr lang="ru-RU" sz="2800" dirty="0">
                <a:solidFill>
                  <a:schemeClr val="tx1"/>
                </a:solidFill>
              </a:rPr>
              <a:t> законами, </a:t>
            </a:r>
            <a:r>
              <a:rPr lang="ru-RU" sz="2800" dirty="0" err="1" smtClean="0">
                <a:solidFill>
                  <a:schemeClr val="tx1"/>
                </a:solidFill>
              </a:rPr>
              <a:t>встановленими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державою</a:t>
            </a:r>
            <a:r>
              <a:rPr lang="ru-RU" sz="2800" dirty="0"/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708920"/>
            <a:ext cx="70341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Структура </a:t>
            </a:r>
            <a:r>
              <a:rPr lang="ru-RU" dirty="0"/>
              <a:t>та </a:t>
            </a:r>
            <a:r>
              <a:rPr lang="ru-RU" b="1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грошової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3078252"/>
            <a:ext cx="89289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1)</a:t>
            </a:r>
            <a:r>
              <a:rPr lang="ru-RU" dirty="0" err="1" smtClean="0"/>
              <a:t>найменування</a:t>
            </a:r>
            <a:r>
              <a:rPr lang="ru-RU" dirty="0" smtClean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 smtClean="0"/>
              <a:t>одиниці</a:t>
            </a:r>
            <a:r>
              <a:rPr lang="ru-RU" dirty="0"/>
              <a:t>  </a:t>
            </a:r>
            <a:r>
              <a:rPr lang="ru-RU" dirty="0" smtClean="0"/>
              <a:t>(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/>
              <a:t>валюти</a:t>
            </a:r>
            <a:r>
              <a:rPr lang="ru-RU" dirty="0"/>
              <a:t>), як правило,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/>
              <a:t>; </a:t>
            </a:r>
          </a:p>
          <a:p>
            <a:r>
              <a:rPr lang="ru-RU" dirty="0"/>
              <a:t>   2)масштаб </a:t>
            </a:r>
            <a:r>
              <a:rPr lang="ru-RU" dirty="0" err="1" smtClean="0"/>
              <a:t>цін</a:t>
            </a:r>
            <a:r>
              <a:rPr lang="ru-RU" dirty="0"/>
              <a:t>  – </a:t>
            </a:r>
            <a:r>
              <a:rPr lang="ru-RU" dirty="0" err="1"/>
              <a:t>історично</a:t>
            </a:r>
            <a:r>
              <a:rPr lang="ru-RU" dirty="0"/>
              <a:t> </a:t>
            </a:r>
            <a:r>
              <a:rPr lang="ru-RU" dirty="0" err="1"/>
              <a:t>обумовлений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ваговий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у </a:t>
            </a:r>
            <a:r>
              <a:rPr lang="ru-RU" dirty="0" err="1"/>
              <a:t>грошовій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металу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у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виконував</a:t>
            </a:r>
            <a:r>
              <a:rPr lang="ru-RU" dirty="0"/>
              <a:t> роль </a:t>
            </a:r>
            <a:r>
              <a:rPr lang="ru-RU" dirty="0" smtClean="0"/>
              <a:t>грошей;</a:t>
            </a:r>
            <a:endParaRPr lang="ru-RU" dirty="0"/>
          </a:p>
          <a:p>
            <a:r>
              <a:rPr lang="ru-RU" dirty="0"/>
              <a:t>   3)</a:t>
            </a:r>
            <a:r>
              <a:rPr lang="ru-RU" dirty="0" err="1"/>
              <a:t>валютний</a:t>
            </a:r>
            <a:r>
              <a:rPr lang="ru-RU" dirty="0"/>
              <a:t> курс 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грошовими</a:t>
            </a:r>
            <a:r>
              <a:rPr lang="ru-RU" dirty="0"/>
              <a:t> </a:t>
            </a:r>
            <a:r>
              <a:rPr lang="ru-RU" dirty="0" err="1"/>
              <a:t>одиницями</a:t>
            </a:r>
            <a:r>
              <a:rPr lang="ru-RU" dirty="0"/>
              <a:t> (валютами)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; </a:t>
            </a:r>
            <a:endParaRPr lang="ru-RU" dirty="0"/>
          </a:p>
          <a:p>
            <a:r>
              <a:rPr lang="ru-RU" dirty="0"/>
              <a:t>   4)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готівкових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знаків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законну</a:t>
            </a:r>
            <a:r>
              <a:rPr lang="ru-RU" dirty="0"/>
              <a:t> </a:t>
            </a:r>
            <a:r>
              <a:rPr lang="ru-RU" dirty="0" err="1"/>
              <a:t>платіжну</a:t>
            </a:r>
            <a:r>
              <a:rPr lang="ru-RU" dirty="0"/>
              <a:t> </a:t>
            </a:r>
            <a:r>
              <a:rPr lang="ru-RU" dirty="0" smtClean="0"/>
              <a:t>силу  ;</a:t>
            </a:r>
            <a:endParaRPr lang="ru-RU" dirty="0"/>
          </a:p>
          <a:p>
            <a:r>
              <a:rPr lang="ru-RU" dirty="0"/>
              <a:t>   5)</a:t>
            </a:r>
            <a:r>
              <a:rPr lang="ru-RU" dirty="0" err="1"/>
              <a:t>регламентація</a:t>
            </a:r>
            <a:r>
              <a:rPr lang="ru-RU" dirty="0"/>
              <a:t> </a:t>
            </a:r>
            <a:r>
              <a:rPr lang="ru-RU" dirty="0" err="1"/>
              <a:t>безготівкового</a:t>
            </a:r>
            <a:r>
              <a:rPr lang="ru-RU" dirty="0"/>
              <a:t> обороту;</a:t>
            </a:r>
          </a:p>
          <a:p>
            <a:r>
              <a:rPr lang="ru-RU" dirty="0"/>
              <a:t>   6)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апарат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грошового обороту.</a:t>
            </a:r>
          </a:p>
        </p:txBody>
      </p:sp>
    </p:spTree>
    <p:extLst>
      <p:ext uri="{BB962C8B-B14F-4D97-AF65-F5344CB8AC3E}">
        <p14:creationId xmlns:p14="http://schemas.microsoft.com/office/powerpoint/2010/main" val="394241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600" b="1" dirty="0" err="1"/>
              <a:t>Грошова</a:t>
            </a:r>
            <a:r>
              <a:rPr lang="ru-RU" sz="3600" b="1" dirty="0"/>
              <a:t> реформа та </a:t>
            </a:r>
            <a:r>
              <a:rPr lang="ru-RU" sz="3600" b="1" dirty="0" err="1"/>
              <a:t>методи</a:t>
            </a:r>
            <a:r>
              <a:rPr lang="ru-RU" sz="3600" b="1" dirty="0"/>
              <a:t> </a:t>
            </a:r>
            <a:r>
              <a:rPr lang="ru-RU" sz="3600" b="1" dirty="0" err="1"/>
              <a:t>її</a:t>
            </a:r>
            <a:r>
              <a:rPr lang="ru-RU" sz="3600" b="1" dirty="0"/>
              <a:t> </a:t>
            </a:r>
            <a:r>
              <a:rPr lang="ru-RU" sz="3600" b="1" dirty="0" err="1"/>
              <a:t>проведення</a:t>
            </a:r>
            <a:r>
              <a:rPr lang="ru-RU" sz="3600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класифікація</a:t>
            </a:r>
            <a:r>
              <a:rPr lang="ru-RU" dirty="0" smtClean="0"/>
              <a:t> : </a:t>
            </a:r>
            <a:endParaRPr lang="ru-RU" dirty="0"/>
          </a:p>
          <a:p>
            <a:r>
              <a:rPr lang="ru-RU" dirty="0"/>
              <a:t>   1)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реформи</a:t>
            </a:r>
            <a:r>
              <a:rPr lang="ru-RU" dirty="0"/>
              <a:t> </a:t>
            </a:r>
            <a:r>
              <a:rPr lang="ru-RU" dirty="0" err="1"/>
              <a:t>проводилися</a:t>
            </a:r>
            <a:r>
              <a:rPr lang="ru-RU" dirty="0"/>
              <a:t> при </a:t>
            </a:r>
            <a:r>
              <a:rPr lang="ru-RU" dirty="0" err="1"/>
              <a:t>переході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біметалізму</a:t>
            </a:r>
            <a:r>
              <a:rPr lang="ru-RU" dirty="0"/>
              <a:t> до золотого </a:t>
            </a:r>
            <a:r>
              <a:rPr lang="ru-RU" dirty="0" err="1"/>
              <a:t>монометалізму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останнього</a:t>
            </a:r>
            <a:r>
              <a:rPr lang="ru-RU" dirty="0"/>
              <a:t> до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паперовогрошового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кредитного </a:t>
            </a:r>
            <a:r>
              <a:rPr lang="ru-RU" dirty="0" err="1"/>
              <a:t>обігу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держав, як </a:t>
            </a:r>
            <a:r>
              <a:rPr lang="ru-RU" dirty="0" err="1"/>
              <a:t>це</a:t>
            </a:r>
            <a:r>
              <a:rPr lang="ru-RU" dirty="0"/>
              <a:t> мало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падіння</a:t>
            </a:r>
            <a:r>
              <a:rPr lang="ru-RU" dirty="0"/>
              <a:t> </a:t>
            </a:r>
            <a:r>
              <a:rPr lang="ru-RU" dirty="0" err="1"/>
              <a:t>колоніальних</a:t>
            </a:r>
            <a:r>
              <a:rPr lang="ru-RU" dirty="0"/>
              <a:t> </a:t>
            </a:r>
            <a:r>
              <a:rPr lang="ru-RU" dirty="0" err="1"/>
              <a:t>імперій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республік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складу </a:t>
            </a:r>
            <a:r>
              <a:rPr lang="ru-RU" dirty="0" err="1"/>
              <a:t>колишнього</a:t>
            </a:r>
            <a:r>
              <a:rPr lang="ru-RU" dirty="0"/>
              <a:t> СРСР. Прикладом таких реформ є </a:t>
            </a:r>
            <a:r>
              <a:rPr lang="ru-RU" dirty="0" err="1"/>
              <a:t>грошова</a:t>
            </a:r>
            <a:r>
              <a:rPr lang="ru-RU" dirty="0"/>
              <a:t> реформа </a:t>
            </a:r>
            <a:r>
              <a:rPr lang="ru-RU" dirty="0" err="1"/>
              <a:t>Вітте</a:t>
            </a:r>
            <a:r>
              <a:rPr lang="ru-RU" dirty="0"/>
              <a:t> в 1895–1897 </a:t>
            </a:r>
            <a:r>
              <a:rPr lang="ru-RU" dirty="0" err="1"/>
              <a:t>рр</a:t>
            </a:r>
            <a:r>
              <a:rPr lang="ru-RU" dirty="0"/>
              <a:t>. у </a:t>
            </a:r>
            <a:r>
              <a:rPr lang="ru-RU" dirty="0" err="1"/>
              <a:t>Росії</a:t>
            </a:r>
            <a:r>
              <a:rPr lang="ru-RU" dirty="0"/>
              <a:t> і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реформи</a:t>
            </a:r>
            <a:r>
              <a:rPr lang="ru-RU" dirty="0"/>
              <a:t> в </a:t>
            </a:r>
            <a:r>
              <a:rPr lang="ru-RU" dirty="0" err="1"/>
              <a:t>країнах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звільнилися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колоніальної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,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r>
              <a:rPr lang="ru-RU" dirty="0"/>
              <a:t>   2) </a:t>
            </a:r>
            <a:r>
              <a:rPr lang="ru-RU" dirty="0" err="1"/>
              <a:t>часткова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коли </a:t>
            </a:r>
            <a:r>
              <a:rPr lang="ru-RU" dirty="0" err="1"/>
              <a:t>реформуються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: </a:t>
            </a:r>
            <a:r>
              <a:rPr lang="ru-RU" dirty="0" err="1"/>
              <a:t>назва</a:t>
            </a:r>
            <a:r>
              <a:rPr lang="ru-RU" dirty="0"/>
              <a:t> і величина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,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знаків</a:t>
            </a:r>
            <a:r>
              <a:rPr lang="ru-RU" dirty="0"/>
              <a:t>, порядок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емісії</a:t>
            </a:r>
            <a:r>
              <a:rPr lang="ru-RU" dirty="0"/>
              <a:t> і характер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Прикладом таких реформ є </a:t>
            </a:r>
            <a:r>
              <a:rPr lang="ru-RU" dirty="0" err="1"/>
              <a:t>зміна</a:t>
            </a:r>
            <a:r>
              <a:rPr lang="ru-RU" dirty="0"/>
              <a:t> порядку </a:t>
            </a:r>
            <a:r>
              <a:rPr lang="ru-RU" dirty="0" err="1"/>
              <a:t>емісії</a:t>
            </a:r>
            <a:r>
              <a:rPr lang="ru-RU" dirty="0"/>
              <a:t> і </a:t>
            </a:r>
            <a:r>
              <a:rPr lang="ru-RU" dirty="0" err="1"/>
              <a:t>забезпечення</a:t>
            </a:r>
            <a:r>
              <a:rPr lang="ru-RU" dirty="0"/>
              <a:t> банкнот в </a:t>
            </a:r>
            <a:r>
              <a:rPr lang="ru-RU" dirty="0" err="1"/>
              <a:t>Англії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Актом Роберта </a:t>
            </a:r>
            <a:r>
              <a:rPr lang="ru-RU" dirty="0" err="1"/>
              <a:t>Піля</a:t>
            </a:r>
            <a:r>
              <a:rPr lang="ru-RU" dirty="0"/>
              <a:t> (1844 р.),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реформи</a:t>
            </a:r>
            <a:r>
              <a:rPr lang="ru-RU" dirty="0"/>
              <a:t> в СРСР у 1922–1924 і 1947 </a:t>
            </a:r>
            <a:r>
              <a:rPr lang="ru-RU" dirty="0" err="1"/>
              <a:t>рр</a:t>
            </a:r>
            <a:r>
              <a:rPr lang="ru-RU" dirty="0"/>
              <a:t>.;</a:t>
            </a:r>
          </a:p>
          <a:p>
            <a:r>
              <a:rPr lang="ru-RU" dirty="0"/>
              <a:t>   3)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стабілізаційних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з метою </a:t>
            </a:r>
            <a:r>
              <a:rPr lang="ru-RU" dirty="0" err="1"/>
              <a:t>стримання</a:t>
            </a:r>
            <a:r>
              <a:rPr lang="ru-RU" dirty="0"/>
              <a:t> </a:t>
            </a:r>
            <a:r>
              <a:rPr lang="ru-RU" dirty="0" err="1"/>
              <a:t>інфляції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97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err="1"/>
              <a:t>Згідно</a:t>
            </a:r>
            <a:r>
              <a:rPr lang="ru-RU" sz="2000" dirty="0"/>
              <a:t> з </a:t>
            </a:r>
            <a:r>
              <a:rPr lang="ru-RU" sz="2000" dirty="0" err="1"/>
              <a:t>світовим</a:t>
            </a:r>
            <a:r>
              <a:rPr lang="ru-RU" sz="2000" dirty="0"/>
              <a:t> </a:t>
            </a:r>
            <a:r>
              <a:rPr lang="ru-RU" sz="2000" dirty="0" err="1"/>
              <a:t>досвідом</a:t>
            </a:r>
            <a:r>
              <a:rPr lang="ru-RU" sz="2000" dirty="0"/>
              <a:t> </a:t>
            </a:r>
            <a:r>
              <a:rPr lang="ru-RU" sz="2000" dirty="0" err="1"/>
              <a:t>грошових</a:t>
            </a:r>
            <a:r>
              <a:rPr lang="ru-RU" sz="2000" dirty="0"/>
              <a:t> реформ </a:t>
            </a:r>
            <a:r>
              <a:rPr lang="ru-RU" sz="2000" dirty="0" err="1"/>
              <a:t>існують</a:t>
            </a:r>
            <a:r>
              <a:rPr lang="ru-RU" sz="2000" dirty="0"/>
              <a:t> </a:t>
            </a:r>
            <a:r>
              <a:rPr lang="ru-RU" sz="2000" dirty="0" err="1"/>
              <a:t>наступні</a:t>
            </a:r>
            <a:r>
              <a:rPr lang="ru-RU" sz="2000" dirty="0"/>
              <a:t> </a:t>
            </a:r>
            <a:r>
              <a:rPr lang="ru-RU" sz="2000" dirty="0" err="1"/>
              <a:t>методи</a:t>
            </a:r>
            <a:r>
              <a:rPr lang="ru-RU" sz="2000" dirty="0"/>
              <a:t> </a:t>
            </a:r>
            <a:r>
              <a:rPr lang="ru-RU" sz="2000" dirty="0" err="1"/>
              <a:t>стабілізації</a:t>
            </a:r>
            <a:r>
              <a:rPr lang="ru-RU" sz="2000" dirty="0"/>
              <a:t> валют: </a:t>
            </a:r>
            <a:r>
              <a:rPr lang="ru-RU" sz="2000" b="1" dirty="0" err="1"/>
              <a:t>нуліфікація</a:t>
            </a:r>
            <a:r>
              <a:rPr lang="ru-RU" sz="2000" b="1" dirty="0"/>
              <a:t>, </a:t>
            </a:r>
            <a:r>
              <a:rPr lang="ru-RU" sz="2000" b="1" dirty="0" err="1"/>
              <a:t>ревальвація</a:t>
            </a:r>
            <a:r>
              <a:rPr lang="ru-RU" sz="2000" b="1" dirty="0"/>
              <a:t> (</a:t>
            </a:r>
            <a:r>
              <a:rPr lang="ru-RU" sz="2000" b="1" dirty="0" err="1"/>
              <a:t>реставрація</a:t>
            </a:r>
            <a:r>
              <a:rPr lang="ru-RU" sz="2000" b="1" dirty="0"/>
              <a:t>), </a:t>
            </a:r>
            <a:r>
              <a:rPr lang="ru-RU" sz="2000" b="1" dirty="0" err="1"/>
              <a:t>девальвація</a:t>
            </a:r>
            <a:r>
              <a:rPr lang="ru-RU" sz="2000" b="1" dirty="0"/>
              <a:t>, </a:t>
            </a:r>
            <a:r>
              <a:rPr lang="ru-RU" sz="2000" b="1" dirty="0" err="1"/>
              <a:t>деномінація</a:t>
            </a:r>
            <a:r>
              <a:rPr lang="ru-RU" sz="2000" b="1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b="1" dirty="0" err="1"/>
              <a:t>Нуліфікація</a:t>
            </a:r>
            <a:r>
              <a:rPr lang="ru-RU" sz="1800" b="1" dirty="0"/>
              <a:t> </a:t>
            </a:r>
            <a:r>
              <a:rPr lang="ru-RU" sz="1800" dirty="0"/>
              <a:t>– </a:t>
            </a:r>
            <a:r>
              <a:rPr lang="ru-RU" sz="1800" dirty="0" err="1"/>
              <a:t>оголошення</a:t>
            </a:r>
            <a:r>
              <a:rPr lang="ru-RU" sz="1800" dirty="0"/>
              <a:t> державою </a:t>
            </a:r>
            <a:r>
              <a:rPr lang="ru-RU" sz="1800" dirty="0" err="1"/>
              <a:t>знецінених</a:t>
            </a:r>
            <a:r>
              <a:rPr lang="ru-RU" sz="1800" dirty="0"/>
              <a:t> </a:t>
            </a:r>
            <a:r>
              <a:rPr lang="ru-RU" sz="1800" dirty="0" err="1"/>
              <a:t>паперових</a:t>
            </a:r>
            <a:r>
              <a:rPr lang="ru-RU" sz="1800" dirty="0"/>
              <a:t> </a:t>
            </a:r>
            <a:r>
              <a:rPr lang="ru-RU" sz="1800" dirty="0" err="1"/>
              <a:t>грошових</a:t>
            </a:r>
            <a:r>
              <a:rPr lang="ru-RU" sz="1800" dirty="0"/>
              <a:t> </a:t>
            </a:r>
            <a:r>
              <a:rPr lang="ru-RU" sz="1800" dirty="0" err="1"/>
              <a:t>знаків</a:t>
            </a:r>
            <a:r>
              <a:rPr lang="ru-RU" sz="1800" dirty="0"/>
              <a:t> </a:t>
            </a:r>
            <a:r>
              <a:rPr lang="ru-RU" sz="1800" dirty="0" err="1"/>
              <a:t>недійсними</a:t>
            </a:r>
            <a:r>
              <a:rPr lang="ru-RU" sz="1800" dirty="0"/>
              <a:t>. </a:t>
            </a:r>
            <a:endParaRPr lang="ru-RU" sz="1800" dirty="0" smtClean="0"/>
          </a:p>
          <a:p>
            <a:pPr algn="just"/>
            <a:r>
              <a:rPr lang="ru-RU" sz="1800" b="1" dirty="0" err="1"/>
              <a:t>Ревальвація</a:t>
            </a:r>
            <a:r>
              <a:rPr lang="ru-RU" sz="1800" b="1" dirty="0"/>
              <a:t> </a:t>
            </a:r>
            <a:r>
              <a:rPr lang="ru-RU" sz="1800" dirty="0"/>
              <a:t>–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офіційне</a:t>
            </a:r>
            <a:r>
              <a:rPr lang="ru-RU" sz="1800" dirty="0"/>
              <a:t> </a:t>
            </a:r>
            <a:r>
              <a:rPr lang="ru-RU" sz="1800" dirty="0" err="1"/>
              <a:t>підвищення</a:t>
            </a:r>
            <a:r>
              <a:rPr lang="ru-RU" sz="1800" dirty="0"/>
              <a:t> державою золотого </a:t>
            </a:r>
            <a:r>
              <a:rPr lang="ru-RU" sz="1800" dirty="0" err="1"/>
              <a:t>вмісту</a:t>
            </a:r>
            <a:r>
              <a:rPr lang="ru-RU" sz="1800" dirty="0"/>
              <a:t> та валютного курсу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тільки</a:t>
            </a:r>
            <a:r>
              <a:rPr lang="ru-RU" sz="1800" dirty="0"/>
              <a:t> валютного курсу </a:t>
            </a:r>
            <a:r>
              <a:rPr lang="ru-RU" sz="1800" dirty="0" err="1"/>
              <a:t>національної</a:t>
            </a:r>
            <a:r>
              <a:rPr lang="ru-RU" sz="1800" dirty="0"/>
              <a:t> </a:t>
            </a:r>
            <a:r>
              <a:rPr lang="ru-RU" sz="1800" dirty="0" err="1"/>
              <a:t>валюти</a:t>
            </a:r>
            <a:r>
              <a:rPr lang="ru-RU" sz="1800" dirty="0"/>
              <a:t> </a:t>
            </a:r>
            <a:r>
              <a:rPr lang="ru-RU" sz="1800" dirty="0" err="1"/>
              <a:t>країни</a:t>
            </a:r>
            <a:r>
              <a:rPr lang="ru-RU" sz="1800" dirty="0"/>
              <a:t>.</a:t>
            </a:r>
          </a:p>
          <a:p>
            <a:pPr algn="just"/>
            <a:r>
              <a:rPr lang="ru-RU" sz="1800" b="1" dirty="0" err="1" smtClean="0"/>
              <a:t>Девальвація</a:t>
            </a:r>
            <a:r>
              <a:rPr lang="ru-RU" sz="1800" b="1" dirty="0" smtClean="0"/>
              <a:t> </a:t>
            </a:r>
            <a:r>
              <a:rPr lang="ru-RU" sz="1800" dirty="0"/>
              <a:t>– </a:t>
            </a:r>
            <a:r>
              <a:rPr lang="ru-RU" sz="1800" dirty="0" err="1"/>
              <a:t>офіційне</a:t>
            </a:r>
            <a:r>
              <a:rPr lang="ru-RU" sz="1800" dirty="0"/>
              <a:t> </a:t>
            </a:r>
            <a:r>
              <a:rPr lang="ru-RU" sz="1800" dirty="0" err="1"/>
              <a:t>зниження</a:t>
            </a:r>
            <a:r>
              <a:rPr lang="ru-RU" sz="1800" dirty="0"/>
              <a:t> державою </a:t>
            </a:r>
            <a:r>
              <a:rPr lang="ru-RU" sz="1800" dirty="0" err="1"/>
              <a:t>металевого</a:t>
            </a:r>
            <a:r>
              <a:rPr lang="ru-RU" sz="1800" dirty="0"/>
              <a:t> </a:t>
            </a:r>
            <a:r>
              <a:rPr lang="ru-RU" sz="1800" dirty="0" err="1"/>
              <a:t>вмісту</a:t>
            </a:r>
            <a:r>
              <a:rPr lang="ru-RU" sz="1800" dirty="0"/>
              <a:t> та курсу (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тільки</a:t>
            </a:r>
            <a:r>
              <a:rPr lang="ru-RU" sz="1800" dirty="0"/>
              <a:t> курсу) </a:t>
            </a:r>
            <a:r>
              <a:rPr lang="ru-RU" sz="1800" dirty="0" err="1"/>
              <a:t>національних</a:t>
            </a:r>
            <a:r>
              <a:rPr lang="ru-RU" sz="1800" dirty="0"/>
              <a:t> грошей </a:t>
            </a:r>
            <a:r>
              <a:rPr lang="ru-RU" sz="1800" dirty="0" err="1"/>
              <a:t>щодо</a:t>
            </a:r>
            <a:r>
              <a:rPr lang="ru-RU" sz="1800" dirty="0"/>
              <a:t> </a:t>
            </a:r>
            <a:r>
              <a:rPr lang="ru-RU" sz="1800" dirty="0" err="1"/>
              <a:t>іноземних</a:t>
            </a:r>
            <a:r>
              <a:rPr lang="ru-RU" sz="1800" dirty="0"/>
              <a:t> валют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міжнародних</a:t>
            </a:r>
            <a:r>
              <a:rPr lang="ru-RU" sz="1800" dirty="0"/>
              <a:t> </a:t>
            </a:r>
            <a:r>
              <a:rPr lang="ru-RU" sz="1800" dirty="0" err="1"/>
              <a:t>розрахункових</a:t>
            </a:r>
            <a:r>
              <a:rPr lang="ru-RU" sz="1800" dirty="0"/>
              <a:t> </a:t>
            </a:r>
            <a:r>
              <a:rPr lang="ru-RU" sz="1800" dirty="0" err="1"/>
              <a:t>одиниць</a:t>
            </a:r>
            <a:r>
              <a:rPr lang="ru-RU" sz="1800" dirty="0"/>
              <a:t>. </a:t>
            </a:r>
            <a:endParaRPr lang="ru-RU" sz="1800" dirty="0" smtClean="0"/>
          </a:p>
          <a:p>
            <a:pPr algn="just"/>
            <a:r>
              <a:rPr lang="ru-RU" sz="1800" b="1" dirty="0" err="1" smtClean="0"/>
              <a:t>Деномінація</a:t>
            </a:r>
            <a:r>
              <a:rPr lang="ru-RU" sz="1800" dirty="0" smtClean="0"/>
              <a:t> </a:t>
            </a:r>
            <a:r>
              <a:rPr lang="ru-RU" sz="1800" dirty="0" err="1"/>
              <a:t>грошових</a:t>
            </a:r>
            <a:r>
              <a:rPr lang="ru-RU" sz="1800" dirty="0"/>
              <a:t> </a:t>
            </a:r>
            <a:r>
              <a:rPr lang="ru-RU" sz="1800" dirty="0" err="1" smtClean="0"/>
              <a:t>знаків</a:t>
            </a:r>
            <a:r>
              <a:rPr lang="ru-RU" sz="1800" dirty="0" smtClean="0"/>
              <a:t> - </a:t>
            </a:r>
            <a:r>
              <a:rPr lang="ru-RU" sz="1800" dirty="0" err="1" smtClean="0"/>
              <a:t>обмін</a:t>
            </a:r>
            <a:r>
              <a:rPr lang="ru-RU" sz="1800" dirty="0" smtClean="0"/>
              <a:t> </a:t>
            </a:r>
            <a:r>
              <a:rPr lang="ru-RU" sz="1800" dirty="0" err="1"/>
              <a:t>всіх</a:t>
            </a:r>
            <a:r>
              <a:rPr lang="ru-RU" sz="1800" dirty="0"/>
              <a:t> </a:t>
            </a:r>
            <a:r>
              <a:rPr lang="ru-RU" sz="1800" dirty="0" err="1"/>
              <a:t>старих</a:t>
            </a:r>
            <a:r>
              <a:rPr lang="ru-RU" sz="1800" dirty="0"/>
              <a:t> </a:t>
            </a:r>
            <a:r>
              <a:rPr lang="ru-RU" sz="1800" dirty="0" err="1"/>
              <a:t>знаків</a:t>
            </a:r>
            <a:r>
              <a:rPr lang="ru-RU" sz="1800" dirty="0"/>
              <a:t> на </a:t>
            </a:r>
            <a:r>
              <a:rPr lang="ru-RU" sz="1800" dirty="0" err="1"/>
              <a:t>нові</a:t>
            </a:r>
            <a:r>
              <a:rPr lang="ru-RU" sz="1800" dirty="0"/>
              <a:t> в </a:t>
            </a:r>
            <a:r>
              <a:rPr lang="ru-RU" sz="1800" dirty="0" err="1"/>
              <a:t>певній</a:t>
            </a:r>
            <a:r>
              <a:rPr lang="ru-RU" sz="1800" dirty="0"/>
              <a:t> </a:t>
            </a:r>
            <a:r>
              <a:rPr lang="ru-RU" sz="1800" dirty="0" err="1"/>
              <a:t>пропорції</a:t>
            </a:r>
            <a:r>
              <a:rPr lang="ru-RU" sz="1800" dirty="0"/>
              <a:t> з </a:t>
            </a:r>
            <a:r>
              <a:rPr lang="ru-RU" sz="1800" dirty="0" err="1"/>
              <a:t>одночасним</a:t>
            </a:r>
            <a:r>
              <a:rPr lang="ru-RU" sz="1800" dirty="0"/>
              <a:t> </a:t>
            </a:r>
            <a:r>
              <a:rPr lang="ru-RU" sz="1800" dirty="0" err="1" smtClean="0"/>
              <a:t>перерахуванням</a:t>
            </a:r>
            <a:r>
              <a:rPr lang="ru-RU" sz="1800" dirty="0" smtClean="0"/>
              <a:t> у </a:t>
            </a:r>
            <a:r>
              <a:rPr lang="ru-RU" sz="1800" dirty="0" err="1"/>
              <a:t>цій</a:t>
            </a:r>
            <a:r>
              <a:rPr lang="ru-RU" sz="1800" dirty="0"/>
              <a:t> </a:t>
            </a:r>
            <a:r>
              <a:rPr lang="ru-RU" sz="1800" dirty="0" err="1"/>
              <a:t>пропорції</a:t>
            </a:r>
            <a:r>
              <a:rPr lang="ru-RU" sz="1800" dirty="0"/>
              <a:t> </a:t>
            </a:r>
            <a:r>
              <a:rPr lang="ru-RU" sz="1800" dirty="0" err="1"/>
              <a:t>всіх</a:t>
            </a:r>
            <a:r>
              <a:rPr lang="ru-RU" sz="1800" dirty="0"/>
              <a:t> </a:t>
            </a:r>
            <a:r>
              <a:rPr lang="ru-RU" sz="1800" dirty="0" err="1"/>
              <a:t>грошових</a:t>
            </a:r>
            <a:r>
              <a:rPr lang="ru-RU" sz="1800" dirty="0"/>
              <a:t> </a:t>
            </a:r>
            <a:r>
              <a:rPr lang="ru-RU" sz="1800" dirty="0" err="1"/>
              <a:t>показників</a:t>
            </a:r>
            <a:r>
              <a:rPr lang="ru-RU" sz="1800" dirty="0"/>
              <a:t>: </a:t>
            </a:r>
            <a:r>
              <a:rPr lang="ru-RU" sz="1800" dirty="0" err="1"/>
              <a:t>цін</a:t>
            </a:r>
            <a:r>
              <a:rPr lang="ru-RU" sz="1800" dirty="0"/>
              <a:t>, </a:t>
            </a:r>
            <a:r>
              <a:rPr lang="ru-RU" sz="1800" dirty="0" err="1"/>
              <a:t>тарифів</a:t>
            </a:r>
            <a:r>
              <a:rPr lang="ru-RU" sz="1800" dirty="0"/>
              <a:t>, </a:t>
            </a:r>
            <a:r>
              <a:rPr lang="ru-RU" sz="1800" dirty="0" err="1"/>
              <a:t>заробітної</a:t>
            </a:r>
            <a:r>
              <a:rPr lang="ru-RU" sz="1800" dirty="0"/>
              <a:t> плати, </a:t>
            </a:r>
            <a:r>
              <a:rPr lang="ru-RU" sz="1800" dirty="0" err="1"/>
              <a:t>балансової</a:t>
            </a:r>
            <a:r>
              <a:rPr lang="ru-RU" sz="1800" dirty="0"/>
              <a:t> </a:t>
            </a:r>
            <a:r>
              <a:rPr lang="ru-RU" sz="1800" dirty="0" err="1"/>
              <a:t>вартості</a:t>
            </a:r>
            <a:r>
              <a:rPr lang="ru-RU" sz="1800" dirty="0"/>
              <a:t> </a:t>
            </a:r>
            <a:r>
              <a:rPr lang="ru-RU" sz="1800" dirty="0" err="1"/>
              <a:t>фондів</a:t>
            </a:r>
            <a:r>
              <a:rPr lang="ru-RU" sz="1800" dirty="0"/>
              <a:t> </a:t>
            </a:r>
            <a:r>
              <a:rPr lang="ru-RU" sz="1800" dirty="0" err="1"/>
              <a:t>тощо</a:t>
            </a:r>
            <a:r>
              <a:rPr lang="ru-RU" sz="1800" dirty="0"/>
              <a:t>.  </a:t>
            </a:r>
            <a:endParaRPr lang="ru-RU" sz="1800" dirty="0" smtClean="0"/>
          </a:p>
          <a:p>
            <a:pPr algn="just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015459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398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ТЕМА:  Грошова система</vt:lpstr>
      <vt:lpstr>Грошова реформа та методи її проведення </vt:lpstr>
      <vt:lpstr>Згідно з світовим досвідом грошових реформ існують наступні методи стабілізації валют: нуліфікація, ревальвація (реставрація), девальвація, деномінація.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Грошова система</dc:title>
  <cp:lastModifiedBy>User</cp:lastModifiedBy>
  <cp:revision>7</cp:revision>
  <dcterms:modified xsi:type="dcterms:W3CDTF">2022-04-15T08:56:53Z</dcterms:modified>
</cp:coreProperties>
</file>