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5"/>
  </p:notesMasterIdLst>
  <p:sldIdLst>
    <p:sldId id="256" r:id="rId3"/>
    <p:sldId id="257" r:id="rId4"/>
    <p:sldId id="258" r:id="rId5"/>
    <p:sldId id="267"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E5610-4E03-4F55-B99F-871BCE98447A}" type="datetimeFigureOut">
              <a:rPr lang="ru-RU" smtClean="0"/>
              <a:pPr/>
              <a:t>15.09.2018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7F6844-10E3-4CFA-8CB6-E9222ED859E5}"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Rectangle 2"/>
          <p:cNvSpPr>
            <a:spLocks noChangeArrowheads="1"/>
          </p:cNvSpPr>
          <p:nvPr/>
        </p:nvSpPr>
        <p:spPr bwMode="auto">
          <a:xfrm>
            <a:off x="312738" y="2946400"/>
            <a:ext cx="8540750" cy="3679825"/>
          </a:xfrm>
          <a:prstGeom prst="rect">
            <a:avLst/>
          </a:prstGeom>
          <a:gradFill rotWithShape="1">
            <a:gsLst>
              <a:gs pos="0">
                <a:srgbClr val="FFD939">
                  <a:gamma/>
                  <a:shade val="46275"/>
                  <a:invGamma/>
                </a:srgbClr>
              </a:gs>
              <a:gs pos="50000">
                <a:srgbClr val="FFD939"/>
              </a:gs>
              <a:gs pos="100000">
                <a:srgbClr val="FFD939">
                  <a:gamma/>
                  <a:shade val="46275"/>
                  <a:invGamma/>
                </a:srgbClr>
              </a:gs>
            </a:gsLst>
            <a:lin ang="0" scaled="1"/>
          </a:gradFill>
          <a:ln w="12700">
            <a:noFill/>
            <a:miter lim="800000"/>
            <a:headEnd type="none" w="sm" len="sm"/>
            <a:tailEnd type="none" w="sm" len="sm"/>
          </a:ln>
          <a:effectLst/>
        </p:spPr>
        <p:txBody>
          <a:bodyPr wrap="none" anchor="ctr"/>
          <a:lstStyle/>
          <a:p>
            <a:pPr>
              <a:defRPr/>
            </a:pPr>
            <a:endParaRPr lang="ru-RU" dirty="0"/>
          </a:p>
        </p:txBody>
      </p:sp>
      <p:sp>
        <p:nvSpPr>
          <p:cNvPr id="3" name="Rectangle 4"/>
          <p:cNvSpPr>
            <a:spLocks noChangeArrowheads="1"/>
          </p:cNvSpPr>
          <p:nvPr/>
        </p:nvSpPr>
        <p:spPr bwMode="auto">
          <a:xfrm>
            <a:off x="304800" y="271463"/>
            <a:ext cx="8534400" cy="3324225"/>
          </a:xfrm>
          <a:prstGeom prst="rect">
            <a:avLst/>
          </a:prstGeom>
          <a:gradFill rotWithShape="1">
            <a:gsLst>
              <a:gs pos="0">
                <a:srgbClr val="0066CC">
                  <a:gamma/>
                  <a:shade val="46275"/>
                  <a:invGamma/>
                </a:srgbClr>
              </a:gs>
              <a:gs pos="50000">
                <a:srgbClr val="0066CC"/>
              </a:gs>
              <a:gs pos="100000">
                <a:srgbClr val="0066CC">
                  <a:gamma/>
                  <a:shade val="46275"/>
                  <a:invGamma/>
                </a:srgbClr>
              </a:gs>
            </a:gsLst>
            <a:lin ang="5400000" scaled="1"/>
          </a:gradFill>
          <a:ln w="12700">
            <a:noFill/>
            <a:miter lim="800000"/>
            <a:headEnd/>
            <a:tailEnd/>
          </a:ln>
          <a:effectLst/>
        </p:spPr>
        <p:txBody>
          <a:bodyPr wrap="none" lIns="0" tIns="0" rIns="0" bIns="0" anchor="ctr"/>
          <a:lstStyle/>
          <a:p>
            <a:pPr>
              <a:defRPr/>
            </a:pPr>
            <a:endParaRPr lang="ru-RU" dirty="0"/>
          </a:p>
        </p:txBody>
      </p:sp>
      <p:sp>
        <p:nvSpPr>
          <p:cNvPr id="4" name="AutoShape 31" descr="Здание Берлемон - резиденция Еврокомиссии ( 640x480 )"/>
          <p:cNvSpPr>
            <a:spLocks noChangeAspect="1" noChangeArrowheads="1"/>
          </p:cNvSpPr>
          <p:nvPr/>
        </p:nvSpPr>
        <p:spPr bwMode="auto">
          <a:xfrm>
            <a:off x="4424363" y="3281363"/>
            <a:ext cx="296862" cy="296862"/>
          </a:xfrm>
          <a:prstGeom prst="rect">
            <a:avLst/>
          </a:prstGeom>
          <a:noFill/>
        </p:spPr>
        <p:txBody>
          <a:bodyPr/>
          <a:lstStyle/>
          <a:p>
            <a:pPr>
              <a:defRPr/>
            </a:pPr>
            <a:endParaRPr lang="ru-RU" dirty="0"/>
          </a:p>
        </p:txBody>
      </p:sp>
      <p:sp>
        <p:nvSpPr>
          <p:cNvPr id="5" name="AutoShape 33" descr="Здание Берлемон - резиденция Еврокомиссии ( 640x480 )"/>
          <p:cNvSpPr>
            <a:spLocks noChangeAspect="1" noChangeArrowheads="1"/>
          </p:cNvSpPr>
          <p:nvPr/>
        </p:nvSpPr>
        <p:spPr bwMode="auto">
          <a:xfrm>
            <a:off x="4424363" y="3281363"/>
            <a:ext cx="296862" cy="296862"/>
          </a:xfrm>
          <a:prstGeom prst="rect">
            <a:avLst/>
          </a:prstGeom>
          <a:noFill/>
        </p:spPr>
        <p:txBody>
          <a:bodyPr/>
          <a:lstStyle/>
          <a:p>
            <a:pPr>
              <a:defRPr/>
            </a:pPr>
            <a:endParaRPr lang="ru-RU" dirty="0"/>
          </a:p>
        </p:txBody>
      </p:sp>
      <p:sp>
        <p:nvSpPr>
          <p:cNvPr id="6" name="AutoShape 50"/>
          <p:cNvSpPr>
            <a:spLocks noChangeArrowheads="1"/>
          </p:cNvSpPr>
          <p:nvPr/>
        </p:nvSpPr>
        <p:spPr bwMode="auto">
          <a:xfrm>
            <a:off x="342900" y="31242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7" name="AutoShape 51"/>
          <p:cNvSpPr>
            <a:spLocks noChangeArrowheads="1"/>
          </p:cNvSpPr>
          <p:nvPr/>
        </p:nvSpPr>
        <p:spPr bwMode="auto">
          <a:xfrm>
            <a:off x="2235200" y="5969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8" name="AutoShape 52"/>
          <p:cNvSpPr>
            <a:spLocks noChangeArrowheads="1"/>
          </p:cNvSpPr>
          <p:nvPr/>
        </p:nvSpPr>
        <p:spPr bwMode="auto">
          <a:xfrm>
            <a:off x="990600" y="16764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9" name="AutoShape 53"/>
          <p:cNvSpPr>
            <a:spLocks noChangeArrowheads="1"/>
          </p:cNvSpPr>
          <p:nvPr/>
        </p:nvSpPr>
        <p:spPr bwMode="auto">
          <a:xfrm>
            <a:off x="7454900" y="43942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0" name="AutoShape 54"/>
          <p:cNvSpPr>
            <a:spLocks noChangeArrowheads="1"/>
          </p:cNvSpPr>
          <p:nvPr/>
        </p:nvSpPr>
        <p:spPr bwMode="auto">
          <a:xfrm>
            <a:off x="6223000" y="55245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1" name="AutoShape 55"/>
          <p:cNvSpPr>
            <a:spLocks noChangeArrowheads="1"/>
          </p:cNvSpPr>
          <p:nvPr/>
        </p:nvSpPr>
        <p:spPr bwMode="auto">
          <a:xfrm>
            <a:off x="2184400" y="55499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2" name="AutoShape 56"/>
          <p:cNvSpPr>
            <a:spLocks noChangeArrowheads="1"/>
          </p:cNvSpPr>
          <p:nvPr/>
        </p:nvSpPr>
        <p:spPr bwMode="auto">
          <a:xfrm>
            <a:off x="927100" y="44831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3" name="AutoShape 57"/>
          <p:cNvSpPr>
            <a:spLocks noChangeArrowheads="1"/>
          </p:cNvSpPr>
          <p:nvPr/>
        </p:nvSpPr>
        <p:spPr bwMode="auto">
          <a:xfrm>
            <a:off x="7289800" y="17145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4" name="AutoShape 58"/>
          <p:cNvSpPr>
            <a:spLocks noChangeArrowheads="1"/>
          </p:cNvSpPr>
          <p:nvPr/>
        </p:nvSpPr>
        <p:spPr bwMode="auto">
          <a:xfrm>
            <a:off x="7874000" y="31115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5" name="AutoShape 59"/>
          <p:cNvSpPr>
            <a:spLocks noChangeArrowheads="1"/>
          </p:cNvSpPr>
          <p:nvPr/>
        </p:nvSpPr>
        <p:spPr bwMode="auto">
          <a:xfrm>
            <a:off x="6019800" y="6604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6" name="AutoShape 60"/>
          <p:cNvSpPr>
            <a:spLocks noChangeArrowheads="1"/>
          </p:cNvSpPr>
          <p:nvPr/>
        </p:nvSpPr>
        <p:spPr bwMode="auto">
          <a:xfrm>
            <a:off x="4127500" y="56642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
        <p:nvSpPr>
          <p:cNvPr id="17" name="AutoShape 61"/>
          <p:cNvSpPr>
            <a:spLocks noChangeArrowheads="1"/>
          </p:cNvSpPr>
          <p:nvPr/>
        </p:nvSpPr>
        <p:spPr bwMode="auto">
          <a:xfrm>
            <a:off x="4000500" y="254000"/>
            <a:ext cx="962025" cy="914400"/>
          </a:xfrm>
          <a:prstGeom prst="star5">
            <a:avLst/>
          </a:prstGeom>
          <a:solidFill>
            <a:srgbClr val="FFCC00"/>
          </a:solidFill>
          <a:ln w="12700">
            <a:solidFill>
              <a:schemeClr val="tx1"/>
            </a:solidFill>
            <a:miter lim="800000"/>
            <a:headEnd type="none" w="sm" len="sm"/>
            <a:tailEnd type="none" w="sm" len="sm"/>
          </a:ln>
          <a:effectLst/>
        </p:spPr>
        <p:txBody>
          <a:bodyPr wrap="none" anchor="ctr"/>
          <a:lstStyle/>
          <a:p>
            <a:pPr>
              <a:defRPr/>
            </a:pP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6088062"/>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60880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9"/>
          <p:cNvSpPr>
            <a:spLocks noGrp="1" noChangeArrowheads="1"/>
          </p:cNvSpPr>
          <p:nvPr>
            <p:ph type="sldNum" sz="quarter" idx="10"/>
          </p:nvPr>
        </p:nvSpPr>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19" name="Нижний колонтитул 18"/>
          <p:cNvSpPr>
            <a:spLocks noGrp="1"/>
          </p:cNvSpPr>
          <p:nvPr>
            <p:ph type="ftr" sz="quarter" idx="11"/>
          </p:nvPr>
        </p:nvSpPr>
        <p:spPr/>
        <p:txBody>
          <a:bodyPr/>
          <a:lstStyle/>
          <a:p>
            <a:endParaRPr kumimoji="0" lang="en-US" dirty="0"/>
          </a:p>
        </p:txBody>
      </p:sp>
      <p:sp>
        <p:nvSpPr>
          <p:cNvPr id="27" name="Номер слайда 26"/>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8" name="Нижний колонтитул 7"/>
          <p:cNvSpPr>
            <a:spLocks noGrp="1"/>
          </p:cNvSpPr>
          <p:nvPr>
            <p:ph type="ftr" sz="quarter" idx="11"/>
          </p:nvPr>
        </p:nvSpPr>
        <p:spPr/>
        <p:txBody>
          <a:bodyPr/>
          <a:lstStyle/>
          <a:p>
            <a:endParaRPr kumimoji="0" lang="en-US" dirty="0"/>
          </a:p>
        </p:txBody>
      </p:sp>
      <p:sp>
        <p:nvSpPr>
          <p:cNvPr id="9" name="Номер слайда 8"/>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4" name="Нижний колонтитул 3"/>
          <p:cNvSpPr>
            <a:spLocks noGrp="1"/>
          </p:cNvSpPr>
          <p:nvPr>
            <p:ph type="ftr" sz="quarter" idx="11"/>
          </p:nvPr>
        </p:nvSpPr>
        <p:spPr/>
        <p:txBody>
          <a:bodyPr/>
          <a:lstStyle/>
          <a:p>
            <a:endParaRPr kumimoji="0" lang="en-US" dirty="0"/>
          </a:p>
        </p:txBody>
      </p:sp>
      <p:sp>
        <p:nvSpPr>
          <p:cNvPr id="5" name="Номер слайда 4"/>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3" name="Нижний колонтитул 2"/>
          <p:cNvSpPr>
            <a:spLocks noGrp="1"/>
          </p:cNvSpPr>
          <p:nvPr>
            <p:ph type="ftr" sz="quarter" idx="11"/>
          </p:nvPr>
        </p:nvSpPr>
        <p:spPr/>
        <p:txBody>
          <a:bodyPr/>
          <a:lstStyle/>
          <a:p>
            <a:endParaRPr kumimoji="0" lang="en-US" dirty="0"/>
          </a:p>
        </p:txBody>
      </p:sp>
      <p:sp>
        <p:nvSpPr>
          <p:cNvPr id="4" name="Номер слайда 3"/>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a:xfrm>
            <a:off x="8077200" y="6356350"/>
            <a:ext cx="609600" cy="365125"/>
          </a:xfrm>
        </p:spPr>
        <p:txBody>
          <a:bodyPr/>
          <a:lstStyle/>
          <a:p>
            <a:fld id="{13E45E45-1AA2-443D-BDFD-4F44016BB80F}"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7C9B81F-C347-4BEF-BFDF-29C42F48304A}" type="datetimeFigureOut">
              <a:rPr lang="en-US" smtClean="0"/>
              <a:pPr/>
              <a:t>9/15/2018</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13E45E45-1AA2-443D-BDFD-4F44016BB80F}"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993775" y="1790700"/>
            <a:ext cx="3721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867275" y="1790700"/>
            <a:ext cx="3721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2"/>
          <p:cNvSpPr>
            <a:spLocks noGrp="1" noChangeArrowheads="1"/>
          </p:cNvSpPr>
          <p:nvPr>
            <p:ph type="sldNum" sz="quarter" idx="10"/>
          </p:nvPr>
        </p:nvSpPr>
        <p:spPr>
          <a:ln/>
        </p:spPr>
        <p:txBody>
          <a:bodyPr/>
          <a:lstStyle>
            <a:lvl1pPr>
              <a:defRPr/>
            </a:lvl1pPr>
          </a:lstStyle>
          <a:p>
            <a:fld id="{13E45E45-1AA2-443D-BDFD-4F44016BB80F}"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body" idx="1"/>
          </p:nvPr>
        </p:nvSpPr>
        <p:spPr bwMode="auto">
          <a:xfrm>
            <a:off x="993775" y="1790700"/>
            <a:ext cx="75946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Bullet text Arial light min. 20pt.</a:t>
            </a:r>
          </a:p>
          <a:p>
            <a:pPr lvl="0"/>
            <a:r>
              <a:rPr lang="en-AU" smtClean="0"/>
              <a:t>Bullet size 100% of text size in Wingdings typeface.</a:t>
            </a:r>
          </a:p>
          <a:p>
            <a:pPr lvl="0"/>
            <a:r>
              <a:rPr lang="en-AU" smtClean="0"/>
              <a:t>Text anchor top with 0.4 left and right margins</a:t>
            </a:r>
            <a:br>
              <a:rPr lang="en-AU" smtClean="0"/>
            </a:br>
            <a:r>
              <a:rPr lang="en-AU" smtClean="0"/>
              <a:t>and text-wrap</a:t>
            </a:r>
          </a:p>
          <a:p>
            <a:pPr lvl="1"/>
            <a:r>
              <a:rPr lang="en-AU" smtClean="0"/>
              <a:t>Secondary bullets 80% of text size</a:t>
            </a:r>
          </a:p>
          <a:p>
            <a:pPr lvl="2"/>
            <a:r>
              <a:rPr lang="en-AU" smtClean="0"/>
              <a:t>Third Level</a:t>
            </a:r>
          </a:p>
          <a:p>
            <a:pPr lvl="3"/>
            <a:r>
              <a:rPr lang="en-AU" smtClean="0"/>
              <a:t>Fourth Level</a:t>
            </a:r>
          </a:p>
          <a:p>
            <a:pPr lvl="4"/>
            <a:r>
              <a:rPr lang="en-AU" smtClean="0"/>
              <a:t>Fifth Level</a:t>
            </a:r>
          </a:p>
        </p:txBody>
      </p:sp>
      <p:grpSp>
        <p:nvGrpSpPr>
          <p:cNvPr id="2" name="Group 31"/>
          <p:cNvGrpSpPr>
            <a:grpSpLocks/>
          </p:cNvGrpSpPr>
          <p:nvPr/>
        </p:nvGrpSpPr>
        <p:grpSpPr bwMode="auto">
          <a:xfrm>
            <a:off x="207963" y="160338"/>
            <a:ext cx="8716962" cy="566737"/>
            <a:chOff x="131" y="101"/>
            <a:chExt cx="5491" cy="357"/>
          </a:xfrm>
        </p:grpSpPr>
        <p:pic>
          <p:nvPicPr>
            <p:cNvPr id="2055" name="Picture 16" descr="ЕС"/>
            <p:cNvPicPr>
              <a:picLocks noChangeAspect="1" noChangeArrowheads="1"/>
            </p:cNvPicPr>
            <p:nvPr userDrawn="1"/>
          </p:nvPicPr>
          <p:blipFill>
            <a:blip r:embed="rId14" cstate="print"/>
            <a:srcRect/>
            <a:stretch>
              <a:fillRect/>
            </a:stretch>
          </p:blipFill>
          <p:spPr bwMode="auto">
            <a:xfrm>
              <a:off x="5034" y="103"/>
              <a:ext cx="588" cy="355"/>
            </a:xfrm>
            <a:prstGeom prst="rect">
              <a:avLst/>
            </a:prstGeom>
            <a:solidFill>
              <a:srgbClr val="FFFFCC"/>
            </a:solidFill>
            <a:ln w="9525">
              <a:noFill/>
              <a:miter lim="800000"/>
              <a:headEnd/>
              <a:tailEnd/>
            </a:ln>
          </p:spPr>
        </p:pic>
        <p:sp>
          <p:nvSpPr>
            <p:cNvPr id="7170" name="Rectangle 2"/>
            <p:cNvSpPr>
              <a:spLocks noChangeArrowheads="1"/>
            </p:cNvSpPr>
            <p:nvPr userDrawn="1"/>
          </p:nvSpPr>
          <p:spPr bwMode="auto">
            <a:xfrm>
              <a:off x="739" y="105"/>
              <a:ext cx="4297" cy="353"/>
            </a:xfrm>
            <a:prstGeom prst="rect">
              <a:avLst/>
            </a:prstGeom>
            <a:solidFill>
              <a:srgbClr val="FFFFCC"/>
            </a:solidFill>
            <a:ln w="12700">
              <a:noFill/>
              <a:miter lim="800000"/>
              <a:headEnd type="none" w="sm" len="sm"/>
              <a:tailEnd type="none" w="sm" len="sm"/>
            </a:ln>
            <a:effectLst/>
          </p:spPr>
          <p:txBody>
            <a:bodyPr wrap="none" anchor="ctr"/>
            <a:lstStyle/>
            <a:p>
              <a:pPr>
                <a:defRPr/>
              </a:pPr>
              <a:endParaRPr lang="ru-RU" dirty="0"/>
            </a:p>
          </p:txBody>
        </p:sp>
        <p:pic>
          <p:nvPicPr>
            <p:cNvPr id="2057" name="Picture 13" descr="Украина2"/>
            <p:cNvPicPr>
              <a:picLocks noChangeAspect="1" noChangeArrowheads="1"/>
            </p:cNvPicPr>
            <p:nvPr userDrawn="1"/>
          </p:nvPicPr>
          <p:blipFill>
            <a:blip r:embed="rId15" cstate="print"/>
            <a:srcRect/>
            <a:stretch>
              <a:fillRect/>
            </a:stretch>
          </p:blipFill>
          <p:spPr bwMode="auto">
            <a:xfrm>
              <a:off x="131" y="101"/>
              <a:ext cx="600" cy="355"/>
            </a:xfrm>
            <a:prstGeom prst="rect">
              <a:avLst/>
            </a:prstGeom>
            <a:solidFill>
              <a:srgbClr val="FFFFCC"/>
            </a:solidFill>
            <a:ln w="9525">
              <a:noFill/>
              <a:miter lim="800000"/>
              <a:headEnd/>
              <a:tailEnd/>
            </a:ln>
          </p:spPr>
        </p:pic>
      </p:grpSp>
      <p:sp>
        <p:nvSpPr>
          <p:cNvPr id="7171" name="Rectangle 3"/>
          <p:cNvSpPr>
            <a:spLocks noChangeArrowheads="1"/>
          </p:cNvSpPr>
          <p:nvPr/>
        </p:nvSpPr>
        <p:spPr bwMode="auto">
          <a:xfrm>
            <a:off x="239713" y="960438"/>
            <a:ext cx="8675687" cy="5818187"/>
          </a:xfrm>
          <a:prstGeom prst="rect">
            <a:avLst/>
          </a:prstGeom>
          <a:gradFill rotWithShape="0">
            <a:gsLst>
              <a:gs pos="0">
                <a:srgbClr val="3399FF"/>
              </a:gs>
              <a:gs pos="100000">
                <a:srgbClr val="FFFF75"/>
              </a:gs>
            </a:gsLst>
            <a:lin ang="5400000" scaled="1"/>
          </a:gradFill>
          <a:ln w="12700">
            <a:noFill/>
            <a:miter lim="800000"/>
            <a:headEnd type="none" w="sm" len="sm"/>
            <a:tailEnd type="none" w="sm" len="sm"/>
          </a:ln>
          <a:effectLst/>
        </p:spPr>
        <p:txBody>
          <a:bodyPr wrap="none" anchor="ctr"/>
          <a:lstStyle/>
          <a:p>
            <a:pPr>
              <a:defRPr/>
            </a:pPr>
            <a:endParaRPr lang="ru-RU" dirty="0"/>
          </a:p>
        </p:txBody>
      </p:sp>
      <p:sp>
        <p:nvSpPr>
          <p:cNvPr id="7176" name="Rectangle 8"/>
          <p:cNvSpPr>
            <a:spLocks noChangeArrowheads="1"/>
          </p:cNvSpPr>
          <p:nvPr/>
        </p:nvSpPr>
        <p:spPr bwMode="auto">
          <a:xfrm>
            <a:off x="8442325" y="6361113"/>
            <a:ext cx="541338" cy="274637"/>
          </a:xfrm>
          <a:prstGeom prst="rect">
            <a:avLst/>
          </a:prstGeom>
          <a:noFill/>
          <a:ln w="12700" algn="ctr">
            <a:noFill/>
            <a:miter lim="800000"/>
            <a:headEnd/>
            <a:tailEnd/>
          </a:ln>
          <a:effectLst/>
        </p:spPr>
        <p:txBody>
          <a:bodyPr>
            <a:spAutoFit/>
          </a:bodyPr>
          <a:lstStyle/>
          <a:p>
            <a:pPr algn="r">
              <a:defRPr/>
            </a:pPr>
            <a:endParaRPr lang="ru-RU" sz="1200" b="0" i="0" dirty="0">
              <a:solidFill>
                <a:srgbClr val="CC0000"/>
              </a:solidFill>
              <a:latin typeface="HelveticaNeue LT 65 Medium" pitchFamily="2" charset="0"/>
            </a:endParaRPr>
          </a:p>
        </p:txBody>
      </p:sp>
      <p:sp>
        <p:nvSpPr>
          <p:cNvPr id="7200" name="Rectangle 32"/>
          <p:cNvSpPr>
            <a:spLocks noGrp="1" noChangeArrowheads="1"/>
          </p:cNvSpPr>
          <p:nvPr>
            <p:ph type="sldNum" sz="quarter" idx="4"/>
          </p:nvPr>
        </p:nvSpPr>
        <p:spPr bwMode="auto">
          <a:xfrm>
            <a:off x="6858000" y="6369050"/>
            <a:ext cx="2028825" cy="352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i="0">
                <a:solidFill>
                  <a:schemeClr val="tx1"/>
                </a:solidFill>
                <a:latin typeface="Times New Roman" pitchFamily="18" charset="0"/>
              </a:defRPr>
            </a:lvl1pPr>
          </a:lstStyle>
          <a:p>
            <a:fld id="{13E45E45-1AA2-443D-BDFD-4F44016BB80F}"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defTabSz="762000" rtl="0" eaLnBrk="1" fontAlgn="base" hangingPunct="1">
        <a:spcBef>
          <a:spcPct val="0"/>
        </a:spcBef>
        <a:spcAft>
          <a:spcPct val="0"/>
        </a:spcAft>
        <a:defRPr sz="3000">
          <a:solidFill>
            <a:schemeClr val="bg1"/>
          </a:solidFill>
          <a:latin typeface="+mj-lt"/>
          <a:ea typeface="+mj-ea"/>
          <a:cs typeface="+mj-cs"/>
        </a:defRPr>
      </a:lvl1pPr>
      <a:lvl2pPr algn="r" defTabSz="762000" rtl="0" eaLnBrk="1" fontAlgn="base" hangingPunct="1">
        <a:spcBef>
          <a:spcPct val="0"/>
        </a:spcBef>
        <a:spcAft>
          <a:spcPct val="0"/>
        </a:spcAft>
        <a:defRPr sz="3000">
          <a:solidFill>
            <a:schemeClr val="bg1"/>
          </a:solidFill>
          <a:latin typeface="Helvetica 45 Light" charset="0"/>
        </a:defRPr>
      </a:lvl2pPr>
      <a:lvl3pPr algn="r" defTabSz="762000" rtl="0" eaLnBrk="1" fontAlgn="base" hangingPunct="1">
        <a:spcBef>
          <a:spcPct val="0"/>
        </a:spcBef>
        <a:spcAft>
          <a:spcPct val="0"/>
        </a:spcAft>
        <a:defRPr sz="3000">
          <a:solidFill>
            <a:schemeClr val="bg1"/>
          </a:solidFill>
          <a:latin typeface="Helvetica 45 Light" charset="0"/>
        </a:defRPr>
      </a:lvl3pPr>
      <a:lvl4pPr algn="r" defTabSz="762000" rtl="0" eaLnBrk="1" fontAlgn="base" hangingPunct="1">
        <a:spcBef>
          <a:spcPct val="0"/>
        </a:spcBef>
        <a:spcAft>
          <a:spcPct val="0"/>
        </a:spcAft>
        <a:defRPr sz="3000">
          <a:solidFill>
            <a:schemeClr val="bg1"/>
          </a:solidFill>
          <a:latin typeface="Helvetica 45 Light" charset="0"/>
        </a:defRPr>
      </a:lvl4pPr>
      <a:lvl5pPr algn="r" defTabSz="762000" rtl="0" eaLnBrk="1" fontAlgn="base" hangingPunct="1">
        <a:spcBef>
          <a:spcPct val="0"/>
        </a:spcBef>
        <a:spcAft>
          <a:spcPct val="0"/>
        </a:spcAft>
        <a:defRPr sz="3000">
          <a:solidFill>
            <a:schemeClr val="bg1"/>
          </a:solidFill>
          <a:latin typeface="Helvetica 45 Light" charset="0"/>
        </a:defRPr>
      </a:lvl5pPr>
      <a:lvl6pPr marL="457200" algn="r" defTabSz="762000" rtl="0" eaLnBrk="1" fontAlgn="base" hangingPunct="1">
        <a:spcBef>
          <a:spcPct val="0"/>
        </a:spcBef>
        <a:spcAft>
          <a:spcPct val="0"/>
        </a:spcAft>
        <a:defRPr sz="3000">
          <a:solidFill>
            <a:schemeClr val="bg1"/>
          </a:solidFill>
          <a:latin typeface="Helvetica 45 Light" charset="0"/>
        </a:defRPr>
      </a:lvl6pPr>
      <a:lvl7pPr marL="914400" algn="r" defTabSz="762000" rtl="0" eaLnBrk="1" fontAlgn="base" hangingPunct="1">
        <a:spcBef>
          <a:spcPct val="0"/>
        </a:spcBef>
        <a:spcAft>
          <a:spcPct val="0"/>
        </a:spcAft>
        <a:defRPr sz="3000">
          <a:solidFill>
            <a:schemeClr val="bg1"/>
          </a:solidFill>
          <a:latin typeface="Helvetica 45 Light" charset="0"/>
        </a:defRPr>
      </a:lvl7pPr>
      <a:lvl8pPr marL="1371600" algn="r" defTabSz="762000" rtl="0" eaLnBrk="1" fontAlgn="base" hangingPunct="1">
        <a:spcBef>
          <a:spcPct val="0"/>
        </a:spcBef>
        <a:spcAft>
          <a:spcPct val="0"/>
        </a:spcAft>
        <a:defRPr sz="3000">
          <a:solidFill>
            <a:schemeClr val="bg1"/>
          </a:solidFill>
          <a:latin typeface="Helvetica 45 Light" charset="0"/>
        </a:defRPr>
      </a:lvl8pPr>
      <a:lvl9pPr marL="1828800" algn="r" defTabSz="762000" rtl="0" eaLnBrk="1" fontAlgn="base" hangingPunct="1">
        <a:spcBef>
          <a:spcPct val="0"/>
        </a:spcBef>
        <a:spcAft>
          <a:spcPct val="0"/>
        </a:spcAft>
        <a:defRPr sz="3000">
          <a:solidFill>
            <a:schemeClr val="bg1"/>
          </a:solidFill>
          <a:latin typeface="Helvetica 45 Light" charset="0"/>
        </a:defRPr>
      </a:lvl9pPr>
    </p:titleStyle>
    <p:bodyStyle>
      <a:lvl1pPr marL="342900" indent="-3429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ea typeface="+mn-ea"/>
          <a:cs typeface="+mn-cs"/>
        </a:defRPr>
      </a:lvl1pPr>
      <a:lvl2pPr marL="742950" indent="-285750" algn="l" defTabSz="762000" rtl="0" eaLnBrk="1" fontAlgn="base" hangingPunct="1">
        <a:spcBef>
          <a:spcPct val="0"/>
        </a:spcBef>
        <a:spcAft>
          <a:spcPct val="50000"/>
        </a:spcAft>
        <a:buClr>
          <a:srgbClr val="CC0000"/>
        </a:buClr>
        <a:buChar char="—"/>
        <a:defRPr sz="1200">
          <a:solidFill>
            <a:schemeClr val="tx1"/>
          </a:solidFill>
          <a:latin typeface="+mn-lt"/>
        </a:defRPr>
      </a:lvl2pPr>
      <a:lvl3pPr marL="1143000" indent="-2286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defRPr>
      </a:lvl3pPr>
      <a:lvl4pPr marL="1600200" indent="-2286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defRPr>
      </a:lvl4pPr>
      <a:lvl5pPr marL="2057400" indent="-2286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defRPr>
      </a:lvl5pPr>
      <a:lvl6pPr marL="2514600" indent="-2286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defRPr>
      </a:lvl6pPr>
      <a:lvl7pPr marL="2971800" indent="-2286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defRPr>
      </a:lvl7pPr>
      <a:lvl8pPr marL="3429000" indent="-2286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defRPr>
      </a:lvl8pPr>
      <a:lvl9pPr marL="3886200" indent="-228600" algn="l" defTabSz="762000" rtl="0" eaLnBrk="1" fontAlgn="base" hangingPunct="1">
        <a:spcBef>
          <a:spcPct val="0"/>
        </a:spcBef>
        <a:spcAft>
          <a:spcPct val="50000"/>
        </a:spcAft>
        <a:buClr>
          <a:srgbClr val="CC0000"/>
        </a:buClr>
        <a:buFont typeface="Wingdings" pitchFamily="2" charset="2"/>
        <a:buChar char="§"/>
        <a:defRPr sz="12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9/15/2018</a:t>
            </a:fld>
            <a:endParaRPr lang="en-US" dirty="0">
              <a:solidFill>
                <a:schemeClr val="tx2">
                  <a:shade val="90000"/>
                </a:schemeClr>
              </a:solidFill>
            </a:endParaRPr>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E45E45-1AA2-443D-BDFD-4F44016BB80F}"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jpe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2.jpe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4.jpeg"/><Relationship Id="rId1" Type="http://schemas.openxmlformats.org/officeDocument/2006/relationships/slideLayout" Target="../slideLayouts/slideLayout1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556792"/>
            <a:ext cx="7772400" cy="1470025"/>
          </a:xfrm>
        </p:spPr>
        <p:txBody>
          <a:bodyPr/>
          <a:lstStyle/>
          <a:p>
            <a:pPr algn="ctr"/>
            <a:r>
              <a:rPr lang="en-US" sz="3200" dirty="0" smtClean="0">
                <a:solidFill>
                  <a:schemeClr val="tx1"/>
                </a:solidFill>
                <a:latin typeface="Georgia" pitchFamily="18" charset="0"/>
              </a:rPr>
              <a:t>C</a:t>
            </a:r>
            <a:r>
              <a:rPr lang="uk-UA" sz="3200" dirty="0" smtClean="0">
                <a:solidFill>
                  <a:schemeClr val="tx1"/>
                </a:solidFill>
                <a:latin typeface="Georgia" pitchFamily="18" charset="0"/>
              </a:rPr>
              <a:t>тратегічний курс України на євроатлантичну інтеграцію</a:t>
            </a:r>
            <a:endParaRPr lang="ru-RU" sz="3200" dirty="0">
              <a:solidFill>
                <a:schemeClr val="tx1"/>
              </a:solidFill>
              <a:latin typeface="Georgia" pitchFamily="18" charset="0"/>
            </a:endParaRPr>
          </a:p>
        </p:txBody>
      </p:sp>
      <p:pic>
        <p:nvPicPr>
          <p:cNvPr id="5" name="Рисунок 7" descr="KMO_085444_01893_1_t208.jpg"/>
          <p:cNvPicPr>
            <a:picLocks noChangeAspect="1"/>
          </p:cNvPicPr>
          <p:nvPr/>
        </p:nvPicPr>
        <p:blipFill>
          <a:blip r:embed="rId2" cstate="print"/>
          <a:srcRect/>
          <a:stretch>
            <a:fillRect/>
          </a:stretch>
        </p:blipFill>
        <p:spPr bwMode="auto">
          <a:xfrm>
            <a:off x="899592" y="3212976"/>
            <a:ext cx="3456384" cy="244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descr="yens-stoltenberg-nato-usilit-svoe-prisutstvie-na-vostoke.jpg"/>
          <p:cNvPicPr>
            <a:picLocks noChangeAspect="1"/>
          </p:cNvPicPr>
          <p:nvPr/>
        </p:nvPicPr>
        <p:blipFill>
          <a:blip r:embed="rId3" cstate="print"/>
          <a:stretch>
            <a:fillRect/>
          </a:stretch>
        </p:blipFill>
        <p:spPr>
          <a:xfrm>
            <a:off x="4932040" y="3212976"/>
            <a:ext cx="3528392" cy="2448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5076056" y="5949280"/>
            <a:ext cx="396044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uk-UA" dirty="0" smtClean="0"/>
              <a:t>                    11 клас </a:t>
            </a:r>
          </a:p>
          <a:p>
            <a:r>
              <a:rPr lang="uk-UA" dirty="0" smtClean="0"/>
              <a:t>              Історія України</a:t>
            </a:r>
            <a:endParaRPr lang="ru-RU" dirty="0"/>
          </a:p>
        </p:txBody>
      </p:sp>
      <p:pic>
        <p:nvPicPr>
          <p:cNvPr id="9" name="Рисунок 8" descr="0ba29683b3efe3735425d994a7c17cca.jpg"/>
          <p:cNvPicPr>
            <a:picLocks noChangeAspect="1"/>
          </p:cNvPicPr>
          <p:nvPr/>
        </p:nvPicPr>
        <p:blipFill>
          <a:blip r:embed="rId4" cstate="print"/>
          <a:stretch>
            <a:fillRect/>
          </a:stretch>
        </p:blipFill>
        <p:spPr>
          <a:xfrm>
            <a:off x="7726636" y="20588"/>
            <a:ext cx="1417364" cy="744116"/>
          </a:xfrm>
          <a:prstGeom prst="rect">
            <a:avLst/>
          </a:prstGeom>
          <a:ln>
            <a:noFill/>
          </a:ln>
          <a:effectLst>
            <a:outerShdw blurRad="292100" dist="139700" dir="2700000" algn="tl" rotWithShape="0">
              <a:srgbClr val="333333">
                <a:alpha val="65000"/>
              </a:srgbClr>
            </a:outerShdw>
          </a:effectLst>
        </p:spPr>
      </p:pic>
      <p:pic>
        <p:nvPicPr>
          <p:cNvPr id="10" name="Рисунок 9" descr="2000px-Flag_of_Ukraine.svg.png"/>
          <p:cNvPicPr>
            <a:picLocks noChangeAspect="1"/>
          </p:cNvPicPr>
          <p:nvPr/>
        </p:nvPicPr>
        <p:blipFill>
          <a:blip r:embed="rId5"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836712"/>
            <a:ext cx="8136904" cy="792088"/>
          </a:xfrm>
        </p:spPr>
        <p:txBody>
          <a:bodyPr>
            <a:normAutofit fontScale="90000"/>
          </a:bodyPr>
          <a:lstStyle/>
          <a:p>
            <a:pPr algn="ctr"/>
            <a:r>
              <a:rPr lang="uk-UA" sz="3200" dirty="0" smtClean="0">
                <a:solidFill>
                  <a:schemeClr val="tx1"/>
                </a:solidFill>
                <a:latin typeface="Arial" pitchFamily="34" charset="0"/>
                <a:cs typeface="Aharoni" pitchFamily="2" charset="-79"/>
              </a:rPr>
              <a:t>Діагностика нових відносин Україна-НАТО та геополітична кон</a:t>
            </a:r>
            <a:r>
              <a:rPr lang="en-US" sz="3200" dirty="0" smtClean="0">
                <a:solidFill>
                  <a:schemeClr val="tx1"/>
                </a:solidFill>
                <a:latin typeface="Aharoni" pitchFamily="2" charset="-79"/>
                <a:cs typeface="Aharoni" pitchFamily="2" charset="-79"/>
              </a:rPr>
              <a:t>’</a:t>
            </a:r>
            <a:r>
              <a:rPr lang="uk-UA" sz="3200" dirty="0" smtClean="0">
                <a:solidFill>
                  <a:schemeClr val="tx1"/>
                </a:solidFill>
                <a:latin typeface="Arial" pitchFamily="34" charset="0"/>
                <a:cs typeface="Aharoni" pitchFamily="2" charset="-79"/>
              </a:rPr>
              <a:t>юнктура</a:t>
            </a:r>
            <a:endParaRPr lang="ru-RU" sz="3200" dirty="0">
              <a:solidFill>
                <a:schemeClr val="tx1"/>
              </a:solidFill>
              <a:cs typeface="Aharoni" pitchFamily="2" charset="-79"/>
            </a:endParaRPr>
          </a:p>
        </p:txBody>
      </p:sp>
      <p:sp>
        <p:nvSpPr>
          <p:cNvPr id="3" name="Подзаголовок 2"/>
          <p:cNvSpPr>
            <a:spLocks noGrp="1"/>
          </p:cNvSpPr>
          <p:nvPr>
            <p:ph type="subTitle" idx="1"/>
          </p:nvPr>
        </p:nvSpPr>
        <p:spPr>
          <a:xfrm>
            <a:off x="395536" y="4077072"/>
            <a:ext cx="8352928" cy="2448272"/>
          </a:xfrm>
        </p:spPr>
        <p:txBody>
          <a:bodyPr>
            <a:normAutofit fontScale="92500" lnSpcReduction="10000"/>
          </a:bodyPr>
          <a:lstStyle/>
          <a:p>
            <a:pPr algn="just"/>
            <a:r>
              <a:rPr lang="uk-UA" sz="1600" dirty="0" smtClean="0">
                <a:cs typeface="Aharoni" pitchFamily="2" charset="-79"/>
              </a:rPr>
              <a:t>2 вересня 2015 року указом президента України було прийнято історичне рішення про нову Воєнну доктрину України,в якій чітко прописано,що наш сусід,Російська Федерація становить загрозу територіальній цілісності та суверенітету нашій державі,тобто є агресором. Вперше у Воєнній доктрині було визначено реального противника та поставлено цілі та основні завдання воєнної політики. Доктрина зазначає також нове поглиблення військо-політичної співпраці Україна-НАТО. Глава держави вважає,що сьогодні першочерговим завданням є відбиття агресії Росії,забезпечення повної сумісності як у  воєнному плані,так і законодавчому,який орієнтований на стандарти та критерії Альянсу. Керівництво НАТО у свою чергу запевняє нашу державу,що для України «двері відкриті» Україна в геополітичному плані бачить себе країною-членом Альянсу,що не входить до російських геостратегічних планів,адже Росія вважає колишні республіки СРСР зоною власного політичного впливу.</a:t>
            </a:r>
            <a:endParaRPr lang="ru-RU" sz="1600" dirty="0">
              <a:cs typeface="Aharoni" pitchFamily="2" charset="-79"/>
            </a:endParaRPr>
          </a:p>
        </p:txBody>
      </p:sp>
      <p:pic>
        <p:nvPicPr>
          <p:cNvPr id="4" name="Рисунок 3" descr="127360.jpg"/>
          <p:cNvPicPr>
            <a:picLocks noChangeAspect="1"/>
          </p:cNvPicPr>
          <p:nvPr/>
        </p:nvPicPr>
        <p:blipFill>
          <a:blip r:embed="rId2" cstate="print"/>
          <a:stretch>
            <a:fillRect/>
          </a:stretch>
        </p:blipFill>
        <p:spPr>
          <a:xfrm>
            <a:off x="251520" y="1700808"/>
            <a:ext cx="3888432" cy="22322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Рисунок 7" descr="csm_18.lk18_e0a8b1c6a1.jpg"/>
          <p:cNvPicPr>
            <a:picLocks noChangeAspect="1"/>
          </p:cNvPicPr>
          <p:nvPr/>
        </p:nvPicPr>
        <p:blipFill>
          <a:blip r:embed="rId3" cstate="print"/>
          <a:stretch>
            <a:fillRect/>
          </a:stretch>
        </p:blipFill>
        <p:spPr>
          <a:xfrm>
            <a:off x="4932040" y="1700808"/>
            <a:ext cx="3923928" cy="21966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descr="2000px-Flag_of_Ukraine.svg.png"/>
          <p:cNvPicPr>
            <a:picLocks noChangeAspect="1"/>
          </p:cNvPicPr>
          <p:nvPr/>
        </p:nvPicPr>
        <p:blipFill>
          <a:blip r:embed="rId4"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pic>
        <p:nvPicPr>
          <p:cNvPr id="7" name="Рисунок 6" descr="0ba29683b3efe3735425d994a7c17cca.jpg"/>
          <p:cNvPicPr>
            <a:picLocks noChangeAspect="1"/>
          </p:cNvPicPr>
          <p:nvPr/>
        </p:nvPicPr>
        <p:blipFill>
          <a:blip r:embed="rId5"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116632"/>
            <a:ext cx="5328592" cy="819522"/>
          </a:xfrm>
        </p:spPr>
        <p:txBody>
          <a:bodyPr/>
          <a:lstStyle/>
          <a:p>
            <a:pPr algn="ctr"/>
            <a:r>
              <a:rPr lang="uk-UA" sz="3200" dirty="0" smtClean="0">
                <a:solidFill>
                  <a:schemeClr val="tx1"/>
                </a:solidFill>
                <a:cs typeface="Aharoni" pitchFamily="2" charset="-79"/>
              </a:rPr>
              <a:t>Висновки</a:t>
            </a:r>
            <a:endParaRPr lang="ru-RU" sz="3200" dirty="0">
              <a:solidFill>
                <a:schemeClr val="tx1"/>
              </a:solidFill>
              <a:cs typeface="Aharoni" pitchFamily="2" charset="-79"/>
            </a:endParaRPr>
          </a:p>
        </p:txBody>
      </p:sp>
      <p:sp>
        <p:nvSpPr>
          <p:cNvPr id="3" name="Подзаголовок 2"/>
          <p:cNvSpPr>
            <a:spLocks noGrp="1"/>
          </p:cNvSpPr>
          <p:nvPr>
            <p:ph type="subTitle" idx="1"/>
          </p:nvPr>
        </p:nvSpPr>
        <p:spPr>
          <a:xfrm>
            <a:off x="1043608" y="1484784"/>
            <a:ext cx="6400800" cy="4680520"/>
          </a:xfrm>
        </p:spPr>
        <p:txBody>
          <a:bodyPr/>
          <a:lstStyle/>
          <a:p>
            <a:pPr algn="just">
              <a:buFontTx/>
              <a:buChar char="-"/>
            </a:pPr>
            <a:r>
              <a:rPr lang="uk-UA" sz="2000" dirty="0" smtClean="0">
                <a:cs typeface="Aharoni" pitchFamily="2" charset="-79"/>
              </a:rPr>
              <a:t>першість виборола  ідея вступу України до НАТО. Підримка прагнення вступу до Альянсу є максимальною.</a:t>
            </a:r>
          </a:p>
          <a:p>
            <a:pPr algn="just">
              <a:buFontTx/>
              <a:buChar char="-"/>
            </a:pPr>
            <a:r>
              <a:rPr lang="uk-UA" sz="2000" dirty="0" smtClean="0"/>
              <a:t>на сучасному етапі відносин Україна-НАТО нормативно-правова база в стосунках між ними є в  основному  врегульованою. Йде активна співпраця у військовій та освітній сферах.</a:t>
            </a:r>
          </a:p>
          <a:p>
            <a:pPr algn="just">
              <a:buFontTx/>
              <a:buChar char="-"/>
            </a:pPr>
            <a:r>
              <a:rPr lang="uk-UA" sz="2000" dirty="0" smtClean="0"/>
              <a:t>Найголовніша барикада вступу існує у свідомості громадян, які часто мислять дихотомними стереотипами.</a:t>
            </a:r>
          </a:p>
          <a:p>
            <a:pPr algn="just">
              <a:buFontTx/>
              <a:buChar char="-"/>
            </a:pPr>
            <a:r>
              <a:rPr lang="uk-UA" sz="2000" dirty="0" smtClean="0"/>
              <a:t>В геополітичній кон’юнктурі  країнами-членами Альянсу закріпилося сприйняття того,що Україна є   своєрідним форпостом,або бар’єром між європейською та азійською цивілізаціями.</a:t>
            </a:r>
            <a:endParaRPr lang="ru-RU" sz="2000" dirty="0">
              <a:cs typeface="Aharoni" pitchFamily="2" charset="-79"/>
            </a:endParaRPr>
          </a:p>
        </p:txBody>
      </p:sp>
      <p:pic>
        <p:nvPicPr>
          <p:cNvPr id="4" name="Рисунок 3" descr="0ba29683b3efe3735425d994a7c17cca.jpg"/>
          <p:cNvPicPr>
            <a:picLocks noChangeAspect="1"/>
          </p:cNvPicPr>
          <p:nvPr/>
        </p:nvPicPr>
        <p:blipFill>
          <a:blip r:embed="rId2"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pic>
        <p:nvPicPr>
          <p:cNvPr id="5" name="Рисунок 4" descr="2000px-Flag_of_Ukraine.svg.png"/>
          <p:cNvPicPr>
            <a:picLocks noChangeAspect="1"/>
          </p:cNvPicPr>
          <p:nvPr/>
        </p:nvPicPr>
        <p:blipFill>
          <a:blip r:embed="rId3"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31640" y="1052736"/>
            <a:ext cx="6400800" cy="1152128"/>
          </a:xfrm>
        </p:spPr>
        <p:txBody>
          <a:bodyPr/>
          <a:lstStyle/>
          <a:p>
            <a:pPr algn="ctr"/>
            <a:r>
              <a:rPr lang="uk-UA" sz="3200" dirty="0" smtClean="0">
                <a:latin typeface="Georgia" pitchFamily="18" charset="0"/>
                <a:cs typeface="Aharoni" pitchFamily="2" charset="-79"/>
              </a:rPr>
              <a:t>Дякую за увагу</a:t>
            </a:r>
            <a:endParaRPr lang="ru-RU" sz="3200" dirty="0">
              <a:latin typeface="Georgia" pitchFamily="18" charset="0"/>
              <a:cs typeface="Aharoni" pitchFamily="2" charset="-79"/>
            </a:endParaRPr>
          </a:p>
        </p:txBody>
      </p:sp>
      <p:pic>
        <p:nvPicPr>
          <p:cNvPr id="5" name="Рисунок 4" descr="im578x383-99f60fe7f889a71391c7d09a867416a0_1476984672_extra_large.jpeg"/>
          <p:cNvPicPr>
            <a:picLocks noChangeAspect="1"/>
          </p:cNvPicPr>
          <p:nvPr/>
        </p:nvPicPr>
        <p:blipFill>
          <a:blip r:embed="rId2" cstate="print"/>
          <a:stretch>
            <a:fillRect/>
          </a:stretch>
        </p:blipFill>
        <p:spPr>
          <a:xfrm>
            <a:off x="1331640" y="2348880"/>
            <a:ext cx="6048672" cy="4032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descr="2000px-Flag_of_Ukraine.svg.png"/>
          <p:cNvPicPr>
            <a:picLocks noChangeAspect="1"/>
          </p:cNvPicPr>
          <p:nvPr/>
        </p:nvPicPr>
        <p:blipFill>
          <a:blip r:embed="rId3"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pic>
        <p:nvPicPr>
          <p:cNvPr id="7" name="Рисунок 6" descr="0ba29683b3efe3735425d994a7c17cca.jpg"/>
          <p:cNvPicPr>
            <a:picLocks noChangeAspect="1"/>
          </p:cNvPicPr>
          <p:nvPr/>
        </p:nvPicPr>
        <p:blipFill>
          <a:blip r:embed="rId4"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260648"/>
            <a:ext cx="5793903" cy="467767"/>
          </a:xfrm>
        </p:spPr>
        <p:txBody>
          <a:bodyPr/>
          <a:lstStyle/>
          <a:p>
            <a:pPr algn="ctr"/>
            <a:r>
              <a:rPr lang="uk-UA" sz="3200" b="0" dirty="0" smtClean="0">
                <a:solidFill>
                  <a:schemeClr val="tx1"/>
                </a:solidFill>
                <a:latin typeface="Georgia" pitchFamily="18" charset="0"/>
              </a:rPr>
              <a:t>План презентації</a:t>
            </a:r>
            <a:endParaRPr lang="ru-RU" sz="3200" b="0" dirty="0">
              <a:solidFill>
                <a:schemeClr val="tx1"/>
              </a:solidFill>
              <a:latin typeface="Georgia" pitchFamily="18" charset="0"/>
            </a:endParaRPr>
          </a:p>
        </p:txBody>
      </p:sp>
      <p:sp>
        <p:nvSpPr>
          <p:cNvPr id="4" name="Прямоугольник 3"/>
          <p:cNvSpPr/>
          <p:nvPr/>
        </p:nvSpPr>
        <p:spPr>
          <a:xfrm>
            <a:off x="755576" y="980728"/>
            <a:ext cx="6696744" cy="4647426"/>
          </a:xfrm>
          <a:prstGeom prst="rect">
            <a:avLst/>
          </a:prstGeom>
        </p:spPr>
        <p:txBody>
          <a:bodyPr wrap="square">
            <a:spAutoFit/>
          </a:bodyPr>
          <a:lstStyle/>
          <a:p>
            <a:pPr marL="715963" indent="0">
              <a:buFont typeface="Wingdings" pitchFamily="2" charset="2"/>
              <a:buNone/>
              <a:defRPr/>
            </a:pPr>
            <a:r>
              <a:rPr lang="uk-UA" sz="2000" b="1" dirty="0">
                <a:latin typeface="Arial" pitchFamily="34" charset="0"/>
                <a:cs typeface="Arial" pitchFamily="34" charset="0"/>
              </a:rPr>
              <a:t>Частина 1: </a:t>
            </a:r>
            <a:r>
              <a:rPr lang="uk-UA" sz="2000" b="1" dirty="0" smtClean="0">
                <a:latin typeface="Arial" pitchFamily="34" charset="0"/>
                <a:cs typeface="Arial" pitchFamily="34" charset="0"/>
              </a:rPr>
              <a:t>Історія стосунків України та НАТО до 2014 року</a:t>
            </a:r>
            <a:endParaRPr lang="uk-UA" sz="2000" b="1" dirty="0">
              <a:latin typeface="Arial" pitchFamily="34" charset="0"/>
              <a:cs typeface="Arial" pitchFamily="34" charset="0"/>
            </a:endParaRPr>
          </a:p>
          <a:p>
            <a:pPr marL="1058862">
              <a:buClrTx/>
              <a:buFont typeface="+mj-lt"/>
              <a:buAutoNum type="arabicParenR"/>
              <a:defRPr/>
            </a:pPr>
            <a:r>
              <a:rPr lang="uk-UA" dirty="0" smtClean="0">
                <a:latin typeface="Arial" pitchFamily="34" charset="0"/>
                <a:cs typeface="Arial" pitchFamily="34" charset="0"/>
              </a:rPr>
              <a:t>Правова сфера партнерства Україна-НАТО </a:t>
            </a:r>
            <a:endParaRPr lang="uk-UA" dirty="0">
              <a:latin typeface="Arial" pitchFamily="34" charset="0"/>
              <a:cs typeface="Arial" pitchFamily="34" charset="0"/>
            </a:endParaRPr>
          </a:p>
          <a:p>
            <a:pPr marL="1058862">
              <a:buClrTx/>
              <a:buFont typeface="+mj-lt"/>
              <a:buAutoNum type="arabicParenR"/>
              <a:defRPr/>
            </a:pPr>
            <a:r>
              <a:rPr lang="uk-UA" dirty="0" smtClean="0">
                <a:latin typeface="Arial" pitchFamily="34" charset="0"/>
                <a:cs typeface="Arial" pitchFamily="34" charset="0"/>
              </a:rPr>
              <a:t>Що дасть Україні вступ до </a:t>
            </a:r>
            <a:r>
              <a:rPr lang="uk-UA" dirty="0" smtClean="0">
                <a:latin typeface="Arial" pitchFamily="34" charset="0"/>
                <a:cs typeface="Arial" pitchFamily="34" charset="0"/>
              </a:rPr>
              <a:t>НАТО ?</a:t>
            </a:r>
            <a:endParaRPr lang="uk-UA" dirty="0">
              <a:latin typeface="Arial" pitchFamily="34" charset="0"/>
              <a:cs typeface="Arial" pitchFamily="34" charset="0"/>
            </a:endParaRPr>
          </a:p>
          <a:p>
            <a:pPr marL="1058862">
              <a:buClrTx/>
              <a:buFont typeface="+mj-lt"/>
              <a:buAutoNum type="arabicParenR"/>
              <a:defRPr/>
            </a:pPr>
            <a:r>
              <a:rPr lang="uk-UA" dirty="0" smtClean="0">
                <a:latin typeface="Arial" pitchFamily="34" charset="0"/>
                <a:cs typeface="Arial" pitchFamily="34" charset="0"/>
              </a:rPr>
              <a:t>Міфи та стереотипи про НАТО</a:t>
            </a:r>
            <a:endParaRPr lang="uk-UA" dirty="0">
              <a:latin typeface="Arial" pitchFamily="34" charset="0"/>
              <a:cs typeface="Arial" pitchFamily="34" charset="0"/>
            </a:endParaRPr>
          </a:p>
          <a:p>
            <a:pPr marL="715963" indent="0">
              <a:buFont typeface="Wingdings" pitchFamily="2" charset="2"/>
              <a:buNone/>
              <a:defRPr/>
            </a:pPr>
            <a:r>
              <a:rPr lang="uk-UA" sz="2000" b="1" dirty="0">
                <a:latin typeface="Arial" pitchFamily="34" charset="0"/>
                <a:cs typeface="Arial" pitchFamily="34" charset="0"/>
              </a:rPr>
              <a:t>Частина 2: </a:t>
            </a:r>
            <a:r>
              <a:rPr lang="uk-UA" sz="2000" b="1" dirty="0" smtClean="0">
                <a:latin typeface="Arial" pitchFamily="34" charset="0"/>
                <a:cs typeface="Arial" pitchFamily="34" charset="0"/>
              </a:rPr>
              <a:t>Оновлена співпраця Україна-НАТО (2014-2016 рр.)</a:t>
            </a:r>
            <a:endParaRPr lang="uk-UA" sz="2000" b="1" dirty="0">
              <a:latin typeface="Arial" pitchFamily="34" charset="0"/>
              <a:cs typeface="Arial" pitchFamily="34" charset="0"/>
            </a:endParaRPr>
          </a:p>
          <a:p>
            <a:pPr marL="1058863">
              <a:buClrTx/>
              <a:buFont typeface="+mj-lt"/>
              <a:buAutoNum type="arabicParenR"/>
              <a:defRPr/>
            </a:pPr>
            <a:r>
              <a:rPr lang="uk-UA" dirty="0">
                <a:latin typeface="Arial" pitchFamily="34" charset="0"/>
                <a:cs typeface="Arial" pitchFamily="34" charset="0"/>
              </a:rPr>
              <a:t> </a:t>
            </a:r>
            <a:r>
              <a:rPr lang="uk-UA" dirty="0" smtClean="0">
                <a:latin typeface="Arial" pitchFamily="34" charset="0"/>
                <a:cs typeface="Arial" pitchFamily="34" charset="0"/>
              </a:rPr>
              <a:t>Громадсько-політична думка про вступ України до НАТО</a:t>
            </a:r>
            <a:endParaRPr lang="uk-UA" dirty="0">
              <a:latin typeface="Arial" pitchFamily="34" charset="0"/>
              <a:cs typeface="Arial" pitchFamily="34" charset="0"/>
            </a:endParaRPr>
          </a:p>
          <a:p>
            <a:pPr marL="1058863">
              <a:buClrTx/>
              <a:buFont typeface="+mj-lt"/>
              <a:buAutoNum type="arabicParenR"/>
              <a:defRPr/>
            </a:pPr>
            <a:r>
              <a:rPr lang="uk-UA" dirty="0">
                <a:latin typeface="Arial" pitchFamily="34" charset="0"/>
                <a:cs typeface="Arial" pitchFamily="34" charset="0"/>
              </a:rPr>
              <a:t> </a:t>
            </a:r>
            <a:r>
              <a:rPr lang="uk-UA" dirty="0" smtClean="0">
                <a:latin typeface="Arial" pitchFamily="34" charset="0"/>
                <a:cs typeface="Arial" pitchFamily="34" charset="0"/>
              </a:rPr>
              <a:t>Модернізація української армії за сприяння Альянсу</a:t>
            </a:r>
            <a:endParaRPr lang="uk-UA" dirty="0">
              <a:latin typeface="Arial" pitchFamily="34" charset="0"/>
              <a:cs typeface="Arial" pitchFamily="34" charset="0"/>
            </a:endParaRPr>
          </a:p>
          <a:p>
            <a:pPr marL="1058863">
              <a:buClrTx/>
              <a:buFont typeface="+mj-lt"/>
              <a:buAutoNum type="arabicParenR"/>
              <a:defRPr/>
            </a:pPr>
            <a:r>
              <a:rPr lang="uk-UA" dirty="0">
                <a:latin typeface="Arial" pitchFamily="34" charset="0"/>
                <a:cs typeface="Arial" pitchFamily="34" charset="0"/>
              </a:rPr>
              <a:t> </a:t>
            </a:r>
            <a:r>
              <a:rPr lang="uk-UA" dirty="0" smtClean="0">
                <a:latin typeface="Arial" pitchFamily="34" charset="0"/>
                <a:cs typeface="Arial" pitchFamily="34" charset="0"/>
              </a:rPr>
              <a:t>Діагностика нових відносин Україна-НАТО та геополітична кон</a:t>
            </a:r>
            <a:r>
              <a:rPr lang="en-US" dirty="0" smtClean="0">
                <a:latin typeface="Arial" pitchFamily="34" charset="0"/>
                <a:cs typeface="Arial" pitchFamily="34" charset="0"/>
              </a:rPr>
              <a:t>’</a:t>
            </a:r>
            <a:r>
              <a:rPr lang="uk-UA" dirty="0" smtClean="0">
                <a:latin typeface="Arial" pitchFamily="34" charset="0"/>
                <a:cs typeface="Arial" pitchFamily="34" charset="0"/>
              </a:rPr>
              <a:t>юнктура</a:t>
            </a:r>
          </a:p>
          <a:p>
            <a:pPr marL="1058863">
              <a:buClrTx/>
              <a:defRPr/>
            </a:pPr>
            <a:r>
              <a:rPr lang="uk-UA" b="1" dirty="0" smtClean="0">
                <a:latin typeface="Arial" pitchFamily="34" charset="0"/>
                <a:cs typeface="Arial" pitchFamily="34" charset="0"/>
              </a:rPr>
              <a:t>Висновки</a:t>
            </a:r>
            <a:endParaRPr lang="uk-UA" b="1" dirty="0">
              <a:latin typeface="Arial" pitchFamily="34" charset="0"/>
              <a:cs typeface="Arial" pitchFamily="34" charset="0"/>
            </a:endParaRPr>
          </a:p>
          <a:p>
            <a:pPr marL="1058863">
              <a:buClrTx/>
              <a:defRPr/>
            </a:pPr>
            <a:endParaRPr lang="uk-UA" dirty="0">
              <a:latin typeface="Arial" pitchFamily="34" charset="0"/>
              <a:cs typeface="Arial" pitchFamily="34" charset="0"/>
            </a:endParaRPr>
          </a:p>
          <a:p>
            <a:pPr marL="715963" indent="0">
              <a:buFont typeface="Wingdings" pitchFamily="2" charset="2"/>
              <a:buNone/>
              <a:defRPr/>
            </a:pPr>
            <a:endParaRPr lang="uk-UA" b="1" dirty="0">
              <a:latin typeface="Arial" pitchFamily="34" charset="0"/>
              <a:cs typeface="Arial" pitchFamily="34" charset="0"/>
            </a:endParaRPr>
          </a:p>
        </p:txBody>
      </p:sp>
      <p:pic>
        <p:nvPicPr>
          <p:cNvPr id="5" name="Рисунок 4" descr="0ba29683b3efe3735425d994a7c17cca.jpg"/>
          <p:cNvPicPr>
            <a:picLocks noChangeAspect="1"/>
          </p:cNvPicPr>
          <p:nvPr/>
        </p:nvPicPr>
        <p:blipFill>
          <a:blip r:embed="rId2"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pic>
        <p:nvPicPr>
          <p:cNvPr id="6" name="Рисунок 5" descr="2000px-Flag_of_Ukraine.svg.png"/>
          <p:cNvPicPr>
            <a:picLocks noChangeAspect="1"/>
          </p:cNvPicPr>
          <p:nvPr/>
        </p:nvPicPr>
        <p:blipFill>
          <a:blip r:embed="rId3"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476672"/>
            <a:ext cx="6552728" cy="1008112"/>
          </a:xfrm>
        </p:spPr>
        <p:txBody>
          <a:bodyPr>
            <a:normAutofit fontScale="90000"/>
          </a:bodyPr>
          <a:lstStyle/>
          <a:p>
            <a:pPr algn="ctr"/>
            <a:r>
              <a:rPr lang="uk-UA" sz="3200" dirty="0" smtClean="0">
                <a:solidFill>
                  <a:schemeClr val="tx1"/>
                </a:solidFill>
                <a:latin typeface="Arial" pitchFamily="34" charset="0"/>
                <a:cs typeface="Arial" pitchFamily="34" charset="0"/>
              </a:rPr>
              <a:t>Правова сфера партнерства Україна-НАТО </a:t>
            </a:r>
            <a:br>
              <a:rPr lang="uk-UA" sz="3200" dirty="0" smtClean="0">
                <a:solidFill>
                  <a:schemeClr val="tx1"/>
                </a:solidFill>
                <a:latin typeface="Arial" pitchFamily="34" charset="0"/>
                <a:cs typeface="Arial" pitchFamily="34" charset="0"/>
              </a:rPr>
            </a:br>
            <a:endParaRPr lang="ru-RU" sz="3200" dirty="0">
              <a:solidFill>
                <a:schemeClr val="tx1"/>
              </a:solidFill>
              <a:latin typeface="Georgia" pitchFamily="18" charset="0"/>
              <a:cs typeface="Aharoni" pitchFamily="2" charset="-79"/>
            </a:endParaRPr>
          </a:p>
        </p:txBody>
      </p:sp>
      <p:sp>
        <p:nvSpPr>
          <p:cNvPr id="3" name="Подзаголовок 2"/>
          <p:cNvSpPr>
            <a:spLocks noGrp="1"/>
          </p:cNvSpPr>
          <p:nvPr>
            <p:ph type="subTitle" idx="1"/>
          </p:nvPr>
        </p:nvSpPr>
        <p:spPr>
          <a:xfrm>
            <a:off x="1259632" y="1484784"/>
            <a:ext cx="6400800" cy="2232248"/>
          </a:xfrm>
        </p:spPr>
        <p:txBody>
          <a:bodyPr/>
          <a:lstStyle/>
          <a:p>
            <a:pPr algn="just"/>
            <a:r>
              <a:rPr lang="uk-UA" sz="2000" dirty="0" smtClean="0">
                <a:cs typeface="Aharoni" pitchFamily="2" charset="-79"/>
              </a:rPr>
              <a:t>Базисними документами,які регулюють правову сферу відносин Україна-НАТО є: </a:t>
            </a:r>
          </a:p>
          <a:p>
            <a:pPr algn="just"/>
            <a:r>
              <a:rPr lang="uk-UA" sz="2000" dirty="0" smtClean="0">
                <a:cs typeface="Aharoni" pitchFamily="2" charset="-79"/>
              </a:rPr>
              <a:t>“Хартія про особливе партнерство між Україною та НАТО”(9 липня 1997 р., </a:t>
            </a:r>
            <a:r>
              <a:rPr lang="uk-UA" sz="2000" dirty="0" smtClean="0">
                <a:cs typeface="Aharoni" pitchFamily="2" charset="-79"/>
              </a:rPr>
              <a:t>та</a:t>
            </a:r>
            <a:r>
              <a:rPr lang="en-US" sz="2000" dirty="0" smtClean="0">
                <a:cs typeface="Aharoni" pitchFamily="2" charset="-79"/>
              </a:rPr>
              <a:t> </a:t>
            </a:r>
            <a:r>
              <a:rPr lang="uk-UA" sz="2000" dirty="0" smtClean="0">
                <a:cs typeface="Aharoni" pitchFamily="2" charset="-79"/>
              </a:rPr>
              <a:t>“Декларація</a:t>
            </a:r>
            <a:r>
              <a:rPr lang="uk-UA" sz="2000" dirty="0" smtClean="0">
                <a:cs typeface="Aharoni" pitchFamily="2" charset="-79"/>
              </a:rPr>
              <a:t> </a:t>
            </a:r>
            <a:r>
              <a:rPr lang="uk-UA" sz="2000" dirty="0" smtClean="0">
                <a:cs typeface="Aharoni" pitchFamily="2" charset="-79"/>
              </a:rPr>
              <a:t>про її доповнення”(21 серпня 2009 р</a:t>
            </a:r>
            <a:r>
              <a:rPr lang="uk-UA" sz="2000" dirty="0" smtClean="0">
                <a:cs typeface="Aharoni" pitchFamily="2" charset="-79"/>
              </a:rPr>
              <a:t>.)</a:t>
            </a:r>
          </a:p>
          <a:p>
            <a:pPr algn="just"/>
            <a:endParaRPr lang="ru-RU" sz="2000" dirty="0">
              <a:cs typeface="Aharoni" pitchFamily="2" charset="-79"/>
            </a:endParaRPr>
          </a:p>
        </p:txBody>
      </p:sp>
      <p:pic>
        <p:nvPicPr>
          <p:cNvPr id="4" name="Рисунок 3" descr="8845216a74241609bf02ac5a9a2bdd54.jpg"/>
          <p:cNvPicPr>
            <a:picLocks noChangeAspect="1"/>
          </p:cNvPicPr>
          <p:nvPr/>
        </p:nvPicPr>
        <p:blipFill>
          <a:blip r:embed="rId2" cstate="print"/>
          <a:stretch>
            <a:fillRect/>
          </a:stretch>
        </p:blipFill>
        <p:spPr>
          <a:xfrm>
            <a:off x="1907704" y="3861048"/>
            <a:ext cx="4536504" cy="27363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2000px-Flag_of_Ukraine.svg.png"/>
          <p:cNvPicPr>
            <a:picLocks noChangeAspect="1"/>
          </p:cNvPicPr>
          <p:nvPr/>
        </p:nvPicPr>
        <p:blipFill>
          <a:blip r:embed="rId3"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pic>
        <p:nvPicPr>
          <p:cNvPr id="6" name="Рисунок 5" descr="0ba29683b3efe3735425d994a7c17cca.jpg"/>
          <p:cNvPicPr>
            <a:picLocks noChangeAspect="1"/>
          </p:cNvPicPr>
          <p:nvPr/>
        </p:nvPicPr>
        <p:blipFill>
          <a:blip r:embed="rId4"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1484784"/>
            <a:ext cx="6400800" cy="2232248"/>
          </a:xfrm>
        </p:spPr>
        <p:txBody>
          <a:bodyPr/>
          <a:lstStyle/>
          <a:p>
            <a:pPr algn="just"/>
            <a:r>
              <a:rPr lang="ru-RU" sz="2000" dirty="0" smtClean="0"/>
              <a:t>За президентства В. </a:t>
            </a:r>
            <a:r>
              <a:rPr lang="ru-RU" sz="2000" dirty="0" smtClean="0"/>
              <a:t>Ющенка</a:t>
            </a:r>
            <a:r>
              <a:rPr lang="ru-RU" sz="2000" dirty="0" smtClean="0"/>
              <a:t> </a:t>
            </a:r>
            <a:r>
              <a:rPr lang="ru-RU" sz="2000" dirty="0" smtClean="0"/>
              <a:t>було</a:t>
            </a:r>
            <a:r>
              <a:rPr lang="ru-RU" sz="2000" dirty="0" smtClean="0"/>
              <a:t> взято курс на </a:t>
            </a:r>
            <a:r>
              <a:rPr lang="ru-RU" sz="2000" dirty="0" smtClean="0"/>
              <a:t>вступ</a:t>
            </a:r>
            <a:r>
              <a:rPr lang="ru-RU" sz="2000" dirty="0" smtClean="0"/>
              <a:t> </a:t>
            </a:r>
            <a:r>
              <a:rPr lang="ru-RU" sz="2000" dirty="0" smtClean="0"/>
              <a:t>України</a:t>
            </a:r>
            <a:r>
              <a:rPr lang="ru-RU" sz="2000" dirty="0" smtClean="0"/>
              <a:t> до НАТО.</a:t>
            </a:r>
            <a:endParaRPr lang="ru-RU" sz="2000" dirty="0">
              <a:cs typeface="Aharoni" pitchFamily="2" charset="-79"/>
            </a:endParaRPr>
          </a:p>
        </p:txBody>
      </p:sp>
      <p:pic>
        <p:nvPicPr>
          <p:cNvPr id="5" name="Рисунок 4" descr="2000px-Flag_of_Ukraine.svg.png"/>
          <p:cNvPicPr>
            <a:picLocks noChangeAspect="1"/>
          </p:cNvPicPr>
          <p:nvPr/>
        </p:nvPicPr>
        <p:blipFill>
          <a:blip r:embed="rId2"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pic>
        <p:nvPicPr>
          <p:cNvPr id="6" name="Рисунок 5" descr="0ba29683b3efe3735425d994a7c17cca.jpg"/>
          <p:cNvPicPr>
            <a:picLocks noChangeAspect="1"/>
          </p:cNvPicPr>
          <p:nvPr/>
        </p:nvPicPr>
        <p:blipFill>
          <a:blip r:embed="rId3"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pic>
        <p:nvPicPr>
          <p:cNvPr id="8" name="Рисунок 7" descr="yush-nato.jpg"/>
          <p:cNvPicPr>
            <a:picLocks noChangeAspect="1"/>
          </p:cNvPicPr>
          <p:nvPr/>
        </p:nvPicPr>
        <p:blipFill>
          <a:blip r:embed="rId4" cstate="print"/>
          <a:stretch>
            <a:fillRect/>
          </a:stretch>
        </p:blipFill>
        <p:spPr>
          <a:xfrm>
            <a:off x="1763688" y="2564904"/>
            <a:ext cx="5472608" cy="36334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87624" y="836712"/>
            <a:ext cx="6400800" cy="2736304"/>
          </a:xfrm>
        </p:spPr>
        <p:txBody>
          <a:bodyPr/>
          <a:lstStyle/>
          <a:p>
            <a:r>
              <a:rPr lang="uk-UA" sz="2000" dirty="0" smtClean="0">
                <a:cs typeface="Aharoni" pitchFamily="2" charset="-79"/>
              </a:rPr>
              <a:t>У листопаді 2002 р. з метою розширення та поглиблення співпраці з Альянсом був підписаний План дій Україна-НАТО. Ключовим інструментом здійснення реформ в Україні за підтримки НАТО є РНП співробітництва Україна-НАТО.</a:t>
            </a:r>
            <a:endParaRPr lang="ru-RU" sz="2000" dirty="0">
              <a:cs typeface="Aharoni" pitchFamily="2" charset="-79"/>
            </a:endParaRPr>
          </a:p>
        </p:txBody>
      </p:sp>
      <p:pic>
        <p:nvPicPr>
          <p:cNvPr id="4" name="Рисунок 3" descr="192b292624b7f0c34c3c59f7ce4ef5f6a71cf7a7.jpg"/>
          <p:cNvPicPr>
            <a:picLocks noChangeAspect="1"/>
          </p:cNvPicPr>
          <p:nvPr/>
        </p:nvPicPr>
        <p:blipFill>
          <a:blip r:embed="rId2" cstate="print"/>
          <a:stretch>
            <a:fillRect/>
          </a:stretch>
        </p:blipFill>
        <p:spPr>
          <a:xfrm>
            <a:off x="2051720" y="2852936"/>
            <a:ext cx="5040560" cy="3240360"/>
          </a:xfrm>
          <a:prstGeom prst="rect">
            <a:avLst/>
          </a:prstGeom>
        </p:spPr>
      </p:pic>
      <p:sp>
        <p:nvSpPr>
          <p:cNvPr id="5" name="TextBox 4"/>
          <p:cNvSpPr txBox="1"/>
          <p:nvPr/>
        </p:nvSpPr>
        <p:spPr>
          <a:xfrm>
            <a:off x="2051720" y="6119336"/>
            <a:ext cx="5112568" cy="738664"/>
          </a:xfrm>
          <a:prstGeom prst="rect">
            <a:avLst/>
          </a:prstGeom>
          <a:noFill/>
        </p:spPr>
        <p:txBody>
          <a:bodyPr wrap="square" rtlCol="0">
            <a:spAutoFit/>
          </a:bodyPr>
          <a:lstStyle/>
          <a:p>
            <a:pPr algn="just"/>
            <a:r>
              <a:rPr lang="uk-UA" sz="1400" dirty="0" smtClean="0">
                <a:cs typeface="Aharoni" pitchFamily="2" charset="-79"/>
              </a:rPr>
              <a:t>Президент України П.Порошенко підписує указ про затвердження РНП співробітництва Україна-НАТО на 2016 р. </a:t>
            </a:r>
            <a:endParaRPr lang="ru-RU" sz="1400" dirty="0">
              <a:cs typeface="Aharoni" pitchFamily="2" charset="-79"/>
            </a:endParaRPr>
          </a:p>
        </p:txBody>
      </p:sp>
      <p:pic>
        <p:nvPicPr>
          <p:cNvPr id="6" name="Рисунок 5" descr="0ba29683b3efe3735425d994a7c17cca.jpg"/>
          <p:cNvPicPr>
            <a:picLocks noChangeAspect="1"/>
          </p:cNvPicPr>
          <p:nvPr/>
        </p:nvPicPr>
        <p:blipFill>
          <a:blip r:embed="rId3"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pic>
        <p:nvPicPr>
          <p:cNvPr id="7" name="Рисунок 6" descr="2000px-Flag_of_Ukraine.svg.png"/>
          <p:cNvPicPr>
            <a:picLocks noChangeAspect="1"/>
          </p:cNvPicPr>
          <p:nvPr/>
        </p:nvPicPr>
        <p:blipFill>
          <a:blip r:embed="rId4"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548680"/>
            <a:ext cx="5974432" cy="792088"/>
          </a:xfrm>
        </p:spPr>
        <p:txBody>
          <a:bodyPr>
            <a:normAutofit fontScale="90000"/>
          </a:bodyPr>
          <a:lstStyle/>
          <a:p>
            <a:pPr algn="ctr"/>
            <a:r>
              <a:rPr lang="uk-UA" sz="3200" dirty="0" smtClean="0">
                <a:solidFill>
                  <a:schemeClr val="tx1"/>
                </a:solidFill>
                <a:latin typeface="Arial" pitchFamily="34" charset="0"/>
                <a:cs typeface="Arial" pitchFamily="34" charset="0"/>
              </a:rPr>
              <a:t>Що дасть Україні вступ до НАТО?</a:t>
            </a:r>
            <a:r>
              <a:rPr lang="uk-UA" sz="3200" dirty="0" smtClean="0">
                <a:latin typeface="Arial" pitchFamily="34" charset="0"/>
                <a:cs typeface="Arial" pitchFamily="34" charset="0"/>
              </a:rPr>
              <a:t/>
            </a:r>
            <a:br>
              <a:rPr lang="uk-UA" sz="3200" dirty="0" smtClean="0">
                <a:latin typeface="Arial" pitchFamily="34" charset="0"/>
                <a:cs typeface="Arial" pitchFamily="34" charset="0"/>
              </a:rPr>
            </a:br>
            <a:endParaRPr lang="ru-RU" sz="3200" dirty="0">
              <a:latin typeface="Georgia" pitchFamily="18" charset="0"/>
            </a:endParaRPr>
          </a:p>
        </p:txBody>
      </p:sp>
      <p:sp>
        <p:nvSpPr>
          <p:cNvPr id="3" name="Подзаголовок 2"/>
          <p:cNvSpPr>
            <a:spLocks noGrp="1"/>
          </p:cNvSpPr>
          <p:nvPr>
            <p:ph type="subTitle" idx="1"/>
          </p:nvPr>
        </p:nvSpPr>
        <p:spPr>
          <a:xfrm>
            <a:off x="395536" y="1052736"/>
            <a:ext cx="6400800" cy="5112568"/>
          </a:xfrm>
        </p:spPr>
        <p:txBody>
          <a:bodyPr/>
          <a:lstStyle/>
          <a:p>
            <a:pPr algn="l">
              <a:buFontTx/>
              <a:buChar char="-"/>
            </a:pPr>
            <a:r>
              <a:rPr lang="uk-UA" sz="2000" dirty="0" smtClean="0">
                <a:cs typeface="Aharoni" pitchFamily="2" charset="-79"/>
              </a:rPr>
              <a:t>Це  цивілізаційний вибір,підтвердження належності України до європейської системи цінностей.</a:t>
            </a:r>
          </a:p>
          <a:p>
            <a:pPr algn="l">
              <a:buFontTx/>
              <a:buChar char="-"/>
            </a:pPr>
            <a:r>
              <a:rPr lang="uk-UA" sz="2000" dirty="0" smtClean="0">
                <a:cs typeface="Aharoni" pitchFamily="2" charset="-79"/>
              </a:rPr>
              <a:t>- вступ до НАТО підвищить авторитет України на міжнародній арені</a:t>
            </a:r>
          </a:p>
          <a:p>
            <a:pPr algn="l">
              <a:buFontTx/>
              <a:buChar char="-"/>
            </a:pPr>
            <a:r>
              <a:rPr lang="uk-UA" sz="2000" dirty="0" smtClean="0">
                <a:cs typeface="Aharoni" pitchFamily="2" charset="-79"/>
              </a:rPr>
              <a:t>-краща</a:t>
            </a:r>
            <a:r>
              <a:rPr lang="uk-UA" sz="2000" dirty="0" smtClean="0">
                <a:cs typeface="Aharoni" pitchFamily="2" charset="-79"/>
              </a:rPr>
              <a:t> гарантія миру,безпеки,внутрішньої політичної та соціальної стабільності в Україні,її політичної незалежності,територіальної цілісності й не порушності кордонів,невтручання інших держав у внутрішні справи України.</a:t>
            </a:r>
          </a:p>
          <a:p>
            <a:pPr algn="l">
              <a:buFontTx/>
              <a:buChar char="-"/>
            </a:pPr>
            <a:r>
              <a:rPr lang="uk-UA" sz="2000" dirty="0" smtClean="0">
                <a:cs typeface="Aharoni" pitchFamily="2" charset="-79"/>
              </a:rPr>
              <a:t>- активне використання найсучасніших освітніх та інформаційних технологій,модернізація суспільного життя в усіх сферах</a:t>
            </a:r>
          </a:p>
          <a:p>
            <a:pPr algn="l">
              <a:buFontTx/>
              <a:buChar char="-"/>
            </a:pPr>
            <a:r>
              <a:rPr lang="uk-UA" sz="2000" dirty="0" smtClean="0">
                <a:cs typeface="Aharoni" pitchFamily="2" charset="-79"/>
              </a:rPr>
              <a:t>-консолідація українського суспільства</a:t>
            </a:r>
          </a:p>
          <a:p>
            <a:pPr algn="l">
              <a:buFontTx/>
              <a:buChar char="-"/>
            </a:pPr>
            <a:r>
              <a:rPr lang="uk-UA" sz="2000" dirty="0" smtClean="0">
                <a:cs typeface="Aharoni" pitchFamily="2" charset="-79"/>
              </a:rPr>
              <a:t>-інвестиції</a:t>
            </a:r>
          </a:p>
          <a:p>
            <a:pPr algn="l">
              <a:buFontTx/>
              <a:buChar char="-"/>
            </a:pPr>
            <a:endParaRPr lang="ru-RU" sz="1600" dirty="0">
              <a:cs typeface="Aharoni" pitchFamily="2" charset="-79"/>
            </a:endParaRPr>
          </a:p>
        </p:txBody>
      </p:sp>
      <p:pic>
        <p:nvPicPr>
          <p:cNvPr id="7" name="Рисунок 6" descr="Dsb7tY1faeU1.jpg"/>
          <p:cNvPicPr>
            <a:picLocks noChangeAspect="1"/>
          </p:cNvPicPr>
          <p:nvPr/>
        </p:nvPicPr>
        <p:blipFill>
          <a:blip r:embed="rId2" cstate="print"/>
          <a:stretch>
            <a:fillRect/>
          </a:stretch>
        </p:blipFill>
        <p:spPr>
          <a:xfrm>
            <a:off x="5076056" y="4869160"/>
            <a:ext cx="4067944" cy="1988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2000px-Flag_of_Ukraine.svg.png"/>
          <p:cNvPicPr>
            <a:picLocks noChangeAspect="1"/>
          </p:cNvPicPr>
          <p:nvPr/>
        </p:nvPicPr>
        <p:blipFill>
          <a:blip r:embed="rId3"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pic>
        <p:nvPicPr>
          <p:cNvPr id="6" name="Рисунок 5" descr="0ba29683b3efe3735425d994a7c17cca.jpg"/>
          <p:cNvPicPr>
            <a:picLocks noChangeAspect="1"/>
          </p:cNvPicPr>
          <p:nvPr/>
        </p:nvPicPr>
        <p:blipFill>
          <a:blip r:embed="rId4"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116632"/>
            <a:ext cx="6264696" cy="720080"/>
          </a:xfrm>
        </p:spPr>
        <p:txBody>
          <a:bodyPr>
            <a:normAutofit fontScale="90000"/>
          </a:bodyPr>
          <a:lstStyle/>
          <a:p>
            <a:r>
              <a:rPr lang="uk-UA" sz="3200" dirty="0" smtClean="0">
                <a:solidFill>
                  <a:schemeClr val="tx1"/>
                </a:solidFill>
                <a:latin typeface="Arial" pitchFamily="34" charset="0"/>
                <a:cs typeface="Arial" pitchFamily="34" charset="0"/>
              </a:rPr>
              <a:t>Міфи та стереотипи про НАТО</a:t>
            </a:r>
            <a:r>
              <a:rPr lang="uk-UA" sz="3200" dirty="0" smtClean="0">
                <a:latin typeface="Arial" pitchFamily="34" charset="0"/>
                <a:cs typeface="Arial" pitchFamily="34" charset="0"/>
              </a:rPr>
              <a:t/>
            </a:r>
            <a:br>
              <a:rPr lang="uk-UA" sz="3200" dirty="0" smtClean="0">
                <a:latin typeface="Arial" pitchFamily="34" charset="0"/>
                <a:cs typeface="Arial" pitchFamily="34" charset="0"/>
              </a:rPr>
            </a:br>
            <a:endParaRPr lang="ru-RU" sz="3200" dirty="0">
              <a:latin typeface="Georgia" pitchFamily="18" charset="0"/>
            </a:endParaRPr>
          </a:p>
        </p:txBody>
      </p:sp>
      <p:sp>
        <p:nvSpPr>
          <p:cNvPr id="3" name="Подзаголовок 2"/>
          <p:cNvSpPr>
            <a:spLocks noGrp="1"/>
          </p:cNvSpPr>
          <p:nvPr>
            <p:ph type="subTitle" idx="1"/>
          </p:nvPr>
        </p:nvSpPr>
        <p:spPr>
          <a:xfrm>
            <a:off x="467544" y="980728"/>
            <a:ext cx="7560840" cy="5184576"/>
          </a:xfrm>
        </p:spPr>
        <p:txBody>
          <a:bodyPr/>
          <a:lstStyle/>
          <a:p>
            <a:pPr algn="just"/>
            <a:r>
              <a:rPr lang="uk-UA" sz="1600" dirty="0" smtClean="0">
                <a:cs typeface="Aharoni" pitchFamily="2" charset="-79"/>
              </a:rPr>
              <a:t>Міф №1.Розширення НАТО дуже дорого коштує для українського бюджету. Політичні та економічні переваги,які отримали нові члени завдяки вступові до НАТО,значно перевищили рівень витрат, на які були згодні йти уряди цих країн задля приєднання до Альянсу. Також керівні органи НАТО дають рекомендацію,що національні витрати на оборону кран-членів Альянсу мають складати 2% ВВП. Наразі в Україні цей показник збільшився до 5 %</a:t>
            </a:r>
          </a:p>
          <a:p>
            <a:pPr algn="just"/>
            <a:r>
              <a:rPr lang="uk-UA" sz="1600" dirty="0" smtClean="0"/>
              <a:t>Міф №2. У Альянсі всі справи вирішує тільки «Дядечко Сем». Насправді , ця теза не відповідає дійсності. У структурі такого явища як НАТО із самого початку закладений механізм консенсусу. Прикладом цьому є той факт,що жодна держава наразі не вийшла з військово-політичного блоку. Американська сторона не може не враховувати інтереси європейських членів НАТО,без них ця структура не мала б жодного сенсу. </a:t>
            </a:r>
            <a:r>
              <a:rPr lang="uk-UA" sz="1600" dirty="0" smtClean="0">
                <a:cs typeface="Aharoni" pitchFamily="2" charset="-79"/>
              </a:rPr>
              <a:t> </a:t>
            </a:r>
          </a:p>
          <a:p>
            <a:pPr algn="just"/>
            <a:r>
              <a:rPr lang="uk-UA" sz="1600" dirty="0" smtClean="0"/>
              <a:t>Міф №3. У сучасних реаліях не має необхідності існування Альянсу.Наразі у світі не існує альтернативного варіанту або відповідника НАТО. До того ж Північноатлантичний альянс виявляє здатність пристосовуватися до нових варіантів світової безпеки та  протистояти новим викликам як зовнішньо,так і внутрішньо. Це твердження є абсолютно безпідставним,адже структури Альянсу не мають впливу на це виключно внутрішнє та самостійне право країн-членів. </a:t>
            </a:r>
            <a:endParaRPr lang="ru-RU" sz="1600" dirty="0">
              <a:cs typeface="Aharoni" pitchFamily="2" charset="-79"/>
            </a:endParaRPr>
          </a:p>
        </p:txBody>
      </p:sp>
      <p:pic>
        <p:nvPicPr>
          <p:cNvPr id="4" name="Рисунок 3" descr="president_gov_ua34_id17969_650x410_12_650x410.jpg"/>
          <p:cNvPicPr>
            <a:picLocks noChangeAspect="1"/>
          </p:cNvPicPr>
          <p:nvPr/>
        </p:nvPicPr>
        <p:blipFill>
          <a:blip r:embed="rId2" cstate="print"/>
          <a:stretch>
            <a:fillRect/>
          </a:stretch>
        </p:blipFill>
        <p:spPr>
          <a:xfrm>
            <a:off x="3419872" y="5517232"/>
            <a:ext cx="1897289" cy="11967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descr="0ba29683b3efe3735425d994a7c17cca.jpg"/>
          <p:cNvPicPr>
            <a:picLocks noChangeAspect="1"/>
          </p:cNvPicPr>
          <p:nvPr/>
        </p:nvPicPr>
        <p:blipFill>
          <a:blip r:embed="rId3"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pic>
        <p:nvPicPr>
          <p:cNvPr id="6" name="Рисунок 5" descr="2000px-Flag_of_Ukraine.svg.png"/>
          <p:cNvPicPr>
            <a:picLocks noChangeAspect="1"/>
          </p:cNvPicPr>
          <p:nvPr/>
        </p:nvPicPr>
        <p:blipFill>
          <a:blip r:embed="rId4"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0"/>
            <a:ext cx="6264696" cy="1268760"/>
          </a:xfrm>
        </p:spPr>
        <p:txBody>
          <a:bodyPr>
            <a:normAutofit fontScale="90000"/>
          </a:bodyPr>
          <a:lstStyle/>
          <a:p>
            <a:pPr algn="ctr"/>
            <a:r>
              <a:rPr lang="uk-UA" sz="3200" dirty="0" smtClean="0">
                <a:solidFill>
                  <a:schemeClr val="tx1"/>
                </a:solidFill>
                <a:latin typeface="Georgia" pitchFamily="18" charset="0"/>
                <a:cs typeface="Arial" pitchFamily="34" charset="0"/>
              </a:rPr>
              <a:t>Громадсько-політична думка про вступ України до НАТО</a:t>
            </a:r>
            <a:endParaRPr lang="ru-RU" sz="3200" dirty="0">
              <a:solidFill>
                <a:schemeClr val="tx1"/>
              </a:solidFill>
              <a:latin typeface="Georgia" pitchFamily="18" charset="0"/>
              <a:cs typeface="Aharoni" pitchFamily="2" charset="-79"/>
            </a:endParaRPr>
          </a:p>
        </p:txBody>
      </p:sp>
      <p:sp>
        <p:nvSpPr>
          <p:cNvPr id="3" name="Подзаголовок 2"/>
          <p:cNvSpPr>
            <a:spLocks noGrp="1"/>
          </p:cNvSpPr>
          <p:nvPr>
            <p:ph type="subTitle" idx="1"/>
          </p:nvPr>
        </p:nvSpPr>
        <p:spPr>
          <a:xfrm>
            <a:off x="539552" y="1268760"/>
            <a:ext cx="8208912" cy="4248472"/>
          </a:xfrm>
        </p:spPr>
        <p:txBody>
          <a:bodyPr/>
          <a:lstStyle/>
          <a:p>
            <a:pPr algn="just"/>
            <a:r>
              <a:rPr lang="uk-UA" sz="1400" dirty="0" smtClean="0">
                <a:cs typeface="Aharoni" pitchFamily="2" charset="-79"/>
              </a:rPr>
              <a:t>Починаючи з грудня 2002 р., чисельність прихильників вступу за даними Центру Разумкова, становила - 27,2% , проти - 33% , не голосували б - 19,5% ,тим кому важко було визначитись - 20,3%. Відтоді показники за вступ до НАТО все зменшувались. Чому ж громадськість виступала проти? Згідно результатів соціологічних досліджень,інформованість пересічних громадян із питань інтеграції до НАТО близька до низького,тоді як частка добре проінформованих громадян є невеликою.Прийняті політичні рішення часто не реалізовуються і не одержують достатньої підтримки населення,тому відчувається недостатня підтримка євроатлантичного курсу держави. </a:t>
            </a:r>
          </a:p>
          <a:p>
            <a:pPr algn="just"/>
            <a:r>
              <a:rPr lang="uk-UA" sz="1400" dirty="0" smtClean="0">
                <a:cs typeface="Aharoni" pitchFamily="2" charset="-79"/>
              </a:rPr>
              <a:t>Фондом «Демократичні ініціативи» та Центром Разумкова в 2015 р. було проведено опитування ,яке показало,що після анексії Криму та війни на Донбасі кількість прихильників вступу до НАТО ,якби був проведений референдум, склало б 48,8 %,проти вступу висловилися 28%.</a:t>
            </a:r>
          </a:p>
          <a:p>
            <a:pPr algn="just"/>
            <a:endParaRPr lang="uk-UA" sz="1400" dirty="0" smtClean="0">
              <a:cs typeface="Aharoni" pitchFamily="2" charset="-79"/>
            </a:endParaRPr>
          </a:p>
          <a:p>
            <a:pPr algn="just"/>
            <a:endParaRPr lang="ru-RU" sz="1400" dirty="0">
              <a:cs typeface="Aharoni" pitchFamily="2" charset="-79"/>
            </a:endParaRPr>
          </a:p>
        </p:txBody>
      </p:sp>
      <p:pic>
        <p:nvPicPr>
          <p:cNvPr id="4" name="Рисунок 3" descr="укрю-лого.jpg"/>
          <p:cNvPicPr>
            <a:picLocks noChangeAspect="1"/>
          </p:cNvPicPr>
          <p:nvPr/>
        </p:nvPicPr>
        <p:blipFill>
          <a:blip r:embed="rId2" cstate="print"/>
          <a:stretch>
            <a:fillRect/>
          </a:stretch>
        </p:blipFill>
        <p:spPr>
          <a:xfrm>
            <a:off x="2411760" y="3861048"/>
            <a:ext cx="4320480" cy="2578596"/>
          </a:xfrm>
          <a:prstGeom prst="rect">
            <a:avLst/>
          </a:prstGeom>
        </p:spPr>
      </p:pic>
      <p:pic>
        <p:nvPicPr>
          <p:cNvPr id="5" name="Рисунок 4" descr="2000px-Flag_of_Ukraine.svg.png"/>
          <p:cNvPicPr>
            <a:picLocks noChangeAspect="1"/>
          </p:cNvPicPr>
          <p:nvPr/>
        </p:nvPicPr>
        <p:blipFill>
          <a:blip r:embed="rId3"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pic>
        <p:nvPicPr>
          <p:cNvPr id="6" name="Рисунок 5" descr="0ba29683b3efe3735425d994a7c17cca.jpg"/>
          <p:cNvPicPr>
            <a:picLocks noChangeAspect="1"/>
          </p:cNvPicPr>
          <p:nvPr/>
        </p:nvPicPr>
        <p:blipFill>
          <a:blip r:embed="rId4"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31640" y="0"/>
            <a:ext cx="6192688" cy="1008112"/>
          </a:xfrm>
        </p:spPr>
        <p:txBody>
          <a:bodyPr/>
          <a:lstStyle/>
          <a:p>
            <a:pPr algn="ctr"/>
            <a:r>
              <a:rPr lang="uk-UA" sz="3200" dirty="0" smtClean="0">
                <a:solidFill>
                  <a:schemeClr val="tx1"/>
                </a:solidFill>
                <a:latin typeface="Arial" pitchFamily="34" charset="0"/>
                <a:cs typeface="Arial" pitchFamily="34" charset="0"/>
              </a:rPr>
              <a:t>Модернізація української армії за сприяння Альянсу</a:t>
            </a:r>
            <a:endParaRPr lang="ru-RU" sz="3200" dirty="0">
              <a:solidFill>
                <a:schemeClr val="tx1"/>
              </a:solidFill>
              <a:latin typeface="Georgia" pitchFamily="18" charset="0"/>
            </a:endParaRPr>
          </a:p>
        </p:txBody>
      </p:sp>
      <p:sp>
        <p:nvSpPr>
          <p:cNvPr id="3" name="Подзаголовок 2"/>
          <p:cNvSpPr>
            <a:spLocks noGrp="1"/>
          </p:cNvSpPr>
          <p:nvPr>
            <p:ph type="subTitle" idx="1"/>
          </p:nvPr>
        </p:nvSpPr>
        <p:spPr>
          <a:xfrm>
            <a:off x="323528" y="1052736"/>
            <a:ext cx="8568952" cy="3433936"/>
          </a:xfrm>
        </p:spPr>
        <p:txBody>
          <a:bodyPr/>
          <a:lstStyle/>
          <a:p>
            <a:pPr algn="just"/>
            <a:r>
              <a:rPr lang="uk-UA" sz="1400" dirty="0" smtClean="0">
                <a:cs typeface="Aharoni" pitchFamily="2" charset="-79"/>
              </a:rPr>
              <a:t>Співпраця у військовому питанні здійснюється відповідно до вимог РНП співробітництва України та НАТО та Робочого плану Військового комітету Україна-НАТО на поточний рік. Виділяють чотири основні напрямки взаємодії з Альянсом у військовій сфері:покращення рівня оперативних можливостей та взаємовідповідності ЗСУ з Альянсом;співпраця з питань оборонних реформ та підвищення рівня професіоналізму у лавах Збройних Сил України;участь наших військових у миротворчих операціях;консультація та координація,проведення відповідних заходів,які б інформували громадськість. У Збройних Силах України щорічно проводиться приблизно 500 заходів співпраці нашої держави з Альянсом.Разом з НАТО було розроблено плани заходів по оптимізації системи військової освіти. Здійснюється оборонно-технічне співробітництво,реалізація оборонних та військових проектів,освіта та підготовка персоналу з стандартами Альянсу,участь у військових навчаннях. Також у грудні 2014 року відбулося засідання Комісії Україна-НАТО де було затверджено розвиток системи логістики та стандартизації,розвитку систем зв’язку  та автоматизації, перепідготовки та соціальної адаптації,фізичної реабілітації та розроблення системи протистояння кібер-війні. </a:t>
            </a:r>
            <a:endParaRPr lang="ru-RU" sz="1400" dirty="0">
              <a:cs typeface="Aharoni" pitchFamily="2" charset="-79"/>
            </a:endParaRPr>
          </a:p>
        </p:txBody>
      </p:sp>
      <p:pic>
        <p:nvPicPr>
          <p:cNvPr id="4" name="Рисунок 3" descr="266642_default.jpg"/>
          <p:cNvPicPr>
            <a:picLocks noChangeAspect="1"/>
          </p:cNvPicPr>
          <p:nvPr/>
        </p:nvPicPr>
        <p:blipFill>
          <a:blip r:embed="rId2" cstate="print"/>
          <a:stretch>
            <a:fillRect/>
          </a:stretch>
        </p:blipFill>
        <p:spPr>
          <a:xfrm>
            <a:off x="2195736" y="3861048"/>
            <a:ext cx="4992216" cy="2996952"/>
          </a:xfrm>
          <a:prstGeom prst="rect">
            <a:avLst/>
          </a:prstGeom>
        </p:spPr>
      </p:pic>
      <p:pic>
        <p:nvPicPr>
          <p:cNvPr id="5" name="Рисунок 4" descr="0ba29683b3efe3735425d994a7c17cca.jpg"/>
          <p:cNvPicPr>
            <a:picLocks noChangeAspect="1"/>
          </p:cNvPicPr>
          <p:nvPr/>
        </p:nvPicPr>
        <p:blipFill>
          <a:blip r:embed="rId3" cstate="print"/>
          <a:stretch>
            <a:fillRect/>
          </a:stretch>
        </p:blipFill>
        <p:spPr>
          <a:xfrm>
            <a:off x="7726636" y="0"/>
            <a:ext cx="1417364" cy="744116"/>
          </a:xfrm>
          <a:prstGeom prst="rect">
            <a:avLst/>
          </a:prstGeom>
          <a:ln>
            <a:noFill/>
          </a:ln>
          <a:effectLst>
            <a:outerShdw blurRad="292100" dist="139700" dir="2700000" algn="tl" rotWithShape="0">
              <a:srgbClr val="333333">
                <a:alpha val="65000"/>
              </a:srgbClr>
            </a:outerShdw>
          </a:effectLst>
        </p:spPr>
      </p:pic>
      <p:pic>
        <p:nvPicPr>
          <p:cNvPr id="6" name="Рисунок 5" descr="2000px-Flag_of_Ukraine.svg.png"/>
          <p:cNvPicPr>
            <a:picLocks noChangeAspect="1"/>
          </p:cNvPicPr>
          <p:nvPr/>
        </p:nvPicPr>
        <p:blipFill>
          <a:blip r:embed="rId4" cstate="print"/>
          <a:stretch>
            <a:fillRect/>
          </a:stretch>
        </p:blipFill>
        <p:spPr>
          <a:xfrm>
            <a:off x="0" y="1"/>
            <a:ext cx="1403648" cy="75340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Тема1">
  <a:themeElements>
    <a:clrScheme name="EU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EU">
      <a:majorFont>
        <a:latin typeface="Helvetica 45 Light"/>
        <a:ea typeface=""/>
        <a:cs typeface=""/>
      </a:majorFont>
      <a:minorFont>
        <a:latin typeface="Helvetica 45 Light"/>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1100" b="1" i="1" u="none" strike="noStrike" cap="none" normalizeH="0" baseline="0" smtClean="0">
            <a:ln>
              <a:noFill/>
            </a:ln>
            <a:solidFill>
              <a:schemeClr val="accent2"/>
            </a:solidFill>
            <a:effectLst/>
            <a:latin typeface="Georgia" pitchFamily="18" charset="0"/>
          </a:defRPr>
        </a:defPPr>
      </a:lstStyle>
    </a:spDef>
    <a:lnDef>
      <a:spPr bwMode="auto">
        <a:xfrm>
          <a:off x="0" y="0"/>
          <a:ext cx="1" cy="1"/>
        </a:xfrm>
        <a:custGeom>
          <a:avLst/>
          <a:gdLst/>
          <a:ahLst/>
          <a:cxnLst/>
          <a:rect l="0" t="0" r="0" b="0"/>
          <a:pathLst/>
        </a:custGeom>
        <a:solidFill>
          <a:schemeClr val="bg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1100" b="1" i="1" u="none" strike="noStrike" cap="none" normalizeH="0" baseline="0" smtClean="0">
            <a:ln>
              <a:noFill/>
            </a:ln>
            <a:solidFill>
              <a:schemeClr val="accent2"/>
            </a:solidFill>
            <a:effectLst/>
            <a:latin typeface="Georgia" pitchFamily="18" charset="0"/>
          </a:defRPr>
        </a:defPPr>
      </a:lstStyle>
    </a:lnDef>
  </a:objectDefaults>
  <a:extraClrSchemeLst>
    <a:extraClrScheme>
      <a:clrScheme name="EU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U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U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U 8">
        <a:dk1>
          <a:srgbClr val="000000"/>
        </a:dk1>
        <a:lt1>
          <a:srgbClr val="FFFFFF"/>
        </a:lt1>
        <a:dk2>
          <a:srgbClr val="CC0000"/>
        </a:dk2>
        <a:lt2>
          <a:srgbClr val="969696"/>
        </a:lt2>
        <a:accent1>
          <a:srgbClr val="CFD40A"/>
        </a:accent1>
        <a:accent2>
          <a:srgbClr val="990000"/>
        </a:accent2>
        <a:accent3>
          <a:srgbClr val="FFFFFF"/>
        </a:accent3>
        <a:accent4>
          <a:srgbClr val="000000"/>
        </a:accent4>
        <a:accent5>
          <a:srgbClr val="E4E6AA"/>
        </a:accent5>
        <a:accent6>
          <a:srgbClr val="8A0000"/>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276</TotalTime>
  <Words>954</Words>
  <Application>Microsoft Office PowerPoint</Application>
  <PresentationFormat>Экран (4:3)</PresentationFormat>
  <Paragraphs>43</Paragraphs>
  <Slides>12</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12</vt:i4>
      </vt:variant>
    </vt:vector>
  </HeadingPairs>
  <TitlesOfParts>
    <vt:vector size="14" baseType="lpstr">
      <vt:lpstr>Тема1</vt:lpstr>
      <vt:lpstr>Поток</vt:lpstr>
      <vt:lpstr>Cтратегічний курс України на євроатлантичну інтеграцію</vt:lpstr>
      <vt:lpstr>План презентації</vt:lpstr>
      <vt:lpstr>Правова сфера партнерства Україна-НАТО  </vt:lpstr>
      <vt:lpstr>Слайд 4</vt:lpstr>
      <vt:lpstr>Слайд 5</vt:lpstr>
      <vt:lpstr>Що дасть Україні вступ до НАТО? </vt:lpstr>
      <vt:lpstr>Міфи та стереотипи про НАТО </vt:lpstr>
      <vt:lpstr>Громадсько-політична думка про вступ України до НАТО</vt:lpstr>
      <vt:lpstr>Модернізація української армії за сприяння Альянсу</vt:lpstr>
      <vt:lpstr>Діагностика нових відносин Україна-НАТО та геополітична кон’юнктура</vt:lpstr>
      <vt:lpstr>Висновки</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title>
  <dc:creator>Admin</dc:creator>
  <cp:lastModifiedBy>Admin</cp:lastModifiedBy>
  <cp:revision>40</cp:revision>
  <dcterms:created xsi:type="dcterms:W3CDTF">2016-05-04T05:29:05Z</dcterms:created>
  <dcterms:modified xsi:type="dcterms:W3CDTF">2018-09-15T12:26:03Z</dcterms:modified>
</cp:coreProperties>
</file>