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81" r:id="rId4"/>
    <p:sldId id="282" r:id="rId5"/>
    <p:sldId id="283" r:id="rId6"/>
    <p:sldId id="305" r:id="rId7"/>
    <p:sldId id="284" r:id="rId8"/>
    <p:sldId id="303" r:id="rId9"/>
    <p:sldId id="285" r:id="rId10"/>
    <p:sldId id="304" r:id="rId11"/>
    <p:sldId id="286" r:id="rId12"/>
    <p:sldId id="306" r:id="rId13"/>
    <p:sldId id="307" r:id="rId14"/>
    <p:sldId id="308" r:id="rId15"/>
    <p:sldId id="288" r:id="rId16"/>
    <p:sldId id="292" r:id="rId17"/>
    <p:sldId id="291" r:id="rId18"/>
    <p:sldId id="294" r:id="rId19"/>
    <p:sldId id="295" r:id="rId20"/>
    <p:sldId id="309" r:id="rId21"/>
    <p:sldId id="300" r:id="rId22"/>
    <p:sldId id="301" r:id="rId23"/>
    <p:sldId id="302" r:id="rId24"/>
    <p:sldId id="296" r:id="rId25"/>
    <p:sldId id="299" r:id="rId26"/>
    <p:sldId id="29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p:scale>
          <a:sx n="78" d="100"/>
          <a:sy n="78" d="100"/>
        </p:scale>
        <p:origin x="-1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0016" y="454813"/>
            <a:ext cx="8400288" cy="1938992"/>
          </a:xfrm>
          <a:prstGeom prst="rect">
            <a:avLst/>
          </a:prstGeom>
        </p:spPr>
        <p:txBody>
          <a:bodyPr wrap="square">
            <a:spAutoFit/>
          </a:bodyPr>
          <a:lstStyle/>
          <a:p>
            <a:pPr algn="just"/>
            <a:r>
              <a:rPr lang="uk-UA" sz="2000" b="1" i="1" dirty="0" smtClean="0"/>
              <a:t>Розгляд справи по суті</a:t>
            </a:r>
            <a:r>
              <a:rPr lang="uk-UA" sz="2000" dirty="0" smtClean="0"/>
              <a:t> – це основна, центральна стадія цивільного процесу, на якій відбувається розгляд і вирішення справи по суті, реалізуються завдання та основні засади цивільного судочинства, встановлюються фактичні обставини справи, з'ясовуються права й обов'язки учасників справи, а також ухвалюється рішення суду.</a:t>
            </a:r>
            <a:endParaRPr lang="ru-RU" sz="2000" dirty="0" smtClean="0"/>
          </a:p>
          <a:p>
            <a:pPr algn="just"/>
            <a:endParaRPr lang="ru-RU" sz="2000" dirty="0"/>
          </a:p>
        </p:txBody>
      </p:sp>
      <p:sp>
        <p:nvSpPr>
          <p:cNvPr id="5" name="Прямоугольник 4"/>
          <p:cNvSpPr/>
          <p:nvPr/>
        </p:nvSpPr>
        <p:spPr>
          <a:xfrm>
            <a:off x="2523744" y="2523744"/>
            <a:ext cx="4840224" cy="475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i="1" dirty="0" smtClean="0"/>
              <a:t>Завданням розгляду справи по суті</a:t>
            </a:r>
            <a:endParaRPr lang="ru-RU" dirty="0"/>
          </a:p>
        </p:txBody>
      </p:sp>
      <p:sp>
        <p:nvSpPr>
          <p:cNvPr id="6" name="Выноска со стрелкой вверх 5"/>
          <p:cNvSpPr/>
          <p:nvPr/>
        </p:nvSpPr>
        <p:spPr>
          <a:xfrm>
            <a:off x="1524000" y="2999232"/>
            <a:ext cx="6681216" cy="2304288"/>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розгляд та вирішення спору на підставі зібраних у підготовчому провадженні матеріалів, а також розподіл судових витрат</a:t>
            </a:r>
            <a:endParaRPr lang="ru-RU" dirty="0"/>
          </a:p>
        </p:txBody>
      </p:sp>
    </p:spTree>
    <p:extLst>
      <p:ext uri="{BB962C8B-B14F-4D97-AF65-F5344CB8AC3E}">
        <p14:creationId xmlns:p14="http://schemas.microsoft.com/office/powerpoint/2010/main" xmlns="" val="600951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6176" y="548640"/>
            <a:ext cx="3023616" cy="1353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t>ІІІ. Судові дебати </a:t>
            </a:r>
          </a:p>
          <a:p>
            <a:pPr algn="ctr"/>
            <a:r>
              <a:rPr lang="uk-UA" dirty="0" smtClean="0"/>
              <a:t>У цій частині сторона та інші особи, які беруть участь у справі, виступають з промовами</a:t>
            </a:r>
            <a:endParaRPr lang="uk-UA" dirty="0"/>
          </a:p>
        </p:txBody>
      </p:sp>
      <p:cxnSp>
        <p:nvCxnSpPr>
          <p:cNvPr id="6" name="Прямая соединительная линия 5"/>
          <p:cNvCxnSpPr>
            <a:stCxn id="4" idx="2"/>
          </p:cNvCxnSpPr>
          <p:nvPr/>
        </p:nvCxnSpPr>
        <p:spPr>
          <a:xfrm rot="5400000">
            <a:off x="2011680" y="2048256"/>
            <a:ext cx="2926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1072896" y="2206752"/>
            <a:ext cx="7449312" cy="36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rot="5400000">
            <a:off x="877824" y="2389632"/>
            <a:ext cx="377952"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5400000">
            <a:off x="3639312" y="2407920"/>
            <a:ext cx="365760"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a:off x="8302752" y="2432304"/>
            <a:ext cx="384048" cy="6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5400000">
            <a:off x="6053328" y="2432304"/>
            <a:ext cx="3779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4" idx="3"/>
          </p:cNvCxnSpPr>
          <p:nvPr/>
        </p:nvCxnSpPr>
        <p:spPr>
          <a:xfrm flipV="1">
            <a:off x="3669792" y="1219200"/>
            <a:ext cx="451104" cy="6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Скругленный прямоугольник 19"/>
          <p:cNvSpPr/>
          <p:nvPr/>
        </p:nvSpPr>
        <p:spPr>
          <a:xfrm>
            <a:off x="4120896" y="524256"/>
            <a:ext cx="5388864" cy="14264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smtClean="0"/>
              <a:t>У </a:t>
            </a:r>
            <a:r>
              <a:rPr lang="uk-UA" dirty="0" smtClean="0"/>
              <a:t>разі необхідності суд після судових дебатів може прийняти ухвалу про відновлення розгляду справи по суті</a:t>
            </a:r>
            <a:endParaRPr lang="uk-UA" dirty="0"/>
          </a:p>
        </p:txBody>
      </p:sp>
      <p:sp>
        <p:nvSpPr>
          <p:cNvPr id="21" name="Скругленный прямоугольник 20"/>
          <p:cNvSpPr/>
          <p:nvPr/>
        </p:nvSpPr>
        <p:spPr>
          <a:xfrm>
            <a:off x="170688" y="2584704"/>
            <a:ext cx="2255520" cy="35966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t>І</a:t>
            </a:r>
          </a:p>
          <a:p>
            <a:pPr algn="ctr"/>
            <a:r>
              <a:rPr lang="uk-UA" sz="1600" dirty="0" smtClean="0"/>
              <a:t>Позивач, третя особа на його стороні, їх представники; якщо ініціаторами справи були прокурор, органи державної влади і самоврядування, то вони першими виступають в дебатах; відповідач</a:t>
            </a:r>
            <a:endParaRPr lang="uk-UA" sz="1600" dirty="0"/>
          </a:p>
        </p:txBody>
      </p:sp>
      <p:sp>
        <p:nvSpPr>
          <p:cNvPr id="22" name="Скругленный прямоугольник 21"/>
          <p:cNvSpPr/>
          <p:nvPr/>
        </p:nvSpPr>
        <p:spPr>
          <a:xfrm>
            <a:off x="2651760" y="2615184"/>
            <a:ext cx="2188464" cy="35966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dirty="0" smtClean="0"/>
          </a:p>
          <a:p>
            <a:pPr algn="ctr"/>
            <a:r>
              <a:rPr lang="uk-UA" b="1" dirty="0" smtClean="0"/>
              <a:t>ІІ</a:t>
            </a:r>
          </a:p>
          <a:p>
            <a:pPr algn="ctr"/>
            <a:r>
              <a:rPr lang="uk-UA" sz="1600" dirty="0" smtClean="0"/>
              <a:t>Відповідач, третя особа на стороні відповідача, їх представники</a:t>
            </a:r>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a:p>
        </p:txBody>
      </p:sp>
      <p:sp>
        <p:nvSpPr>
          <p:cNvPr id="23" name="Скругленный прямоугольник 22"/>
          <p:cNvSpPr/>
          <p:nvPr/>
        </p:nvSpPr>
        <p:spPr>
          <a:xfrm>
            <a:off x="5023104" y="2645664"/>
            <a:ext cx="2188464" cy="35966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dirty="0" smtClean="0"/>
          </a:p>
          <a:p>
            <a:pPr algn="ctr"/>
            <a:r>
              <a:rPr lang="uk-UA" b="1" dirty="0" smtClean="0"/>
              <a:t>ІІІ</a:t>
            </a:r>
          </a:p>
          <a:p>
            <a:pPr algn="ctr"/>
            <a:r>
              <a:rPr lang="ru-RU" sz="1600" dirty="0" err="1" smtClean="0"/>
              <a:t>Третя</a:t>
            </a:r>
            <a:r>
              <a:rPr lang="ru-RU" sz="1600" dirty="0" smtClean="0"/>
              <a:t> особа, </a:t>
            </a:r>
            <a:r>
              <a:rPr lang="ru-RU" sz="1600" dirty="0" err="1" smtClean="0"/>
              <a:t>що</a:t>
            </a:r>
            <a:r>
              <a:rPr lang="ru-RU" sz="1600" dirty="0" smtClean="0"/>
              <a:t> </a:t>
            </a:r>
            <a:r>
              <a:rPr lang="ru-RU" sz="1600" dirty="0" err="1" smtClean="0"/>
              <a:t>заявляє</a:t>
            </a:r>
            <a:r>
              <a:rPr lang="ru-RU" sz="1600" dirty="0" smtClean="0"/>
              <a:t> </a:t>
            </a:r>
            <a:r>
              <a:rPr lang="ru-RU" sz="1600" dirty="0" err="1" smtClean="0"/>
              <a:t>самостійні</a:t>
            </a:r>
            <a:r>
              <a:rPr lang="ru-RU" sz="1600" dirty="0" smtClean="0"/>
              <a:t> </a:t>
            </a:r>
            <a:r>
              <a:rPr lang="ru-RU" sz="1600" dirty="0" err="1" smtClean="0"/>
              <a:t>вимоги</a:t>
            </a:r>
            <a:r>
              <a:rPr lang="ru-RU" sz="1600" dirty="0" smtClean="0"/>
              <a:t> на предмет спору, </a:t>
            </a:r>
            <a:r>
              <a:rPr lang="ru-RU" sz="1600" dirty="0" err="1" smtClean="0"/>
              <a:t>її</a:t>
            </a:r>
            <a:r>
              <a:rPr lang="ru-RU" sz="1600" dirty="0" smtClean="0"/>
              <a:t> </a:t>
            </a:r>
            <a:r>
              <a:rPr lang="ru-RU" sz="1600" dirty="0" err="1" smtClean="0"/>
              <a:t>представник</a:t>
            </a: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a:p>
        </p:txBody>
      </p:sp>
      <p:sp>
        <p:nvSpPr>
          <p:cNvPr id="25" name="Скругленный прямоугольник 24"/>
          <p:cNvSpPr/>
          <p:nvPr/>
        </p:nvSpPr>
        <p:spPr>
          <a:xfrm>
            <a:off x="7382256" y="2615184"/>
            <a:ext cx="2188464" cy="35966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uk-UA" b="1" dirty="0" smtClean="0"/>
              <a:t>І</a:t>
            </a:r>
            <a:r>
              <a:rPr lang="en-US" b="1" dirty="0" smtClean="0"/>
              <a:t>V</a:t>
            </a:r>
            <a:endParaRPr lang="uk-UA" b="1" dirty="0" smtClean="0"/>
          </a:p>
          <a:p>
            <a:pPr algn="ctr"/>
            <a:r>
              <a:rPr lang="ru-RU" sz="1600" dirty="0" err="1" smtClean="0"/>
              <a:t>Органи</a:t>
            </a:r>
            <a:r>
              <a:rPr lang="ru-RU" sz="1600" dirty="0" smtClean="0"/>
              <a:t> </a:t>
            </a:r>
            <a:r>
              <a:rPr lang="ru-RU" sz="1600" dirty="0" err="1" smtClean="0"/>
              <a:t>державної</a:t>
            </a:r>
            <a:r>
              <a:rPr lang="ru-RU" sz="1600" dirty="0" smtClean="0"/>
              <a:t> </a:t>
            </a:r>
            <a:r>
              <a:rPr lang="ru-RU" sz="1600" dirty="0" err="1" smtClean="0"/>
              <a:t>влади</a:t>
            </a:r>
            <a:r>
              <a:rPr lang="ru-RU" sz="1600" dirty="0" smtClean="0"/>
              <a:t> </a:t>
            </a:r>
            <a:r>
              <a:rPr lang="ru-RU" sz="1600" dirty="0" err="1" smtClean="0"/>
              <a:t>і</a:t>
            </a:r>
            <a:r>
              <a:rPr lang="ru-RU" sz="1600" dirty="0" smtClean="0"/>
              <a:t> </a:t>
            </a:r>
            <a:r>
              <a:rPr lang="ru-RU" sz="1600" dirty="0" err="1" smtClean="0"/>
              <a:t>органи</a:t>
            </a:r>
            <a:r>
              <a:rPr lang="ru-RU" sz="1600" dirty="0" smtClean="0"/>
              <a:t> </a:t>
            </a:r>
            <a:r>
              <a:rPr lang="ru-RU" sz="1600" dirty="0" err="1" smtClean="0"/>
              <a:t>самоуправління</a:t>
            </a:r>
            <a:r>
              <a:rPr lang="ru-RU" sz="1600" dirty="0" smtClean="0"/>
              <a:t>, </a:t>
            </a:r>
            <a:r>
              <a:rPr lang="ru-RU" sz="1600" dirty="0" err="1" smtClean="0"/>
              <a:t>які</a:t>
            </a:r>
            <a:r>
              <a:rPr lang="ru-RU" sz="1600" dirty="0" smtClean="0"/>
              <a:t> </a:t>
            </a:r>
            <a:r>
              <a:rPr lang="ru-RU" sz="1600" dirty="0" err="1" smtClean="0"/>
              <a:t>притягнуті</a:t>
            </a:r>
            <a:r>
              <a:rPr lang="ru-RU" sz="1600" dirty="0" smtClean="0"/>
              <a:t> судом до </a:t>
            </a:r>
            <a:r>
              <a:rPr lang="ru-RU" sz="1600" dirty="0" err="1" smtClean="0"/>
              <a:t>участі</a:t>
            </a:r>
            <a:r>
              <a:rPr lang="ru-RU" sz="1600" dirty="0" smtClean="0"/>
              <a:t> у </a:t>
            </a:r>
            <a:r>
              <a:rPr lang="ru-RU" sz="1600" dirty="0" err="1" smtClean="0"/>
              <a:t>процесі</a:t>
            </a:r>
            <a:r>
              <a:rPr lang="ru-RU" sz="1600" dirty="0" smtClean="0"/>
              <a:t>, а </a:t>
            </a:r>
            <a:r>
              <a:rPr lang="ru-RU" sz="1600" dirty="0" err="1" smtClean="0"/>
              <a:t>також</a:t>
            </a:r>
            <a:r>
              <a:rPr lang="ru-RU" sz="1600" dirty="0" smtClean="0"/>
              <a:t> </a:t>
            </a:r>
            <a:r>
              <a:rPr lang="ru-RU" sz="1600" dirty="0" err="1" smtClean="0"/>
              <a:t>ті</a:t>
            </a:r>
            <a:r>
              <a:rPr lang="ru-RU" sz="1600" dirty="0" smtClean="0"/>
              <a:t> </a:t>
            </a:r>
            <a:r>
              <a:rPr lang="ru-RU" sz="1600" dirty="0" err="1" smtClean="0"/>
              <a:t>з</a:t>
            </a:r>
            <a:r>
              <a:rPr lang="ru-RU" sz="1600" dirty="0" smtClean="0"/>
              <a:t> них, </a:t>
            </a:r>
            <a:r>
              <a:rPr lang="ru-RU" sz="1600" dirty="0" err="1" smtClean="0"/>
              <a:t>які</a:t>
            </a:r>
            <a:r>
              <a:rPr lang="ru-RU" sz="1600" dirty="0" smtClean="0"/>
              <a:t> вступили до </a:t>
            </a:r>
            <a:r>
              <a:rPr lang="ru-RU" sz="1600" dirty="0" err="1" smtClean="0"/>
              <a:t>процесу</a:t>
            </a:r>
            <a:r>
              <a:rPr lang="ru-RU" sz="1600" dirty="0" smtClean="0"/>
              <a:t> </a:t>
            </a:r>
            <a:r>
              <a:rPr lang="ru-RU" sz="1600" dirty="0" err="1" smtClean="0"/>
              <a:t>з</a:t>
            </a:r>
            <a:r>
              <a:rPr lang="ru-RU" sz="1600" dirty="0" smtClean="0"/>
              <a:t> </a:t>
            </a:r>
            <a:r>
              <a:rPr lang="ru-RU" sz="1600" dirty="0" err="1" smtClean="0"/>
              <a:t>власної</a:t>
            </a:r>
            <a:r>
              <a:rPr lang="ru-RU" sz="1600" dirty="0" smtClean="0"/>
              <a:t> </a:t>
            </a:r>
            <a:r>
              <a:rPr lang="ru-RU" sz="1600" dirty="0" err="1" smtClean="0"/>
              <a:t>ініціативи</a:t>
            </a:r>
            <a:r>
              <a:rPr lang="ru-RU" sz="1600" dirty="0" smtClean="0"/>
              <a:t>, </a:t>
            </a:r>
            <a:r>
              <a:rPr lang="ru-RU" sz="1600" dirty="0" err="1" smtClean="0"/>
              <a:t>щоб</a:t>
            </a:r>
            <a:r>
              <a:rPr lang="ru-RU" sz="1600" dirty="0" smtClean="0"/>
              <a:t> </a:t>
            </a:r>
            <a:r>
              <a:rPr lang="ru-RU" sz="1600" dirty="0" err="1" smtClean="0"/>
              <a:t>дати</a:t>
            </a:r>
            <a:r>
              <a:rPr lang="ru-RU" sz="1600" dirty="0" smtClean="0"/>
              <a:t> </a:t>
            </a:r>
            <a:r>
              <a:rPr lang="ru-RU" sz="1600" dirty="0" err="1" smtClean="0"/>
              <a:t>висновки</a:t>
            </a:r>
            <a:r>
              <a:rPr lang="ru-RU" sz="1600" dirty="0" smtClean="0"/>
              <a:t> про справу</a:t>
            </a: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smtClean="0"/>
          </a:p>
          <a:p>
            <a:pPr algn="ctr"/>
            <a:endParaRPr lang="uk-UA"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9798" y="1840993"/>
            <a:ext cx="8515434" cy="4437887"/>
          </a:xfrm>
        </p:spPr>
        <p:txBody>
          <a:bodyPr>
            <a:normAutofit/>
          </a:bodyPr>
          <a:lstStyle/>
          <a:p>
            <a:r>
              <a:rPr lang="uk-UA" dirty="0" smtClean="0"/>
              <a:t>дається остаточна відповідь на заявлену матеріально-правову вимогу позивача до відповідача;</a:t>
            </a:r>
          </a:p>
          <a:p>
            <a:r>
              <a:rPr lang="uk-UA" dirty="0" smtClean="0"/>
              <a:t>ухвалення рішення відбувається після судових дебатів, з виходом суду до </a:t>
            </a:r>
            <a:r>
              <a:rPr lang="uk-UA" dirty="0" err="1" smtClean="0"/>
              <a:t>нарадчої</a:t>
            </a:r>
            <a:r>
              <a:rPr lang="uk-UA" dirty="0" smtClean="0"/>
              <a:t> кімнати;</a:t>
            </a:r>
          </a:p>
          <a:p>
            <a:r>
              <a:rPr lang="uk-UA" dirty="0" smtClean="0"/>
              <a:t> суд при цьому оголошує час його проголошення;</a:t>
            </a:r>
          </a:p>
          <a:p>
            <a:r>
              <a:rPr lang="uk-UA" dirty="0" smtClean="0"/>
              <a:t>таємниця </a:t>
            </a:r>
            <a:r>
              <a:rPr lang="uk-UA" dirty="0" err="1" smtClean="0"/>
              <a:t>нарадчої</a:t>
            </a:r>
            <a:r>
              <a:rPr lang="uk-UA" dirty="0" smtClean="0"/>
              <a:t> кімнати полягає в тому, що ніхто, окрім складу суду, який розглядає справу, не має права перебувати в </a:t>
            </a:r>
            <a:r>
              <a:rPr lang="uk-UA" dirty="0" err="1" smtClean="0"/>
              <a:t>нарадчій</a:t>
            </a:r>
            <a:r>
              <a:rPr lang="uk-UA" dirty="0" smtClean="0"/>
              <a:t> кімнаті під час ухвалення судового рішення;</a:t>
            </a:r>
          </a:p>
          <a:p>
            <a:r>
              <a:rPr lang="uk-UA" dirty="0" smtClean="0"/>
              <a:t>рішення, постанови проголошуються  іменем України.</a:t>
            </a:r>
          </a:p>
          <a:p>
            <a:r>
              <a:rPr lang="uk-UA" dirty="0" smtClean="0"/>
              <a:t>судове рішення </a:t>
            </a:r>
            <a:r>
              <a:rPr lang="uk-UA" dirty="0" err="1" smtClean="0"/>
              <a:t>проголошється</a:t>
            </a:r>
            <a:r>
              <a:rPr lang="uk-UA" dirty="0" smtClean="0"/>
              <a:t> у судовому засіданні, яким завершується розгляд справи, публічно, крім випадків, установлених ЦПК. Суд може проголосити лише вступну та резолютивну частини рішення суду .</a:t>
            </a:r>
            <a:endParaRPr lang="ru-RU" dirty="0"/>
          </a:p>
        </p:txBody>
      </p:sp>
      <p:sp>
        <p:nvSpPr>
          <p:cNvPr id="4" name="Скругленный прямоугольник 3"/>
          <p:cNvSpPr/>
          <p:nvPr/>
        </p:nvSpPr>
        <p:spPr>
          <a:xfrm>
            <a:off x="1682496" y="609600"/>
            <a:ext cx="6339840" cy="10241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І</a:t>
            </a:r>
            <a:r>
              <a:rPr lang="en-US" dirty="0" smtClean="0"/>
              <a:t>V </a:t>
            </a:r>
            <a:r>
              <a:rPr lang="uk-UA" dirty="0" smtClean="0"/>
              <a:t>частина </a:t>
            </a:r>
          </a:p>
          <a:p>
            <a:pPr algn="ctr"/>
            <a:endParaRPr lang="uk-UA" dirty="0" smtClean="0"/>
          </a:p>
          <a:p>
            <a:pPr algn="ctr"/>
            <a:r>
              <a:rPr lang="uk-UA" b="1" i="1" dirty="0" smtClean="0"/>
              <a:t>Ухвалення рішення</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904" y="304800"/>
            <a:ext cx="7607808" cy="9631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t>IV. Постановлення і проголошення судового рішення</a:t>
            </a:r>
          </a:p>
          <a:p>
            <a:pPr algn="ctr"/>
            <a:r>
              <a:rPr lang="uk-UA" dirty="0" smtClean="0"/>
              <a:t> Це заключна частина розгляду справи, коли суд після судових дебатів виходить до </a:t>
            </a:r>
            <a:r>
              <a:rPr lang="uk-UA" dirty="0" err="1" smtClean="0"/>
              <a:t>нарадчої</a:t>
            </a:r>
            <a:r>
              <a:rPr lang="uk-UA" dirty="0" smtClean="0"/>
              <a:t> кімнати для постановлення рішення </a:t>
            </a:r>
            <a:endParaRPr lang="uk-UA" dirty="0"/>
          </a:p>
        </p:txBody>
      </p:sp>
      <p:cxnSp>
        <p:nvCxnSpPr>
          <p:cNvPr id="6" name="Прямая соединительная линия 5"/>
          <p:cNvCxnSpPr>
            <a:stCxn id="4" idx="2"/>
          </p:cNvCxnSpPr>
          <p:nvPr/>
        </p:nvCxnSpPr>
        <p:spPr>
          <a:xfrm rot="5400000">
            <a:off x="4425696" y="1402080"/>
            <a:ext cx="2682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755904" y="1536192"/>
            <a:ext cx="8558784"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5400000">
            <a:off x="603504" y="1688592"/>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rot="5400000">
            <a:off x="7059168" y="1694688"/>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5400000">
            <a:off x="3273552" y="1700784"/>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146304" y="1877568"/>
            <a:ext cx="1682496" cy="125577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b="1" dirty="0" smtClean="0"/>
              <a:t>Рішення </a:t>
            </a:r>
            <a:r>
              <a:rPr lang="uk-UA" sz="1400" b="1" dirty="0" err="1" smtClean="0"/>
              <a:t>постановляється</a:t>
            </a:r>
            <a:r>
              <a:rPr lang="uk-UA" sz="1400" b="1" dirty="0" smtClean="0"/>
              <a:t> з додержанням таємниці </a:t>
            </a:r>
            <a:r>
              <a:rPr lang="uk-UA" sz="1400" b="1" dirty="0" err="1" smtClean="0"/>
              <a:t>нарадчої</a:t>
            </a:r>
            <a:r>
              <a:rPr lang="uk-UA" sz="1400" b="1" dirty="0" smtClean="0"/>
              <a:t> кімнати</a:t>
            </a:r>
            <a:endParaRPr lang="uk-UA" sz="1400" b="1" dirty="0"/>
          </a:p>
        </p:txBody>
      </p:sp>
      <p:cxnSp>
        <p:nvCxnSpPr>
          <p:cNvPr id="19" name="Прямая соединительная линия 18"/>
          <p:cNvCxnSpPr/>
          <p:nvPr/>
        </p:nvCxnSpPr>
        <p:spPr>
          <a:xfrm rot="5400000">
            <a:off x="415322" y="4425696"/>
            <a:ext cx="2571718" cy="129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rot="10800000">
            <a:off x="1377696" y="4084320"/>
            <a:ext cx="3169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170688" y="3291840"/>
            <a:ext cx="1231392" cy="16093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200" dirty="0" smtClean="0"/>
              <a:t>Ніхто не має права бути присутнім у </a:t>
            </a:r>
            <a:r>
              <a:rPr lang="uk-UA" sz="1200" dirty="0" err="1" smtClean="0"/>
              <a:t>нарадчій</a:t>
            </a:r>
            <a:r>
              <a:rPr lang="uk-UA" sz="1200" dirty="0" smtClean="0"/>
              <a:t> кімнаті, крім складу суду в даній справ</a:t>
            </a:r>
            <a:endParaRPr lang="uk-UA" sz="1200" dirty="0"/>
          </a:p>
        </p:txBody>
      </p:sp>
      <p:sp>
        <p:nvSpPr>
          <p:cNvPr id="31" name="Прямоугольник 30"/>
          <p:cNvSpPr/>
          <p:nvPr/>
        </p:nvSpPr>
        <p:spPr>
          <a:xfrm>
            <a:off x="170688" y="4998720"/>
            <a:ext cx="1207008" cy="16824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200" dirty="0" smtClean="0"/>
              <a:t>Судді не мають права розголошувати міркувань, що були висловлені в </a:t>
            </a:r>
            <a:r>
              <a:rPr lang="uk-UA" sz="1200" dirty="0" err="1" smtClean="0"/>
              <a:t>нарадчій</a:t>
            </a:r>
            <a:r>
              <a:rPr lang="uk-UA" sz="1200" dirty="0" smtClean="0"/>
              <a:t> кімнаті</a:t>
            </a:r>
            <a:endParaRPr lang="uk-UA" sz="1200" dirty="0"/>
          </a:p>
        </p:txBody>
      </p:sp>
      <p:cxnSp>
        <p:nvCxnSpPr>
          <p:cNvPr id="37" name="Прямая со стрелкой 36"/>
          <p:cNvCxnSpPr/>
          <p:nvPr/>
        </p:nvCxnSpPr>
        <p:spPr>
          <a:xfrm rot="10800000">
            <a:off x="1371600" y="5724144"/>
            <a:ext cx="3169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Прямоугольник 37"/>
          <p:cNvSpPr/>
          <p:nvPr/>
        </p:nvSpPr>
        <p:spPr>
          <a:xfrm>
            <a:off x="2097024" y="1889760"/>
            <a:ext cx="4194048" cy="6339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smtClean="0"/>
              <a:t>У </a:t>
            </a:r>
            <a:r>
              <a:rPr lang="ru-RU" dirty="0" err="1" smtClean="0"/>
              <a:t>нарадчій</a:t>
            </a:r>
            <a:r>
              <a:rPr lang="ru-RU" dirty="0" smtClean="0"/>
              <a:t> </a:t>
            </a:r>
            <a:r>
              <a:rPr lang="ru-RU" dirty="0" err="1" smtClean="0"/>
              <a:t>кімнаті</a:t>
            </a:r>
            <a:r>
              <a:rPr lang="ru-RU" dirty="0" smtClean="0"/>
              <a:t> </a:t>
            </a:r>
            <a:r>
              <a:rPr lang="ru-RU" dirty="0" err="1" smtClean="0"/>
              <a:t>суддя</a:t>
            </a:r>
            <a:r>
              <a:rPr lang="ru-RU" dirty="0" smtClean="0"/>
              <a:t> (суд) </a:t>
            </a:r>
            <a:r>
              <a:rPr lang="ru-RU" dirty="0" err="1" smtClean="0"/>
              <a:t>робить</a:t>
            </a:r>
            <a:r>
              <a:rPr lang="ru-RU" dirty="0" smtClean="0"/>
              <a:t> </a:t>
            </a:r>
            <a:r>
              <a:rPr lang="ru-RU" dirty="0" err="1" smtClean="0"/>
              <a:t>висновки</a:t>
            </a:r>
            <a:r>
              <a:rPr lang="ru-RU" dirty="0" smtClean="0"/>
              <a:t> по </a:t>
            </a:r>
            <a:r>
              <a:rPr lang="ru-RU" dirty="0" err="1" smtClean="0"/>
              <a:t>справі</a:t>
            </a:r>
            <a:endParaRPr lang="ru-RU" dirty="0"/>
          </a:p>
        </p:txBody>
      </p:sp>
      <p:sp>
        <p:nvSpPr>
          <p:cNvPr id="43" name="Прямоугольник 42"/>
          <p:cNvSpPr/>
          <p:nvPr/>
        </p:nvSpPr>
        <p:spPr>
          <a:xfrm>
            <a:off x="2060448" y="2706624"/>
            <a:ext cx="4218432" cy="39867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buNone/>
            </a:pPr>
            <a:endParaRPr lang="uk-UA" sz="1400" dirty="0" smtClean="0"/>
          </a:p>
          <a:p>
            <a:pPr>
              <a:buNone/>
            </a:pPr>
            <a:r>
              <a:rPr lang="uk-UA" sz="1400" dirty="0" smtClean="0"/>
              <a:t>1) чи мали місце обставини (факти), якими обґрунтовувалися вимоги та заперечення, та якими доказами вони підтверджуються; </a:t>
            </a:r>
            <a:endParaRPr lang="ru-RU" sz="1400" dirty="0" smtClean="0"/>
          </a:p>
          <a:p>
            <a:pPr>
              <a:buNone/>
            </a:pPr>
            <a:r>
              <a:rPr lang="uk-UA" sz="1400" dirty="0" smtClean="0"/>
              <a:t>2) чи є інші фактичні дані, які мають значення для вирішення справи, та докази на їх підтвердження; </a:t>
            </a:r>
            <a:endParaRPr lang="ru-RU" sz="1400" dirty="0" smtClean="0"/>
          </a:p>
          <a:p>
            <a:pPr>
              <a:buNone/>
            </a:pPr>
            <a:r>
              <a:rPr lang="uk-UA" sz="1400" dirty="0" smtClean="0"/>
              <a:t>3) які правовідносини сторін випливають із встановлених обставин; </a:t>
            </a:r>
            <a:endParaRPr lang="ru-RU" sz="1400" dirty="0" smtClean="0"/>
          </a:p>
          <a:p>
            <a:pPr>
              <a:buNone/>
            </a:pPr>
            <a:r>
              <a:rPr lang="uk-UA" sz="1400" dirty="0" smtClean="0"/>
              <a:t>4) яка правова норма підлягає застосуванню до цих правовідносин; </a:t>
            </a:r>
            <a:endParaRPr lang="ru-RU" sz="1400" dirty="0" smtClean="0"/>
          </a:p>
          <a:p>
            <a:pPr>
              <a:buNone/>
            </a:pPr>
            <a:r>
              <a:rPr lang="uk-UA" sz="1400" dirty="0" smtClean="0"/>
              <a:t>5) чи слід позов задовольнити або в позові відмовити; </a:t>
            </a:r>
            <a:endParaRPr lang="ru-RU" sz="1400" dirty="0" smtClean="0"/>
          </a:p>
          <a:p>
            <a:pPr>
              <a:buNone/>
            </a:pPr>
            <a:r>
              <a:rPr lang="uk-UA" sz="1400" dirty="0" smtClean="0"/>
              <a:t>6) як розподілити між сторонами судові витрати; </a:t>
            </a:r>
            <a:endParaRPr lang="ru-RU" sz="1400" dirty="0" smtClean="0"/>
          </a:p>
          <a:p>
            <a:pPr>
              <a:buNone/>
            </a:pPr>
            <a:r>
              <a:rPr lang="uk-UA" sz="1400" dirty="0" smtClean="0"/>
              <a:t>7) чи є підстави допустити негайне виконання судового рішення; </a:t>
            </a:r>
            <a:endParaRPr lang="ru-RU" sz="1400" dirty="0" smtClean="0"/>
          </a:p>
          <a:p>
            <a:pPr>
              <a:buNone/>
            </a:pPr>
            <a:r>
              <a:rPr lang="uk-UA" sz="1400" dirty="0" smtClean="0"/>
              <a:t>8) чи є підстави для скасування заходів забезпечення позову.</a:t>
            </a:r>
          </a:p>
          <a:p>
            <a:pPr algn="ctr"/>
            <a:endParaRPr lang="ru-RU" dirty="0"/>
          </a:p>
        </p:txBody>
      </p:sp>
      <p:cxnSp>
        <p:nvCxnSpPr>
          <p:cNvPr id="45" name="Прямая со стрелкой 44"/>
          <p:cNvCxnSpPr/>
          <p:nvPr/>
        </p:nvCxnSpPr>
        <p:spPr>
          <a:xfrm rot="5400000">
            <a:off x="3926618" y="2621280"/>
            <a:ext cx="1698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6486144" y="1877568"/>
            <a:ext cx="1889760" cy="25725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Рішення </a:t>
            </a:r>
            <a:r>
              <a:rPr lang="uk-UA" sz="1600" dirty="0" err="1" smtClean="0"/>
              <a:t>постановляється</a:t>
            </a:r>
            <a:r>
              <a:rPr lang="uk-UA" sz="1600" dirty="0" smtClean="0"/>
              <a:t> більшістю голосів, а при одноособовому розгляді справи його постановляє суддя, який розглядав справу</a:t>
            </a:r>
            <a:endParaRPr lang="uk-UA" sz="1600" dirty="0"/>
          </a:p>
        </p:txBody>
      </p:sp>
      <p:cxnSp>
        <p:nvCxnSpPr>
          <p:cNvPr id="49" name="Прямая соединительная линия 48"/>
          <p:cNvCxnSpPr/>
          <p:nvPr/>
        </p:nvCxnSpPr>
        <p:spPr>
          <a:xfrm rot="5400000">
            <a:off x="9150096" y="1688592"/>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0" name="Прямоугольник 49"/>
          <p:cNvSpPr/>
          <p:nvPr/>
        </p:nvSpPr>
        <p:spPr>
          <a:xfrm>
            <a:off x="8528304" y="1859280"/>
            <a:ext cx="1889760" cy="42489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Постановлене судове рішення головуючий оголошує прилюдно. Суддя (суд) роз’яснює зміст постановленого і оголошеного рішення, порядок і строк оскарження, а також оголошує судове засідання у даній справі закритим</a:t>
            </a:r>
            <a:endParaRPr lang="uk-UA"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46048" y="292608"/>
            <a:ext cx="7790688" cy="2279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t>Протокол судового засідання </a:t>
            </a:r>
          </a:p>
          <a:p>
            <a:pPr algn="ctr"/>
            <a:r>
              <a:rPr lang="uk-UA" dirty="0" smtClean="0"/>
              <a:t>Це основний процесуальний документ, на підставі якого суд апеляційної і касаційної інстанцій перевіряє, чи законний склад суду, що розглядав справу, додержання законодавства при розгляді справи, чи не порушив суд права сторін та інших осіб, які беруть участь у справі, які клопотання вони заявляли і як їх суд вирішував, що показали свідки, інші дії, необхідні для перевірки законності й обґрунтованості прийнятих у справі судом рішень і ухвал</a:t>
            </a:r>
            <a:endParaRPr lang="uk-UA" dirty="0"/>
          </a:p>
        </p:txBody>
      </p:sp>
      <p:cxnSp>
        <p:nvCxnSpPr>
          <p:cNvPr id="5" name="Прямая со стрелкой 4"/>
          <p:cNvCxnSpPr>
            <a:stCxn id="4" idx="2"/>
          </p:cNvCxnSpPr>
          <p:nvPr/>
        </p:nvCxnSpPr>
        <p:spPr>
          <a:xfrm rot="5400000">
            <a:off x="4855464" y="2752344"/>
            <a:ext cx="365760" cy="6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Скругленный прямоугольник 5"/>
          <p:cNvSpPr/>
          <p:nvPr/>
        </p:nvSpPr>
        <p:spPr>
          <a:xfrm>
            <a:off x="1780032" y="2962656"/>
            <a:ext cx="6778752" cy="4145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i="1" dirty="0" smtClean="0"/>
              <a:t>У </a:t>
            </a:r>
            <a:r>
              <a:rPr lang="ru-RU" i="1" dirty="0" err="1" smtClean="0"/>
              <a:t>протоколі</a:t>
            </a:r>
            <a:r>
              <a:rPr lang="ru-RU" i="1" dirty="0" smtClean="0"/>
              <a:t> судового </a:t>
            </a:r>
            <a:r>
              <a:rPr lang="ru-RU" i="1" dirty="0" err="1" smtClean="0"/>
              <a:t>засідання</a:t>
            </a:r>
            <a:r>
              <a:rPr lang="ru-RU" i="1" dirty="0" smtClean="0"/>
              <a:t> </a:t>
            </a:r>
            <a:r>
              <a:rPr lang="ru-RU" i="1" dirty="0" err="1" smtClean="0"/>
              <a:t>зазначаються</a:t>
            </a:r>
            <a:r>
              <a:rPr lang="ru-RU" i="1" dirty="0" smtClean="0"/>
              <a:t>:</a:t>
            </a:r>
            <a:endParaRPr lang="ru-RU" dirty="0"/>
          </a:p>
        </p:txBody>
      </p:sp>
      <p:cxnSp>
        <p:nvCxnSpPr>
          <p:cNvPr id="8" name="Прямая соединительная линия 7"/>
          <p:cNvCxnSpPr/>
          <p:nvPr/>
        </p:nvCxnSpPr>
        <p:spPr>
          <a:xfrm rot="5400000">
            <a:off x="4913376" y="3499104"/>
            <a:ext cx="2194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1889760" y="3608832"/>
            <a:ext cx="6583680" cy="2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5400000">
            <a:off x="1767840" y="3742944"/>
            <a:ext cx="2438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rot="5400000">
            <a:off x="4895088" y="3749040"/>
            <a:ext cx="2438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rot="5400000">
            <a:off x="8339328" y="3779520"/>
            <a:ext cx="24384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524256" y="3889248"/>
            <a:ext cx="2755392" cy="18409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uk-UA" dirty="0" smtClean="0"/>
              <a:t>процесуальні дії суду</a:t>
            </a:r>
          </a:p>
          <a:p>
            <a:r>
              <a:rPr lang="uk-UA" dirty="0" smtClean="0"/>
              <a:t>і учасників цивільного</a:t>
            </a:r>
          </a:p>
          <a:p>
            <a:r>
              <a:rPr lang="uk-UA" dirty="0" smtClean="0"/>
              <a:t>процесу у справі в тій</a:t>
            </a:r>
          </a:p>
          <a:p>
            <a:r>
              <a:rPr lang="uk-UA" dirty="0" smtClean="0"/>
              <a:t>послідовності, в якій</a:t>
            </a:r>
          </a:p>
          <a:p>
            <a:r>
              <a:rPr lang="uk-UA" dirty="0" smtClean="0"/>
              <a:t>вони виконувалися</a:t>
            </a:r>
          </a:p>
          <a:p>
            <a:r>
              <a:rPr lang="uk-UA" dirty="0" smtClean="0"/>
              <a:t>в судовому засіданні</a:t>
            </a:r>
            <a:endParaRPr lang="uk-UA" dirty="0"/>
          </a:p>
        </p:txBody>
      </p:sp>
      <p:sp>
        <p:nvSpPr>
          <p:cNvPr id="21" name="Прямоугольник 20"/>
          <p:cNvSpPr/>
          <p:nvPr/>
        </p:nvSpPr>
        <p:spPr>
          <a:xfrm>
            <a:off x="3663696" y="3870960"/>
            <a:ext cx="2755392" cy="18409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uk-UA" dirty="0" smtClean="0"/>
              <a:t>пояснення сторін,</a:t>
            </a:r>
          </a:p>
          <a:p>
            <a:r>
              <a:rPr lang="uk-UA" dirty="0" smtClean="0"/>
              <a:t>показання свідків, усне пояснення експертів викладаються першій</a:t>
            </a:r>
          </a:p>
          <a:p>
            <a:r>
              <a:rPr lang="uk-UA" dirty="0" smtClean="0"/>
              <a:t>особі</a:t>
            </a:r>
            <a:endParaRPr lang="uk-UA" dirty="0"/>
          </a:p>
        </p:txBody>
      </p:sp>
      <p:sp>
        <p:nvSpPr>
          <p:cNvPr id="22" name="Прямоугольник 21"/>
          <p:cNvSpPr/>
          <p:nvPr/>
        </p:nvSpPr>
        <p:spPr>
          <a:xfrm>
            <a:off x="6986016" y="3901440"/>
            <a:ext cx="2974848" cy="18409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uk-UA" dirty="0" smtClean="0"/>
              <a:t>ухвали суду, які постановляє суд під час</a:t>
            </a:r>
          </a:p>
          <a:p>
            <a:r>
              <a:rPr lang="uk-UA" dirty="0" smtClean="0"/>
              <a:t>розгляду справи,</a:t>
            </a:r>
          </a:p>
          <a:p>
            <a:r>
              <a:rPr lang="uk-UA" dirty="0" smtClean="0"/>
              <a:t>записуються у протокол повністю і точно за словами головуючого</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16736" y="487680"/>
            <a:ext cx="6998208" cy="1133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t>Протокол судового </a:t>
            </a:r>
            <a:r>
              <a:rPr lang="ru-RU" sz="2400" b="1" i="1" dirty="0" err="1" smtClean="0"/>
              <a:t>засідання</a:t>
            </a:r>
            <a:endParaRPr lang="ru-RU" sz="2400" dirty="0"/>
          </a:p>
        </p:txBody>
      </p:sp>
      <p:cxnSp>
        <p:nvCxnSpPr>
          <p:cNvPr id="6" name="Прямая соединительная линия 5"/>
          <p:cNvCxnSpPr>
            <a:stCxn id="4" idx="2"/>
          </p:cNvCxnSpPr>
          <p:nvPr/>
        </p:nvCxnSpPr>
        <p:spPr>
          <a:xfrm rot="5400000">
            <a:off x="4639056" y="1798320"/>
            <a:ext cx="3535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1499616" y="1987296"/>
            <a:ext cx="66812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rot="5400000">
            <a:off x="1365504" y="2121408"/>
            <a:ext cx="2682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rot="5400000">
            <a:off x="8040624" y="2127504"/>
            <a:ext cx="2682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rot="5400000">
            <a:off x="4693920" y="2121408"/>
            <a:ext cx="26822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585216" y="2267712"/>
            <a:ext cx="1828800" cy="30358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uk-UA" dirty="0" smtClean="0"/>
              <a:t>складається</a:t>
            </a:r>
          </a:p>
          <a:p>
            <a:r>
              <a:rPr lang="uk-UA" dirty="0" smtClean="0"/>
              <a:t>безпосередньо</a:t>
            </a:r>
          </a:p>
          <a:p>
            <a:r>
              <a:rPr lang="uk-UA" dirty="0" smtClean="0"/>
              <a:t>в судовому</a:t>
            </a:r>
          </a:p>
          <a:p>
            <a:r>
              <a:rPr lang="uk-UA" dirty="0" smtClean="0"/>
              <a:t>засіданні,</a:t>
            </a:r>
          </a:p>
          <a:p>
            <a:r>
              <a:rPr lang="uk-UA" dirty="0" smtClean="0"/>
              <a:t>підписує</a:t>
            </a:r>
          </a:p>
          <a:p>
            <a:r>
              <a:rPr lang="uk-UA" dirty="0" smtClean="0"/>
              <a:t>його голова</a:t>
            </a:r>
          </a:p>
          <a:p>
            <a:r>
              <a:rPr lang="uk-UA" dirty="0" smtClean="0"/>
              <a:t>судового</a:t>
            </a:r>
          </a:p>
          <a:p>
            <a:r>
              <a:rPr lang="uk-UA" dirty="0" smtClean="0"/>
              <a:t>засідання</a:t>
            </a:r>
            <a:endParaRPr lang="uk-UA" dirty="0"/>
          </a:p>
        </p:txBody>
      </p:sp>
      <p:sp>
        <p:nvSpPr>
          <p:cNvPr id="15" name="Прямоугольник 14"/>
          <p:cNvSpPr/>
          <p:nvPr/>
        </p:nvSpPr>
        <p:spPr>
          <a:xfrm>
            <a:off x="2609088" y="2273808"/>
            <a:ext cx="4718304" cy="30358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uk-UA" dirty="0" smtClean="0"/>
              <a:t>Особи, які беруть участь у справі, можуть</a:t>
            </a:r>
          </a:p>
          <a:p>
            <a:r>
              <a:rPr lang="uk-UA" dirty="0" smtClean="0"/>
              <a:t>знайомитись з протоколом судового</a:t>
            </a:r>
          </a:p>
          <a:p>
            <a:r>
              <a:rPr lang="uk-UA" dirty="0" smtClean="0"/>
              <a:t>засідання протягом трьох днів після його</a:t>
            </a:r>
          </a:p>
          <a:p>
            <a:r>
              <a:rPr lang="uk-UA" dirty="0" smtClean="0"/>
              <a:t>підписання, подавати в письмовій формі</a:t>
            </a:r>
          </a:p>
          <a:p>
            <a:r>
              <a:rPr lang="uk-UA" dirty="0" smtClean="0"/>
              <a:t>зауваження з приводу допущених у</a:t>
            </a:r>
          </a:p>
          <a:p>
            <a:r>
              <a:rPr lang="uk-UA" dirty="0" smtClean="0"/>
              <a:t>ньому </a:t>
            </a:r>
            <a:r>
              <a:rPr lang="uk-UA" dirty="0" err="1" smtClean="0"/>
              <a:t>неправильностей</a:t>
            </a:r>
            <a:r>
              <a:rPr lang="uk-UA" dirty="0" smtClean="0"/>
              <a:t> або неповноти</a:t>
            </a:r>
          </a:p>
          <a:p>
            <a:r>
              <a:rPr lang="uk-UA" dirty="0" smtClean="0"/>
              <a:t>змісту — таке зауваження розглядається</a:t>
            </a:r>
          </a:p>
          <a:p>
            <a:r>
              <a:rPr lang="uk-UA" dirty="0" smtClean="0"/>
              <a:t>протягом п’яти днів</a:t>
            </a:r>
            <a:endParaRPr lang="uk-UA" dirty="0"/>
          </a:p>
        </p:txBody>
      </p:sp>
      <p:sp>
        <p:nvSpPr>
          <p:cNvPr id="16" name="Прямоугольник 15"/>
          <p:cNvSpPr/>
          <p:nvPr/>
        </p:nvSpPr>
        <p:spPr>
          <a:xfrm>
            <a:off x="7540752" y="2261616"/>
            <a:ext cx="2054352" cy="30358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uk-UA" dirty="0" smtClean="0"/>
              <a:t>оформлюється</a:t>
            </a:r>
          </a:p>
          <a:p>
            <a:r>
              <a:rPr lang="uk-UA" dirty="0" smtClean="0"/>
              <a:t>і підписується</a:t>
            </a:r>
          </a:p>
          <a:p>
            <a:r>
              <a:rPr lang="uk-UA" dirty="0" smtClean="0"/>
              <a:t>протягом трьох</a:t>
            </a:r>
          </a:p>
          <a:p>
            <a:r>
              <a:rPr lang="uk-UA" dirty="0" smtClean="0"/>
              <a:t>днів, а у складних</a:t>
            </a:r>
          </a:p>
          <a:p>
            <a:r>
              <a:rPr lang="uk-UA" dirty="0" smtClean="0"/>
              <a:t>справах —</a:t>
            </a:r>
          </a:p>
          <a:p>
            <a:r>
              <a:rPr lang="uk-UA" dirty="0" smtClean="0"/>
              <a:t>не пізніше 10 днів</a:t>
            </a:r>
          </a:p>
          <a:p>
            <a:r>
              <a:rPr lang="uk-UA" dirty="0" smtClean="0"/>
              <a:t>після судового</a:t>
            </a:r>
          </a:p>
          <a:p>
            <a:r>
              <a:rPr lang="uk-UA" dirty="0" smtClean="0"/>
              <a:t>засідання</a:t>
            </a: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14528" y="365760"/>
            <a:ext cx="9424416" cy="12679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t>Ускладнення у процесі судового розгляду </a:t>
            </a:r>
            <a:r>
              <a:rPr lang="uk-UA" dirty="0" smtClean="0"/>
              <a:t>цивільних справ можливе у процесуальних формах тимчасового припинення здійснення процесуальних дій у справі й закінчення провадження в ній без постановлення судом рішення</a:t>
            </a:r>
            <a:endParaRPr lang="uk-UA" dirty="0"/>
          </a:p>
        </p:txBody>
      </p:sp>
      <p:cxnSp>
        <p:nvCxnSpPr>
          <p:cNvPr id="6" name="Прямая соединительная линия 5"/>
          <p:cNvCxnSpPr/>
          <p:nvPr/>
        </p:nvCxnSpPr>
        <p:spPr>
          <a:xfrm rot="16200000" flipH="1">
            <a:off x="4977384" y="1807464"/>
            <a:ext cx="402336" cy="6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499872" y="1999488"/>
            <a:ext cx="9351264"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5400000">
            <a:off x="237744" y="2261616"/>
            <a:ext cx="524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5400000">
            <a:off x="4669536" y="2267712"/>
            <a:ext cx="524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rot="5400000">
            <a:off x="2420112" y="2273808"/>
            <a:ext cx="524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5400000">
            <a:off x="7205472" y="2255520"/>
            <a:ext cx="524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Скругленный прямоугольник 13"/>
          <p:cNvSpPr/>
          <p:nvPr/>
        </p:nvSpPr>
        <p:spPr>
          <a:xfrm>
            <a:off x="158496" y="2523744"/>
            <a:ext cx="1609344" cy="38282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b="1" i="1" dirty="0" smtClean="0"/>
              <a:t>оголошення перерви – </a:t>
            </a:r>
            <a:r>
              <a:rPr lang="uk-UA" sz="1400" dirty="0" smtClean="0"/>
              <a:t>відстрочення судового засідання, якщо спір, розгляд якого по суті розпочато, не може бути вирішено в даному судовому засіданні (ч. 2 ст. 240 ЦПК)</a:t>
            </a:r>
            <a:endParaRPr lang="ru-RU" sz="1400" dirty="0"/>
          </a:p>
        </p:txBody>
      </p:sp>
      <p:sp>
        <p:nvSpPr>
          <p:cNvPr id="15" name="Скругленный прямоугольник 14"/>
          <p:cNvSpPr/>
          <p:nvPr/>
        </p:nvSpPr>
        <p:spPr>
          <a:xfrm>
            <a:off x="1914144" y="2548128"/>
            <a:ext cx="1572768" cy="381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b="1" i="1" dirty="0" smtClean="0"/>
              <a:t>відкладення розгляду справи – </a:t>
            </a:r>
            <a:r>
              <a:rPr lang="uk-UA" sz="1400" dirty="0" smtClean="0"/>
              <a:t>перенесення розгляду справи на точно визначений час судом у випадках, установлених ч. 2 ст. 223 ЦПК </a:t>
            </a:r>
            <a:endParaRPr lang="ru-RU" sz="1400" dirty="0"/>
          </a:p>
        </p:txBody>
      </p:sp>
      <p:sp>
        <p:nvSpPr>
          <p:cNvPr id="17" name="Скругленный прямоугольник 16"/>
          <p:cNvSpPr/>
          <p:nvPr/>
        </p:nvSpPr>
        <p:spPr>
          <a:xfrm>
            <a:off x="3633216" y="2529840"/>
            <a:ext cx="2804160" cy="381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b="1" i="1" dirty="0" smtClean="0"/>
              <a:t>зупинення провадження у справі – </a:t>
            </a:r>
            <a:r>
              <a:rPr lang="uk-UA" sz="1400" dirty="0" smtClean="0"/>
              <a:t>це тимчасове призупинення процесуальних дій судом, пов'язане з незалежними від суду й учасників справи причинами, які унеможливлюють подальший розвиток процесу, з неможливістю визначити час поновлення провадження у справі. У законодавстві передбачено обов'язок і право суду зупинити провадження у справі (ст. 251-252 ЦПК)</a:t>
            </a:r>
            <a:endParaRPr lang="ru-RU" sz="1400" dirty="0"/>
          </a:p>
        </p:txBody>
      </p:sp>
      <p:sp>
        <p:nvSpPr>
          <p:cNvPr id="18" name="Скругленный прямоугольник 17"/>
          <p:cNvSpPr/>
          <p:nvPr/>
        </p:nvSpPr>
        <p:spPr>
          <a:xfrm>
            <a:off x="6559296" y="2560320"/>
            <a:ext cx="2157984" cy="381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b="1" i="1" dirty="0" smtClean="0"/>
              <a:t>закриття провадження у справі – </a:t>
            </a:r>
            <a:r>
              <a:rPr lang="uk-UA" sz="1400" dirty="0" smtClean="0"/>
              <a:t>це форма закінчення розгляду справи без ухвалення судового рішення у зв'язку з появою обставин, за яких подальший розгляд спору неможливий або недоцільний, наслідком яких є неможливість повторного звернення до суду по тотожній справі (ст. 255 ЦПК)</a:t>
            </a:r>
            <a:endParaRPr lang="ru-RU" sz="1400" dirty="0"/>
          </a:p>
        </p:txBody>
      </p:sp>
      <p:sp>
        <p:nvSpPr>
          <p:cNvPr id="23" name="Скругленный прямоугольник 22"/>
          <p:cNvSpPr/>
          <p:nvPr/>
        </p:nvSpPr>
        <p:spPr>
          <a:xfrm>
            <a:off x="8820912" y="2590800"/>
            <a:ext cx="2157984" cy="381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b="1" i="1" dirty="0" smtClean="0"/>
              <a:t>залишення позову без розгляду – </a:t>
            </a:r>
            <a:r>
              <a:rPr lang="uk-UA" sz="1400" dirty="0" smtClean="0"/>
              <a:t>це форма закінчення провадження у справі без ухвалення рішення суду, у випадку недотримання суб'єктами правовідносин умов реалізації права на звернення до суду, що не перешкоджає повторному зверненню в суд тотожним позовом (ст. 257 ЦПК)</a:t>
            </a:r>
            <a:endParaRPr lang="ru-RU" sz="1400" dirty="0"/>
          </a:p>
        </p:txBody>
      </p:sp>
      <p:cxnSp>
        <p:nvCxnSpPr>
          <p:cNvPr id="24" name="Прямая со стрелкой 23"/>
          <p:cNvCxnSpPr/>
          <p:nvPr/>
        </p:nvCxnSpPr>
        <p:spPr>
          <a:xfrm rot="5400000">
            <a:off x="9582912" y="2279904"/>
            <a:ext cx="524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носка со стрелкой вниз 3"/>
          <p:cNvSpPr/>
          <p:nvPr/>
        </p:nvSpPr>
        <p:spPr>
          <a:xfrm>
            <a:off x="487680" y="426720"/>
            <a:ext cx="8961120" cy="237744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u="sng" dirty="0" smtClean="0"/>
              <a:t>Судове рішення</a:t>
            </a:r>
            <a:r>
              <a:rPr lang="uk-UA" u="sng" dirty="0" smtClean="0"/>
              <a:t> </a:t>
            </a:r>
            <a:r>
              <a:rPr lang="uk-UA" dirty="0" smtClean="0"/>
              <a:t>– акт правосуддя, яким вирішується справа по суті, дається відповідь на заявлену матеріально-правову вимогу позивача до відповідача, усувається спір між сторонами, захищаються порушені, невизнані або </a:t>
            </a:r>
            <a:r>
              <a:rPr lang="uk-UA" dirty="0" err="1" smtClean="0"/>
              <a:t>оспорювані</a:t>
            </a:r>
            <a:r>
              <a:rPr lang="uk-UA" dirty="0" smtClean="0"/>
              <a:t> права, свободи чи інтереси фізичних осіб, права та інтереси юридичних осіб, інтереси держави</a:t>
            </a:r>
            <a:endParaRPr lang="ru-RU" dirty="0"/>
          </a:p>
        </p:txBody>
      </p:sp>
      <p:sp>
        <p:nvSpPr>
          <p:cNvPr id="5" name="Скругленный прямоугольник 4"/>
          <p:cNvSpPr/>
          <p:nvPr/>
        </p:nvSpPr>
        <p:spPr>
          <a:xfrm>
            <a:off x="2487168" y="2828544"/>
            <a:ext cx="4962144" cy="43891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t>функції</a:t>
            </a:r>
            <a:endParaRPr lang="ru-RU" b="1" dirty="0"/>
          </a:p>
        </p:txBody>
      </p:sp>
      <p:cxnSp>
        <p:nvCxnSpPr>
          <p:cNvPr id="7" name="Прямая соединительная линия 6"/>
          <p:cNvCxnSpPr>
            <a:stCxn id="5" idx="2"/>
          </p:cNvCxnSpPr>
          <p:nvPr/>
        </p:nvCxnSpPr>
        <p:spPr>
          <a:xfrm rot="16200000" flipH="1">
            <a:off x="4855464" y="3380232"/>
            <a:ext cx="231648" cy="6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1194816" y="3511296"/>
            <a:ext cx="7827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5400000">
            <a:off x="975360" y="3730752"/>
            <a:ext cx="46329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5400000">
            <a:off x="6297168" y="3736848"/>
            <a:ext cx="46329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5400000">
            <a:off x="3340608" y="3742944"/>
            <a:ext cx="46329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a:off x="8784336" y="3724656"/>
            <a:ext cx="46329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280416" y="3986784"/>
            <a:ext cx="1938528" cy="8534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охоронна</a:t>
            </a:r>
            <a:endParaRPr lang="ru-RU" dirty="0"/>
          </a:p>
        </p:txBody>
      </p:sp>
      <p:sp>
        <p:nvSpPr>
          <p:cNvPr id="18" name="Прямоугольник 17"/>
          <p:cNvSpPr/>
          <p:nvPr/>
        </p:nvSpPr>
        <p:spPr>
          <a:xfrm>
            <a:off x="2554224" y="3980688"/>
            <a:ext cx="2249424" cy="8534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індивідуального регулювання</a:t>
            </a:r>
            <a:endParaRPr lang="ru-RU" dirty="0"/>
          </a:p>
        </p:txBody>
      </p:sp>
      <p:sp>
        <p:nvSpPr>
          <p:cNvPr id="19" name="Прямоугольник 18"/>
          <p:cNvSpPr/>
          <p:nvPr/>
        </p:nvSpPr>
        <p:spPr>
          <a:xfrm>
            <a:off x="5455920" y="3980688"/>
            <a:ext cx="1938528" cy="8534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превентивна</a:t>
            </a:r>
            <a:endParaRPr lang="ru-RU" dirty="0"/>
          </a:p>
        </p:txBody>
      </p:sp>
      <p:sp>
        <p:nvSpPr>
          <p:cNvPr id="20" name="Прямоугольник 19"/>
          <p:cNvSpPr/>
          <p:nvPr/>
        </p:nvSpPr>
        <p:spPr>
          <a:xfrm>
            <a:off x="7711440" y="3968496"/>
            <a:ext cx="1938528" cy="8534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виховна</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158240" y="414528"/>
            <a:ext cx="7656576" cy="6461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b="1" dirty="0" smtClean="0"/>
              <a:t>Класифікація судових рішень</a:t>
            </a:r>
            <a:endParaRPr lang="ru-RU" sz="2000" b="1" dirty="0"/>
          </a:p>
        </p:txBody>
      </p:sp>
      <p:cxnSp>
        <p:nvCxnSpPr>
          <p:cNvPr id="8" name="Прямая соединительная линия 7"/>
          <p:cNvCxnSpPr/>
          <p:nvPr/>
        </p:nvCxnSpPr>
        <p:spPr>
          <a:xfrm rot="5400000">
            <a:off x="603504" y="1871472"/>
            <a:ext cx="1682496"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463040" y="1524000"/>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1804416" y="1292352"/>
            <a:ext cx="6961632" cy="512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t>судовими рішеннями є:</a:t>
            </a:r>
            <a:endParaRPr lang="ru-RU" dirty="0"/>
          </a:p>
        </p:txBody>
      </p:sp>
      <p:cxnSp>
        <p:nvCxnSpPr>
          <p:cNvPr id="16" name="Прямая со стрелкой 15"/>
          <p:cNvCxnSpPr/>
          <p:nvPr/>
        </p:nvCxnSpPr>
        <p:spPr>
          <a:xfrm rot="10800000" flipV="1">
            <a:off x="2938272" y="1780032"/>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16200000" flipH="1">
            <a:off x="4456176" y="1920240"/>
            <a:ext cx="219456"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7376160" y="1804416"/>
            <a:ext cx="231648" cy="146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682496" y="1962912"/>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ухвали</a:t>
            </a:r>
            <a:endParaRPr lang="ru-RU" dirty="0"/>
          </a:p>
        </p:txBody>
      </p:sp>
      <p:cxnSp>
        <p:nvCxnSpPr>
          <p:cNvPr id="22" name="Прямая со стрелкой 21"/>
          <p:cNvCxnSpPr/>
          <p:nvPr/>
        </p:nvCxnSpPr>
        <p:spPr>
          <a:xfrm rot="16200000" flipH="1">
            <a:off x="5876544" y="1889760"/>
            <a:ext cx="219456"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Скругленный прямоугольник 22"/>
          <p:cNvSpPr/>
          <p:nvPr/>
        </p:nvSpPr>
        <p:spPr>
          <a:xfrm>
            <a:off x="5419344" y="2029968"/>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постанови</a:t>
            </a:r>
            <a:endParaRPr lang="ru-RU" dirty="0"/>
          </a:p>
        </p:txBody>
      </p:sp>
      <p:sp>
        <p:nvSpPr>
          <p:cNvPr id="24" name="Скругленный прямоугольник 23"/>
          <p:cNvSpPr/>
          <p:nvPr/>
        </p:nvSpPr>
        <p:spPr>
          <a:xfrm>
            <a:off x="3621024" y="2048256"/>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рішення</a:t>
            </a:r>
            <a:endParaRPr lang="ru-RU" dirty="0"/>
          </a:p>
        </p:txBody>
      </p:sp>
      <p:sp>
        <p:nvSpPr>
          <p:cNvPr id="25" name="Скругленный прямоугольник 24"/>
          <p:cNvSpPr/>
          <p:nvPr/>
        </p:nvSpPr>
        <p:spPr>
          <a:xfrm>
            <a:off x="7357872" y="1944624"/>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судові накази</a:t>
            </a:r>
            <a:endParaRPr lang="ru-RU" dirty="0"/>
          </a:p>
        </p:txBody>
      </p:sp>
      <p:cxnSp>
        <p:nvCxnSpPr>
          <p:cNvPr id="26" name="Прямая со стрелкой 25"/>
          <p:cNvCxnSpPr/>
          <p:nvPr/>
        </p:nvCxnSpPr>
        <p:spPr>
          <a:xfrm>
            <a:off x="1432560" y="2688336"/>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798320" y="2505456"/>
            <a:ext cx="6961632" cy="512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i="1" dirty="0" smtClean="0"/>
              <a:t>залежно від способу захисту права і правових наслідків, які вони викликають:</a:t>
            </a:r>
            <a:endParaRPr lang="ru-RU" dirty="0"/>
          </a:p>
        </p:txBody>
      </p:sp>
      <p:cxnSp>
        <p:nvCxnSpPr>
          <p:cNvPr id="30" name="Прямая соединительная линия 29"/>
          <p:cNvCxnSpPr/>
          <p:nvPr/>
        </p:nvCxnSpPr>
        <p:spPr>
          <a:xfrm rot="16200000" flipH="1">
            <a:off x="988346" y="4097306"/>
            <a:ext cx="2157190" cy="11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2048256" y="3621024"/>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Скругленный прямоугольник 34"/>
          <p:cNvSpPr/>
          <p:nvPr/>
        </p:nvSpPr>
        <p:spPr>
          <a:xfrm>
            <a:off x="2401824" y="3279648"/>
            <a:ext cx="6864096" cy="7071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рішення про присудження (виселення з житлового приміщення)</a:t>
            </a:r>
            <a:endParaRPr lang="ru-RU" sz="1600" dirty="0"/>
          </a:p>
        </p:txBody>
      </p:sp>
      <p:sp>
        <p:nvSpPr>
          <p:cNvPr id="37" name="Скругленный прямоугольник 36"/>
          <p:cNvSpPr/>
          <p:nvPr/>
        </p:nvSpPr>
        <p:spPr>
          <a:xfrm>
            <a:off x="2407920" y="4102608"/>
            <a:ext cx="6870192" cy="6522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рішення про визнання (</a:t>
            </a:r>
            <a:r>
              <a:rPr lang="uk-UA" sz="1600" dirty="0" err="1" smtClean="0"/>
              <a:t>визнання</a:t>
            </a:r>
            <a:r>
              <a:rPr lang="uk-UA" sz="1600" dirty="0" smtClean="0"/>
              <a:t> права власності)</a:t>
            </a:r>
            <a:endParaRPr lang="ru-RU" sz="1600" dirty="0"/>
          </a:p>
        </p:txBody>
      </p:sp>
      <p:sp>
        <p:nvSpPr>
          <p:cNvPr id="38" name="Скругленный прямоугольник 37"/>
          <p:cNvSpPr/>
          <p:nvPr/>
        </p:nvSpPr>
        <p:spPr>
          <a:xfrm>
            <a:off x="2401824" y="4919472"/>
            <a:ext cx="6925056" cy="640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рішення конститутивні (перетворювальні) (розірвання шлюбу)</a:t>
            </a:r>
            <a:endParaRPr lang="ru-RU" sz="1600" dirty="0"/>
          </a:p>
        </p:txBody>
      </p:sp>
      <p:cxnSp>
        <p:nvCxnSpPr>
          <p:cNvPr id="40" name="Прямая со стрелкой 39"/>
          <p:cNvCxnSpPr/>
          <p:nvPr/>
        </p:nvCxnSpPr>
        <p:spPr>
          <a:xfrm>
            <a:off x="2066544" y="4370832"/>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2072640" y="5169408"/>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158240" y="414528"/>
            <a:ext cx="7656576" cy="6461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b="1" dirty="0" smtClean="0"/>
              <a:t>Класифікація судових рішень</a:t>
            </a:r>
            <a:endParaRPr lang="ru-RU" sz="2000" b="1" dirty="0"/>
          </a:p>
        </p:txBody>
      </p:sp>
      <p:cxnSp>
        <p:nvCxnSpPr>
          <p:cNvPr id="8" name="Прямая соединительная линия 7"/>
          <p:cNvCxnSpPr/>
          <p:nvPr/>
        </p:nvCxnSpPr>
        <p:spPr>
          <a:xfrm rot="5400000">
            <a:off x="-798576" y="3273552"/>
            <a:ext cx="4486656"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463040" y="1524000"/>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1804416" y="1292352"/>
            <a:ext cx="6986016" cy="4145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i="1" dirty="0" smtClean="0"/>
              <a:t>за змістом:</a:t>
            </a:r>
            <a:r>
              <a:rPr lang="uk-UA" dirty="0" smtClean="0"/>
              <a:t> </a:t>
            </a:r>
            <a:endParaRPr lang="ru-RU" dirty="0"/>
          </a:p>
        </p:txBody>
      </p:sp>
      <p:cxnSp>
        <p:nvCxnSpPr>
          <p:cNvPr id="16" name="Прямая со стрелкой 15"/>
          <p:cNvCxnSpPr/>
          <p:nvPr/>
        </p:nvCxnSpPr>
        <p:spPr>
          <a:xfrm rot="10800000" flipV="1">
            <a:off x="3425952" y="1706880"/>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6400800" y="1706880"/>
            <a:ext cx="316992" cy="170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926336" y="1914144"/>
            <a:ext cx="2584704"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остаточні (основні)</a:t>
            </a:r>
            <a:endParaRPr lang="ru-RU" dirty="0"/>
          </a:p>
        </p:txBody>
      </p:sp>
      <p:sp>
        <p:nvSpPr>
          <p:cNvPr id="24" name="Скругленный прямоугольник 23"/>
          <p:cNvSpPr/>
          <p:nvPr/>
        </p:nvSpPr>
        <p:spPr>
          <a:xfrm>
            <a:off x="5864352" y="1889760"/>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додаткові </a:t>
            </a:r>
            <a:endParaRPr lang="ru-RU" dirty="0"/>
          </a:p>
        </p:txBody>
      </p:sp>
      <p:cxnSp>
        <p:nvCxnSpPr>
          <p:cNvPr id="26" name="Прямая со стрелкой 25"/>
          <p:cNvCxnSpPr/>
          <p:nvPr/>
        </p:nvCxnSpPr>
        <p:spPr>
          <a:xfrm>
            <a:off x="1432560" y="2688336"/>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786128" y="2493264"/>
            <a:ext cx="6961632" cy="512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i="1" dirty="0" smtClean="0"/>
              <a:t>за видом провадження:</a:t>
            </a:r>
            <a:r>
              <a:rPr lang="uk-UA" dirty="0" smtClean="0"/>
              <a:t> </a:t>
            </a:r>
            <a:endParaRPr lang="ru-RU" dirty="0"/>
          </a:p>
        </p:txBody>
      </p:sp>
      <p:cxnSp>
        <p:nvCxnSpPr>
          <p:cNvPr id="33" name="Прямая со стрелкой 32"/>
          <p:cNvCxnSpPr/>
          <p:nvPr/>
        </p:nvCxnSpPr>
        <p:spPr>
          <a:xfrm>
            <a:off x="1450848" y="4120896"/>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1432560" y="5504688"/>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10800000" flipV="1">
            <a:off x="2907792" y="3017520"/>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Скругленный прямоугольник 28"/>
          <p:cNvSpPr/>
          <p:nvPr/>
        </p:nvSpPr>
        <p:spPr>
          <a:xfrm>
            <a:off x="1749552" y="3212592"/>
            <a:ext cx="2584704" cy="579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рішення позовного провадження</a:t>
            </a:r>
            <a:endParaRPr lang="ru-RU" dirty="0"/>
          </a:p>
        </p:txBody>
      </p:sp>
      <p:sp>
        <p:nvSpPr>
          <p:cNvPr id="31" name="Скругленный прямоугольник 30"/>
          <p:cNvSpPr/>
          <p:nvPr/>
        </p:nvSpPr>
        <p:spPr>
          <a:xfrm>
            <a:off x="4450080" y="3236976"/>
            <a:ext cx="2353056" cy="5669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рішення окремого провадження</a:t>
            </a:r>
            <a:endParaRPr lang="ru-RU" dirty="0"/>
          </a:p>
        </p:txBody>
      </p:sp>
      <p:sp>
        <p:nvSpPr>
          <p:cNvPr id="32" name="Скругленный прямоугольник 31"/>
          <p:cNvSpPr/>
          <p:nvPr/>
        </p:nvSpPr>
        <p:spPr>
          <a:xfrm>
            <a:off x="6931152" y="3212592"/>
            <a:ext cx="3700272" cy="6035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рішення наказного провадження (судовий наказ)</a:t>
            </a:r>
            <a:endParaRPr lang="ru-RU" dirty="0"/>
          </a:p>
        </p:txBody>
      </p:sp>
      <p:cxnSp>
        <p:nvCxnSpPr>
          <p:cNvPr id="34" name="Прямая со стрелкой 33"/>
          <p:cNvCxnSpPr/>
          <p:nvPr/>
        </p:nvCxnSpPr>
        <p:spPr>
          <a:xfrm>
            <a:off x="7717536" y="3011424"/>
            <a:ext cx="262128" cy="1889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a:endCxn id="31" idx="0"/>
          </p:cNvCxnSpPr>
          <p:nvPr/>
        </p:nvCxnSpPr>
        <p:spPr>
          <a:xfrm rot="16200000" flipH="1">
            <a:off x="5498592" y="3108960"/>
            <a:ext cx="237744" cy="182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Прямоугольник 48"/>
          <p:cNvSpPr/>
          <p:nvPr/>
        </p:nvSpPr>
        <p:spPr>
          <a:xfrm>
            <a:off x="1816608" y="3938016"/>
            <a:ext cx="6961632" cy="512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i="1" dirty="0" smtClean="0"/>
              <a:t>за суб'єктом ухвалення:</a:t>
            </a:r>
            <a:endParaRPr lang="ru-RU" dirty="0"/>
          </a:p>
        </p:txBody>
      </p:sp>
      <p:cxnSp>
        <p:nvCxnSpPr>
          <p:cNvPr id="50" name="Прямая со стрелкой 49"/>
          <p:cNvCxnSpPr/>
          <p:nvPr/>
        </p:nvCxnSpPr>
        <p:spPr>
          <a:xfrm rot="10800000" flipV="1">
            <a:off x="3572256" y="4462272"/>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Прямоугольник 51"/>
          <p:cNvSpPr/>
          <p:nvPr/>
        </p:nvSpPr>
        <p:spPr>
          <a:xfrm>
            <a:off x="1786128" y="5175504"/>
            <a:ext cx="6961632" cy="512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i="1" dirty="0" smtClean="0"/>
              <a:t>залежно від наявності складових частин</a:t>
            </a:r>
            <a:r>
              <a:rPr lang="uk-UA" dirty="0" smtClean="0"/>
              <a:t>:</a:t>
            </a:r>
            <a:endParaRPr lang="ru-RU" dirty="0"/>
          </a:p>
        </p:txBody>
      </p:sp>
      <p:sp>
        <p:nvSpPr>
          <p:cNvPr id="53" name="Скругленный прямоугольник 52"/>
          <p:cNvSpPr/>
          <p:nvPr/>
        </p:nvSpPr>
        <p:spPr>
          <a:xfrm>
            <a:off x="5693664" y="5888736"/>
            <a:ext cx="2584704" cy="4145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неповні</a:t>
            </a:r>
            <a:endParaRPr lang="ru-RU" dirty="0"/>
          </a:p>
        </p:txBody>
      </p:sp>
      <p:sp>
        <p:nvSpPr>
          <p:cNvPr id="54" name="Скругленный прямоугольник 53"/>
          <p:cNvSpPr/>
          <p:nvPr/>
        </p:nvSpPr>
        <p:spPr>
          <a:xfrm>
            <a:off x="2176272" y="5870448"/>
            <a:ext cx="2529840" cy="43281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повні</a:t>
            </a:r>
            <a:endParaRPr lang="ru-RU" dirty="0"/>
          </a:p>
        </p:txBody>
      </p:sp>
      <p:sp>
        <p:nvSpPr>
          <p:cNvPr id="55" name="Скругленный прямоугольник 54"/>
          <p:cNvSpPr/>
          <p:nvPr/>
        </p:nvSpPr>
        <p:spPr>
          <a:xfrm>
            <a:off x="1828800" y="4645152"/>
            <a:ext cx="3730752" cy="4145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рішення одноособового судді</a:t>
            </a:r>
            <a:endParaRPr lang="ru-RU" dirty="0"/>
          </a:p>
        </p:txBody>
      </p:sp>
      <p:sp>
        <p:nvSpPr>
          <p:cNvPr id="57" name="Скругленный прямоугольник 56"/>
          <p:cNvSpPr/>
          <p:nvPr/>
        </p:nvSpPr>
        <p:spPr>
          <a:xfrm>
            <a:off x="5663184" y="4639056"/>
            <a:ext cx="3730752" cy="4145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рішення колегіального суду</a:t>
            </a:r>
            <a:endParaRPr lang="ru-RU" dirty="0"/>
          </a:p>
        </p:txBody>
      </p:sp>
      <p:cxnSp>
        <p:nvCxnSpPr>
          <p:cNvPr id="58" name="Прямая со стрелкой 57"/>
          <p:cNvCxnSpPr/>
          <p:nvPr/>
        </p:nvCxnSpPr>
        <p:spPr>
          <a:xfrm>
            <a:off x="7126224" y="4443984"/>
            <a:ext cx="262128" cy="1889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p:nvPr/>
        </p:nvCxnSpPr>
        <p:spPr>
          <a:xfrm rot="10800000" flipV="1">
            <a:off x="3358896" y="5663184"/>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p:nvPr/>
        </p:nvCxnSpPr>
        <p:spPr>
          <a:xfrm>
            <a:off x="6693408" y="5681472"/>
            <a:ext cx="262128" cy="1889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63168" y="658368"/>
            <a:ext cx="7388352" cy="841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Вимоги, яким має відповідати судове рішення</a:t>
            </a:r>
            <a:r>
              <a:rPr lang="uk-UA" dirty="0" smtClean="0"/>
              <a:t>:</a:t>
            </a:r>
            <a:endParaRPr lang="ru-RU" dirty="0"/>
          </a:p>
        </p:txBody>
      </p:sp>
      <p:cxnSp>
        <p:nvCxnSpPr>
          <p:cNvPr id="6" name="Прямая соединительная линия 5"/>
          <p:cNvCxnSpPr/>
          <p:nvPr/>
        </p:nvCxnSpPr>
        <p:spPr>
          <a:xfrm rot="16200000" flipH="1">
            <a:off x="701040" y="2200656"/>
            <a:ext cx="1365504"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1377696" y="1853184"/>
            <a:ext cx="23164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Скругленный прямоугольник 8"/>
          <p:cNvSpPr/>
          <p:nvPr/>
        </p:nvSpPr>
        <p:spPr>
          <a:xfrm>
            <a:off x="1621536" y="1584960"/>
            <a:ext cx="5437632" cy="5486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законним і обґрунтованим(ст. 263 ЦПК)</a:t>
            </a:r>
            <a:endParaRPr lang="ru-RU" dirty="0"/>
          </a:p>
        </p:txBody>
      </p:sp>
      <p:sp>
        <p:nvSpPr>
          <p:cNvPr id="11" name="Скругленный прямоугольник 10"/>
          <p:cNvSpPr/>
          <p:nvPr/>
        </p:nvSpPr>
        <p:spPr>
          <a:xfrm>
            <a:off x="1609344" y="2267712"/>
            <a:ext cx="5839968" cy="1341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справедливим; </a:t>
            </a:r>
          </a:p>
          <a:p>
            <a:pPr algn="ctr"/>
            <a:r>
              <a:rPr lang="uk-UA" dirty="0" smtClean="0"/>
              <a:t>визначеним; повним; точним; зрозумілим; безумовним; ясним; своєчасним; чіткім; з дотриманням форми та  змісту (ст. 265 ЦПК)</a:t>
            </a:r>
            <a:endParaRPr lang="ru-RU" dirty="0"/>
          </a:p>
        </p:txBody>
      </p:sp>
      <p:cxnSp>
        <p:nvCxnSpPr>
          <p:cNvPr id="13" name="Прямая соединительная линия 12"/>
          <p:cNvCxnSpPr/>
          <p:nvPr/>
        </p:nvCxnSpPr>
        <p:spPr>
          <a:xfrm>
            <a:off x="1377696" y="2877312"/>
            <a:ext cx="23164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Скругленный прямоугольник 14"/>
          <p:cNvSpPr/>
          <p:nvPr/>
        </p:nvSpPr>
        <p:spPr>
          <a:xfrm>
            <a:off x="621792" y="4072128"/>
            <a:ext cx="9192768" cy="221894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uk-UA" dirty="0" smtClean="0">
                <a:solidFill>
                  <a:schemeClr val="accent4"/>
                </a:solidFill>
              </a:rPr>
              <a:t>Верховний Суд України у постанові Пленуму «Про судове рішення у цивільній справі» від 18 грудня 2009 року також наголошує на тому, що ухвалене у справі рішення має бути гранично повним, ясним, чітким, викладеним у послідовності, встановленій ст. 265 ЦПК України, і обов'язково містити вступну, описову, мотивувальну та резолютивну частини. Разом з тим рішення не повинно містити зайвої деталізації, яка не має правового значення в даній справі, а також незрозумілих словосполучень, занадто довгих речень, через які викладення фактичних обставин важко сприймається.</a:t>
            </a:r>
            <a:endParaRPr lang="ru-RU" dirty="0">
              <a:solidFill>
                <a:schemeClr val="accent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4726" y="182880"/>
            <a:ext cx="8564202" cy="6352032"/>
          </a:xfrm>
        </p:spPr>
        <p:txBody>
          <a:bodyPr>
            <a:normAutofit/>
          </a:bodyPr>
          <a:lstStyle/>
          <a:p>
            <a:pPr algn="just"/>
            <a:r>
              <a:rPr lang="uk-UA" dirty="0" smtClean="0"/>
              <a:t>суд має розпочати дану стадію </a:t>
            </a:r>
            <a:r>
              <a:rPr lang="uk-UA" i="1" dirty="0" smtClean="0"/>
              <a:t>не пізніше ніж через шістдесят днів </a:t>
            </a:r>
            <a:r>
              <a:rPr lang="uk-UA" dirty="0" smtClean="0"/>
              <a:t>з дня відкриття провадження у справі;</a:t>
            </a:r>
          </a:p>
          <a:p>
            <a:pPr algn="just"/>
            <a:r>
              <a:rPr lang="uk-UA" dirty="0" smtClean="0"/>
              <a:t>суд повідомляє учасників справи про місце, дату і час судового засідання;</a:t>
            </a:r>
          </a:p>
          <a:p>
            <a:pPr algn="just"/>
            <a:r>
              <a:rPr lang="uk-UA" dirty="0" smtClean="0"/>
              <a:t> учасник справи також має право заявити клопотання про розгляд справи за його відсутності; </a:t>
            </a:r>
          </a:p>
          <a:p>
            <a:pPr algn="just"/>
            <a:r>
              <a:rPr lang="uk-UA" dirty="0" smtClean="0"/>
              <a:t>учасники справи  можуть брати участь у судовому засіданні в режимі </a:t>
            </a:r>
            <a:r>
              <a:rPr lang="uk-UA" dirty="0" err="1" smtClean="0"/>
              <a:t>відеоконференції</a:t>
            </a:r>
            <a:r>
              <a:rPr lang="uk-UA" dirty="0" smtClean="0"/>
              <a:t> поза межами приміщення суду;</a:t>
            </a:r>
          </a:p>
          <a:p>
            <a:pPr algn="just"/>
            <a:r>
              <a:rPr lang="uk-UA" dirty="0" smtClean="0"/>
              <a:t>справа завжди розглядається одним і тим самим складом суду, у разі заміни одного із суддів під час судового розгляду справа розглядається спочатку;</a:t>
            </a:r>
          </a:p>
          <a:p>
            <a:pPr algn="just"/>
            <a:r>
              <a:rPr lang="uk-UA" dirty="0" smtClean="0"/>
              <a:t>учасники справи, інші учасники судового процесу, а також присутні у судовому засіданні особи звертаються до суду словами «Ваша честь»;</a:t>
            </a:r>
          </a:p>
          <a:p>
            <a:pPr algn="just"/>
            <a:r>
              <a:rPr lang="uk-UA" dirty="0" smtClean="0"/>
              <a:t>особи, присутні в залі судового засідання, повинні встати, коли входить і виходить суд. Рішення суду особи, присутні в залі, заслуховують стоячи. Учасники судового процесу та інші особи, присутні в залі судового засідання, звертаються до суду та один до одного, надають пояснення, показання, висновки, консультації тощо стоячи;</a:t>
            </a:r>
          </a:p>
          <a:p>
            <a:pPr algn="just"/>
            <a:r>
              <a:rPr lang="uk-UA" dirty="0" smtClean="0"/>
              <a:t>учасники справи передають документи та інші матеріали головуючому через судового розпорядника.</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04672" y="377952"/>
            <a:ext cx="8339328"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Вимоги, яким має відповідати судове рішення</a:t>
            </a:r>
            <a:r>
              <a:rPr lang="uk-UA" sz="2400" dirty="0" smtClean="0"/>
              <a:t>:</a:t>
            </a:r>
            <a:endParaRPr lang="ru-RU" sz="2400" dirty="0" smtClean="0"/>
          </a:p>
        </p:txBody>
      </p:sp>
      <p:cxnSp>
        <p:nvCxnSpPr>
          <p:cNvPr id="6" name="Прямая соединительная линия 5"/>
          <p:cNvCxnSpPr>
            <a:stCxn id="4" idx="2"/>
          </p:cNvCxnSpPr>
          <p:nvPr/>
        </p:nvCxnSpPr>
        <p:spPr>
          <a:xfrm rot="5400000">
            <a:off x="4840224" y="1060704"/>
            <a:ext cx="2682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938784" y="1194816"/>
            <a:ext cx="7985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5400000">
            <a:off x="737616" y="1420368"/>
            <a:ext cx="4267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5400000">
            <a:off x="6266688" y="1402080"/>
            <a:ext cx="4267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a:off x="3236976" y="1408176"/>
            <a:ext cx="4267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5400000">
            <a:off x="8705088" y="1414272"/>
            <a:ext cx="4267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Скругленный прямоугольник 16"/>
          <p:cNvSpPr/>
          <p:nvPr/>
        </p:nvSpPr>
        <p:spPr>
          <a:xfrm>
            <a:off x="158496" y="1658112"/>
            <a:ext cx="2548128" cy="49377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b="1" i="1" dirty="0" smtClean="0"/>
              <a:t>Законність</a:t>
            </a:r>
          </a:p>
          <a:p>
            <a:r>
              <a:rPr lang="uk-UA" sz="1400" dirty="0" smtClean="0"/>
              <a:t>Вимога до формальної, юридичної сторони судового рішення.</a:t>
            </a:r>
          </a:p>
          <a:p>
            <a:r>
              <a:rPr lang="uk-UA" sz="1400" dirty="0" smtClean="0"/>
              <a:t>Рішення законне тоді, коли суд, виконавши всі вимоги цивільного процесуального права та всебічно перевіривши обставини, вирішив справу відповідно до норм матеріального права, що підлягають</a:t>
            </a:r>
          </a:p>
          <a:p>
            <a:r>
              <a:rPr lang="uk-UA" sz="1400" dirty="0" smtClean="0"/>
              <a:t>застосуванню до даних правовідносин, а в разі їх відсутності — на підставі закону, який регулює</a:t>
            </a:r>
          </a:p>
          <a:p>
            <a:r>
              <a:rPr lang="uk-UA" sz="1400" dirty="0" smtClean="0"/>
              <a:t>подібні відносини, або виходячи із загальних засад і змісту законодавства України</a:t>
            </a:r>
            <a:endParaRPr lang="uk-UA" sz="1400" dirty="0"/>
          </a:p>
        </p:txBody>
      </p:sp>
      <p:sp>
        <p:nvSpPr>
          <p:cNvPr id="18" name="Скругленный прямоугольник 17"/>
          <p:cNvSpPr/>
          <p:nvPr/>
        </p:nvSpPr>
        <p:spPr>
          <a:xfrm>
            <a:off x="8101584" y="1615440"/>
            <a:ext cx="3931920" cy="49377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b="1" i="1" dirty="0" smtClean="0"/>
              <a:t>Чіткість</a:t>
            </a:r>
          </a:p>
          <a:p>
            <a:r>
              <a:rPr lang="uk-UA" sz="1400" dirty="0" smtClean="0"/>
              <a:t>Вимога до змісту судового рішення:</a:t>
            </a:r>
          </a:p>
          <a:p>
            <a:r>
              <a:rPr lang="uk-UA" sz="1400" dirty="0" smtClean="0"/>
              <a:t>судове рішення має бути викладене</a:t>
            </a:r>
          </a:p>
          <a:p>
            <a:r>
              <a:rPr lang="uk-UA" sz="1400" dirty="0" smtClean="0"/>
              <a:t>чітко, грамотно, не повинно містити</a:t>
            </a:r>
          </a:p>
          <a:p>
            <a:r>
              <a:rPr lang="uk-UA" sz="1400" dirty="0" smtClean="0"/>
              <a:t>помилок, описок, явних арифметичних помилок</a:t>
            </a:r>
          </a:p>
          <a:p>
            <a:r>
              <a:rPr lang="uk-UA" sz="1400" dirty="0" smtClean="0"/>
              <a:t>Невиконання цієї вимоги при</a:t>
            </a:r>
          </a:p>
          <a:p>
            <a:r>
              <a:rPr lang="uk-UA" sz="1400" dirty="0" smtClean="0"/>
              <a:t>винесенні рішення може бути виконано шляхом виправлення описок і арифметичних помилок</a:t>
            </a:r>
          </a:p>
          <a:p>
            <a:r>
              <a:rPr lang="uk-UA" sz="1400" dirty="0" smtClean="0"/>
              <a:t>Суд виправляє нечіткість свого рішення:</a:t>
            </a:r>
          </a:p>
          <a:p>
            <a:r>
              <a:rPr lang="uk-UA" sz="1400" dirty="0" smtClean="0"/>
              <a:t>• з власної ініціативи;</a:t>
            </a:r>
          </a:p>
          <a:p>
            <a:r>
              <a:rPr lang="uk-UA" sz="1400" dirty="0" smtClean="0"/>
              <a:t>• з ініціативи осіб, які беруть участь</a:t>
            </a:r>
          </a:p>
          <a:p>
            <a:r>
              <a:rPr lang="uk-UA" sz="1400" dirty="0" smtClean="0"/>
              <a:t>у справі;</a:t>
            </a:r>
          </a:p>
          <a:p>
            <a:r>
              <a:rPr lang="uk-UA" sz="1400" dirty="0" smtClean="0"/>
              <a:t>• у судовому засіданні з викликом осіб, що беруть участь у справі;</a:t>
            </a:r>
          </a:p>
          <a:p>
            <a:r>
              <a:rPr lang="uk-UA" sz="1400" dirty="0" smtClean="0"/>
              <a:t>їх неявка не заважає розгляду питання при належному повідомленні цих осіб про засідання суду;</a:t>
            </a:r>
          </a:p>
          <a:p>
            <a:r>
              <a:rPr lang="uk-UA" sz="1400" dirty="0" smtClean="0"/>
              <a:t>• ухвала, в якій містяться виправлення, може бути у встановленому порядку   </a:t>
            </a:r>
          </a:p>
          <a:p>
            <a:r>
              <a:rPr lang="uk-UA" sz="1400" dirty="0" smtClean="0"/>
              <a:t> </a:t>
            </a:r>
            <a:r>
              <a:rPr lang="uk-UA" sz="1400" dirty="0" smtClean="0"/>
              <a:t>    оскаржена</a:t>
            </a:r>
            <a:endParaRPr lang="uk-UA" sz="1400" dirty="0"/>
          </a:p>
        </p:txBody>
      </p:sp>
      <p:sp>
        <p:nvSpPr>
          <p:cNvPr id="19" name="Скругленный прямоугольник 18"/>
          <p:cNvSpPr/>
          <p:nvPr/>
        </p:nvSpPr>
        <p:spPr>
          <a:xfrm>
            <a:off x="5449824" y="1633728"/>
            <a:ext cx="2548128" cy="49377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uk-UA" sz="1400" b="1" i="1" dirty="0" smtClean="0"/>
              <a:t>Якість, визначеність</a:t>
            </a:r>
          </a:p>
          <a:p>
            <a:r>
              <a:rPr lang="uk-UA" sz="1400" dirty="0" smtClean="0"/>
              <a:t>У судовому рішенні у зрозумілій формі повинна бути дана відповідь на головні питання справи:</a:t>
            </a:r>
          </a:p>
          <a:p>
            <a:r>
              <a:rPr lang="uk-UA" sz="1400" dirty="0" smtClean="0"/>
              <a:t>• про долю позову;</a:t>
            </a:r>
          </a:p>
          <a:p>
            <a:r>
              <a:rPr lang="uk-UA" sz="1400" dirty="0" smtClean="0"/>
              <a:t>• про розмір задоволених вимог та ін.</a:t>
            </a:r>
          </a:p>
          <a:p>
            <a:r>
              <a:rPr lang="uk-UA" sz="1400" dirty="0" smtClean="0"/>
              <a:t>Прохання роз’яснити судове рішення можуть заявити:</a:t>
            </a:r>
          </a:p>
          <a:p>
            <a:r>
              <a:rPr lang="uk-UA" sz="1400" dirty="0" smtClean="0"/>
              <a:t>• особи, які беруть участь у справі;</a:t>
            </a:r>
          </a:p>
          <a:p>
            <a:r>
              <a:rPr lang="uk-UA" sz="1400" dirty="0" smtClean="0"/>
              <a:t>• органи державного управління за таких умов:</a:t>
            </a:r>
          </a:p>
          <a:p>
            <a:r>
              <a:rPr lang="uk-UA" sz="1400" dirty="0" smtClean="0"/>
              <a:t>– якщо рішення не виконано;</a:t>
            </a:r>
          </a:p>
          <a:p>
            <a:r>
              <a:rPr lang="uk-UA" sz="1400" dirty="0" smtClean="0"/>
              <a:t>– якщо строк позовної давності не закінчився</a:t>
            </a:r>
            <a:endParaRPr lang="uk-UA" sz="1400" dirty="0"/>
          </a:p>
        </p:txBody>
      </p:sp>
      <p:sp>
        <p:nvSpPr>
          <p:cNvPr id="20" name="Скругленный прямоугольник 19"/>
          <p:cNvSpPr/>
          <p:nvPr/>
        </p:nvSpPr>
        <p:spPr>
          <a:xfrm>
            <a:off x="2785872" y="1627632"/>
            <a:ext cx="2548128" cy="49377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uk-UA" sz="1400" b="1" i="1" dirty="0" smtClean="0"/>
              <a:t>Обґрунтованість</a:t>
            </a:r>
          </a:p>
          <a:p>
            <a:r>
              <a:rPr lang="uk-UA" sz="1400" dirty="0" smtClean="0"/>
              <a:t>Вимога до фактичної, обґрунтованої</a:t>
            </a:r>
          </a:p>
          <a:p>
            <a:r>
              <a:rPr lang="uk-UA" sz="1400" dirty="0" smtClean="0"/>
              <a:t>сторони рішення.</a:t>
            </a:r>
          </a:p>
          <a:p>
            <a:r>
              <a:rPr lang="uk-UA" sz="1400" dirty="0" smtClean="0"/>
              <a:t>Рішення, в якому відображені всі обставини, що мають значення для справи, всебічно і повно з’ясовані в судовому засіданні, а висновки суду про встановлені обставини і правові</a:t>
            </a:r>
          </a:p>
          <a:p>
            <a:r>
              <a:rPr lang="uk-UA" sz="1400" dirty="0" smtClean="0"/>
              <a:t>наслідки є вичерпними, такими, що відповідають дійсності і підтверджуються достовірними доказами,</a:t>
            </a:r>
          </a:p>
          <a:p>
            <a:r>
              <a:rPr lang="uk-UA" sz="1400" dirty="0" smtClean="0"/>
              <a:t>дослідженими в судовому засіданні</a:t>
            </a:r>
            <a:endParaRPr lang="uk-UA"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29900" t="9920" r="29400" b="8000"/>
          <a:stretch>
            <a:fillRect/>
          </a:stretch>
        </p:blipFill>
        <p:spPr bwMode="auto">
          <a:xfrm>
            <a:off x="1816608" y="19546"/>
            <a:ext cx="5425440" cy="6838454"/>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30500" t="8640" r="31600" b="5120"/>
          <a:stretch>
            <a:fillRect/>
          </a:stretch>
        </p:blipFill>
        <p:spPr bwMode="auto">
          <a:xfrm>
            <a:off x="2011680" y="-8251"/>
            <a:ext cx="4828032" cy="6866251"/>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l="28500" t="10880" r="28400" b="5600"/>
          <a:stretch>
            <a:fillRect/>
          </a:stretch>
        </p:blipFill>
        <p:spPr bwMode="auto">
          <a:xfrm>
            <a:off x="1719072" y="36025"/>
            <a:ext cx="5632704" cy="6821976"/>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889760" y="438912"/>
            <a:ext cx="5340096" cy="938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t>Рішення суду складається</a:t>
            </a:r>
            <a:endParaRPr lang="ru-RU" sz="2400" b="1" dirty="0"/>
          </a:p>
        </p:txBody>
      </p:sp>
      <p:cxnSp>
        <p:nvCxnSpPr>
          <p:cNvPr id="6" name="Прямая соединительная линия 5"/>
          <p:cNvCxnSpPr>
            <a:stCxn id="4" idx="2"/>
          </p:cNvCxnSpPr>
          <p:nvPr/>
        </p:nvCxnSpPr>
        <p:spPr>
          <a:xfrm rot="5400000">
            <a:off x="4407408" y="153009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1426464" y="1658112"/>
            <a:ext cx="7449312" cy="2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rot="5400000">
            <a:off x="1267968" y="1853184"/>
            <a:ext cx="3413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rot="5400000">
            <a:off x="3285744" y="1847088"/>
            <a:ext cx="3413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rot="5400000">
            <a:off x="6077712" y="1847088"/>
            <a:ext cx="3413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rot="5400000">
            <a:off x="8711184" y="1834896"/>
            <a:ext cx="34137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353568" y="2499360"/>
            <a:ext cx="2084832" cy="41087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dirty="0" smtClean="0"/>
              <a:t>У вступній частині рішення зазначаються: дата і місце його ухвалення; найменування суду; прізвище та ініціали судді або склад колегії суддів; прізвище та ініціали секретаря судового засідання; номер справи; ім'я (найменування) сторін та інших учасників справи; вимоги позивача; прізвища та ініціали представників учасників справи. </a:t>
            </a:r>
            <a:endParaRPr lang="ru-RU" sz="1400" dirty="0"/>
          </a:p>
        </p:txBody>
      </p:sp>
      <p:sp>
        <p:nvSpPr>
          <p:cNvPr id="15" name="Выноска со стрелкой вниз 14"/>
          <p:cNvSpPr/>
          <p:nvPr/>
        </p:nvSpPr>
        <p:spPr>
          <a:xfrm>
            <a:off x="390144" y="1877568"/>
            <a:ext cx="1950720" cy="6217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Вступна</a:t>
            </a:r>
            <a:endParaRPr lang="ru-RU" dirty="0"/>
          </a:p>
        </p:txBody>
      </p:sp>
      <p:sp>
        <p:nvSpPr>
          <p:cNvPr id="16" name="Выноска со стрелкой вниз 15"/>
          <p:cNvSpPr/>
          <p:nvPr/>
        </p:nvSpPr>
        <p:spPr>
          <a:xfrm>
            <a:off x="2517648" y="1883664"/>
            <a:ext cx="1950720" cy="6217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Описова</a:t>
            </a:r>
            <a:endParaRPr lang="ru-RU" dirty="0"/>
          </a:p>
        </p:txBody>
      </p:sp>
      <p:sp>
        <p:nvSpPr>
          <p:cNvPr id="17" name="Выноска со стрелкой вниз 16"/>
          <p:cNvSpPr/>
          <p:nvPr/>
        </p:nvSpPr>
        <p:spPr>
          <a:xfrm>
            <a:off x="7748016" y="1859280"/>
            <a:ext cx="1950720" cy="6217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Резолютивна </a:t>
            </a:r>
            <a:endParaRPr lang="ru-RU" dirty="0"/>
          </a:p>
        </p:txBody>
      </p:sp>
      <p:sp>
        <p:nvSpPr>
          <p:cNvPr id="18" name="Выноска со стрелкой вниз 17"/>
          <p:cNvSpPr/>
          <p:nvPr/>
        </p:nvSpPr>
        <p:spPr>
          <a:xfrm>
            <a:off x="5151120" y="1871472"/>
            <a:ext cx="1950720" cy="6217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Мотивувальна</a:t>
            </a:r>
            <a:endParaRPr lang="ru-RU" dirty="0"/>
          </a:p>
        </p:txBody>
      </p:sp>
      <p:sp>
        <p:nvSpPr>
          <p:cNvPr id="19" name="Прямоугольник 18"/>
          <p:cNvSpPr/>
          <p:nvPr/>
        </p:nvSpPr>
        <p:spPr>
          <a:xfrm>
            <a:off x="2529840" y="2505456"/>
            <a:ext cx="1749552" cy="41087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dirty="0" smtClean="0"/>
              <a:t>В описовій частині рішення зазначаються: стислий виклад позиції позивача та заперечень відповідача; заяви, клопотання; інші процесуальні дії у справі (забезпечення доказів, вжиття заходів забезпечення позову, зупинення і поновлення провадження тощо).</a:t>
            </a:r>
            <a:endParaRPr lang="ru-RU" sz="1400" dirty="0"/>
          </a:p>
        </p:txBody>
      </p:sp>
      <p:sp>
        <p:nvSpPr>
          <p:cNvPr id="20" name="Прямоугольник 19"/>
          <p:cNvSpPr/>
          <p:nvPr/>
        </p:nvSpPr>
        <p:spPr>
          <a:xfrm>
            <a:off x="4376928" y="2523744"/>
            <a:ext cx="3230880" cy="40843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200" dirty="0" smtClean="0"/>
              <a:t>У мотивувальній частині рішення зазначаються: фактичні обставини, встановлені судом, та зміст спірних правовідно­син, з посиланням на докази, на підставі яких встановлені відповідні обставини; докази, відхилені судом, та мотиви їх відхилення; мотивована оцінка кожного аргументу, наведеного учасниками справи, щодо наявності чи відсутності підстав для задоволення позову, крім випадку, якщо аргумент очевидно не відноситься до предмета спору, є явно необґрунтованим або неприйнятним з огляду на законодавство чи усталену судову практику; чи були і ким порушені, не визнані або </a:t>
            </a:r>
            <a:r>
              <a:rPr lang="uk-UA" sz="1200" dirty="0" err="1" smtClean="0"/>
              <a:t>оспорені</a:t>
            </a:r>
            <a:r>
              <a:rPr lang="uk-UA" sz="1200" dirty="0" smtClean="0"/>
              <a:t> права, свободи чи інтереси, за захистом яких мало місце звернення до суду; норми права, які застосував суд, та мотиви їх застосування; норми права, на які посилалися сторони, які суд не застосував, та мотиви їх незастосування.</a:t>
            </a:r>
            <a:endParaRPr lang="ru-RU" sz="1200" dirty="0"/>
          </a:p>
        </p:txBody>
      </p:sp>
      <p:sp>
        <p:nvSpPr>
          <p:cNvPr id="21" name="Прямоугольник 20"/>
          <p:cNvSpPr/>
          <p:nvPr/>
        </p:nvSpPr>
        <p:spPr>
          <a:xfrm>
            <a:off x="7711440" y="2493264"/>
            <a:ext cx="2084832" cy="41087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dirty="0" smtClean="0"/>
              <a:t>У резолютивній частині рішення зазначаються: висновок суду про задоволення позову чи про відмову в позові повністю або частково щодо кожної з заявлених вимог; розподіл судових витрат; строк і порядок набрання рішенням суду законної сили та його оскарження; повне найменування сторін їх найменування.</a:t>
            </a:r>
            <a:endParaRPr lang="ru-RU"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77952" y="207264"/>
            <a:ext cx="8863584" cy="8900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b="1" i="1" dirty="0" smtClean="0"/>
              <a:t>Ухвала суду</a:t>
            </a:r>
            <a:r>
              <a:rPr lang="uk-UA" sz="2000" dirty="0" smtClean="0"/>
              <a:t> – це процесуальний документ, є підвидом судового рішення, яким вирішуються процедурні питання, пов'язані з рухом справи в суді першої інстанції.</a:t>
            </a:r>
            <a:endParaRPr lang="ru-RU" sz="2000" b="1" dirty="0"/>
          </a:p>
        </p:txBody>
      </p:sp>
      <p:cxnSp>
        <p:nvCxnSpPr>
          <p:cNvPr id="8" name="Прямая соединительная линия 7"/>
          <p:cNvCxnSpPr/>
          <p:nvPr/>
        </p:nvCxnSpPr>
        <p:spPr>
          <a:xfrm rot="5400000">
            <a:off x="-798576" y="3273552"/>
            <a:ext cx="4486656"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463040" y="1524000"/>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1804416" y="1292352"/>
            <a:ext cx="6986016" cy="4145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i="1" dirty="0" smtClean="0"/>
              <a:t>за суб'єктною ознакою:</a:t>
            </a:r>
            <a:endParaRPr lang="ru-RU" dirty="0"/>
          </a:p>
        </p:txBody>
      </p:sp>
      <p:cxnSp>
        <p:nvCxnSpPr>
          <p:cNvPr id="16" name="Прямая со стрелкой 15"/>
          <p:cNvCxnSpPr/>
          <p:nvPr/>
        </p:nvCxnSpPr>
        <p:spPr>
          <a:xfrm rot="10800000" flipV="1">
            <a:off x="3425952" y="1706880"/>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6400800" y="1706880"/>
            <a:ext cx="316992" cy="170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926336" y="1914144"/>
            <a:ext cx="2584704"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одноособові</a:t>
            </a:r>
            <a:endParaRPr lang="ru-RU" dirty="0"/>
          </a:p>
        </p:txBody>
      </p:sp>
      <p:sp>
        <p:nvSpPr>
          <p:cNvPr id="24" name="Скругленный прямоугольник 23"/>
          <p:cNvSpPr/>
          <p:nvPr/>
        </p:nvSpPr>
        <p:spPr>
          <a:xfrm>
            <a:off x="5864352" y="1889760"/>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колегіальні </a:t>
            </a:r>
            <a:endParaRPr lang="ru-RU" dirty="0"/>
          </a:p>
        </p:txBody>
      </p:sp>
      <p:cxnSp>
        <p:nvCxnSpPr>
          <p:cNvPr id="26" name="Прямая со стрелкой 25"/>
          <p:cNvCxnSpPr/>
          <p:nvPr/>
        </p:nvCxnSpPr>
        <p:spPr>
          <a:xfrm>
            <a:off x="1432560" y="2688336"/>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786128" y="2493264"/>
            <a:ext cx="6961632" cy="512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i="1" dirty="0" smtClean="0"/>
              <a:t>за формою:</a:t>
            </a:r>
            <a:endParaRPr lang="ru-RU" dirty="0"/>
          </a:p>
        </p:txBody>
      </p:sp>
      <p:cxnSp>
        <p:nvCxnSpPr>
          <p:cNvPr id="33" name="Прямая со стрелкой 32"/>
          <p:cNvCxnSpPr/>
          <p:nvPr/>
        </p:nvCxnSpPr>
        <p:spPr>
          <a:xfrm>
            <a:off x="1450848" y="4120896"/>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1432560" y="5504688"/>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10800000" flipV="1">
            <a:off x="2907792" y="3017520"/>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Скругленный прямоугольник 28"/>
          <p:cNvSpPr/>
          <p:nvPr/>
        </p:nvSpPr>
        <p:spPr>
          <a:xfrm>
            <a:off x="1749552" y="3212592"/>
            <a:ext cx="2584704" cy="4206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протокольні (усні)</a:t>
            </a:r>
            <a:endParaRPr lang="ru-RU" dirty="0"/>
          </a:p>
        </p:txBody>
      </p:sp>
      <p:sp>
        <p:nvSpPr>
          <p:cNvPr id="31" name="Скругленный прямоугольник 30"/>
          <p:cNvSpPr/>
          <p:nvPr/>
        </p:nvSpPr>
        <p:spPr>
          <a:xfrm>
            <a:off x="5827776" y="3176016"/>
            <a:ext cx="286512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самостійні (письмові)</a:t>
            </a:r>
            <a:endParaRPr lang="ru-RU" dirty="0"/>
          </a:p>
        </p:txBody>
      </p:sp>
      <p:cxnSp>
        <p:nvCxnSpPr>
          <p:cNvPr id="34" name="Прямая со стрелкой 33"/>
          <p:cNvCxnSpPr/>
          <p:nvPr/>
        </p:nvCxnSpPr>
        <p:spPr>
          <a:xfrm>
            <a:off x="6547104" y="2987040"/>
            <a:ext cx="262128" cy="1889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Прямоугольник 48"/>
          <p:cNvSpPr/>
          <p:nvPr/>
        </p:nvSpPr>
        <p:spPr>
          <a:xfrm>
            <a:off x="1816608" y="3938016"/>
            <a:ext cx="6961632" cy="512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i="1" dirty="0" smtClean="0"/>
              <a:t>ухвали, спрямовані на закінчення процесу без ухвалення судового рішення:</a:t>
            </a:r>
            <a:endParaRPr lang="ru-RU" dirty="0"/>
          </a:p>
        </p:txBody>
      </p:sp>
      <p:cxnSp>
        <p:nvCxnSpPr>
          <p:cNvPr id="50" name="Прямая со стрелкой 49"/>
          <p:cNvCxnSpPr/>
          <p:nvPr/>
        </p:nvCxnSpPr>
        <p:spPr>
          <a:xfrm rot="10800000" flipV="1">
            <a:off x="3572256" y="4462272"/>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Прямоугольник 51"/>
          <p:cNvSpPr/>
          <p:nvPr/>
        </p:nvSpPr>
        <p:spPr>
          <a:xfrm>
            <a:off x="1798320" y="5151120"/>
            <a:ext cx="6961632" cy="512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i="1" dirty="0" smtClean="0"/>
              <a:t>за способом оскарження:</a:t>
            </a:r>
            <a:r>
              <a:rPr lang="uk-UA" dirty="0" smtClean="0"/>
              <a:t> </a:t>
            </a:r>
            <a:endParaRPr lang="ru-RU" dirty="0"/>
          </a:p>
        </p:txBody>
      </p:sp>
      <p:sp>
        <p:nvSpPr>
          <p:cNvPr id="53" name="Скругленный прямоугольник 52"/>
          <p:cNvSpPr/>
          <p:nvPr/>
        </p:nvSpPr>
        <p:spPr>
          <a:xfrm>
            <a:off x="5254752" y="5888736"/>
            <a:ext cx="4133088" cy="7924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ухвали суду, що </a:t>
            </a:r>
            <a:r>
              <a:rPr lang="uk-UA" dirty="0" err="1" smtClean="0"/>
              <a:t>оскаржуються</a:t>
            </a:r>
            <a:r>
              <a:rPr lang="uk-UA" dirty="0" smtClean="0"/>
              <a:t> разом із рішенням суду</a:t>
            </a:r>
            <a:endParaRPr lang="ru-RU" dirty="0"/>
          </a:p>
        </p:txBody>
      </p:sp>
      <p:sp>
        <p:nvSpPr>
          <p:cNvPr id="54" name="Скругленный прямоугольник 53"/>
          <p:cNvSpPr/>
          <p:nvPr/>
        </p:nvSpPr>
        <p:spPr>
          <a:xfrm>
            <a:off x="1011936" y="5870448"/>
            <a:ext cx="3694176" cy="8229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ухвали суду, що можуть </a:t>
            </a:r>
            <a:r>
              <a:rPr lang="uk-UA" dirty="0" err="1" smtClean="0"/>
              <a:t>оскаржуватись</a:t>
            </a:r>
            <a:r>
              <a:rPr lang="uk-UA" dirty="0" smtClean="0"/>
              <a:t> окремо від рішення суду</a:t>
            </a:r>
            <a:endParaRPr lang="ru-RU" dirty="0"/>
          </a:p>
        </p:txBody>
      </p:sp>
      <p:sp>
        <p:nvSpPr>
          <p:cNvPr id="55" name="Скругленный прямоугольник 54"/>
          <p:cNvSpPr/>
          <p:nvPr/>
        </p:nvSpPr>
        <p:spPr>
          <a:xfrm>
            <a:off x="1621536" y="4645152"/>
            <a:ext cx="4462272" cy="4145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ухвала про закриття  провадження у справі</a:t>
            </a:r>
            <a:endParaRPr lang="ru-RU" sz="1600" dirty="0"/>
          </a:p>
        </p:txBody>
      </p:sp>
      <p:sp>
        <p:nvSpPr>
          <p:cNvPr id="57" name="Скругленный прямоугольник 56"/>
          <p:cNvSpPr/>
          <p:nvPr/>
        </p:nvSpPr>
        <p:spPr>
          <a:xfrm>
            <a:off x="6248400" y="4651248"/>
            <a:ext cx="4346448" cy="4145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ухвала про залишення позову без розгляду</a:t>
            </a:r>
            <a:endParaRPr lang="ru-RU" sz="1600" dirty="0"/>
          </a:p>
        </p:txBody>
      </p:sp>
      <p:cxnSp>
        <p:nvCxnSpPr>
          <p:cNvPr id="58" name="Прямая со стрелкой 57"/>
          <p:cNvCxnSpPr/>
          <p:nvPr/>
        </p:nvCxnSpPr>
        <p:spPr>
          <a:xfrm>
            <a:off x="7126224" y="4443984"/>
            <a:ext cx="262128" cy="1889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p:nvPr/>
        </p:nvCxnSpPr>
        <p:spPr>
          <a:xfrm rot="10800000" flipV="1">
            <a:off x="3358896" y="5663184"/>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p:nvPr/>
        </p:nvCxnSpPr>
        <p:spPr>
          <a:xfrm>
            <a:off x="6693408" y="5681472"/>
            <a:ext cx="262128" cy="1889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l="24200" t="10240" r="24900" b="13760"/>
          <a:stretch>
            <a:fillRect/>
          </a:stretch>
        </p:blipFill>
        <p:spPr bwMode="auto">
          <a:xfrm>
            <a:off x="731520" y="76949"/>
            <a:ext cx="7266432" cy="6781051"/>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75360" y="463296"/>
            <a:ext cx="7754112" cy="792480"/>
          </a:xfrm>
          <a:prstGeom prst="roundRect">
            <a:avLst/>
          </a:prstGeom>
          <a:solidFill>
            <a:schemeClr val="accent1">
              <a:tint val="65000"/>
              <a:lumMod val="11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dirty="0" smtClean="0"/>
              <a:t>Завдання головуючого під час судового засідання:</a:t>
            </a:r>
            <a:endParaRPr lang="ru-RU" sz="2000" dirty="0"/>
          </a:p>
        </p:txBody>
      </p:sp>
      <p:cxnSp>
        <p:nvCxnSpPr>
          <p:cNvPr id="6" name="Прямая соединительная линия 5"/>
          <p:cNvCxnSpPr/>
          <p:nvPr/>
        </p:nvCxnSpPr>
        <p:spPr>
          <a:xfrm rot="5400000">
            <a:off x="-597408" y="3145536"/>
            <a:ext cx="3828288" cy="2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1316736" y="1950720"/>
            <a:ext cx="28041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1621536" y="1621536"/>
            <a:ext cx="7083552" cy="6949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керувати ходом судового засідання</a:t>
            </a:r>
            <a:endParaRPr lang="ru-RU" dirty="0"/>
          </a:p>
        </p:txBody>
      </p:sp>
      <p:sp>
        <p:nvSpPr>
          <p:cNvPr id="15" name="Прямоугольник 14"/>
          <p:cNvSpPr/>
          <p:nvPr/>
        </p:nvSpPr>
        <p:spPr>
          <a:xfrm>
            <a:off x="1615440" y="2554224"/>
            <a:ext cx="7083552" cy="6949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забезпечувати додержання послідовності і порядку вчинення процесуальних дій</a:t>
            </a:r>
            <a:endParaRPr lang="ru-RU" dirty="0"/>
          </a:p>
        </p:txBody>
      </p:sp>
      <p:sp>
        <p:nvSpPr>
          <p:cNvPr id="16" name="Прямоугольник 15"/>
          <p:cNvSpPr/>
          <p:nvPr/>
        </p:nvSpPr>
        <p:spPr>
          <a:xfrm>
            <a:off x="1609344" y="3499104"/>
            <a:ext cx="7083552" cy="6949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здійснення учасниками судового процесу їх процесуальних прав і виконання ними обов’язків</a:t>
            </a:r>
            <a:endParaRPr lang="ru-RU" dirty="0"/>
          </a:p>
        </p:txBody>
      </p:sp>
      <p:sp>
        <p:nvSpPr>
          <p:cNvPr id="17" name="Прямоугольник 16"/>
          <p:cNvSpPr/>
          <p:nvPr/>
        </p:nvSpPr>
        <p:spPr>
          <a:xfrm>
            <a:off x="1578864" y="4431792"/>
            <a:ext cx="7114032" cy="1164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спрямовувати судовий розгляд на забезпечення повного, всебічного та об’єктивного з’ясування обставин справи</a:t>
            </a:r>
            <a:endParaRPr lang="ru-RU" dirty="0"/>
          </a:p>
        </p:txBody>
      </p:sp>
      <p:cxnSp>
        <p:nvCxnSpPr>
          <p:cNvPr id="18" name="Прямая соединительная линия 17"/>
          <p:cNvCxnSpPr/>
          <p:nvPr/>
        </p:nvCxnSpPr>
        <p:spPr>
          <a:xfrm>
            <a:off x="1322832" y="2822448"/>
            <a:ext cx="2804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1310640" y="3797808"/>
            <a:ext cx="2804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304544" y="5059680"/>
            <a:ext cx="28041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11808" y="890016"/>
            <a:ext cx="7107936" cy="792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t>СКЛАДОВІ ЧАСТИНИ </a:t>
            </a:r>
          </a:p>
          <a:p>
            <a:pPr algn="ctr"/>
            <a:r>
              <a:rPr lang="uk-UA" sz="2000" b="1" dirty="0" smtClean="0"/>
              <a:t>РОЗГЛЯДУ СПРАВИ ПО СУТІ</a:t>
            </a:r>
            <a:endParaRPr lang="ru-RU" sz="2000" b="1" dirty="0"/>
          </a:p>
        </p:txBody>
      </p:sp>
      <p:cxnSp>
        <p:nvCxnSpPr>
          <p:cNvPr id="6" name="Прямая соединительная линия 5"/>
          <p:cNvCxnSpPr>
            <a:stCxn id="4" idx="2"/>
          </p:cNvCxnSpPr>
          <p:nvPr/>
        </p:nvCxnSpPr>
        <p:spPr>
          <a:xfrm rot="16200000" flipH="1">
            <a:off x="4922520" y="1825752"/>
            <a:ext cx="292608" cy="6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1658112" y="1987296"/>
            <a:ext cx="69128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rot="5400000">
            <a:off x="1450848" y="2182368"/>
            <a:ext cx="4145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rot="5400000">
            <a:off x="3541776" y="2188464"/>
            <a:ext cx="4145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rot="5400000">
            <a:off x="8351520" y="2206752"/>
            <a:ext cx="4145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rot="5400000">
            <a:off x="6089904" y="2176272"/>
            <a:ext cx="4145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Скругленный прямоугольник 19"/>
          <p:cNvSpPr/>
          <p:nvPr/>
        </p:nvSpPr>
        <p:spPr>
          <a:xfrm>
            <a:off x="463296" y="2340864"/>
            <a:ext cx="2182368" cy="2279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І частина </a:t>
            </a:r>
          </a:p>
          <a:p>
            <a:pPr algn="ctr"/>
            <a:endParaRPr lang="uk-UA" dirty="0" smtClean="0"/>
          </a:p>
          <a:p>
            <a:pPr algn="ctr"/>
            <a:r>
              <a:rPr lang="uk-UA" b="1" i="1" dirty="0" smtClean="0"/>
              <a:t>Відкриття розгляду справи по суті</a:t>
            </a:r>
            <a:endParaRPr lang="ru-RU" dirty="0"/>
          </a:p>
        </p:txBody>
      </p:sp>
      <p:sp>
        <p:nvSpPr>
          <p:cNvPr id="21" name="Скругленный прямоугольник 20"/>
          <p:cNvSpPr/>
          <p:nvPr/>
        </p:nvSpPr>
        <p:spPr>
          <a:xfrm>
            <a:off x="2785872" y="2346960"/>
            <a:ext cx="2255520" cy="2279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ІІ частина </a:t>
            </a:r>
          </a:p>
          <a:p>
            <a:pPr algn="ctr"/>
            <a:endParaRPr lang="uk-UA" sz="1000" dirty="0" smtClean="0"/>
          </a:p>
          <a:p>
            <a:pPr algn="ctr"/>
            <a:r>
              <a:rPr lang="uk-UA" b="1" i="1" dirty="0" smtClean="0"/>
              <a:t>З'ясування обставин справи та дослідження доказів</a:t>
            </a:r>
            <a:endParaRPr lang="ru-RU" dirty="0"/>
          </a:p>
        </p:txBody>
      </p:sp>
      <p:sp>
        <p:nvSpPr>
          <p:cNvPr id="22" name="Скругленный прямоугольник 21"/>
          <p:cNvSpPr/>
          <p:nvPr/>
        </p:nvSpPr>
        <p:spPr>
          <a:xfrm>
            <a:off x="5205984" y="2359152"/>
            <a:ext cx="2176272" cy="2279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ІІІ частина </a:t>
            </a:r>
          </a:p>
          <a:p>
            <a:pPr algn="ctr"/>
            <a:endParaRPr lang="uk-UA" dirty="0" smtClean="0"/>
          </a:p>
          <a:p>
            <a:pPr algn="ctr"/>
            <a:r>
              <a:rPr lang="uk-UA" b="1" i="1" dirty="0" smtClean="0"/>
              <a:t>Судові дебати </a:t>
            </a:r>
            <a:endParaRPr lang="ru-RU" dirty="0"/>
          </a:p>
        </p:txBody>
      </p:sp>
      <p:sp>
        <p:nvSpPr>
          <p:cNvPr id="23" name="Скругленный прямоугольник 22"/>
          <p:cNvSpPr/>
          <p:nvPr/>
        </p:nvSpPr>
        <p:spPr>
          <a:xfrm>
            <a:off x="7498080" y="2377440"/>
            <a:ext cx="2206752" cy="2279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І</a:t>
            </a:r>
            <a:r>
              <a:rPr lang="en-US" dirty="0" smtClean="0"/>
              <a:t>V </a:t>
            </a:r>
            <a:r>
              <a:rPr lang="uk-UA" dirty="0" smtClean="0"/>
              <a:t>частина </a:t>
            </a:r>
          </a:p>
          <a:p>
            <a:pPr algn="ctr"/>
            <a:endParaRPr lang="uk-UA" dirty="0" smtClean="0"/>
          </a:p>
          <a:p>
            <a:pPr algn="ctr"/>
            <a:r>
              <a:rPr lang="uk-UA" b="1" i="1" dirty="0" smtClean="0"/>
              <a:t>Ухвалення рішення</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82262" y="1499616"/>
            <a:ext cx="8600778" cy="4700243"/>
          </a:xfrm>
        </p:spPr>
        <p:txBody>
          <a:bodyPr>
            <a:normAutofit fontScale="92500" lnSpcReduction="20000"/>
          </a:bodyPr>
          <a:lstStyle/>
          <a:p>
            <a:r>
              <a:rPr lang="uk-UA" dirty="0" smtClean="0"/>
              <a:t>Суддя відкриває судове засідання та оголошує, яка справа розглядатиметься; </a:t>
            </a:r>
            <a:endParaRPr lang="ru-RU" dirty="0" smtClean="0"/>
          </a:p>
          <a:p>
            <a:r>
              <a:rPr lang="uk-UA" dirty="0" smtClean="0"/>
              <a:t>секретар судового засідання доповідає про явку учасників судового процесу та повідомляє хто з учасників судового процесу бере участь у судовому засіданні в режимі </a:t>
            </a:r>
            <a:r>
              <a:rPr lang="uk-UA" dirty="0" err="1" smtClean="0"/>
              <a:t>відеоконференції</a:t>
            </a:r>
            <a:r>
              <a:rPr lang="uk-UA" dirty="0" smtClean="0"/>
              <a:t>; </a:t>
            </a:r>
            <a:endParaRPr lang="ru-RU" dirty="0" smtClean="0"/>
          </a:p>
          <a:p>
            <a:r>
              <a:rPr lang="uk-UA" dirty="0" smtClean="0"/>
              <a:t>перекладачу роз'яснюються його права й обов'язки та приводять до присяги; </a:t>
            </a:r>
            <a:endParaRPr lang="ru-RU" dirty="0" smtClean="0"/>
          </a:p>
          <a:p>
            <a:r>
              <a:rPr lang="uk-UA" dirty="0" smtClean="0"/>
              <a:t>для забезпечення повного, всебічного й об'єктивного з'ясування обставин справи та дослідження доказів свідки видаляються із зали судового засідання;</a:t>
            </a:r>
            <a:endParaRPr lang="ru-RU" dirty="0" smtClean="0"/>
          </a:p>
          <a:p>
            <a:r>
              <a:rPr lang="uk-UA" dirty="0" smtClean="0"/>
              <a:t>головуючий оголошує склад суду та прізвища інших учасників судового процесу; </a:t>
            </a:r>
            <a:endParaRPr lang="ru-RU" dirty="0" smtClean="0"/>
          </a:p>
          <a:p>
            <a:r>
              <a:rPr lang="uk-UA" dirty="0" smtClean="0"/>
              <a:t>учасники справи повідомляються про свої права й обов'язки; </a:t>
            </a:r>
            <a:endParaRPr lang="ru-RU" dirty="0" smtClean="0"/>
          </a:p>
          <a:p>
            <a:r>
              <a:rPr lang="uk-UA" dirty="0" smtClean="0"/>
              <a:t>розглядаються заяви та клопотання, які не були заявлені в підготовчому провадженні; </a:t>
            </a:r>
            <a:endParaRPr lang="ru-RU" dirty="0" smtClean="0"/>
          </a:p>
          <a:p>
            <a:r>
              <a:rPr lang="uk-UA" dirty="0" smtClean="0"/>
              <a:t>вирішується можливість проведення судового засідання за неявки будь-якого учасника справи та інших учасників судового процесу;</a:t>
            </a:r>
            <a:endParaRPr lang="ru-RU" dirty="0" smtClean="0"/>
          </a:p>
          <a:p>
            <a:r>
              <a:rPr lang="uk-UA" dirty="0" smtClean="0"/>
              <a:t>якщо у справі бере участь експерт чи спеціаліст, то головуючий роз'яснює їм їх права й обов'язки, а експерта приводить до присяги.</a:t>
            </a:r>
            <a:endParaRPr lang="ru-RU" dirty="0" smtClean="0"/>
          </a:p>
          <a:p>
            <a:endParaRPr lang="ru-RU" dirty="0"/>
          </a:p>
        </p:txBody>
      </p:sp>
      <p:sp>
        <p:nvSpPr>
          <p:cNvPr id="4" name="Скругленный прямоугольник 3"/>
          <p:cNvSpPr/>
          <p:nvPr/>
        </p:nvSpPr>
        <p:spPr>
          <a:xfrm>
            <a:off x="1389888" y="377952"/>
            <a:ext cx="6705600" cy="829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І частина</a:t>
            </a:r>
          </a:p>
          <a:p>
            <a:pPr algn="ctr"/>
            <a:r>
              <a:rPr lang="uk-UA" b="1" i="1" dirty="0" smtClean="0"/>
              <a:t>Відкриття розгляду справи по суті</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97152" y="475488"/>
            <a:ext cx="6547104" cy="9875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t>І. </a:t>
            </a:r>
            <a:r>
              <a:rPr lang="ru-RU" b="1" dirty="0" err="1" smtClean="0"/>
              <a:t>Підготовча</a:t>
            </a:r>
            <a:r>
              <a:rPr lang="ru-RU" b="1" dirty="0" smtClean="0"/>
              <a:t> </a:t>
            </a:r>
            <a:r>
              <a:rPr lang="ru-RU" b="1" dirty="0" err="1" smtClean="0"/>
              <a:t>частина</a:t>
            </a:r>
            <a:r>
              <a:rPr lang="ru-RU" b="1" dirty="0" smtClean="0"/>
              <a:t> судового </a:t>
            </a:r>
            <a:r>
              <a:rPr lang="ru-RU" b="1" dirty="0" err="1" smtClean="0"/>
              <a:t>засідання</a:t>
            </a:r>
            <a:r>
              <a:rPr lang="ru-RU" b="1" dirty="0" smtClean="0"/>
              <a:t> </a:t>
            </a:r>
            <a:endParaRPr lang="en-US" b="1" dirty="0" smtClean="0"/>
          </a:p>
          <a:p>
            <a:pPr algn="ctr"/>
            <a:r>
              <a:rPr lang="ru-RU" dirty="0" err="1" smtClean="0"/>
              <a:t>Зміст</a:t>
            </a:r>
            <a:r>
              <a:rPr lang="ru-RU" dirty="0" smtClean="0"/>
              <a:t> </a:t>
            </a:r>
            <a:r>
              <a:rPr lang="ru-RU" dirty="0" err="1" smtClean="0"/>
              <a:t>підготовки</a:t>
            </a:r>
            <a:r>
              <a:rPr lang="ru-RU" dirty="0" smtClean="0"/>
              <a:t> </a:t>
            </a:r>
            <a:r>
              <a:rPr lang="ru-RU" dirty="0" err="1" smtClean="0"/>
              <a:t>необхідних</a:t>
            </a:r>
            <a:r>
              <a:rPr lang="ru-RU" dirty="0" smtClean="0"/>
              <a:t> умов </a:t>
            </a:r>
            <a:r>
              <a:rPr lang="ru-RU" dirty="0" err="1" smtClean="0"/>
              <a:t>успішного</a:t>
            </a:r>
            <a:r>
              <a:rPr lang="ru-RU" dirty="0" smtClean="0"/>
              <a:t> </a:t>
            </a:r>
            <a:r>
              <a:rPr lang="ru-RU" dirty="0" err="1" smtClean="0"/>
              <a:t>розгляду</a:t>
            </a:r>
            <a:r>
              <a:rPr lang="ru-RU" dirty="0" smtClean="0"/>
              <a:t> </a:t>
            </a:r>
            <a:r>
              <a:rPr lang="ru-RU" dirty="0" err="1" smtClean="0"/>
              <a:t>і</a:t>
            </a:r>
            <a:r>
              <a:rPr lang="ru-RU" dirty="0" smtClean="0"/>
              <a:t> </a:t>
            </a:r>
            <a:r>
              <a:rPr lang="ru-RU" dirty="0" err="1" smtClean="0"/>
              <a:t>вирішення</a:t>
            </a:r>
            <a:r>
              <a:rPr lang="ru-RU" dirty="0" smtClean="0"/>
              <a:t> </a:t>
            </a:r>
            <a:r>
              <a:rPr lang="ru-RU" dirty="0" err="1" smtClean="0"/>
              <a:t>цивільної</a:t>
            </a:r>
            <a:r>
              <a:rPr lang="ru-RU" dirty="0" smtClean="0"/>
              <a:t> </a:t>
            </a:r>
            <a:r>
              <a:rPr lang="ru-RU" dirty="0" err="1" smtClean="0"/>
              <a:t>справи</a:t>
            </a:r>
            <a:endParaRPr lang="ru-RU" dirty="0"/>
          </a:p>
        </p:txBody>
      </p:sp>
      <p:cxnSp>
        <p:nvCxnSpPr>
          <p:cNvPr id="6" name="Прямая соединительная линия 5"/>
          <p:cNvCxnSpPr>
            <a:stCxn id="4" idx="2"/>
          </p:cNvCxnSpPr>
          <p:nvPr/>
        </p:nvCxnSpPr>
        <p:spPr>
          <a:xfrm rot="16200000" flipH="1">
            <a:off x="4727448" y="1606296"/>
            <a:ext cx="292608" cy="6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1402080" y="1755648"/>
            <a:ext cx="6912864"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rot="5400000">
            <a:off x="1188720" y="1981200"/>
            <a:ext cx="4511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rot="5400000">
            <a:off x="6108192" y="1962912"/>
            <a:ext cx="4511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5400000">
            <a:off x="3395472" y="1993392"/>
            <a:ext cx="4511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rot="5400000">
            <a:off x="8095488" y="1987296"/>
            <a:ext cx="4511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Скругленный прямоугольник 18"/>
          <p:cNvSpPr/>
          <p:nvPr/>
        </p:nvSpPr>
        <p:spPr>
          <a:xfrm>
            <a:off x="377952" y="2218944"/>
            <a:ext cx="2231136" cy="3803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err="1" smtClean="0"/>
              <a:t>З’ясувати</a:t>
            </a:r>
            <a:r>
              <a:rPr lang="ru-RU" dirty="0" smtClean="0"/>
              <a:t> </a:t>
            </a:r>
            <a:r>
              <a:rPr lang="ru-RU" dirty="0" err="1" smtClean="0"/>
              <a:t>питання</a:t>
            </a:r>
            <a:r>
              <a:rPr lang="ru-RU" dirty="0" smtClean="0"/>
              <a:t>, </a:t>
            </a:r>
            <a:r>
              <a:rPr lang="ru-RU" dirty="0" err="1" smtClean="0"/>
              <a:t>чи</a:t>
            </a:r>
            <a:r>
              <a:rPr lang="ru-RU" dirty="0" smtClean="0"/>
              <a:t> </a:t>
            </a:r>
            <a:r>
              <a:rPr lang="ru-RU" dirty="0" err="1" smtClean="0"/>
              <a:t>можна</a:t>
            </a:r>
            <a:r>
              <a:rPr lang="ru-RU" dirty="0" smtClean="0"/>
              <a:t> при </a:t>
            </a:r>
            <a:r>
              <a:rPr lang="ru-RU" dirty="0" err="1" smtClean="0"/>
              <a:t>даній</a:t>
            </a:r>
            <a:r>
              <a:rPr lang="ru-RU" dirty="0" smtClean="0"/>
              <a:t> </a:t>
            </a:r>
            <a:r>
              <a:rPr lang="ru-RU" dirty="0" err="1" smtClean="0"/>
              <a:t>явці</a:t>
            </a:r>
            <a:r>
              <a:rPr lang="ru-RU" dirty="0" smtClean="0"/>
              <a:t> </a:t>
            </a:r>
            <a:r>
              <a:rPr lang="ru-RU" dirty="0" err="1" smtClean="0"/>
              <a:t>осіб</a:t>
            </a:r>
            <a:r>
              <a:rPr lang="ru-RU" dirty="0" smtClean="0"/>
              <a:t>, </a:t>
            </a:r>
            <a:r>
              <a:rPr lang="ru-RU" dirty="0" err="1" smtClean="0"/>
              <a:t>що</a:t>
            </a:r>
            <a:r>
              <a:rPr lang="ru-RU" dirty="0" smtClean="0"/>
              <a:t> </a:t>
            </a:r>
            <a:r>
              <a:rPr lang="ru-RU" dirty="0" err="1" smtClean="0"/>
              <a:t>беруть</a:t>
            </a:r>
            <a:r>
              <a:rPr lang="ru-RU" dirty="0" smtClean="0"/>
              <a:t> участь у </a:t>
            </a:r>
            <a:r>
              <a:rPr lang="ru-RU" dirty="0" err="1" smtClean="0"/>
              <a:t>справі</a:t>
            </a:r>
            <a:r>
              <a:rPr lang="ru-RU" dirty="0" smtClean="0"/>
              <a:t>, </a:t>
            </a:r>
            <a:r>
              <a:rPr lang="ru-RU" dirty="0" err="1" smtClean="0"/>
              <a:t>розглянути</a:t>
            </a:r>
            <a:r>
              <a:rPr lang="ru-RU" dirty="0" smtClean="0"/>
              <a:t> </a:t>
            </a:r>
            <a:r>
              <a:rPr lang="ru-RU" dirty="0" err="1" smtClean="0"/>
              <a:t>дану</a:t>
            </a:r>
            <a:r>
              <a:rPr lang="ru-RU" dirty="0" smtClean="0"/>
              <a:t> </a:t>
            </a:r>
            <a:r>
              <a:rPr lang="ru-RU" dirty="0" err="1" smtClean="0"/>
              <a:t>цивільну</a:t>
            </a:r>
            <a:r>
              <a:rPr lang="ru-RU" dirty="0" smtClean="0"/>
              <a:t> справу (</a:t>
            </a:r>
            <a:r>
              <a:rPr lang="ru-RU" dirty="0" err="1" smtClean="0"/>
              <a:t>перевірка</a:t>
            </a:r>
            <a:r>
              <a:rPr lang="ru-RU" dirty="0" smtClean="0"/>
              <a:t> </a:t>
            </a:r>
            <a:r>
              <a:rPr lang="ru-RU" dirty="0" err="1" smtClean="0"/>
              <a:t>їх</a:t>
            </a:r>
            <a:r>
              <a:rPr lang="ru-RU" dirty="0" smtClean="0"/>
              <a:t> явки, </a:t>
            </a:r>
            <a:r>
              <a:rPr lang="ru-RU" dirty="0" err="1" smtClean="0"/>
              <a:t>питання</a:t>
            </a:r>
            <a:r>
              <a:rPr lang="ru-RU" dirty="0" smtClean="0"/>
              <a:t> про </a:t>
            </a:r>
            <a:r>
              <a:rPr lang="ru-RU" dirty="0" err="1" smtClean="0"/>
              <a:t>наслідки</a:t>
            </a:r>
            <a:r>
              <a:rPr lang="ru-RU" dirty="0" smtClean="0"/>
              <a:t> неявки та </a:t>
            </a:r>
            <a:r>
              <a:rPr lang="ru-RU" dirty="0" err="1" smtClean="0"/>
              <a:t>ін</a:t>
            </a:r>
            <a:r>
              <a:rPr lang="uk-UA" dirty="0" smtClean="0"/>
              <a:t>.</a:t>
            </a:r>
            <a:r>
              <a:rPr lang="en-US" dirty="0" smtClean="0"/>
              <a:t>)</a:t>
            </a:r>
            <a:endParaRPr lang="ru-RU" dirty="0"/>
          </a:p>
        </p:txBody>
      </p:sp>
      <p:sp>
        <p:nvSpPr>
          <p:cNvPr id="20" name="Скругленный прямоугольник 19"/>
          <p:cNvSpPr/>
          <p:nvPr/>
        </p:nvSpPr>
        <p:spPr>
          <a:xfrm>
            <a:off x="2773680" y="2212848"/>
            <a:ext cx="2042160" cy="3803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err="1" smtClean="0"/>
              <a:t>З’ясувати</a:t>
            </a:r>
            <a:r>
              <a:rPr lang="ru-RU" dirty="0" smtClean="0"/>
              <a:t> </a:t>
            </a:r>
            <a:r>
              <a:rPr lang="ru-RU" dirty="0" err="1" smtClean="0"/>
              <a:t>питання</a:t>
            </a:r>
            <a:r>
              <a:rPr lang="ru-RU" dirty="0" smtClean="0"/>
              <a:t>, </a:t>
            </a:r>
            <a:r>
              <a:rPr lang="ru-RU" dirty="0" err="1" smtClean="0"/>
              <a:t>чи</a:t>
            </a:r>
            <a:r>
              <a:rPr lang="ru-RU" dirty="0" smtClean="0"/>
              <a:t> </a:t>
            </a:r>
            <a:r>
              <a:rPr lang="ru-RU" dirty="0" err="1" smtClean="0"/>
              <a:t>можна</a:t>
            </a:r>
            <a:r>
              <a:rPr lang="ru-RU" dirty="0" smtClean="0"/>
              <a:t> у </a:t>
            </a:r>
            <a:r>
              <a:rPr lang="ru-RU" dirty="0" err="1" smtClean="0"/>
              <a:t>даному</a:t>
            </a:r>
            <a:r>
              <a:rPr lang="ru-RU" dirty="0" smtClean="0"/>
              <a:t> </a:t>
            </a:r>
            <a:r>
              <a:rPr lang="ru-RU" dirty="0" err="1" smtClean="0"/>
              <a:t>складі</a:t>
            </a:r>
            <a:r>
              <a:rPr lang="ru-RU" dirty="0" smtClean="0"/>
              <a:t> суду </a:t>
            </a:r>
            <a:r>
              <a:rPr lang="ru-RU" dirty="0" err="1" smtClean="0"/>
              <a:t>розглянути</a:t>
            </a:r>
            <a:r>
              <a:rPr lang="ru-RU" dirty="0" smtClean="0"/>
              <a:t> </a:t>
            </a:r>
            <a:r>
              <a:rPr lang="ru-RU" dirty="0" err="1" smtClean="0"/>
              <a:t>дану</a:t>
            </a:r>
            <a:r>
              <a:rPr lang="ru-RU" dirty="0" smtClean="0"/>
              <a:t> </a:t>
            </a:r>
            <a:r>
              <a:rPr lang="ru-RU" dirty="0" err="1" smtClean="0"/>
              <a:t>цивільну</a:t>
            </a:r>
            <a:r>
              <a:rPr lang="ru-RU" dirty="0" smtClean="0"/>
              <a:t> справу (</a:t>
            </a:r>
            <a:r>
              <a:rPr lang="ru-RU" dirty="0" err="1" smtClean="0"/>
              <a:t>вирішення</a:t>
            </a:r>
            <a:r>
              <a:rPr lang="ru-RU" dirty="0" smtClean="0"/>
              <a:t> </a:t>
            </a:r>
            <a:r>
              <a:rPr lang="ru-RU" dirty="0" err="1" smtClean="0"/>
              <a:t>питання</a:t>
            </a:r>
            <a:r>
              <a:rPr lang="ru-RU" dirty="0" smtClean="0"/>
              <a:t> про </a:t>
            </a:r>
            <a:r>
              <a:rPr lang="ru-RU" dirty="0" err="1" smtClean="0"/>
              <a:t>відводи</a:t>
            </a:r>
            <a:r>
              <a:rPr lang="ru-RU" dirty="0" smtClean="0"/>
              <a:t>)</a:t>
            </a:r>
            <a:endParaRPr lang="ru-RU" dirty="0"/>
          </a:p>
        </p:txBody>
      </p:sp>
      <p:sp>
        <p:nvSpPr>
          <p:cNvPr id="21" name="Скругленный прямоугольник 20"/>
          <p:cNvSpPr/>
          <p:nvPr/>
        </p:nvSpPr>
        <p:spPr>
          <a:xfrm>
            <a:off x="5010912" y="2200656"/>
            <a:ext cx="2487168" cy="3803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err="1" smtClean="0"/>
              <a:t>З’ясувати</a:t>
            </a:r>
            <a:r>
              <a:rPr lang="ru-RU" dirty="0" smtClean="0"/>
              <a:t> </a:t>
            </a:r>
            <a:r>
              <a:rPr lang="ru-RU" dirty="0" err="1" smtClean="0"/>
              <a:t>питання</a:t>
            </a:r>
            <a:r>
              <a:rPr lang="ru-RU" dirty="0" smtClean="0"/>
              <a:t>, </a:t>
            </a:r>
            <a:r>
              <a:rPr lang="ru-RU" dirty="0" err="1" smtClean="0"/>
              <a:t>чи</a:t>
            </a:r>
            <a:r>
              <a:rPr lang="ru-RU" dirty="0" smtClean="0"/>
              <a:t> </a:t>
            </a:r>
            <a:r>
              <a:rPr lang="ru-RU" dirty="0" err="1" smtClean="0"/>
              <a:t>можна</a:t>
            </a:r>
            <a:r>
              <a:rPr lang="ru-RU" dirty="0" smtClean="0"/>
              <a:t> при </a:t>
            </a:r>
            <a:r>
              <a:rPr lang="ru-RU" dirty="0" err="1" smtClean="0"/>
              <a:t>даних</a:t>
            </a:r>
            <a:r>
              <a:rPr lang="ru-RU" dirty="0" smtClean="0"/>
              <a:t> </a:t>
            </a:r>
            <a:r>
              <a:rPr lang="ru-RU" dirty="0" err="1" smtClean="0"/>
              <a:t>доказах</a:t>
            </a:r>
            <a:r>
              <a:rPr lang="ru-RU" dirty="0" smtClean="0"/>
              <a:t> </a:t>
            </a:r>
            <a:r>
              <a:rPr lang="ru-RU" dirty="0" err="1" smtClean="0"/>
              <a:t>розглянути</a:t>
            </a:r>
            <a:r>
              <a:rPr lang="ru-RU" dirty="0" smtClean="0"/>
              <a:t> </a:t>
            </a:r>
            <a:r>
              <a:rPr lang="ru-RU" dirty="0" err="1" smtClean="0"/>
              <a:t>дану</a:t>
            </a:r>
            <a:r>
              <a:rPr lang="ru-RU" dirty="0" smtClean="0"/>
              <a:t> справу (</a:t>
            </a:r>
            <a:r>
              <a:rPr lang="ru-RU" dirty="0" err="1" smtClean="0"/>
              <a:t>перевірка</a:t>
            </a:r>
            <a:r>
              <a:rPr lang="ru-RU" dirty="0" smtClean="0"/>
              <a:t> явки </a:t>
            </a:r>
            <a:r>
              <a:rPr lang="ru-RU" dirty="0" err="1" smtClean="0"/>
              <a:t>і</a:t>
            </a:r>
            <a:r>
              <a:rPr lang="ru-RU" dirty="0" smtClean="0"/>
              <a:t> </a:t>
            </a:r>
            <a:r>
              <a:rPr lang="ru-RU" dirty="0" err="1" smtClean="0"/>
              <a:t>вирішення</a:t>
            </a:r>
            <a:r>
              <a:rPr lang="ru-RU" dirty="0" smtClean="0"/>
              <a:t> </a:t>
            </a:r>
            <a:r>
              <a:rPr lang="ru-RU" dirty="0" err="1" smtClean="0"/>
              <a:t>питань</a:t>
            </a:r>
            <a:r>
              <a:rPr lang="ru-RU" dirty="0" smtClean="0"/>
              <a:t> про </a:t>
            </a:r>
            <a:r>
              <a:rPr lang="ru-RU" dirty="0" err="1" smtClean="0"/>
              <a:t>наслідки</a:t>
            </a:r>
            <a:r>
              <a:rPr lang="ru-RU" dirty="0" smtClean="0"/>
              <a:t> явки </a:t>
            </a:r>
            <a:r>
              <a:rPr lang="ru-RU" dirty="0" err="1" smtClean="0"/>
              <a:t>свідків</a:t>
            </a:r>
            <a:r>
              <a:rPr lang="ru-RU" dirty="0" smtClean="0"/>
              <a:t>, </a:t>
            </a:r>
            <a:r>
              <a:rPr lang="ru-RU" dirty="0" err="1" smtClean="0"/>
              <a:t>експертів</a:t>
            </a:r>
            <a:r>
              <a:rPr lang="ru-RU" dirty="0" smtClean="0"/>
              <a:t>)</a:t>
            </a:r>
            <a:endParaRPr lang="ru-RU" dirty="0"/>
          </a:p>
        </p:txBody>
      </p:sp>
      <p:sp>
        <p:nvSpPr>
          <p:cNvPr id="22" name="Скругленный прямоугольник 21"/>
          <p:cNvSpPr/>
          <p:nvPr/>
        </p:nvSpPr>
        <p:spPr>
          <a:xfrm>
            <a:off x="7717536" y="2194560"/>
            <a:ext cx="1719072" cy="3803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err="1" smtClean="0"/>
              <a:t>Роз’яснити</a:t>
            </a:r>
            <a:r>
              <a:rPr lang="ru-RU" dirty="0" smtClean="0"/>
              <a:t> </a:t>
            </a:r>
            <a:r>
              <a:rPr lang="ru-RU" dirty="0" err="1" smtClean="0"/>
              <a:t>учасникам</a:t>
            </a:r>
            <a:r>
              <a:rPr lang="ru-RU" dirty="0" smtClean="0"/>
              <a:t> </a:t>
            </a:r>
            <a:r>
              <a:rPr lang="ru-RU" dirty="0" err="1" smtClean="0"/>
              <a:t>процесу</a:t>
            </a:r>
            <a:r>
              <a:rPr lang="ru-RU" dirty="0" smtClean="0"/>
              <a:t> </a:t>
            </a:r>
            <a:r>
              <a:rPr lang="ru-RU" dirty="0" err="1" smtClean="0"/>
              <a:t>їх</a:t>
            </a:r>
            <a:r>
              <a:rPr lang="ru-RU" dirty="0" smtClean="0"/>
              <a:t> </a:t>
            </a:r>
            <a:r>
              <a:rPr lang="ru-RU" dirty="0" err="1" smtClean="0"/>
              <a:t>процесуальні</a:t>
            </a:r>
            <a:r>
              <a:rPr lang="ru-RU" dirty="0" smtClean="0"/>
              <a:t> права </a:t>
            </a:r>
            <a:r>
              <a:rPr lang="ru-RU" dirty="0" err="1" smtClean="0"/>
              <a:t>і</a:t>
            </a:r>
            <a:r>
              <a:rPr lang="ru-RU" dirty="0" smtClean="0"/>
              <a:t> </a:t>
            </a:r>
            <a:r>
              <a:rPr lang="ru-RU" dirty="0" err="1" smtClean="0"/>
              <a:t>обов’язки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1804417"/>
            <a:ext cx="8552010" cy="4236946"/>
          </a:xfrm>
        </p:spPr>
        <p:txBody>
          <a:bodyPr>
            <a:normAutofit lnSpcReduction="10000"/>
          </a:bodyPr>
          <a:lstStyle/>
          <a:p>
            <a:r>
              <a:rPr lang="uk-UA" dirty="0" smtClean="0"/>
              <a:t>розпочинається з вступного слова учасників справи, послідовність і порядок проведення якого врегульовано;</a:t>
            </a:r>
          </a:p>
          <a:p>
            <a:r>
              <a:rPr lang="uk-UA" dirty="0" smtClean="0"/>
              <a:t>з'ясування обставин справи та дослідження доказів; </a:t>
            </a:r>
          </a:p>
          <a:p>
            <a:r>
              <a:rPr lang="uk-UA" dirty="0" smtClean="0"/>
              <a:t>суд може змінити порядок з’ясування обставин справи та порядок дослідження доказів, зазначивши про це у протоколі судового засідання, на даній стадії, враховуючи зміст спірних правовідносин, обставини справи та зібрані у справі докази;</a:t>
            </a:r>
            <a:endParaRPr lang="ru-RU" dirty="0" smtClean="0"/>
          </a:p>
          <a:p>
            <a:r>
              <a:rPr lang="uk-UA" dirty="0" smtClean="0"/>
              <a:t>Головуючий, з'ясувавши всі обставини справи та перевіривши їх доказами, надає сторонам та іншим учасникам справи можливість дати додаткові пояснення, які можуть доповнити матеріали, що є у справі. У зв'язку з цим суд наділяється правом ставити питання іншим учасникам судового процесу. Підсумком указаних процесуальних дій є постановлення судом ухвали про закінчення з’ясування обставин справи та перевірки їх доказами, і як наслідок – перехід суду до судових дебатів. </a:t>
            </a:r>
            <a:endParaRPr lang="ru-RU" dirty="0"/>
          </a:p>
        </p:txBody>
      </p:sp>
      <p:sp>
        <p:nvSpPr>
          <p:cNvPr id="4" name="Скругленный прямоугольник 3"/>
          <p:cNvSpPr/>
          <p:nvPr/>
        </p:nvSpPr>
        <p:spPr>
          <a:xfrm>
            <a:off x="1554480" y="640080"/>
            <a:ext cx="6614160" cy="9692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ІІ частина </a:t>
            </a:r>
          </a:p>
          <a:p>
            <a:pPr algn="ctr"/>
            <a:endParaRPr lang="uk-UA" sz="1000" dirty="0" smtClean="0"/>
          </a:p>
          <a:p>
            <a:pPr algn="ctr"/>
            <a:r>
              <a:rPr lang="uk-UA" b="1" i="1" dirty="0" smtClean="0"/>
              <a:t>З'ясування обставин справи та дослідження доказів</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6176" y="548640"/>
            <a:ext cx="3023616" cy="1353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t>ІІ. Розгляд справи по суті </a:t>
            </a:r>
          </a:p>
          <a:p>
            <a:pPr algn="ctr"/>
            <a:r>
              <a:rPr lang="uk-UA" dirty="0" smtClean="0"/>
              <a:t>Встановлення і перевірка обставин даної цивільної справи</a:t>
            </a:r>
            <a:endParaRPr lang="uk-UA" dirty="0"/>
          </a:p>
        </p:txBody>
      </p:sp>
      <p:cxnSp>
        <p:nvCxnSpPr>
          <p:cNvPr id="6" name="Прямая соединительная линия 5"/>
          <p:cNvCxnSpPr/>
          <p:nvPr/>
        </p:nvCxnSpPr>
        <p:spPr>
          <a:xfrm rot="5400000">
            <a:off x="2846832" y="2054352"/>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792480" y="2231136"/>
            <a:ext cx="6632448"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5400000">
            <a:off x="560832" y="2426208"/>
            <a:ext cx="4389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rot="5400000">
            <a:off x="2182368" y="2438400"/>
            <a:ext cx="3901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207264" y="2633472"/>
            <a:ext cx="1207008" cy="14752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Суддя (суд) викладає обставини справи</a:t>
            </a:r>
            <a:endParaRPr lang="uk-UA" sz="1600" dirty="0"/>
          </a:p>
        </p:txBody>
      </p:sp>
      <p:sp>
        <p:nvSpPr>
          <p:cNvPr id="14" name="Прямоугольник 13"/>
          <p:cNvSpPr/>
          <p:nvPr/>
        </p:nvSpPr>
        <p:spPr>
          <a:xfrm>
            <a:off x="1603248" y="2627376"/>
            <a:ext cx="1432560" cy="15179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Суддя (суд) з’ясовує позиції сторін, що вступили у спір</a:t>
            </a:r>
            <a:endParaRPr lang="uk-UA" sz="1600" dirty="0"/>
          </a:p>
        </p:txBody>
      </p:sp>
      <p:sp>
        <p:nvSpPr>
          <p:cNvPr id="15" name="Прямоугольник 14"/>
          <p:cNvSpPr/>
          <p:nvPr/>
        </p:nvSpPr>
        <p:spPr>
          <a:xfrm>
            <a:off x="3267456" y="2621280"/>
            <a:ext cx="2121408" cy="15179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Суд (суддя) заслуховує пояснення сторін, третіх осіб, інших осіб, які беруть участь у справі</a:t>
            </a:r>
            <a:endParaRPr lang="uk-UA" sz="1600" dirty="0"/>
          </a:p>
        </p:txBody>
      </p:sp>
      <p:cxnSp>
        <p:nvCxnSpPr>
          <p:cNvPr id="17" name="Прямая со стрелкой 16"/>
          <p:cNvCxnSpPr/>
          <p:nvPr/>
        </p:nvCxnSpPr>
        <p:spPr>
          <a:xfrm rot="5400000">
            <a:off x="4151376" y="2432304"/>
            <a:ext cx="3901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10800000" flipV="1">
            <a:off x="1706880" y="4145280"/>
            <a:ext cx="475488" cy="243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2560320" y="4145280"/>
            <a:ext cx="402336" cy="243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Прямоугольник 23"/>
          <p:cNvSpPr/>
          <p:nvPr/>
        </p:nvSpPr>
        <p:spPr>
          <a:xfrm>
            <a:off x="170688" y="4413504"/>
            <a:ext cx="1975104" cy="13776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Якщо позивач відмовляється від позову і відмова приймається судом</a:t>
            </a:r>
            <a:endParaRPr lang="uk-UA" sz="1600" dirty="0"/>
          </a:p>
        </p:txBody>
      </p:sp>
      <p:sp>
        <p:nvSpPr>
          <p:cNvPr id="25" name="Прямоугольник 24"/>
          <p:cNvSpPr/>
          <p:nvPr/>
        </p:nvSpPr>
        <p:spPr>
          <a:xfrm>
            <a:off x="2359152" y="4395216"/>
            <a:ext cx="1975104" cy="13776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Якщо сторони укладають мирову угоду і вона затверджується судом</a:t>
            </a:r>
            <a:endParaRPr lang="uk-UA" sz="1600" dirty="0"/>
          </a:p>
        </p:txBody>
      </p:sp>
      <p:cxnSp>
        <p:nvCxnSpPr>
          <p:cNvPr id="28" name="Прямая со стрелкой 27"/>
          <p:cNvCxnSpPr/>
          <p:nvPr/>
        </p:nvCxnSpPr>
        <p:spPr>
          <a:xfrm>
            <a:off x="1584960" y="5791200"/>
            <a:ext cx="268224"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rot="10800000" flipV="1">
            <a:off x="2511552" y="5791200"/>
            <a:ext cx="316992" cy="170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Прямоугольник 30"/>
          <p:cNvSpPr/>
          <p:nvPr/>
        </p:nvSpPr>
        <p:spPr>
          <a:xfrm>
            <a:off x="182880" y="5986272"/>
            <a:ext cx="4547616" cy="6949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Провадження у справі закривається, про що суддя (суд) виносить відповідну ухвалу</a:t>
            </a:r>
            <a:endParaRPr lang="uk-UA" sz="1600" dirty="0"/>
          </a:p>
        </p:txBody>
      </p:sp>
      <p:cxnSp>
        <p:nvCxnSpPr>
          <p:cNvPr id="33" name="Прямая со стрелкой 32"/>
          <p:cNvCxnSpPr/>
          <p:nvPr/>
        </p:nvCxnSpPr>
        <p:spPr>
          <a:xfrm rot="5400000">
            <a:off x="7242048" y="2438400"/>
            <a:ext cx="3901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Прямоугольник 33"/>
          <p:cNvSpPr/>
          <p:nvPr/>
        </p:nvSpPr>
        <p:spPr>
          <a:xfrm>
            <a:off x="5693664" y="2645664"/>
            <a:ext cx="3730752" cy="6217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Суд (суддя) встановлює порядок дослідження доказів у справі</a:t>
            </a:r>
            <a:endParaRPr lang="uk-UA" sz="1600" dirty="0"/>
          </a:p>
        </p:txBody>
      </p:sp>
      <p:cxnSp>
        <p:nvCxnSpPr>
          <p:cNvPr id="36" name="Прямая соединительная линия 35"/>
          <p:cNvCxnSpPr/>
          <p:nvPr/>
        </p:nvCxnSpPr>
        <p:spPr>
          <a:xfrm rot="5400000">
            <a:off x="4273296" y="4797552"/>
            <a:ext cx="3072384"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5815584" y="3645408"/>
            <a:ext cx="2926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Прямоугольник 38"/>
          <p:cNvSpPr/>
          <p:nvPr/>
        </p:nvSpPr>
        <p:spPr>
          <a:xfrm>
            <a:off x="6114288" y="3395472"/>
            <a:ext cx="3224784" cy="4815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600" dirty="0" smtClean="0"/>
              <a:t>Допит </a:t>
            </a:r>
            <a:r>
              <a:rPr lang="uk-UA" sz="1600" dirty="0" smtClean="0"/>
              <a:t>свідків</a:t>
            </a:r>
            <a:endParaRPr lang="uk-UA" sz="1600" dirty="0"/>
          </a:p>
        </p:txBody>
      </p:sp>
      <p:sp>
        <p:nvSpPr>
          <p:cNvPr id="40" name="Прямоугольник 39"/>
          <p:cNvSpPr/>
          <p:nvPr/>
        </p:nvSpPr>
        <p:spPr>
          <a:xfrm>
            <a:off x="6108192" y="3974592"/>
            <a:ext cx="3224784" cy="5181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Дослідження письмових доказів</a:t>
            </a:r>
            <a:endParaRPr lang="uk-UA" sz="1600" dirty="0"/>
          </a:p>
        </p:txBody>
      </p:sp>
      <p:sp>
        <p:nvSpPr>
          <p:cNvPr id="41" name="Прямоугольник 40"/>
          <p:cNvSpPr/>
          <p:nvPr/>
        </p:nvSpPr>
        <p:spPr>
          <a:xfrm>
            <a:off x="6114288" y="4590288"/>
            <a:ext cx="3224784" cy="5181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Огляд речових і електронних доказів</a:t>
            </a:r>
            <a:endParaRPr lang="uk-UA" sz="1600" dirty="0"/>
          </a:p>
        </p:txBody>
      </p:sp>
      <p:sp>
        <p:nvSpPr>
          <p:cNvPr id="42" name="Прямоугольник 41"/>
          <p:cNvSpPr/>
          <p:nvPr/>
        </p:nvSpPr>
        <p:spPr>
          <a:xfrm>
            <a:off x="6108192" y="6047232"/>
            <a:ext cx="3224784" cy="5181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Дослідження висновку експерта</a:t>
            </a:r>
            <a:endParaRPr lang="uk-UA" sz="1600" dirty="0"/>
          </a:p>
        </p:txBody>
      </p:sp>
      <p:cxnSp>
        <p:nvCxnSpPr>
          <p:cNvPr id="43" name="Прямая со стрелкой 42"/>
          <p:cNvCxnSpPr/>
          <p:nvPr/>
        </p:nvCxnSpPr>
        <p:spPr>
          <a:xfrm>
            <a:off x="5797296" y="4212336"/>
            <a:ext cx="2926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a:off x="5827776" y="4840224"/>
            <a:ext cx="2926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5797296" y="6333744"/>
            <a:ext cx="2926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Прямоугольник 45"/>
          <p:cNvSpPr/>
          <p:nvPr/>
        </p:nvSpPr>
        <p:spPr>
          <a:xfrm>
            <a:off x="6089904" y="5199888"/>
            <a:ext cx="3224784" cy="7254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Відтворення звукозапису , демонстрація відеозапису їх дослідження  </a:t>
            </a:r>
            <a:endParaRPr lang="uk-UA" sz="1600" dirty="0"/>
          </a:p>
        </p:txBody>
      </p:sp>
      <p:cxnSp>
        <p:nvCxnSpPr>
          <p:cNvPr id="47" name="Прямая со стрелкой 46"/>
          <p:cNvCxnSpPr/>
          <p:nvPr/>
        </p:nvCxnSpPr>
        <p:spPr>
          <a:xfrm>
            <a:off x="5815584" y="5608320"/>
            <a:ext cx="2926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a:stCxn id="4" idx="3"/>
          </p:cNvCxnSpPr>
          <p:nvPr/>
        </p:nvCxnSpPr>
        <p:spPr>
          <a:xfrm>
            <a:off x="3669792" y="1225296"/>
            <a:ext cx="451104" cy="6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Скругленный прямоугольник 52"/>
          <p:cNvSpPr/>
          <p:nvPr/>
        </p:nvSpPr>
        <p:spPr>
          <a:xfrm>
            <a:off x="4120896" y="487680"/>
            <a:ext cx="5681472" cy="135331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Закінчується ця стадія</a:t>
            </a:r>
          </a:p>
          <a:p>
            <a:pPr algn="ctr"/>
            <a:r>
              <a:rPr lang="uk-UA" dirty="0" smtClean="0"/>
              <a:t> Суд (суддя) виносить ухвалу про закінчення з’ясування обставин справи і перевірки доказів, і як наслідок – перехід суду до судових дебатів</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87680" y="1414272"/>
            <a:ext cx="8741664" cy="5084064"/>
          </a:xfrm>
        </p:spPr>
        <p:txBody>
          <a:bodyPr>
            <a:normAutofit fontScale="85000" lnSpcReduction="20000"/>
          </a:bodyPr>
          <a:lstStyle/>
          <a:p>
            <a:r>
              <a:rPr lang="uk-UA" dirty="0" smtClean="0"/>
              <a:t>підводяться підсумки досліджених обставин справи, аналіз та оцінка доказів, чітко з'ясовується позиція учасників справи стосовно того, як повинна бути вирішена справа;</a:t>
            </a:r>
          </a:p>
          <a:p>
            <a:r>
              <a:rPr lang="uk-UA" dirty="0" smtClean="0"/>
              <a:t> під час судових дебатів учасники справи виступають з промовами (заключним словом), у яких вони посилаються тільки на обставини і докази, що досліджувалися в судовому засіданні;</a:t>
            </a:r>
          </a:p>
          <a:p>
            <a:r>
              <a:rPr lang="ru-RU" dirty="0" smtClean="0"/>
              <a:t>кожному </a:t>
            </a:r>
            <a:r>
              <a:rPr lang="uk-UA" dirty="0" smtClean="0"/>
              <a:t>учаснику справи надається однаковий час для виступу з промовою в судових дебатах;</a:t>
            </a:r>
          </a:p>
          <a:p>
            <a:r>
              <a:rPr lang="uk-UA" dirty="0" smtClean="0"/>
              <a:t>у судових дебатах першим надається слово позивачеві та його представникові;</a:t>
            </a:r>
          </a:p>
          <a:p>
            <a:r>
              <a:rPr lang="uk-UA" dirty="0" smtClean="0"/>
              <a:t>треті особи без самостійних вимог виступають у судових дебатах після особи, на стороні якої вони беруть участь;</a:t>
            </a:r>
          </a:p>
          <a:p>
            <a:r>
              <a:rPr lang="uk-UA" dirty="0" smtClean="0"/>
              <a:t>за клопотанням сторін і третіх осіб у судових дебатах можуть виступати лише їхні представники. Суд може зобов’язати учасника справи визначити, чи буде виступати з промовою тільки такий учасник чи тільки його представник;</a:t>
            </a:r>
          </a:p>
          <a:p>
            <a:r>
              <a:rPr lang="uk-UA" dirty="0" smtClean="0"/>
              <a:t>органи та особи, яким законом надано право звертатися до суду в інтересах інших осіб, виступають у судових дебатах першими. За ними виступають особи, в інтересах яких відкрито провадження у справі.</a:t>
            </a:r>
          </a:p>
          <a:p>
            <a:r>
              <a:rPr lang="uk-UA" dirty="0" smtClean="0"/>
              <a:t>тривалість судових дебатів визначається головуючим з урахуванням думки учасників справи виходячи з розумного часу для викладення промов. Головуючий може зупинити промовця лише тоді, коли він виходить за межі справи, що розглядається судом, або повторюється, або істотно виходить за визначені судом межі часу для викладення промов у судових дебатах. З дозволу суду промовці можуть обмінюватися репліками. Право останньої репліки завжди належить відповідачеві та його представникові.</a:t>
            </a:r>
          </a:p>
          <a:p>
            <a:endParaRPr lang="ru-RU" dirty="0"/>
          </a:p>
        </p:txBody>
      </p:sp>
      <p:sp>
        <p:nvSpPr>
          <p:cNvPr id="4" name="Скругленный прямоугольник 3"/>
          <p:cNvSpPr/>
          <p:nvPr/>
        </p:nvSpPr>
        <p:spPr>
          <a:xfrm>
            <a:off x="2194560" y="262128"/>
            <a:ext cx="5419344" cy="10180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ІІІ частина </a:t>
            </a:r>
          </a:p>
          <a:p>
            <a:pPr algn="ctr"/>
            <a:endParaRPr lang="uk-UA" dirty="0" smtClean="0"/>
          </a:p>
          <a:p>
            <a:pPr algn="ctr"/>
            <a:r>
              <a:rPr lang="uk-UA" b="1" i="1" dirty="0" smtClean="0"/>
              <a:t>Судові дебати </a:t>
            </a:r>
            <a:endParaRPr lang="ru-RU" dirty="0"/>
          </a:p>
        </p:txBody>
      </p:sp>
    </p:spTree>
  </p:cSld>
  <p:clrMapOvr>
    <a:masterClrMapping/>
  </p:clrMapOvr>
</p:sld>
</file>

<file path=ppt/theme/theme1.xml><?xml version="1.0" encoding="utf-8"?>
<a:theme xmlns:a="http://schemas.openxmlformats.org/drawingml/2006/main" name="Аспект">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3477</TotalTime>
  <Words>2975</Words>
  <Application>Microsoft Office PowerPoint</Application>
  <PresentationFormat>Произвольный</PresentationFormat>
  <Paragraphs>287</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Аспект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KILNER</dc:creator>
  <cp:lastModifiedBy>Анна</cp:lastModifiedBy>
  <cp:revision>330</cp:revision>
  <dcterms:created xsi:type="dcterms:W3CDTF">2022-09-03T17:54:59Z</dcterms:created>
  <dcterms:modified xsi:type="dcterms:W3CDTF">2023-02-22T08:58:16Z</dcterms:modified>
</cp:coreProperties>
</file>