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08.09.2020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857600"/>
          </a:xfrm>
        </p:spPr>
        <p:txBody>
          <a:bodyPr>
            <a:normAutofit fontScale="90000"/>
          </a:bodyPr>
          <a:lstStyle/>
          <a:p>
            <a:r>
              <a:rPr lang="uk-UA" dirty="0"/>
              <a:t>Вступ. Гігієна як наука. Історія розвитку гігієни. Санітарно-гігієнічна служба в Україні</a:t>
            </a:r>
            <a:br>
              <a:rPr lang="uk-UA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83036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4389120"/>
          </a:xfrm>
        </p:spPr>
        <p:txBody>
          <a:bodyPr>
            <a:noAutofit/>
          </a:bodyPr>
          <a:lstStyle/>
          <a:p>
            <a:pPr lvl="0"/>
            <a:r>
              <a:rPr lang="uk-UA" sz="1800" dirty="0"/>
              <a:t>прогнозування можливих змін у характеристиках здоров'я людей під впливом змін зовнішнього середовища;</a:t>
            </a:r>
          </a:p>
          <a:p>
            <a:pPr lvl="0"/>
            <a:r>
              <a:rPr lang="uk-UA" sz="1800" dirty="0"/>
              <a:t>розробка науково обґрунтованих нормативів корекції відповідних компонентів систем життєзабезпечення з урахуванням прогнозів та аналізу </a:t>
            </a:r>
            <a:r>
              <a:rPr lang="uk-UA" sz="1800" dirty="0" err="1"/>
              <a:t>антропоекологічної</a:t>
            </a:r>
            <a:r>
              <a:rPr lang="uk-UA" sz="1800" dirty="0"/>
              <a:t> </a:t>
            </a:r>
            <a:r>
              <a:rPr lang="uk-UA" sz="1800" dirty="0" smtClean="0"/>
              <a:t>напруги.</a:t>
            </a:r>
          </a:p>
          <a:p>
            <a:pPr marL="0" lvl="0" indent="0">
              <a:buNone/>
            </a:pPr>
            <a:r>
              <a:rPr lang="uk-UA" sz="1800" i="1" dirty="0" smtClean="0"/>
              <a:t>На </a:t>
            </a:r>
            <a:r>
              <a:rPr lang="uk-UA" sz="1800" i="1" dirty="0"/>
              <a:t>сучасному етапі розвитку екології людини до названих завдань додаються наступні, більш конкретизовані:</a:t>
            </a:r>
          </a:p>
          <a:p>
            <a:pPr lvl="0"/>
            <a:r>
              <a:rPr lang="uk-UA" sz="1800" i="1" dirty="0"/>
              <a:t>створення </a:t>
            </a:r>
            <a:r>
              <a:rPr lang="uk-UA" sz="1800" i="1" dirty="0" err="1"/>
              <a:t>антропоекологічного</a:t>
            </a:r>
            <a:r>
              <a:rPr lang="uk-UA" sz="1800" i="1" dirty="0"/>
              <a:t> моніторингу - системи спостережень за змінами процесів життєдіяльності людей у зв'язку з дією на них різних факторів навколишнього середовища, а також спостережень та оцінок умов середовища, які впливають на здоров'я населення, зумовлюють поширення захворювань;</a:t>
            </a:r>
          </a:p>
          <a:p>
            <a:pPr lvl="0"/>
            <a:r>
              <a:rPr lang="uk-UA" sz="1800" i="1" dirty="0"/>
              <a:t>складання медико-географічних карт, що відображають територіальну диференціацію захворювань населення, пов'язаних з погіршенням якості навколишнього середовища;</a:t>
            </a:r>
          </a:p>
          <a:p>
            <a:pPr lvl="0"/>
            <a:r>
              <a:rPr lang="uk-UA" sz="1800" i="1" dirty="0"/>
              <a:t>зіставлення медико-географічних карт з картами забруднення навколишнього середовища і встановлення кореляційної залежності між характером і ступенем забруднення різних природних компонентів </a:t>
            </a:r>
            <a:r>
              <a:rPr lang="uk-UA" sz="1800" i="1" dirty="0" err="1"/>
              <a:t>соціоекосистем</a:t>
            </a:r>
            <a:r>
              <a:rPr lang="uk-UA" sz="1800" i="1" dirty="0"/>
              <a:t> та відповідними захворюваннями населення;</a:t>
            </a:r>
          </a:p>
          <a:p>
            <a:pPr lvl="0"/>
            <a:r>
              <a:rPr lang="uk-UA" sz="1800" i="1" dirty="0"/>
              <a:t>визначення науково обґрунтованих значень гранично допустимих техногенних навантажень на людський організм.</a:t>
            </a:r>
          </a:p>
          <a:p>
            <a:endParaRPr lang="uk-UA" sz="1800" i="1" dirty="0"/>
          </a:p>
          <a:p>
            <a:endParaRPr lang="uk-UA" sz="1800" dirty="0"/>
          </a:p>
        </p:txBody>
      </p:sp>
    </p:spTree>
    <p:extLst>
      <p:ext uri="{BB962C8B-B14F-4D97-AF65-F5344CB8AC3E}">
        <p14:creationId xmlns:p14="http://schemas.microsoft.com/office/powerpoint/2010/main" val="38984864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4000" b="1" dirty="0" smtClean="0"/>
              <a:t>3. Санітарія </a:t>
            </a:r>
            <a:r>
              <a:rPr lang="uk-UA" sz="4000" b="1" dirty="0"/>
              <a:t>як практична діяльність у галузі профілактичної медицини</a:t>
            </a:r>
            <a:endParaRPr lang="uk-UA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i="1" dirty="0"/>
              <a:t>Гігієна</a:t>
            </a:r>
            <a:r>
              <a:rPr lang="uk-UA" dirty="0"/>
              <a:t> – науково-теоретична частина профілактичної медицини.</a:t>
            </a:r>
          </a:p>
          <a:p>
            <a:r>
              <a:rPr lang="uk-UA" b="1" i="1" dirty="0"/>
              <a:t>Профілактика</a:t>
            </a:r>
            <a:r>
              <a:rPr lang="uk-UA" dirty="0"/>
              <a:t> – один з основних принципів охорони здоров'я. Під профілактикою розуміють широку систему державних, громадських і медичних заходів, які спрямовані на збереження та зміцнення здоров'я людей, на виховання здорового молодого покоління, на підвищення працездатності та продовження активного життя.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821846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496944" cy="6264696"/>
          </a:xfrm>
        </p:spPr>
        <p:txBody>
          <a:bodyPr>
            <a:noAutofit/>
          </a:bodyPr>
          <a:lstStyle/>
          <a:p>
            <a:r>
              <a:rPr lang="uk-UA" sz="2000" dirty="0"/>
              <a:t>Розрізняють профілактику </a:t>
            </a:r>
            <a:r>
              <a:rPr lang="uk-UA" sz="2000" i="1" dirty="0"/>
              <a:t>суспільну та особисту. </a:t>
            </a:r>
            <a:endParaRPr lang="uk-UA" sz="2000" dirty="0"/>
          </a:p>
          <a:p>
            <a:r>
              <a:rPr lang="uk-UA" sz="2000" b="1" i="1" dirty="0"/>
              <a:t>Суспільна </a:t>
            </a:r>
            <a:r>
              <a:rPr lang="uk-UA" sz="2000" b="1" i="1" dirty="0" err="1"/>
              <a:t>профілактика</a:t>
            </a:r>
            <a:r>
              <a:rPr lang="uk-UA" sz="2000" dirty="0" err="1"/>
              <a:t>забезпечується</a:t>
            </a:r>
            <a:r>
              <a:rPr lang="uk-UA" sz="2000" dirty="0"/>
              <a:t> державними законодавчими заходами. Ці заходи передбачають створення сприятливих умов праці, життя і відпочинку, навчання та лікування, тобто таких умов, які дозволяють людині гармонійно розвиватися фізично і духовно, зберігати своє здоров'я і високу працездатність.</a:t>
            </a:r>
          </a:p>
          <a:p>
            <a:r>
              <a:rPr lang="uk-UA" sz="2000" b="1" i="1" dirty="0"/>
              <a:t>Особиста профілактика</a:t>
            </a:r>
            <a:r>
              <a:rPr lang="uk-UA" sz="2000" dirty="0"/>
              <a:t> спрямована на запобігання перевантаження організму, насамперед його нервової і серцево-судинної систем, порушення режиму роботи, відпочинку, харчування, гіподинамії, вживання алкоголю, тютюну та ін. Щодо конкретних видів патології, то профілактику поділяють на:</a:t>
            </a:r>
          </a:p>
          <a:p>
            <a:pPr lvl="0"/>
            <a:r>
              <a:rPr lang="uk-UA" sz="2000" dirty="0"/>
              <a:t>– </a:t>
            </a:r>
            <a:r>
              <a:rPr lang="uk-UA" sz="2000" b="1" i="1" dirty="0"/>
              <a:t>первинну</a:t>
            </a:r>
            <a:r>
              <a:rPr lang="uk-UA" sz="2000" i="1" dirty="0"/>
              <a:t>,</a:t>
            </a:r>
            <a:r>
              <a:rPr lang="uk-UA" sz="2000" dirty="0"/>
              <a:t> яка має на меті запобігання виникненню захворювань. Вона є радикальною і спрямована на причину захворювань або на чинники ризику, що провокують захворювання;</a:t>
            </a:r>
          </a:p>
          <a:p>
            <a:pPr lvl="0"/>
            <a:r>
              <a:rPr lang="uk-UA" sz="2000" dirty="0"/>
              <a:t>– </a:t>
            </a:r>
            <a:r>
              <a:rPr lang="uk-UA" sz="2000" b="1" i="1" dirty="0"/>
              <a:t>вторинну</a:t>
            </a:r>
            <a:r>
              <a:rPr lang="uk-UA" sz="2000" i="1" dirty="0"/>
              <a:t>,</a:t>
            </a:r>
            <a:r>
              <a:rPr lang="uk-UA" sz="2000" dirty="0"/>
              <a:t> яка передбачає раннє визначення </a:t>
            </a:r>
            <a:r>
              <a:rPr lang="uk-UA" sz="2000" dirty="0" err="1"/>
              <a:t>передпатологічних</a:t>
            </a:r>
            <a:r>
              <a:rPr lang="uk-UA" sz="2000" dirty="0"/>
              <a:t> явищ, запобігання розвиткові або загостренню хвороби, систематичне лікування хворого;</a:t>
            </a:r>
          </a:p>
          <a:p>
            <a:pPr lvl="0"/>
            <a:r>
              <a:rPr lang="uk-UA" sz="2000" dirty="0"/>
              <a:t>– </a:t>
            </a:r>
            <a:r>
              <a:rPr lang="uk-UA" sz="2000" b="1" i="1" dirty="0"/>
              <a:t>третинну</a:t>
            </a:r>
            <a:r>
              <a:rPr lang="uk-UA" sz="2000" i="1" dirty="0"/>
              <a:t>,</a:t>
            </a:r>
            <a:r>
              <a:rPr lang="uk-UA" sz="2000" dirty="0"/>
              <a:t> або реабілітаційну, метою якої є не допустити можливих ускладнень та рецидивів загострень перенесених Захворювань.</a:t>
            </a:r>
          </a:p>
          <a:p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36462095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6632"/>
            <a:ext cx="8229600" cy="4389120"/>
          </a:xfrm>
        </p:spPr>
        <p:txBody>
          <a:bodyPr>
            <a:noAutofit/>
          </a:bodyPr>
          <a:lstStyle/>
          <a:p>
            <a:r>
              <a:rPr lang="uk-UA" sz="2400" b="1" i="1" dirty="0"/>
              <a:t>Санітарія</a:t>
            </a:r>
            <a:r>
              <a:rPr lang="uk-UA" sz="2400" i="1" dirty="0"/>
              <a:t> –</a:t>
            </a:r>
            <a:r>
              <a:rPr lang="uk-UA" sz="2400" dirty="0"/>
              <a:t> це практичне застосування розроблених гігієнічною наукою нормативів, правил та рекомендацій, які забезпечують оптимізацію умов навчання і виховання, побуту, праці, відпочинку та харчування людей з метою зміцнення і збереження їх здоров'я. Розрізняють санітарію шкільну, житлово-комунальну, виробничу та харчову</a:t>
            </a:r>
            <a:r>
              <a:rPr lang="uk-UA" sz="2400" dirty="0" smtClean="0"/>
              <a:t>.</a:t>
            </a:r>
          </a:p>
          <a:p>
            <a:endParaRPr lang="uk-UA" sz="2400" dirty="0"/>
          </a:p>
          <a:p>
            <a:pPr marL="0" indent="0">
              <a:buNone/>
            </a:pPr>
            <a:r>
              <a:rPr lang="uk-UA" sz="2400" b="1" i="1" dirty="0" smtClean="0"/>
              <a:t>Шкільна </a:t>
            </a:r>
            <a:r>
              <a:rPr lang="uk-UA" sz="2400" b="1" i="1" dirty="0"/>
              <a:t>санітарія</a:t>
            </a:r>
            <a:r>
              <a:rPr lang="uk-UA" sz="2400" i="1" dirty="0"/>
              <a:t> –</a:t>
            </a:r>
            <a:r>
              <a:rPr lang="uk-UA" sz="2400" dirty="0"/>
              <a:t> це система контролю за дотриманням санітарних норм, правил і гігієнічних вимог по відношенню до фізичного розвитку та стану здоров'я дитячого та підліткового населення; умов їх виховання, режиму навчальної і трудової діяльності, відпочинку, фізичної культури; до проектування, будівництва та експлуатації приміщень, меблів, обладнання в дитячих дошкільних та підліткових закладах.</a:t>
            </a:r>
          </a:p>
          <a:p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4295496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4389120"/>
          </a:xfrm>
        </p:spPr>
        <p:txBody>
          <a:bodyPr>
            <a:noAutofit/>
          </a:bodyPr>
          <a:lstStyle/>
          <a:p>
            <a:r>
              <a:rPr lang="uk-UA" sz="2400" b="1" i="1" dirty="0"/>
              <a:t>Житлово-комунальна санітарія</a:t>
            </a:r>
            <a:r>
              <a:rPr lang="uk-UA" sz="2400" dirty="0"/>
              <a:t> забезпечує контроль за проведенням заходів щодо санітарної охорони атмосферного повітря, води та </a:t>
            </a:r>
            <a:r>
              <a:rPr lang="uk-UA" sz="2400" dirty="0" err="1"/>
              <a:t>грунту</a:t>
            </a:r>
            <a:r>
              <a:rPr lang="uk-UA" sz="2400" dirty="0"/>
              <a:t> від забруднення; здійсненням раціонального науково </a:t>
            </a:r>
            <a:r>
              <a:rPr lang="uk-UA" sz="2400" dirty="0" err="1"/>
              <a:t>обгрунтованого</a:t>
            </a:r>
            <a:r>
              <a:rPr lang="uk-UA" sz="2400" dirty="0"/>
              <a:t> планування, озеленення, забудови, санітарного благоустрою та санітарного стану населених місць, житлових і громадських будівель, установ освіти, культури, охорони здоров'я, споруд для спорту і фізичної культури</a:t>
            </a:r>
            <a:r>
              <a:rPr lang="uk-UA" sz="2400" dirty="0" smtClean="0"/>
              <a:t>.</a:t>
            </a:r>
          </a:p>
          <a:p>
            <a:endParaRPr lang="uk-UA" sz="2400" dirty="0"/>
          </a:p>
          <a:p>
            <a:r>
              <a:rPr lang="uk-UA" sz="2400" b="1" i="1" dirty="0"/>
              <a:t>Виробнича санітарія</a:t>
            </a:r>
            <a:r>
              <a:rPr lang="uk-UA" sz="2400" dirty="0"/>
              <a:t> являє собою комплекс заходів щодо контролю за дотриманням гігієнічних нормативів факторів виробничого середовища і трудової діяльності, які забезпечують сприятливі умови праці, попереджають можливість виникнення професійних отруєнь та захворювань, підвищують ефективність праці та запобігають розвитку втомі і перевтомі.</a:t>
            </a:r>
          </a:p>
          <a:p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19518273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052736"/>
            <a:ext cx="8229600" cy="4389120"/>
          </a:xfrm>
        </p:spPr>
        <p:txBody>
          <a:bodyPr/>
          <a:lstStyle/>
          <a:p>
            <a:r>
              <a:rPr lang="uk-UA" b="1" i="1" dirty="0"/>
              <a:t>Харчова санітарія</a:t>
            </a:r>
            <a:r>
              <a:rPr lang="uk-UA" dirty="0"/>
              <a:t> – комплекс заходів по контролю за дотриманням гігієнічних вимог при проектуванні, будівництві та експлуатації харчових підприємств і установ, матеріалів та устаткування для них; при розробці рецептури та технології харчових продуктів; при виробництві, консервуванні, транспортуванні, зберіганні та реалізації харчових продуктів; при проведенні заходів щодо попередження аліментарних захворювань.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412981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0"/>
            <a:ext cx="8712968" cy="6669360"/>
          </a:xfrm>
        </p:spPr>
        <p:txBody>
          <a:bodyPr>
            <a:noAutofit/>
          </a:bodyPr>
          <a:lstStyle/>
          <a:p>
            <a:r>
              <a:rPr lang="uk-UA" sz="2400" dirty="0"/>
              <a:t>Для виконання цих завдань у кожній країні існує спеціальна державна служба, яка контролює дотримання санітарного законодавства.</a:t>
            </a:r>
          </a:p>
          <a:p>
            <a:r>
              <a:rPr lang="uk-UA" sz="2400" b="1" i="1" dirty="0"/>
              <a:t>Відповідно до Указу Президента України "Про оптимізацію системи центральних органів виконавчої влади" від 9 грудня 2010 року № 1085, була проведена реорганізація </a:t>
            </a:r>
            <a:r>
              <a:rPr lang="uk-UA" sz="2400" b="1" i="1" dirty="0" err="1"/>
              <a:t>санепідслужби</a:t>
            </a:r>
            <a:r>
              <a:rPr lang="uk-UA" sz="2400" b="1" i="1" dirty="0"/>
              <a:t>. Згідно з Положенням про </a:t>
            </a:r>
            <a:r>
              <a:rPr lang="uk-UA" sz="2400" b="1" i="1" dirty="0" err="1"/>
              <a:t>Держсанепідслужбу</a:t>
            </a:r>
            <a:r>
              <a:rPr lang="uk-UA" sz="2400" b="1" i="1" dirty="0"/>
              <a:t> України, затвердженим Указом Президента України від 6 квітня 2011 року №400, на регіональному рівні передбачено створення територіальних органів, а на місцевому рівні відокремлених структурних підрозділів цих територіальних органів, керівники яких виконують повноваження головних державних санітарних лікарів відповідної адміністративної території.</a:t>
            </a:r>
            <a:endParaRPr lang="uk-UA" sz="2400" b="1" dirty="0"/>
          </a:p>
          <a:p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8199076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8229600" cy="1143000"/>
          </a:xfrm>
        </p:spPr>
        <p:txBody>
          <a:bodyPr>
            <a:noAutofit/>
          </a:bodyPr>
          <a:lstStyle/>
          <a:p>
            <a:pPr lvl="0"/>
            <a:r>
              <a:rPr lang="uk-UA" sz="4000" b="1" dirty="0" smtClean="0"/>
              <a:t>4. Класифікація </a:t>
            </a:r>
            <a:r>
              <a:rPr lang="uk-UA" sz="4000" b="1" dirty="0"/>
              <a:t>чинників довкілля, їх вплив на здоров’я людей.</a:t>
            </a:r>
            <a:r>
              <a:rPr lang="uk-UA" sz="4000" dirty="0"/>
              <a:t/>
            </a:r>
            <a:br>
              <a:rPr lang="uk-UA" sz="4000" dirty="0"/>
            </a:br>
            <a:endParaRPr lang="uk-UA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/>
              <a:t>Процес відновлення здоров’я включає рекреацію (відпочинок). лікування і медико-соціальну реабілітацію )відновлення лікування), тобто відновлення соціального статусу хворих та інвалідів.</a:t>
            </a:r>
          </a:p>
          <a:p>
            <a:r>
              <a:rPr lang="uk-UA" dirty="0"/>
              <a:t>Трьом рівням особистості (соматичному, психічному і соціальному) відповідають тир аспекти здоров’я – фізичний (соматичний), психічний і соціальний. Вирішення практичних проблем в охороні здоров’я пов’язане перед усім з діагностикою рівня соматичного здоров’я людини.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231248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4389120"/>
          </a:xfrm>
        </p:spPr>
        <p:txBody>
          <a:bodyPr>
            <a:normAutofit fontScale="92500" lnSpcReduction="10000"/>
          </a:bodyPr>
          <a:lstStyle/>
          <a:p>
            <a:r>
              <a:rPr lang="uk-UA" b="1" dirty="0"/>
              <a:t>Вплив шкідливих звичок на організм людини.</a:t>
            </a:r>
            <a:endParaRPr lang="uk-UA" dirty="0"/>
          </a:p>
          <a:p>
            <a:r>
              <a:rPr lang="uk-UA" dirty="0"/>
              <a:t>Діти алкоголіків частіше хворіють на шизофренію, народжуються глухонімими, з тяжкими розладами функції залоз внутрішньої секреції</a:t>
            </a:r>
            <a:r>
              <a:rPr lang="uk-UA" dirty="0" smtClean="0"/>
              <a:t>.</a:t>
            </a:r>
          </a:p>
          <a:p>
            <a:endParaRPr lang="uk-UA" dirty="0"/>
          </a:p>
          <a:p>
            <a:r>
              <a:rPr lang="uk-UA" dirty="0"/>
              <a:t>Вплив алкоголю на перебіг вагітності: ускладнена вагітність спостерігалася у 28% випадків, а недоношена – у 34. Порушення розвитку плаценти під впливом алкоголю часто призводить до мимовільних абортів та передчасних родів. У жінок-алкоголіків часто народжуються мертві діти, з фізичними </a:t>
            </a:r>
            <a:r>
              <a:rPr lang="uk-UA" dirty="0" err="1"/>
              <a:t>виродливостями</a:t>
            </a:r>
            <a:r>
              <a:rPr lang="uk-UA" dirty="0"/>
              <a:t>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469454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Багато захворювань мають спадкову природу. Сукупність генів, тобто генотип, одержаний від батьків, містить у собі як нормальні, здорові гени, так і патологічні змінені. Крім того, протягом життя людини можуть відбуватися зміни в генах – мутації. Все це являє собою генетичний ризик.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82247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4893176"/>
          </a:xfrm>
        </p:spPr>
        <p:txBody>
          <a:bodyPr>
            <a:noAutofit/>
          </a:bodyPr>
          <a:lstStyle/>
          <a:p>
            <a:pPr lvl="0" algn="ctr"/>
            <a:r>
              <a:rPr lang="uk-UA" sz="1800" dirty="0" smtClean="0"/>
              <a:t>План</a:t>
            </a:r>
          </a:p>
          <a:p>
            <a:pPr marL="0" lvl="0" indent="0">
              <a:buNone/>
            </a:pPr>
            <a:r>
              <a:rPr lang="uk-UA" sz="1800" dirty="0" smtClean="0"/>
              <a:t>1. Гігієна </a:t>
            </a:r>
            <a:r>
              <a:rPr lang="uk-UA" sz="1800" dirty="0"/>
              <a:t>як наука, її мета, завдання. </a:t>
            </a:r>
          </a:p>
          <a:p>
            <a:pPr marL="0" lvl="0" indent="0">
              <a:buNone/>
            </a:pPr>
            <a:r>
              <a:rPr lang="uk-UA" sz="1800" dirty="0" smtClean="0"/>
              <a:t>2. Екологія </a:t>
            </a:r>
            <a:r>
              <a:rPr lang="uk-UA" sz="1800" dirty="0"/>
              <a:t>людини. </a:t>
            </a:r>
          </a:p>
          <a:p>
            <a:pPr marL="0" lvl="0" indent="0">
              <a:buNone/>
            </a:pPr>
            <a:r>
              <a:rPr lang="uk-UA" sz="1800" dirty="0" smtClean="0"/>
              <a:t>3. Санітарія </a:t>
            </a:r>
            <a:r>
              <a:rPr lang="uk-UA" sz="1800" dirty="0"/>
              <a:t>як практична діяльність у галузі профілактичної медицини. </a:t>
            </a:r>
          </a:p>
          <a:p>
            <a:pPr marL="0" lvl="0" indent="0">
              <a:buNone/>
            </a:pPr>
            <a:r>
              <a:rPr lang="uk-UA" sz="1800" dirty="0" smtClean="0"/>
              <a:t>4. Класифікація </a:t>
            </a:r>
            <a:r>
              <a:rPr lang="uk-UA" sz="1800" dirty="0"/>
              <a:t>чинників довкілля, їх вплив на здоров’я людей. </a:t>
            </a:r>
          </a:p>
          <a:p>
            <a:pPr marL="0" lvl="0" indent="0">
              <a:buNone/>
            </a:pPr>
            <a:r>
              <a:rPr lang="uk-UA" sz="1800" dirty="0" smtClean="0"/>
              <a:t>5. Гігієнічне </a:t>
            </a:r>
            <a:r>
              <a:rPr lang="uk-UA" sz="1800" dirty="0"/>
              <a:t>нормування.</a:t>
            </a:r>
          </a:p>
          <a:p>
            <a:pPr marL="0" lvl="0" indent="0">
              <a:buNone/>
            </a:pPr>
            <a:r>
              <a:rPr lang="uk-UA" sz="1800" dirty="0" smtClean="0"/>
              <a:t>6. Історія </a:t>
            </a:r>
            <a:r>
              <a:rPr lang="uk-UA" sz="1800" dirty="0"/>
              <a:t>розвитку гігієни. Видатні українські вчені-гігієністи: О.П. </a:t>
            </a:r>
            <a:r>
              <a:rPr lang="uk-UA" sz="1800" dirty="0" err="1"/>
              <a:t>Доброславін</a:t>
            </a:r>
            <a:r>
              <a:rPr lang="uk-UA" sz="1800" dirty="0"/>
              <a:t>, Ф.Ф. </a:t>
            </a:r>
            <a:r>
              <a:rPr lang="uk-UA" sz="1800" dirty="0" err="1"/>
              <a:t>Ерісман</a:t>
            </a:r>
            <a:r>
              <a:rPr lang="uk-UA" sz="1800" dirty="0"/>
              <a:t>, О.М. </a:t>
            </a:r>
            <a:r>
              <a:rPr lang="uk-UA" sz="1800" dirty="0" err="1"/>
              <a:t>Марзеєв</a:t>
            </a:r>
            <a:r>
              <a:rPr lang="uk-UA" sz="1800" dirty="0"/>
              <a:t>, В.А. </a:t>
            </a:r>
            <a:r>
              <a:rPr lang="uk-UA" sz="1800" dirty="0" err="1"/>
              <a:t>Субботін</a:t>
            </a:r>
            <a:r>
              <a:rPr lang="uk-UA" sz="1800" dirty="0"/>
              <a:t>, В.Д. Орлов, І.П. </a:t>
            </a:r>
            <a:r>
              <a:rPr lang="uk-UA" sz="1800" dirty="0" err="1"/>
              <a:t>Скворцов</a:t>
            </a:r>
            <a:r>
              <a:rPr lang="uk-UA" sz="1800" dirty="0"/>
              <a:t>, Ф.І. </a:t>
            </a:r>
            <a:r>
              <a:rPr lang="uk-UA" sz="1800" dirty="0" err="1"/>
              <a:t>Якобій</a:t>
            </a:r>
            <a:r>
              <a:rPr lang="uk-UA" sz="1800" dirty="0"/>
              <a:t>, О.З. Корчак-</a:t>
            </a:r>
            <a:r>
              <a:rPr lang="uk-UA" sz="1800" dirty="0" err="1"/>
              <a:t>Чепурківський</a:t>
            </a:r>
            <a:r>
              <a:rPr lang="uk-UA" sz="1800" dirty="0"/>
              <a:t>, Р.Д. </a:t>
            </a:r>
            <a:r>
              <a:rPr lang="uk-UA" sz="1800" dirty="0" err="1"/>
              <a:t>Габович</a:t>
            </a:r>
            <a:r>
              <a:rPr lang="uk-UA" sz="1800" dirty="0"/>
              <a:t>, І. Медвідь, Є.Г. Гончарук, Ю.І. </a:t>
            </a:r>
            <a:r>
              <a:rPr lang="uk-UA" sz="1800" dirty="0" err="1"/>
              <a:t>Кундієв</a:t>
            </a:r>
            <a:r>
              <a:rPr lang="uk-UA" sz="1800" dirty="0"/>
              <a:t>, М.П. Воронцов, О.О. </a:t>
            </a:r>
            <a:r>
              <a:rPr lang="uk-UA" sz="1800" dirty="0" err="1"/>
              <a:t>Новакатікян</a:t>
            </a:r>
            <a:r>
              <a:rPr lang="uk-UA" sz="1800" dirty="0"/>
              <a:t>, В.Д. </a:t>
            </a:r>
            <a:r>
              <a:rPr lang="uk-UA" sz="1800" dirty="0" err="1"/>
              <a:t>Ванханен</a:t>
            </a:r>
            <a:r>
              <a:rPr lang="uk-UA" sz="1800" dirty="0"/>
              <a:t>, І.І. Даценко та ін.</a:t>
            </a:r>
          </a:p>
          <a:p>
            <a:pPr marL="0" indent="0">
              <a:buNone/>
            </a:pPr>
            <a:r>
              <a:rPr lang="uk-UA" sz="1800" dirty="0"/>
              <a:t> </a:t>
            </a:r>
          </a:p>
          <a:p>
            <a:pPr marL="0" indent="0">
              <a:buNone/>
            </a:pPr>
            <a:r>
              <a:rPr lang="uk-UA" sz="1800" i="1" dirty="0"/>
              <a:t> СРС: </a:t>
            </a:r>
            <a:endParaRPr lang="uk-UA" sz="1800" i="1" dirty="0" smtClean="0"/>
          </a:p>
          <a:p>
            <a:pPr marL="514350" indent="-514350">
              <a:buAutoNum type="arabicPeriod"/>
            </a:pPr>
            <a:r>
              <a:rPr lang="uk-UA" sz="1800" i="1" dirty="0" smtClean="0"/>
              <a:t>Санітарно-гігієнічна </a:t>
            </a:r>
            <a:r>
              <a:rPr lang="uk-UA" sz="1800" i="1" dirty="0"/>
              <a:t>служба в Україні, її структура. </a:t>
            </a:r>
            <a:endParaRPr lang="uk-UA" sz="1800" i="1" dirty="0" smtClean="0"/>
          </a:p>
          <a:p>
            <a:pPr marL="514350" indent="-514350">
              <a:buAutoNum type="arabicPeriod"/>
            </a:pPr>
            <a:r>
              <a:rPr lang="uk-UA" sz="1800" i="1" dirty="0" smtClean="0"/>
              <a:t>Закон </a:t>
            </a:r>
            <a:r>
              <a:rPr lang="uk-UA" sz="1800" i="1" dirty="0"/>
              <a:t>України “Про забезпечення санітарного та епідемічного благополуччя населення” і “Положення про державний санітарний нагляд”. </a:t>
            </a:r>
            <a:endParaRPr lang="uk-UA" sz="1800" i="1" dirty="0" smtClean="0"/>
          </a:p>
          <a:p>
            <a:pPr marL="514350" indent="-514350">
              <a:buAutoNum type="arabicPeriod"/>
            </a:pPr>
            <a:r>
              <a:rPr lang="uk-UA" sz="1800" i="1" dirty="0" smtClean="0"/>
              <a:t>Екологічні </a:t>
            </a:r>
            <a:r>
              <a:rPr lang="uk-UA" sz="1800" i="1" dirty="0"/>
              <a:t>проблеми </a:t>
            </a:r>
            <a:r>
              <a:rPr lang="uk-UA" sz="1800" i="1" dirty="0" smtClean="0"/>
              <a:t>сьогодення.</a:t>
            </a:r>
            <a:endParaRPr lang="uk-UA" sz="1800" dirty="0"/>
          </a:p>
          <a:p>
            <a:pPr marL="514350" indent="-514350">
              <a:buAutoNum type="arabicPeriod"/>
            </a:pPr>
            <a:r>
              <a:rPr lang="uk-UA" sz="1800" i="1" dirty="0" smtClean="0"/>
              <a:t>Методи </a:t>
            </a:r>
            <a:r>
              <a:rPr lang="uk-UA" sz="1800" i="1" dirty="0"/>
              <a:t>санітарно-гігієнічних досліджень. Метрологія і стандартизація.</a:t>
            </a:r>
            <a:endParaRPr lang="uk-UA" sz="1800" dirty="0"/>
          </a:p>
          <a:p>
            <a:endParaRPr lang="uk-UA" sz="1800" dirty="0"/>
          </a:p>
        </p:txBody>
      </p:sp>
    </p:spTree>
    <p:extLst>
      <p:ext uri="{BB962C8B-B14F-4D97-AF65-F5344CB8AC3E}">
        <p14:creationId xmlns:p14="http://schemas.microsoft.com/office/powerpoint/2010/main" val="34886370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uk-UA" b="1" dirty="0" smtClean="0"/>
              <a:t>5. Гігієнічне </a:t>
            </a:r>
            <a:r>
              <a:rPr lang="uk-UA" b="1" dirty="0"/>
              <a:t>нормування.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Гігієнічна регламентація вмісту токсичних хімічних речовин у повітрі виробничих приміщень, визначення</a:t>
            </a:r>
            <a:r>
              <a:rPr lang="uk-UA" b="1" i="1" dirty="0"/>
              <a:t> гранично допустимої концентрації </a:t>
            </a:r>
            <a:r>
              <a:rPr lang="uk-UA" dirty="0"/>
              <a:t>(ГДК), </a:t>
            </a:r>
            <a:r>
              <a:rPr lang="uk-UA" b="1" i="1" dirty="0"/>
              <a:t>гранично допустимої дози</a:t>
            </a:r>
            <a:r>
              <a:rPr lang="uk-UA" dirty="0"/>
              <a:t> (ГДД) та </a:t>
            </a:r>
            <a:r>
              <a:rPr lang="uk-UA" b="1" i="1" dirty="0"/>
              <a:t>орієнтовно безпечного рівня впливу </a:t>
            </a:r>
            <a:r>
              <a:rPr lang="uk-UA" dirty="0"/>
              <a:t>(ОБРВ) є надзвичайно ефективним профілактичним заходом, що дозволяє запобігти несприятливому впливу цих речовин на організм працівників.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472674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4389120"/>
          </a:xfrm>
        </p:spPr>
        <p:txBody>
          <a:bodyPr>
            <a:noAutofit/>
          </a:bodyPr>
          <a:lstStyle/>
          <a:p>
            <a:r>
              <a:rPr lang="uk-UA" sz="2800" dirty="0"/>
              <a:t>Наукове </a:t>
            </a:r>
            <a:r>
              <a:rPr lang="uk-UA" sz="2800" dirty="0" err="1"/>
              <a:t>обгрунтування</a:t>
            </a:r>
            <a:r>
              <a:rPr lang="uk-UA" sz="2800" dirty="0"/>
              <a:t> </a:t>
            </a:r>
            <a:r>
              <a:rPr lang="uk-UA" sz="2800" b="1" i="1" dirty="0"/>
              <a:t>принципів гігієнічного нормування хімічних речовин в атмосферному повітрі</a:t>
            </a:r>
            <a:r>
              <a:rPr lang="uk-UA" sz="2800" dirty="0"/>
              <a:t> мало у своєму розвитку три основні етапи:</a:t>
            </a:r>
          </a:p>
          <a:p>
            <a:r>
              <a:rPr lang="uk-UA" sz="2800" i="1" dirty="0"/>
              <a:t>І етап – природознавчий</a:t>
            </a:r>
            <a:r>
              <a:rPr lang="uk-UA" sz="2800" dirty="0"/>
              <a:t>, коли нормою визнавався склад повітря, що спостерігається у природних умовах.</a:t>
            </a:r>
          </a:p>
          <a:p>
            <a:r>
              <a:rPr lang="uk-UA" sz="2800" i="1" dirty="0"/>
              <a:t>ІІ етап – санітарно-технічний</a:t>
            </a:r>
            <a:r>
              <a:rPr lang="uk-UA" sz="2800" dirty="0"/>
              <a:t>, коли нормою вважався такий склад повітря, що є технічно досяжним.</a:t>
            </a:r>
          </a:p>
          <a:p>
            <a:r>
              <a:rPr lang="uk-UA" sz="2800" i="1" dirty="0"/>
              <a:t>ІІІ етап – фізіологічний</a:t>
            </a:r>
            <a:r>
              <a:rPr lang="uk-UA" sz="2800" dirty="0"/>
              <a:t>, коли норма визначалась на підставі оцінки прямої дії забруднювачів на здоров’я людини.</a:t>
            </a:r>
          </a:p>
        </p:txBody>
      </p:sp>
    </p:spTree>
    <p:extLst>
      <p:ext uri="{BB962C8B-B14F-4D97-AF65-F5344CB8AC3E}">
        <p14:creationId xmlns:p14="http://schemas.microsoft.com/office/powerpoint/2010/main" val="31372989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908720"/>
            <a:ext cx="8229600" cy="4389120"/>
          </a:xfrm>
        </p:spPr>
        <p:txBody>
          <a:bodyPr/>
          <a:lstStyle/>
          <a:p>
            <a:r>
              <a:rPr lang="uk-UA" dirty="0"/>
              <a:t>Слід підкреслити, що фізіологічний підхід передбачав виділення 3 зон:</a:t>
            </a:r>
          </a:p>
          <a:p>
            <a:pPr lvl="0"/>
            <a:r>
              <a:rPr lang="uk-UA" i="1" dirty="0"/>
              <a:t>перша</a:t>
            </a:r>
            <a:r>
              <a:rPr lang="uk-UA" dirty="0"/>
              <a:t> </a:t>
            </a:r>
            <a:r>
              <a:rPr lang="uk-UA" i="1" dirty="0"/>
              <a:t>зона </a:t>
            </a:r>
            <a:r>
              <a:rPr lang="uk-UA" dirty="0"/>
              <a:t>– відсутність впливу чинника на організм;</a:t>
            </a:r>
          </a:p>
          <a:p>
            <a:pPr lvl="0"/>
            <a:r>
              <a:rPr lang="uk-UA" i="1" dirty="0"/>
              <a:t>друга</a:t>
            </a:r>
            <a:r>
              <a:rPr lang="uk-UA" dirty="0"/>
              <a:t> </a:t>
            </a:r>
            <a:r>
              <a:rPr lang="uk-UA" i="1" dirty="0"/>
              <a:t>зона</a:t>
            </a:r>
            <a:r>
              <a:rPr lang="uk-UA" dirty="0"/>
              <a:t> – вплив чинника компенсується за рахунок захисно-пристосувальних реакцій організму;</a:t>
            </a:r>
          </a:p>
          <a:p>
            <a:pPr lvl="0"/>
            <a:r>
              <a:rPr lang="uk-UA" i="1" dirty="0"/>
              <a:t>третя</a:t>
            </a:r>
            <a:r>
              <a:rPr lang="uk-UA" dirty="0"/>
              <a:t> </a:t>
            </a:r>
            <a:r>
              <a:rPr lang="uk-UA" i="1" dirty="0"/>
              <a:t>зона</a:t>
            </a:r>
            <a:r>
              <a:rPr lang="uk-UA" dirty="0"/>
              <a:t> – токсична дія на організм зумовлює появу патологічних зрушень у стані здоров’я.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234592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4389120"/>
          </a:xfrm>
        </p:spPr>
        <p:txBody>
          <a:bodyPr>
            <a:normAutofit fontScale="77500" lnSpcReduction="20000"/>
          </a:bodyPr>
          <a:lstStyle/>
          <a:p>
            <a:r>
              <a:rPr lang="uk-UA" dirty="0"/>
              <a:t>Для визначення вмісту хімічних речовин у повітрі використовують три групи методів</a:t>
            </a:r>
            <a:r>
              <a:rPr lang="uk-UA" dirty="0" smtClean="0"/>
              <a:t>:</a:t>
            </a:r>
          </a:p>
          <a:p>
            <a:endParaRPr lang="uk-UA" dirty="0"/>
          </a:p>
          <a:p>
            <a:r>
              <a:rPr lang="uk-UA" dirty="0"/>
              <a:t>1 група — </a:t>
            </a:r>
            <a:r>
              <a:rPr lang="uk-UA" i="1" dirty="0"/>
              <a:t>методи візуальної калориметрії</a:t>
            </a:r>
            <a:r>
              <a:rPr lang="uk-UA" dirty="0"/>
              <a:t>, що полягають у зіставленні кольору поглинального розчину, який одержують після протягування крізь нього досліджуваного повітря, зі стандартною шкалою</a:t>
            </a:r>
            <a:r>
              <a:rPr lang="uk-UA" dirty="0" smtClean="0"/>
              <a:t>;</a:t>
            </a:r>
          </a:p>
          <a:p>
            <a:endParaRPr lang="uk-UA" dirty="0"/>
          </a:p>
          <a:p>
            <a:r>
              <a:rPr lang="uk-UA" dirty="0"/>
              <a:t>2 група— </a:t>
            </a:r>
            <a:r>
              <a:rPr lang="uk-UA" i="1" dirty="0"/>
              <a:t>методи, які передбачають застосування реактивного паперу</a:t>
            </a:r>
            <a:r>
              <a:rPr lang="uk-UA" dirty="0"/>
              <a:t>, що дозволяє провести якісний та кількісний аналіз вмісту шкідливих речовин за наявністю та інтенсивністю характерного для кожного з них забарвлення</a:t>
            </a:r>
            <a:r>
              <a:rPr lang="uk-UA" dirty="0" smtClean="0"/>
              <a:t>;</a:t>
            </a:r>
          </a:p>
          <a:p>
            <a:endParaRPr lang="uk-UA" dirty="0"/>
          </a:p>
          <a:p>
            <a:r>
              <a:rPr lang="uk-UA" dirty="0"/>
              <a:t>3 група — </a:t>
            </a:r>
            <a:r>
              <a:rPr lang="uk-UA" i="1" dirty="0"/>
              <a:t>лінійно-калориметричні методи</a:t>
            </a:r>
            <a:r>
              <a:rPr lang="uk-UA" dirty="0"/>
              <a:t>, що полягають у застосуванні індикаторних трубок.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41713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389120"/>
          </a:xfrm>
        </p:spPr>
        <p:txBody>
          <a:bodyPr>
            <a:normAutofit fontScale="77500" lnSpcReduction="20000"/>
          </a:bodyPr>
          <a:lstStyle/>
          <a:p>
            <a:r>
              <a:rPr lang="uk-UA" dirty="0"/>
              <a:t>Найбільш поширеним приладом для визначення вмісту хімічних речовин у повітрі є </a:t>
            </a:r>
            <a:r>
              <a:rPr lang="uk-UA" i="1" dirty="0"/>
              <a:t>універсальний газовий аналізатор (УГ–2)</a:t>
            </a:r>
            <a:r>
              <a:rPr lang="uk-UA" dirty="0"/>
              <a:t>, за допомогою якого визначається концентрація таких хімічних речовин, як оксид азоту, бензин, аміак, ацетон, оксид вуглецю, пари ртуті тощо.</a:t>
            </a:r>
          </a:p>
          <a:p>
            <a:r>
              <a:rPr lang="uk-UA" dirty="0"/>
              <a:t>Наукове </a:t>
            </a:r>
            <a:r>
              <a:rPr lang="uk-UA" dirty="0" err="1"/>
              <a:t>обгрунтування</a:t>
            </a:r>
            <a:r>
              <a:rPr lang="uk-UA" dirty="0"/>
              <a:t> принципів </a:t>
            </a:r>
            <a:r>
              <a:rPr lang="uk-UA" b="1" i="1" dirty="0"/>
              <a:t>гігієнічного нормування хімічних речовин у воді</a:t>
            </a:r>
            <a:r>
              <a:rPr lang="uk-UA" dirty="0"/>
              <a:t> також мало у своєму розвитку три етапи:</a:t>
            </a:r>
          </a:p>
          <a:p>
            <a:r>
              <a:rPr lang="uk-UA" i="1" dirty="0"/>
              <a:t>І етап – природознавчий</a:t>
            </a:r>
            <a:r>
              <a:rPr lang="uk-UA" dirty="0"/>
              <a:t>, який полягав у забороні випуску стічних вод;</a:t>
            </a:r>
          </a:p>
          <a:p>
            <a:r>
              <a:rPr lang="uk-UA" i="1" dirty="0"/>
              <a:t>ІІ етап – санітарно-технічного максималізму</a:t>
            </a:r>
            <a:r>
              <a:rPr lang="uk-UA" dirty="0"/>
              <a:t>, коли ступінь очистки стічних вод визначалось за технічно-досяжними можливостями;</a:t>
            </a:r>
          </a:p>
          <a:p>
            <a:r>
              <a:rPr lang="uk-UA" i="1" dirty="0"/>
              <a:t>ІІІ етап – фізіолого-гігієнічний</a:t>
            </a:r>
            <a:r>
              <a:rPr lang="uk-UA" dirty="0"/>
              <a:t>, що зумовлював нормування якості води у водоймищах на відстані 1 км до найближчого пункту водозабору.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82229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b="1" dirty="0" smtClean="0"/>
              <a:t>1. Гігієна </a:t>
            </a:r>
            <a:r>
              <a:rPr lang="uk-UA" b="1" dirty="0"/>
              <a:t>як наука, її мета, завдання.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/>
              <a:t>Гігієна - це наука, що вивчає закономірності впливу оточуючого середовища на організм людини з метою </a:t>
            </a:r>
            <a:r>
              <a:rPr lang="uk-UA" dirty="0" err="1"/>
              <a:t>обгрунтування</a:t>
            </a:r>
            <a:r>
              <a:rPr lang="uk-UA" dirty="0"/>
              <a:t> </a:t>
            </a:r>
            <a:r>
              <a:rPr lang="uk-UA" dirty="0" err="1"/>
              <a:t>нормативів,санітарних</a:t>
            </a:r>
            <a:r>
              <a:rPr lang="uk-UA" dirty="0"/>
              <a:t> правил та заходів, реалізація яких забезпечить оптимальні умови для життєдіяльності, укріплення </a:t>
            </a:r>
            <a:r>
              <a:rPr lang="uk-UA" dirty="0" err="1"/>
              <a:t>здоров"я</a:t>
            </a:r>
            <a:r>
              <a:rPr lang="uk-UA" dirty="0"/>
              <a:t> та попередження захворювань. Мета Г. полягає у збереженні та зміцненні </a:t>
            </a:r>
            <a:r>
              <a:rPr lang="uk-UA" dirty="0" err="1"/>
              <a:t>здоров"я</a:t>
            </a:r>
            <a:r>
              <a:rPr lang="uk-UA" dirty="0"/>
              <a:t> як окремої людини, так і колективу, популяції, суспільства в цілому.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49965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688632"/>
          </a:xfrm>
        </p:spPr>
        <p:txBody>
          <a:bodyPr>
            <a:normAutofit fontScale="85000" lnSpcReduction="10000"/>
          </a:bodyPr>
          <a:lstStyle/>
          <a:p>
            <a:r>
              <a:rPr lang="uk-UA" b="1" dirty="0"/>
              <a:t>Завдання </a:t>
            </a:r>
            <a:r>
              <a:rPr lang="uk-UA" b="1" dirty="0" smtClean="0"/>
              <a:t>дисципліни:</a:t>
            </a:r>
          </a:p>
          <a:p>
            <a:r>
              <a:rPr lang="uk-UA" dirty="0" smtClean="0"/>
              <a:t> </a:t>
            </a:r>
            <a:r>
              <a:rPr lang="uk-UA" dirty="0"/>
              <a:t>1.)вивчення закономірностей впливу чинників навколишнього середовища і соціальних умов на організм людини; </a:t>
            </a:r>
            <a:endParaRPr lang="uk-UA" dirty="0" smtClean="0"/>
          </a:p>
          <a:p>
            <a:r>
              <a:rPr lang="uk-UA" dirty="0" smtClean="0"/>
              <a:t>2</a:t>
            </a:r>
            <a:r>
              <a:rPr lang="uk-UA" dirty="0"/>
              <a:t>.)вивчення стану навколишнього середовища з огляду на його потенціальну та реальну небезпеку для </a:t>
            </a:r>
            <a:r>
              <a:rPr lang="uk-UA" dirty="0" err="1"/>
              <a:t>здоров"я</a:t>
            </a:r>
            <a:r>
              <a:rPr lang="uk-UA" dirty="0"/>
              <a:t> населення та </a:t>
            </a:r>
            <a:r>
              <a:rPr lang="uk-UA" dirty="0" err="1"/>
              <a:t>об"єктів</a:t>
            </a:r>
            <a:r>
              <a:rPr lang="uk-UA" dirty="0"/>
              <a:t> навколишнього середовища; </a:t>
            </a:r>
            <a:endParaRPr lang="uk-UA" dirty="0" smtClean="0"/>
          </a:p>
          <a:p>
            <a:r>
              <a:rPr lang="uk-UA" dirty="0" smtClean="0"/>
              <a:t>3</a:t>
            </a:r>
            <a:r>
              <a:rPr lang="uk-UA" dirty="0"/>
              <a:t>.)наукове </a:t>
            </a:r>
            <a:r>
              <a:rPr lang="uk-UA" dirty="0" err="1"/>
              <a:t>обгрунтування</a:t>
            </a:r>
            <a:r>
              <a:rPr lang="uk-UA" dirty="0"/>
              <a:t> оптимальних та гранично допустимих параметрів чинників навколишнього середовища на підставі відомостей про їх якісну , кількісну характеристику та закономірності впливу на організм людини</a:t>
            </a:r>
            <a:r>
              <a:rPr lang="uk-UA" dirty="0" smtClean="0"/>
              <a:t>;</a:t>
            </a:r>
          </a:p>
          <a:p>
            <a:r>
              <a:rPr lang="uk-UA" dirty="0" smtClean="0"/>
              <a:t> </a:t>
            </a:r>
            <a:r>
              <a:rPr lang="uk-UA" dirty="0"/>
              <a:t>4.)впровадження Г. нормативів і рекомендацій в практику, перевірка їх ефективності і подальше вдосконалення; </a:t>
            </a:r>
            <a:endParaRPr lang="uk-UA" dirty="0" smtClean="0"/>
          </a:p>
          <a:p>
            <a:r>
              <a:rPr lang="uk-UA" dirty="0" smtClean="0"/>
              <a:t>5</a:t>
            </a:r>
            <a:r>
              <a:rPr lang="uk-UA" dirty="0"/>
              <a:t>.) науково </a:t>
            </a:r>
            <a:r>
              <a:rPr lang="uk-UA" dirty="0" err="1"/>
              <a:t>обгрунтоване</a:t>
            </a:r>
            <a:r>
              <a:rPr lang="uk-UA" dirty="0"/>
              <a:t> прогнозування санітарної ситуації з урахуванням найближчої та віддаленої перспективи розвитку окремих регіонів чи країни в цілому.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91058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Методи </a:t>
            </a:r>
            <a:r>
              <a:rPr lang="uk-UA" dirty="0" smtClean="0"/>
              <a:t>Гігієни є: </a:t>
            </a:r>
          </a:p>
          <a:p>
            <a:r>
              <a:rPr lang="uk-UA" dirty="0" smtClean="0"/>
              <a:t>а</a:t>
            </a:r>
            <a:r>
              <a:rPr lang="uk-UA" dirty="0"/>
              <a:t>.) епідеміологічний метод; </a:t>
            </a:r>
            <a:endParaRPr lang="uk-UA" dirty="0" smtClean="0"/>
          </a:p>
          <a:p>
            <a:r>
              <a:rPr lang="uk-UA" dirty="0" smtClean="0"/>
              <a:t>б</a:t>
            </a:r>
            <a:r>
              <a:rPr lang="uk-UA" dirty="0"/>
              <a:t>.) </a:t>
            </a:r>
            <a:r>
              <a:rPr lang="ru-RU" dirty="0"/>
              <a:t>Метод </a:t>
            </a:r>
            <a:r>
              <a:rPr lang="ru-RU" dirty="0" err="1"/>
              <a:t>санітарного</a:t>
            </a:r>
            <a:r>
              <a:rPr lang="ru-RU" dirty="0"/>
              <a:t> </a:t>
            </a:r>
            <a:r>
              <a:rPr lang="ru-RU" dirty="0" err="1"/>
              <a:t>обстеження</a:t>
            </a:r>
            <a:r>
              <a:rPr lang="ru-RU" dirty="0"/>
              <a:t> і </a:t>
            </a:r>
            <a:r>
              <a:rPr lang="ru-RU" dirty="0" err="1"/>
              <a:t>опису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в.) </a:t>
            </a:r>
            <a:r>
              <a:rPr lang="ru-RU" dirty="0"/>
              <a:t>М. </a:t>
            </a:r>
            <a:r>
              <a:rPr lang="ru-RU" dirty="0" err="1"/>
              <a:t>гігієнічного</a:t>
            </a:r>
            <a:r>
              <a:rPr lang="ru-RU" dirty="0"/>
              <a:t> </a:t>
            </a:r>
            <a:r>
              <a:rPr lang="ru-RU" dirty="0" err="1"/>
              <a:t>експеримену</a:t>
            </a:r>
            <a:r>
              <a:rPr lang="ru-RU" dirty="0"/>
              <a:t> : - </a:t>
            </a:r>
            <a:r>
              <a:rPr lang="ru-RU" dirty="0" err="1"/>
              <a:t>м.натурного</a:t>
            </a:r>
            <a:r>
              <a:rPr lang="ru-RU" dirty="0"/>
              <a:t> </a:t>
            </a:r>
            <a:r>
              <a:rPr lang="ru-RU" dirty="0" err="1"/>
              <a:t>екперименту</a:t>
            </a:r>
            <a:r>
              <a:rPr lang="ru-RU" dirty="0"/>
              <a:t>; - м. лабораторного </a:t>
            </a:r>
            <a:r>
              <a:rPr lang="ru-RU" dirty="0" err="1"/>
              <a:t>експерименту</a:t>
            </a:r>
            <a:r>
              <a:rPr lang="ru-RU" dirty="0"/>
              <a:t>; </a:t>
            </a:r>
            <a:endParaRPr lang="ru-RU" dirty="0" smtClean="0"/>
          </a:p>
          <a:p>
            <a:r>
              <a:rPr lang="ru-RU" dirty="0" smtClean="0"/>
              <a:t>г</a:t>
            </a:r>
            <a:r>
              <a:rPr lang="ru-RU" dirty="0"/>
              <a:t>.) М. </a:t>
            </a:r>
            <a:r>
              <a:rPr lang="ru-RU" dirty="0" err="1"/>
              <a:t>санітарної</a:t>
            </a:r>
            <a:r>
              <a:rPr lang="ru-RU" dirty="0"/>
              <a:t> </a:t>
            </a:r>
            <a:r>
              <a:rPr lang="ru-RU" dirty="0" err="1"/>
              <a:t>екпертизи</a:t>
            </a:r>
            <a:r>
              <a:rPr lang="ru-RU" dirty="0"/>
              <a:t>.</a:t>
            </a: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2729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5832648"/>
          </a:xfrm>
        </p:spPr>
        <p:txBody>
          <a:bodyPr>
            <a:normAutofit/>
          </a:bodyPr>
          <a:lstStyle/>
          <a:p>
            <a:r>
              <a:rPr lang="uk-UA" dirty="0"/>
              <a:t>Фактори гігієни : </a:t>
            </a:r>
            <a:endParaRPr lang="uk-UA" dirty="0" smtClean="0"/>
          </a:p>
          <a:p>
            <a:r>
              <a:rPr lang="uk-UA" dirty="0" smtClean="0"/>
              <a:t>1</a:t>
            </a:r>
            <a:r>
              <a:rPr lang="uk-UA" dirty="0"/>
              <a:t>.) хімічні (речовинні) хімічні елементи або сполуки, що входять в склад повітря, води, </a:t>
            </a:r>
            <a:r>
              <a:rPr lang="uk-UA" dirty="0" err="1"/>
              <a:t>грунту</a:t>
            </a:r>
            <a:r>
              <a:rPr lang="uk-UA" dirty="0"/>
              <a:t>, їжі або є їхніми домішками; </a:t>
            </a:r>
            <a:endParaRPr lang="uk-UA" dirty="0" smtClean="0"/>
          </a:p>
          <a:p>
            <a:r>
              <a:rPr lang="uk-UA" dirty="0" smtClean="0"/>
              <a:t>2</a:t>
            </a:r>
            <a:r>
              <a:rPr lang="uk-UA" dirty="0"/>
              <a:t>.) фізичні (енергетичні)температура, вологість і швидкість руху повітря, атмосферний тиск, сонячна радіація, шум, вібрація, іонізуюче випромінювання, появи Ем, теплової. акустичної, гравітаційної та ін. видів енергії. ; </a:t>
            </a:r>
            <a:endParaRPr lang="uk-UA" dirty="0" smtClean="0"/>
          </a:p>
          <a:p>
            <a:r>
              <a:rPr lang="uk-UA" dirty="0" smtClean="0"/>
              <a:t>3</a:t>
            </a:r>
            <a:r>
              <a:rPr lang="uk-UA" dirty="0"/>
              <a:t>.) біологічні (біотичні) патогенні мікроби, віруси, гельмінти, гриби.; </a:t>
            </a:r>
            <a:endParaRPr lang="uk-UA" dirty="0" smtClean="0"/>
          </a:p>
          <a:p>
            <a:r>
              <a:rPr lang="uk-UA" dirty="0" smtClean="0"/>
              <a:t>4</a:t>
            </a:r>
            <a:r>
              <a:rPr lang="uk-UA" dirty="0"/>
              <a:t>.) психогенні (інформаційні) слово, мова, письмо, взаємовідносини в колективі.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39937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ctr"/>
            <a:r>
              <a:rPr lang="uk-UA" b="1" dirty="0" smtClean="0"/>
              <a:t>2. Екологія </a:t>
            </a:r>
            <a:r>
              <a:rPr lang="uk-UA" b="1" dirty="0"/>
              <a:t>людини.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Всебічне вивчення людини, її взаємовідносин із навколишнім світом призвели до розуміння, що здоров'я - це не тільки відсутність </a:t>
            </a:r>
            <a:r>
              <a:rPr lang="uk-UA" dirty="0" err="1"/>
              <a:t>хвороб</a:t>
            </a:r>
            <a:r>
              <a:rPr lang="uk-UA" dirty="0"/>
              <a:t>, але і фізичний, психічний і соціальний добробут людини. </a:t>
            </a:r>
            <a:endParaRPr lang="uk-UA" dirty="0" smtClean="0"/>
          </a:p>
          <a:p>
            <a:endParaRPr lang="uk-UA" dirty="0"/>
          </a:p>
          <a:p>
            <a:r>
              <a:rPr lang="uk-UA" dirty="0" smtClean="0"/>
              <a:t>Здоров'я </a:t>
            </a:r>
            <a:r>
              <a:rPr lang="uk-UA" dirty="0"/>
              <a:t>- це капітал, даний нам не тільки природою від народження, але і тими умовами, у яких ми живемо.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507080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112568"/>
          </a:xfrm>
        </p:spPr>
        <p:txBody>
          <a:bodyPr>
            <a:normAutofit fontScale="92500" lnSpcReduction="10000"/>
          </a:bodyPr>
          <a:lstStyle/>
          <a:p>
            <a:r>
              <a:rPr lang="uk-UA" dirty="0"/>
              <a:t>За визначенням російського академіка-медика В. П. </a:t>
            </a:r>
            <a:r>
              <a:rPr lang="uk-UA" dirty="0" err="1"/>
              <a:t>Казначеєва</a:t>
            </a:r>
            <a:r>
              <a:rPr lang="uk-UA" dirty="0"/>
              <a:t>, екологія людини - комплексний міждисциплінарний науковий напрям, що досліджує закономірності взаємодії популяцій людей з навколишнім середовищем, проблеми розвитку народонаселення у процесі цієї взаємодії, проблеми цілеспрямованого керування збереженням та розвитком здоров'я населення, вдосконалення виду </a:t>
            </a:r>
            <a:r>
              <a:rPr lang="uk-UA" dirty="0" err="1"/>
              <a:t>Homo</a:t>
            </a:r>
            <a:r>
              <a:rPr lang="uk-UA" dirty="0"/>
              <a:t> </a:t>
            </a:r>
            <a:r>
              <a:rPr lang="uk-UA" dirty="0" err="1"/>
              <a:t>sapiens</a:t>
            </a:r>
            <a:r>
              <a:rPr lang="uk-UA" dirty="0"/>
              <a:t>. </a:t>
            </a:r>
            <a:endParaRPr lang="uk-UA" dirty="0" smtClean="0"/>
          </a:p>
          <a:p>
            <a:r>
              <a:rPr lang="uk-UA" dirty="0" smtClean="0"/>
              <a:t>За </a:t>
            </a:r>
            <a:r>
              <a:rPr lang="uk-UA" dirty="0"/>
              <a:t>сучасними уявленнями, екологія людини - це спільний науковий підрозділ </a:t>
            </a:r>
            <a:r>
              <a:rPr lang="uk-UA" dirty="0" err="1"/>
              <a:t>соціоекології</a:t>
            </a:r>
            <a:r>
              <a:rPr lang="uk-UA" dirty="0"/>
              <a:t> та медицини, що вивчає медико-6іологічні аспекти гармонізації взаємовідносин між суспільством та природою.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196613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04664"/>
            <a:ext cx="8435280" cy="59199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2000" b="1" i="1" dirty="0"/>
              <a:t>Головні завдання екології людини були визначені у 1983 р. на першій всесоюзній нараді у м. Архангельську та в 1984 р. на першій всесоюзній школі-семінарі з даної проблеми у м. Суздалі. До них зокрема належать:</a:t>
            </a:r>
          </a:p>
          <a:p>
            <a:pPr lvl="0"/>
            <a:r>
              <a:rPr lang="uk-UA" sz="2000" dirty="0"/>
              <a:t>вивчення стану здоров'я людей та соціально-трудового потенціалу популяцій даної генерації;</a:t>
            </a:r>
          </a:p>
          <a:p>
            <a:pPr lvl="0"/>
            <a:r>
              <a:rPr lang="uk-UA" sz="2000" dirty="0"/>
              <a:t>дослідження динаміки здоров'я та соціально-трудового потенціалу популяцій в аспектах природно-історичного та соціально-економічного розвитку;</a:t>
            </a:r>
          </a:p>
          <a:p>
            <a:pPr lvl="0"/>
            <a:r>
              <a:rPr lang="uk-UA" sz="2000" dirty="0"/>
              <a:t>прогноз стану здоров'я майбутніх генерацій;</a:t>
            </a:r>
          </a:p>
          <a:p>
            <a:pPr lvl="0"/>
            <a:r>
              <a:rPr lang="uk-UA" sz="2000" dirty="0"/>
              <a:t>вивчення впливу окремих факторів середовища та їхніх комплексів на здоров'я і життєдіяльність популяцій;</a:t>
            </a:r>
          </a:p>
          <a:p>
            <a:pPr lvl="0"/>
            <a:r>
              <a:rPr lang="uk-UA" sz="2000" dirty="0"/>
              <a:t>дослідження процесів збереження та відновлення здоров'я і соціально-трудового потенціалу популяцій;</a:t>
            </a:r>
          </a:p>
          <a:p>
            <a:pPr lvl="0"/>
            <a:r>
              <a:rPr lang="uk-UA" sz="2000" dirty="0"/>
              <a:t>аналіз глобальних та регіональних проблем екології людини;</a:t>
            </a:r>
          </a:p>
          <a:p>
            <a:pPr lvl="0"/>
            <a:r>
              <a:rPr lang="uk-UA" sz="2000" dirty="0"/>
              <a:t>розробка нових методів екології людини (космічних, біохімічних тощо);</a:t>
            </a:r>
          </a:p>
          <a:p>
            <a:pPr lvl="0"/>
            <a:r>
              <a:rPr lang="uk-UA" sz="2000" dirty="0"/>
              <a:t>розробка шляхів підвищення рівня здоров'я та соціально-трудового потенціалу населення</a:t>
            </a:r>
            <a:r>
              <a:rPr lang="uk-UA" sz="2000" dirty="0" smtClean="0"/>
              <a:t>;</a:t>
            </a:r>
            <a:endParaRPr lang="uk-UA" sz="2000" dirty="0"/>
          </a:p>
        </p:txBody>
      </p:sp>
    </p:spTree>
    <p:extLst>
      <p:ext uri="{BB962C8B-B14F-4D97-AF65-F5344CB8AC3E}">
        <p14:creationId xmlns:p14="http://schemas.microsoft.com/office/powerpoint/2010/main" val="2928524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</TotalTime>
  <Words>1160</Words>
  <Application>Microsoft Office PowerPoint</Application>
  <PresentationFormat>Экран (4:3)</PresentationFormat>
  <Paragraphs>102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Поток</vt:lpstr>
      <vt:lpstr>Вступ. Гігієна як наука. Історія розвитку гігієни. Санітарно-гігієнічна служба в Україні </vt:lpstr>
      <vt:lpstr>Презентация PowerPoint</vt:lpstr>
      <vt:lpstr>1. Гігієна як наука, її мета, завдання.</vt:lpstr>
      <vt:lpstr>Презентация PowerPoint</vt:lpstr>
      <vt:lpstr>Презентация PowerPoint</vt:lpstr>
      <vt:lpstr>Презентация PowerPoint</vt:lpstr>
      <vt:lpstr>2. Екологія людини. </vt:lpstr>
      <vt:lpstr>Презентация PowerPoint</vt:lpstr>
      <vt:lpstr>Презентация PowerPoint</vt:lpstr>
      <vt:lpstr>Презентация PowerPoint</vt:lpstr>
      <vt:lpstr>3. Санітарія як практична діяльність у галузі профілактичної медицини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4. Класифікація чинників довкілля, їх вплив на здоров’я людей. </vt:lpstr>
      <vt:lpstr>Презентация PowerPoint</vt:lpstr>
      <vt:lpstr>Презентация PowerPoint</vt:lpstr>
      <vt:lpstr>5. Гігієнічне нормування.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Вступ. Гігієна як наука. Історія розвитку гігієни. Санітарно-гігієнічна служба в Україні </dc:title>
  <dc:creator>Admin</dc:creator>
  <cp:lastModifiedBy>Admin</cp:lastModifiedBy>
  <cp:revision>4</cp:revision>
  <dcterms:created xsi:type="dcterms:W3CDTF">2020-09-08T08:17:56Z</dcterms:created>
  <dcterms:modified xsi:type="dcterms:W3CDTF">2020-09-08T08:47:56Z</dcterms:modified>
</cp:coreProperties>
</file>