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56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96965-FB89-43F9-9B6C-AE84FD7F6F7D}" type="datetimeFigureOut">
              <a:rPr lang="ru-UA" smtClean="0"/>
              <a:t>12.09.2023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5DB00-4964-41F7-BC7C-7BACB5CEDF4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189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5DB00-4964-41F7-BC7C-7BACB5CEDF41}" type="slidenum">
              <a:rPr lang="ru-UA" smtClean="0"/>
              <a:t>6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971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FBDD2-9AC8-4228-9C11-BC48620AB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A8657D0-30CF-4510-9FA4-9BD273EE3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22BC6C-CFBA-4148-8876-7C5E04D8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12.09.2023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05B5CA-B879-4C29-A6DC-1CE247AD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72F7D0-23A5-4358-AEEB-97FC80B1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89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0DA09-3741-4C1F-9500-54925BC7B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70B12B5-3922-494E-8303-340E5503F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8BB9C6D-BD76-4842-9D03-2E9694EB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12.09.2023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E66F93-05A0-48DD-A323-9E3D7B20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A39822-E627-4918-A4E6-89654795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642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7105A22-C916-49EC-B523-70965B65A3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83F6EBA-6910-4148-9B08-C47123D42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5FAE7-2795-44EF-893A-209244FF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12.09.2023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2F544A-ED14-4FCF-A655-FD9BA388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DB329C3-A73E-4E0F-B4DB-539C7055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14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46994-6D92-4BB1-8AB6-86DDAC2E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07C72FA-2BE8-409D-A361-76BF4BBB0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A2C392-ED28-4797-889E-BE842C11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12.09.2023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8E54EF-58AA-4BC8-9046-A65C46C2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F12686-CEC1-400D-9B1B-74C5E1DF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118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A8FF3-2666-45CB-838D-38F205EDE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0887F7-B4CE-425D-BA6C-51CE7CA33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8AE40F-91FE-4E10-ACB0-43DB9368F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12.09.2023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808A59-F1A0-4D31-B2F2-76140BFB6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49EC73-739D-4435-81CE-555E7209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46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FC9B4-9ED1-45E4-A863-EB15AEC0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162768-FBA0-415C-A92E-7B371CF20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65D657C-D08C-4617-B8C9-27BF4BB6B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A3E617-4089-43C9-8908-2E434342F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12.09.2023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1C04BEB-75DA-4FDC-887D-A15D0711D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6468F83-B2E2-4AF2-9DE0-7DAB9D97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179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F41A7-897A-472A-8E6F-20269234A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B001D41-6BFC-4799-92DE-5D12D012C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4DC63F6-FFD9-4487-85A0-F0D1C657E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E3A0489-1580-42A4-9237-CABBD8762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2D604C7-9C2A-4F51-A3AE-C3E682147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2E860C3-84A4-468C-801A-41FDB649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12.09.2023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2F34593-CCA3-4D2C-ACF0-12E6D95F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A9D7391-F2BB-499B-9D3E-92230B5D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727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6FFFA-81AE-4690-9D4D-A1CE5EA56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8FC9317-97AF-4807-8E4E-4D93F4CF0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12.09.2023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B48C00A-AB46-429D-92E9-59127EBB6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B4F8058-6E22-40EE-AAEA-4F29749E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743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378453F-11D1-4C5B-8F93-99C8FD33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12.09.2023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7B08E7C-539B-47E5-A137-617D1BEE4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FB762A0-1DEB-46FD-8C8B-40B1F1EC8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338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64A13-0DD1-49BE-AAB7-3F38376F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3993921-4A0B-425D-96AD-6C657F27A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BDC9D5A-A14F-48A9-87FB-86A72593B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AFBE452-7826-4543-AF22-675F2E34C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12.09.2023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7FE2A3-C47E-4692-B653-94B9B49F1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10C161-EC6D-438F-B368-DE4DE143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08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76630-FD05-4F7F-A45A-805B10CA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03BFC3C-C905-403D-BC08-ABD8945B5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9BA99E6-491D-4FDB-B1BC-E011255C2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18C6B6-3E41-4CFF-9B45-F5AC985E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12.09.2023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7377159-3722-4479-9071-3157DFE73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105986-9EA0-4127-8C40-70882677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77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3455368-4FD5-4BFD-9085-033A3D9C1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D2C4A4E-D1B8-45A6-8C1C-34DDDA438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BAD74A1-68E5-4E07-89C1-A3D983435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50D4D-3B7B-4EF1-A9DF-6DA167B791D2}" type="datetimeFigureOut">
              <a:rPr lang="uk-UA" smtClean="0"/>
              <a:t>12.09.2023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3CC10E-1C72-430A-B4F9-92386C32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2CF5A5-470C-4D94-A791-506FEC41A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273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6113BE-B1F8-4738-B8D4-BB3477182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7"/>
            <a:ext cx="12192000" cy="685461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17BB7BE-28D7-4AA2-B4A1-02C25FDCADC7}"/>
              </a:ext>
            </a:extLst>
          </p:cNvPr>
          <p:cNvSpPr txBox="1">
            <a:spLocks/>
          </p:cNvSpPr>
          <p:nvPr/>
        </p:nvSpPr>
        <p:spPr>
          <a:xfrm>
            <a:off x="1419225" y="1776709"/>
            <a:ext cx="7267575" cy="13335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/>
              <a:t>ЕКОНОМІКА ПРАЦІ ТА СОЦІАЛЬНО-ТРУДОВІ ВІДНОСИНИ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650B5-8E84-4330-9856-A83F10621C75}"/>
              </a:ext>
            </a:extLst>
          </p:cNvPr>
          <p:cNvSpPr txBox="1"/>
          <p:nvPr/>
        </p:nvSpPr>
        <p:spPr>
          <a:xfrm>
            <a:off x="3857625" y="4119860"/>
            <a:ext cx="6172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Конспект лекцій</a:t>
            </a:r>
          </a:p>
          <a:p>
            <a:endParaRPr lang="uk-UA" sz="2400" dirty="0"/>
          </a:p>
          <a:p>
            <a:r>
              <a:rPr lang="uk-UA" sz="2400" dirty="0" err="1"/>
              <a:t>к.е.н</a:t>
            </a:r>
            <a:r>
              <a:rPr lang="uk-UA" sz="2400" dirty="0"/>
              <a:t>., доцент Нечипорук Оксана Василівна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8C3109-B6E1-4ECD-ACA3-C17F7E5B3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149" y="47835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20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7465F6-49D2-4BA6-873F-BCDE40348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2CF0D6-867D-4D88-B349-797D2A92AECB}"/>
              </a:ext>
            </a:extLst>
          </p:cNvPr>
          <p:cNvSpPr txBox="1"/>
          <p:nvPr/>
        </p:nvSpPr>
        <p:spPr>
          <a:xfrm>
            <a:off x="666749" y="683093"/>
            <a:ext cx="9686925" cy="5092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161290" lvl="0" indent="-342900" algn="just">
              <a:lnSpc>
                <a:spcPct val="115000"/>
              </a:lnSpc>
              <a:spcAft>
                <a:spcPts val="1000"/>
              </a:spcAft>
              <a:buSzPts val="1400"/>
              <a:buFont typeface="Times New Roman" panose="02020603050405020304" pitchFamily="18" charset="0"/>
              <a:buAutoNum type="arabicParenR"/>
              <a:tabLst>
                <a:tab pos="816610" algn="l"/>
              </a:tabLst>
            </a:pP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соціальний – у процесі праці реалізуються потреби, цілі та міжособистісні відносини різних соціальних груп працівників (престижність та змістовність праці, нематеріальна мотивація до праці, соціальне</a:t>
            </a:r>
            <a:r>
              <a:rPr lang="uk-UA" sz="1800" spc="-1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партнерство);</a:t>
            </a:r>
            <a:endParaRPr lang="ru-UA" sz="1400" spc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59385" lvl="0" indent="-342900" algn="just">
              <a:lnSpc>
                <a:spcPct val="115000"/>
              </a:lnSpc>
              <a:spcAft>
                <a:spcPts val="1000"/>
              </a:spcAft>
              <a:buSzPts val="1400"/>
              <a:buFont typeface="Times New Roman" panose="02020603050405020304" pitchFamily="18" charset="0"/>
              <a:buAutoNum type="arabicParenR"/>
              <a:tabLst>
                <a:tab pos="816610" algn="l"/>
              </a:tabLst>
            </a:pP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економічний</a:t>
            </a:r>
            <a:r>
              <a:rPr lang="uk-UA" sz="18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(зайнятість</a:t>
            </a:r>
            <a:r>
              <a:rPr lang="uk-UA" sz="180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населення,</a:t>
            </a:r>
            <a:r>
              <a:rPr lang="uk-UA" sz="1800" spc="-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uk-UA" sz="180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праці,</a:t>
            </a:r>
            <a:r>
              <a:rPr lang="uk-UA" sz="18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продуктивність</a:t>
            </a:r>
            <a:r>
              <a:rPr lang="uk-UA" sz="1800" spc="-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праці, організація</a:t>
            </a:r>
            <a:r>
              <a:rPr lang="uk-UA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нормування</a:t>
            </a:r>
            <a:r>
              <a:rPr lang="uk-UA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праці,</a:t>
            </a:r>
            <a:r>
              <a:rPr lang="uk-UA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оплата</a:t>
            </a:r>
            <a:r>
              <a:rPr lang="uk-UA" sz="18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18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матеріальне</a:t>
            </a:r>
            <a:r>
              <a:rPr lang="uk-UA" sz="18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стимулювання,</a:t>
            </a:r>
            <a:r>
              <a:rPr lang="uk-UA" sz="18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планування, аналіз і облік</a:t>
            </a:r>
            <a:r>
              <a:rPr lang="uk-UA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праці);</a:t>
            </a:r>
            <a:endParaRPr lang="ru-UA" sz="1400" spc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58115" lvl="0" indent="-342900" algn="just">
              <a:lnSpc>
                <a:spcPct val="115000"/>
              </a:lnSpc>
              <a:spcAft>
                <a:spcPts val="1000"/>
              </a:spcAft>
              <a:buSzPts val="1400"/>
              <a:buFont typeface="Times New Roman" panose="02020603050405020304" pitchFamily="18" charset="0"/>
              <a:buAutoNum type="arabicParenR"/>
              <a:tabLst>
                <a:tab pos="816610" algn="l"/>
              </a:tabLst>
            </a:pP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техніко-технологічний (технічне і технологічне оснащення, </a:t>
            </a:r>
            <a:r>
              <a:rPr lang="uk-UA" sz="1800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і енергоозброєність праці, техніка безпеки,</a:t>
            </a:r>
            <a:r>
              <a:rPr lang="uk-UA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екологія);</a:t>
            </a:r>
            <a:endParaRPr lang="ru-UA" sz="1400" spc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64465" lvl="0" indent="-342900" algn="just">
              <a:lnSpc>
                <a:spcPct val="115000"/>
              </a:lnSpc>
              <a:spcAft>
                <a:spcPts val="1000"/>
              </a:spcAft>
              <a:buSzPts val="1400"/>
              <a:buFont typeface="Times New Roman" panose="02020603050405020304" pitchFamily="18" charset="0"/>
              <a:buAutoNum type="arabicParenR"/>
              <a:tabLst>
                <a:tab pos="816610" algn="l"/>
              </a:tabLst>
            </a:pP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правовий (законодавче регулювання трудових відносин, відносин на ринку праці).</a:t>
            </a:r>
            <a:endParaRPr lang="ru-UA" sz="1400" spc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6520" marR="163830" indent="449580"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практиці проблеми праці одночасно поєднують різні аспекти із зазначених вище, тому подібний їх розподіл є умовним.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6520" marR="159385" indent="457200"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Праця і робота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−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тотожні поняття.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Праця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− це суспільне явище, яке притаманне тільки людині. Як неможливе життя людини поза суспільством, так не може бути праці без людини і поза суспільством.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Робота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− фізичне поняття, вона може виконуватись людиною, твариною, механізмами. Праця вимірюється робочим часом, робота, як правило, – в натуральних одиницях.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417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A254C2-AD33-4D26-B18A-C4E5D4141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6678EE-D636-40B3-AB59-8AFCB59C3A7E}"/>
              </a:ext>
            </a:extLst>
          </p:cNvPr>
          <p:cNvSpPr txBox="1"/>
          <p:nvPr/>
        </p:nvSpPr>
        <p:spPr>
          <a:xfrm>
            <a:off x="590550" y="636265"/>
            <a:ext cx="9734550" cy="527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4355" indent="457200" algn="just"/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Елементами праці є: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61925" lvl="0" indent="-342900" algn="just">
              <a:lnSpc>
                <a:spcPct val="96000"/>
              </a:lnSpc>
              <a:spcBef>
                <a:spcPts val="30"/>
              </a:spcBef>
              <a:spcAft>
                <a:spcPts val="1000"/>
              </a:spcAft>
              <a:buSzPts val="1400"/>
              <a:buFont typeface="Comic Sans MS" panose="030F0702030302020204" pitchFamily="66" charset="0"/>
              <a:buChar char="-"/>
              <a:tabLst>
                <a:tab pos="816610" algn="l"/>
              </a:tabLst>
            </a:pPr>
            <a:r>
              <a:rPr lang="uk-UA" sz="1800" b="1" i="1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робоча сила </a:t>
            </a:r>
            <a:r>
              <a:rPr lang="uk-UA" sz="1800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‒ основна продуктивна сила суспільства, це 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сукупність </a:t>
            </a:r>
            <a:r>
              <a:rPr lang="uk-UA" sz="1800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фізичних та духовних здібностей людини, що використовуються нею в процесі праці;</a:t>
            </a:r>
            <a:endParaRPr lang="ru-UA" sz="1400" dirty="0">
              <a:effectLst/>
              <a:latin typeface="Calibri" panose="020F0502020204030204" pitchFamily="34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L="342900" lvl="0" indent="-342900">
              <a:lnSpc>
                <a:spcPts val="1895"/>
              </a:lnSpc>
              <a:spcAft>
                <a:spcPts val="1000"/>
              </a:spcAft>
              <a:buSzPts val="1400"/>
              <a:buFont typeface="Comic Sans MS" panose="030F0702030302020204" pitchFamily="66" charset="0"/>
              <a:buChar char="-"/>
              <a:tabLst>
                <a:tab pos="815975" algn="l"/>
                <a:tab pos="816610" algn="l"/>
              </a:tabLst>
            </a:pPr>
            <a:r>
              <a:rPr lang="uk-UA" sz="1800" b="1" i="1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засоби виробництва </a:t>
            </a:r>
            <a:r>
              <a:rPr lang="uk-UA" sz="1800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складаються з предметів праці і засобів</a:t>
            </a:r>
            <a:r>
              <a:rPr lang="uk-UA" sz="1800" spc="-65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праці.</a:t>
            </a:r>
            <a:endParaRPr lang="ru-UA" sz="1400" dirty="0">
              <a:effectLst/>
              <a:latin typeface="Calibri" panose="020F0502020204030204" pitchFamily="34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L="96520" marR="158750" indent="457200" algn="just"/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Предмети праці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− це всі об’єкти (продукти природи), що в процесі праці видозмінюються і перетворюються в споживчу вартість. У широкому розумінні до них відноситься все те, що добувається, обробляється, досліджується, тобто сировина, штучні матеріали, природні копалини, напівфабрикати, пальне, наукові знання тощо. В свою чергу предмети праці поділяються на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матеріали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(створюють матеріальну основу продукту) та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допоміжні матеріали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(сприяють основному процесу праці або додають основному матеріалу нові властивості).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6520" marR="157480" indent="457200" algn="just"/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Засоби праці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− це знаряддя виробництва, за допомогою яких людина впливає</a:t>
            </a:r>
            <a:r>
              <a:rPr lang="uk-UA" sz="18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8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предмети</a:t>
            </a:r>
            <a:r>
              <a:rPr lang="uk-UA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праці</a:t>
            </a:r>
            <a:r>
              <a:rPr lang="uk-UA" sz="18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видозмінює</a:t>
            </a:r>
            <a:r>
              <a:rPr lang="uk-UA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їх,</a:t>
            </a:r>
            <a:r>
              <a:rPr lang="uk-UA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саме: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знаряддя</a:t>
            </a:r>
            <a:r>
              <a:rPr lang="uk-UA" sz="1800" i="1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праці</a:t>
            </a:r>
            <a:r>
              <a:rPr lang="uk-UA" sz="1800" i="1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робоче</a:t>
            </a:r>
            <a:r>
              <a:rPr lang="uk-UA" sz="1800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місце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У випадку невідповідності психофізіологічних характеристик людини і параметрів засобів праці (чи робочого місця) порушується безпечний режим роботи,</a:t>
            </a:r>
            <a:r>
              <a:rPr lang="uk-UA" sz="18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підвищується</a:t>
            </a:r>
            <a:r>
              <a:rPr lang="uk-UA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втомлюваність</a:t>
            </a:r>
            <a:r>
              <a:rPr lang="uk-UA" sz="18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працівника</a:t>
            </a:r>
            <a:r>
              <a:rPr lang="uk-UA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тощо.</a:t>
            </a:r>
            <a:r>
              <a:rPr lang="uk-UA" sz="180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Параметри</a:t>
            </a:r>
            <a:r>
              <a:rPr lang="uk-UA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знарядь</a:t>
            </a:r>
            <a:r>
              <a:rPr lang="uk-UA" sz="18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праці перебувають</a:t>
            </a:r>
            <a:r>
              <a:rPr lang="uk-UA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прямій</a:t>
            </a:r>
            <a:r>
              <a:rPr lang="uk-UA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залежності</a:t>
            </a:r>
            <a:r>
              <a:rPr lang="uk-UA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uk-UA" sz="1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досягненнями</a:t>
            </a:r>
            <a:r>
              <a:rPr lang="uk-UA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науково-технічного</a:t>
            </a:r>
            <a:r>
              <a:rPr lang="uk-UA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прогресу, фінансовими можливостями підприємства з придбання новинок, а також з його інвестиційною активністю.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064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274994-FAA4-4AEF-ACB7-364E61A84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800E8E-0D8C-4F4C-ADF0-D4CBAAADBF70}"/>
              </a:ext>
            </a:extLst>
          </p:cNvPr>
          <p:cNvSpPr txBox="1"/>
          <p:nvPr/>
        </p:nvSpPr>
        <p:spPr>
          <a:xfrm>
            <a:off x="428625" y="332244"/>
            <a:ext cx="10034774" cy="6279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04060" marR="140335" algn="just">
              <a:lnSpc>
                <a:spcPts val="1585"/>
              </a:lnSpc>
            </a:pPr>
            <a:r>
              <a:rPr lang="uk-UA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 прояву процесу праці:</a:t>
            </a:r>
            <a:endParaRPr lang="ru-UA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63830" lvl="0" indent="-342900" algn="just">
              <a:lnSpc>
                <a:spcPct val="115000"/>
              </a:lnSpc>
              <a:buSzPts val="1400"/>
              <a:buFont typeface="Wingdings" panose="05000000000000000000" pitchFamily="2" charset="2"/>
              <a:buChar char=""/>
              <a:tabLst>
                <a:tab pos="816610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витрати людської енергії (визначаються ступенем важкості праці та рівнем нервово-психологічної напруги);</a:t>
            </a:r>
            <a:endParaRPr lang="ru-UA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marR="160655" lvl="0" indent="-342900" algn="just">
              <a:lnSpc>
                <a:spcPct val="115000"/>
              </a:lnSpc>
              <a:buSzPts val="1400"/>
              <a:buFont typeface="Wingdings" panose="05000000000000000000" pitchFamily="2" charset="2"/>
              <a:buChar char=""/>
              <a:tabLst>
                <a:tab pos="816610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взаємодія працівника із засобами виробництва (визначається рівнем технічної оснащеності праці, ступенем її механізації та автоматизації, удосконаленням технології, організацією робочого місця, кваліфікацією працівника,</a:t>
            </a:r>
            <a:r>
              <a:rPr lang="uk-UA" spc="-7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його</a:t>
            </a:r>
            <a:r>
              <a:rPr lang="uk-UA" spc="-5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досвідом,</a:t>
            </a:r>
            <a:r>
              <a:rPr lang="uk-UA" spc="-6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прийомами</a:t>
            </a:r>
            <a:r>
              <a:rPr lang="uk-UA" spc="-5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і</a:t>
            </a:r>
            <a:r>
              <a:rPr lang="uk-UA" spc="-6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методами</a:t>
            </a:r>
            <a:r>
              <a:rPr lang="uk-UA" spc="-6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праці,</a:t>
            </a:r>
            <a:r>
              <a:rPr lang="uk-UA" spc="-6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що</a:t>
            </a:r>
            <a:r>
              <a:rPr lang="uk-UA" spc="-7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використовуються);</a:t>
            </a:r>
            <a:endParaRPr lang="ru-UA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marR="159385" lvl="0" indent="-342900" algn="just">
              <a:lnSpc>
                <a:spcPct val="115000"/>
              </a:lnSpc>
              <a:buSzPts val="1400"/>
              <a:buFont typeface="Wingdings" panose="05000000000000000000" pitchFamily="2" charset="2"/>
              <a:buChar char=""/>
              <a:tabLst>
                <a:tab pos="816610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виробнича взаємодія працівників один з одним як по горизонталі (відносини співучасті в єдиному трудовому процесі), так і по вертикалі (відносини між керівником та</a:t>
            </a:r>
            <a:r>
              <a:rPr lang="uk-UA" spc="-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підлеглим).</a:t>
            </a:r>
            <a:endParaRPr lang="ru-UA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96520" marR="158115" indent="457200" algn="just"/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структурі суспільної праці розрізняють такі взаємопов’язані категорії: </a:t>
            </a:r>
            <a:r>
              <a:rPr lang="uk-UA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зміст праці і характер праці. Вони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тісно пов’язані між собою, але виражають різні сторони однієї і тієї самої трудової діяльності.</a:t>
            </a:r>
            <a:endParaRPr lang="ru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6520" marR="158750" indent="457200" algn="just"/>
            <a:r>
              <a:rPr lang="uk-UA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Зміст праці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це сукупність якісно визначених трудових функцій, спрямованих на виробництво споживчих цінностей. Такими </a:t>
            </a:r>
            <a:r>
              <a:rPr lang="uk-UA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функціями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що здійснюються в процесі праці, є:</a:t>
            </a:r>
            <a:endParaRPr lang="ru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163195" lvl="1" indent="-285750">
              <a:lnSpc>
                <a:spcPct val="115000"/>
              </a:lnSpc>
              <a:buSzPts val="1400"/>
              <a:buFont typeface="Times New Roman" panose="02020603050405020304" pitchFamily="18" charset="0"/>
              <a:buChar char="•"/>
              <a:tabLst>
                <a:tab pos="815975" algn="l"/>
                <a:tab pos="816610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логічна</a:t>
            </a:r>
            <a:r>
              <a:rPr lang="uk-UA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пов’язана</a:t>
            </a:r>
            <a:r>
              <a:rPr lang="uk-UA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uk-UA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визначенням</a:t>
            </a:r>
            <a:r>
              <a:rPr lang="uk-UA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uk-UA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підготовкою</a:t>
            </a:r>
            <a:r>
              <a:rPr lang="uk-UA" spc="-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uk-UA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проведення трудових операцій;</a:t>
            </a:r>
            <a:endParaRPr lang="ru-UA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163195" lvl="1" indent="-285750">
              <a:lnSpc>
                <a:spcPct val="115000"/>
              </a:lnSpc>
              <a:buSzPts val="1400"/>
              <a:buFont typeface="Times New Roman" panose="02020603050405020304" pitchFamily="18" charset="0"/>
              <a:buChar char="•"/>
              <a:tabLst>
                <a:tab pos="815975" algn="l"/>
                <a:tab pos="816610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виконавська − забезпечення безпосереднього впливу засобів праці на предмети</a:t>
            </a:r>
            <a:r>
              <a:rPr lang="uk-UA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праці;</a:t>
            </a:r>
            <a:endParaRPr lang="ru-UA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165100" lvl="1" indent="-285750">
              <a:lnSpc>
                <a:spcPct val="100000"/>
              </a:lnSpc>
              <a:buSzPts val="1400"/>
              <a:buFont typeface="Times New Roman" panose="02020603050405020304" pitchFamily="18" charset="0"/>
              <a:buChar char="•"/>
              <a:tabLst>
                <a:tab pos="815975" algn="l"/>
                <a:tab pos="816610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контрольна − реєстрація та контроль процесу праці, у тому числі технологічних його аспектів, спостереження за ходом виконання програми</a:t>
            </a:r>
            <a:r>
              <a:rPr lang="uk-UA" spc="-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дій;</a:t>
            </a:r>
            <a:endParaRPr lang="ru-UA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163830" lvl="1" indent="-285750">
              <a:lnSpc>
                <a:spcPct val="115000"/>
              </a:lnSpc>
              <a:buSzPts val="1400"/>
              <a:buFont typeface="Times New Roman" panose="02020603050405020304" pitchFamily="18" charset="0"/>
              <a:buChar char="•"/>
              <a:tabLst>
                <a:tab pos="815975" algn="l"/>
                <a:tab pos="816610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регулююча – коригування у разі необхідності наміченої програми дій та керування її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виконавцями.</a:t>
            </a:r>
            <a:endParaRPr lang="ru-UA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51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059038-8084-4B5B-A19F-C7D6F8B6B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A6E105-67EC-498D-92A6-8E549F04358E}"/>
              </a:ext>
            </a:extLst>
          </p:cNvPr>
          <p:cNvSpPr txBox="1"/>
          <p:nvPr/>
        </p:nvSpPr>
        <p:spPr>
          <a:xfrm>
            <a:off x="419100" y="240959"/>
            <a:ext cx="10201275" cy="6191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6520" marR="162560" indent="457200"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Усі зазначені вище функції одночасно властиві трудовому процесу, проте в праці окремих працівників вони можуть бути присутні як повністю, так і частково. Домінування тієї чи іншої функції в трудовій діяльності людини визначає</a:t>
            </a:r>
            <a:r>
              <a:rPr lang="uk-UA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складність</a:t>
            </a:r>
            <a:r>
              <a:rPr lang="uk-UA" sz="1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праці,</a:t>
            </a:r>
            <a:r>
              <a:rPr lang="uk-UA" sz="1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дозволяє</a:t>
            </a:r>
            <a:r>
              <a:rPr lang="uk-UA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охарактеризувати</a:t>
            </a:r>
            <a:r>
              <a:rPr lang="uk-UA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переважно</a:t>
            </a:r>
            <a:r>
              <a:rPr lang="uk-UA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розумову, або переважно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фізичну.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6520" marR="160655" indent="457200"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Різноманіття змісту праці обумовлює розподіл функцій між людьми, що обробляють предмети праці.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Такими функціями є: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59385" lvl="0" indent="-342900" algn="just">
              <a:lnSpc>
                <a:spcPct val="93000"/>
              </a:lnSpc>
              <a:spcAft>
                <a:spcPts val="1000"/>
              </a:spcAft>
              <a:buSzPts val="1400"/>
              <a:buFont typeface="Comic Sans MS" panose="030F0702030302020204" pitchFamily="66" charset="0"/>
              <a:buChar char="-"/>
              <a:tabLst>
                <a:tab pos="81661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методологічна − полягає у застосуванні і розвитку методів пізнання, в основі яких лежать об’єктивні закони природи і</a:t>
            </a:r>
            <a:r>
              <a:rPr lang="uk-UA" sz="1800" spc="-25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суспільства;</a:t>
            </a:r>
            <a:endParaRPr lang="ru-UA" sz="1400" dirty="0">
              <a:effectLst/>
              <a:latin typeface="Calibri" panose="020F0502020204030204" pitchFamily="34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L="342900" marR="160020" lvl="0" indent="-342900" algn="just">
              <a:lnSpc>
                <a:spcPct val="96000"/>
              </a:lnSpc>
              <a:spcAft>
                <a:spcPts val="1000"/>
              </a:spcAft>
              <a:buSzPts val="1400"/>
              <a:buFont typeface="Comic Sans MS" panose="030F0702030302020204" pitchFamily="66" charset="0"/>
              <a:buChar char="-"/>
              <a:tabLst>
                <a:tab pos="81661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ідеологічна − спрямована на створення системи політичних, правових, моральних, естетичних, філософських поглядів і ідей, поширюваних через засоби масової інформації і публічні</a:t>
            </a:r>
            <a:r>
              <a:rPr lang="uk-UA" sz="1800" spc="-25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виступи;</a:t>
            </a:r>
            <a:endParaRPr lang="ru-UA" sz="1400" dirty="0">
              <a:effectLst/>
              <a:latin typeface="Calibri" panose="020F0502020204030204" pitchFamily="34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L="342900" marR="160020" lvl="0" indent="-342900" algn="just">
              <a:lnSpc>
                <a:spcPct val="96000"/>
              </a:lnSpc>
              <a:spcAft>
                <a:spcPts val="1000"/>
              </a:spcAft>
              <a:buSzPts val="1400"/>
              <a:buFont typeface="Comic Sans MS" panose="030F0702030302020204" pitchFamily="66" charset="0"/>
              <a:buChar char="-"/>
              <a:tabLst>
                <a:tab pos="81661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виховна − спрямована на підготовку людей до виконання задач соціального</a:t>
            </a:r>
            <a:r>
              <a:rPr lang="uk-UA" sz="1800" spc="-55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й</a:t>
            </a:r>
            <a:r>
              <a:rPr lang="uk-UA" sz="1800" spc="-40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економічного</a:t>
            </a:r>
            <a:r>
              <a:rPr lang="uk-UA" sz="1800" spc="-50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характеру</a:t>
            </a:r>
            <a:r>
              <a:rPr lang="uk-UA" sz="1800" spc="-50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шляхом</a:t>
            </a:r>
            <a:r>
              <a:rPr lang="uk-UA" sz="1800" spc="-45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цілеспрямованого</a:t>
            </a:r>
            <a:r>
              <a:rPr lang="uk-UA" sz="1800" spc="-40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впливу</a:t>
            </a:r>
            <a:r>
              <a:rPr lang="uk-UA" sz="1800" spc="-40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на</a:t>
            </a:r>
            <a:r>
              <a:rPr lang="uk-UA" sz="1800" spc="-45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них, що забезпечує формування їхньої особистості в потрібному</a:t>
            </a:r>
            <a:r>
              <a:rPr lang="uk-UA" sz="1800" spc="-60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напрямку;</a:t>
            </a:r>
            <a:endParaRPr lang="ru-UA" sz="1400" dirty="0">
              <a:effectLst/>
              <a:latin typeface="Calibri" panose="020F0502020204030204" pitchFamily="34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L="342900" marR="157480" lvl="0" indent="-342900" algn="just">
              <a:lnSpc>
                <a:spcPct val="96000"/>
              </a:lnSpc>
              <a:spcAft>
                <a:spcPts val="1000"/>
              </a:spcAft>
              <a:buSzPts val="1400"/>
              <a:buFont typeface="Comic Sans MS" panose="030F0702030302020204" pitchFamily="66" charset="0"/>
              <a:buChar char="-"/>
              <a:tabLst>
                <a:tab pos="81661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планувальна − полягає в організації планів і програм соціально- економічного розвитку країни за рахунок залучення до їхнього виконання всіх членів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суспільства;</a:t>
            </a:r>
            <a:endParaRPr lang="ru-UA" sz="1400" dirty="0">
              <a:effectLst/>
              <a:latin typeface="Calibri" panose="020F0502020204030204" pitchFamily="34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L="342900" marR="162560" lvl="0" indent="-342900" algn="just">
              <a:lnSpc>
                <a:spcPct val="96000"/>
              </a:lnSpc>
              <a:spcAft>
                <a:spcPts val="1000"/>
              </a:spcAft>
              <a:buSzPts val="1400"/>
              <a:buFont typeface="Comic Sans MS" panose="030F0702030302020204" pitchFamily="66" charset="0"/>
              <a:buChar char="-"/>
              <a:tabLst>
                <a:tab pos="81661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інформаційна − полягає в пропаганді поглядів людей, планів, методів їх реалізації, основних положень через засоби масової інформації, систему освіти,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культуру;</a:t>
            </a:r>
            <a:endParaRPr lang="ru-UA" sz="1400" dirty="0">
              <a:effectLst/>
              <a:latin typeface="Calibri" panose="020F0502020204030204" pitchFamily="34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L="342900" lvl="0" indent="-342900" algn="just">
              <a:lnSpc>
                <a:spcPts val="1900"/>
              </a:lnSpc>
              <a:spcAft>
                <a:spcPts val="1000"/>
              </a:spcAft>
              <a:buSzPts val="1400"/>
              <a:buFont typeface="Comic Sans MS" panose="030F0702030302020204" pitchFamily="66" charset="0"/>
              <a:buChar char="-"/>
              <a:tabLst>
                <a:tab pos="81661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управлінська − полягає в ефективній реалізації планів і</a:t>
            </a:r>
            <a:r>
              <a:rPr lang="uk-UA" sz="1800" spc="-85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програм;</a:t>
            </a:r>
            <a:endParaRPr lang="ru-UA" sz="1400" dirty="0">
              <a:effectLst/>
              <a:latin typeface="Calibri" panose="020F0502020204030204" pitchFamily="34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L="342900" marR="160655" lvl="0" indent="-342900" algn="just">
              <a:lnSpc>
                <a:spcPct val="93000"/>
              </a:lnSpc>
              <a:spcAft>
                <a:spcPts val="1000"/>
              </a:spcAft>
              <a:buSzPts val="1400"/>
              <a:buFont typeface="Comic Sans MS" panose="030F0702030302020204" pitchFamily="66" charset="0"/>
              <a:buChar char="-"/>
              <a:tabLst>
                <a:tab pos="81661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виконавська − передбачає точне виконання посадових інструкцій, юридичних прав, технології роботи, статутних</a:t>
            </a:r>
            <a:r>
              <a:rPr lang="uk-UA" sz="1800" spc="-25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вимог.</a:t>
            </a:r>
            <a:endParaRPr lang="ru-UA" sz="1400" dirty="0">
              <a:effectLst/>
              <a:latin typeface="Calibri" panose="020F0502020204030204" pitchFamily="34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119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BB282A-628D-4E38-B9E8-547A9044B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4C75C0-8FB6-4524-8DFA-3B3D041C438F}"/>
              </a:ext>
            </a:extLst>
          </p:cNvPr>
          <p:cNvSpPr txBox="1"/>
          <p:nvPr/>
        </p:nvSpPr>
        <p:spPr>
          <a:xfrm>
            <a:off x="819151" y="523875"/>
            <a:ext cx="9201150" cy="5673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6520" marR="160020" indent="449580" algn="just">
              <a:spcBef>
                <a:spcPts val="15"/>
              </a:spcBef>
              <a:spcAft>
                <a:spcPts val="0"/>
              </a:spcAft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Зміст праці характеризує конкретні види трудової діяльності в процесі трудової діяльності, а також висуває певні вимоги до освіти, кваліфікації, здібностей людини. Саме тому за змістом працю поділяють за такими</a:t>
            </a:r>
            <a:r>
              <a:rPr lang="uk-UA" sz="1800" spc="-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ознаками: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63195" lvl="0" indent="-342900">
              <a:lnSpc>
                <a:spcPct val="115000"/>
              </a:lnSpc>
              <a:spcBef>
                <a:spcPts val="5"/>
              </a:spcBef>
              <a:spcAft>
                <a:spcPts val="1000"/>
              </a:spcAft>
              <a:buSzPts val="1400"/>
              <a:buFont typeface="Wingdings" panose="05000000000000000000" pitchFamily="2" charset="2"/>
              <a:buChar char=""/>
              <a:tabLst>
                <a:tab pos="81661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сфера прикладання (праця у сфері матеріального виробництва, у сфері послуг, у сфері науки, культури і мистецтва</a:t>
            </a:r>
            <a:r>
              <a:rPr lang="uk-UA" sz="1800" spc="-3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тощо);</a:t>
            </a:r>
            <a:endParaRPr lang="ru-UA" sz="1800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marR="161925" lvl="0" indent="-342900">
              <a:lnSpc>
                <a:spcPct val="115000"/>
              </a:lnSpc>
              <a:spcAft>
                <a:spcPts val="1000"/>
              </a:spcAft>
              <a:buSzPts val="1400"/>
              <a:buFont typeface="Wingdings" panose="05000000000000000000" pitchFamily="2" charset="2"/>
              <a:buChar char=""/>
              <a:tabLst>
                <a:tab pos="81661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види діяльності (праця підприємця, керівника, виконавця, науковця тощо);</a:t>
            </a:r>
            <a:endParaRPr lang="ru-UA" sz="1800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marR="158115" lvl="0" indent="-342900">
              <a:lnSpc>
                <a:spcPct val="100000"/>
              </a:lnSpc>
              <a:spcAft>
                <a:spcPts val="1000"/>
              </a:spcAft>
              <a:buSzPts val="1400"/>
              <a:buFont typeface="Wingdings" panose="05000000000000000000" pitchFamily="2" charset="2"/>
              <a:buChar char=""/>
              <a:tabLst>
                <a:tab pos="81661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професія і спеціальність (праця лікаря, бухгалтера, маркетолога, механіка тощо).</a:t>
            </a:r>
            <a:endParaRPr lang="ru-UA" sz="1800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96520" marR="159385" indent="457200" algn="just"/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</a:t>
            </a:r>
            <a:r>
              <a:rPr lang="uk-UA" sz="1800" b="1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одного</a:t>
            </a:r>
            <a:r>
              <a:rPr lang="uk-UA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боку,</a:t>
            </a:r>
            <a:r>
              <a:rPr lang="uk-UA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вказує</a:t>
            </a:r>
            <a:r>
              <a:rPr lang="uk-UA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особливості</a:t>
            </a:r>
            <a:r>
              <a:rPr lang="uk-UA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процесу</a:t>
            </a:r>
            <a:r>
              <a:rPr lang="uk-UA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праці,</a:t>
            </a:r>
            <a:r>
              <a:rPr lang="uk-UA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який здійснюється в тих чи інших організаційно-технічних умовах, з іншого – на особливості</a:t>
            </a:r>
            <a:r>
              <a:rPr lang="uk-UA" sz="18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взаємодії</a:t>
            </a:r>
            <a:r>
              <a:rPr lang="uk-UA" sz="18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людей</a:t>
            </a:r>
            <a:r>
              <a:rPr lang="uk-UA" sz="18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процесі</a:t>
            </a:r>
            <a:r>
              <a:rPr lang="uk-UA" sz="18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uk-UA" sz="1800" spc="-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спільної</a:t>
            </a:r>
            <a:r>
              <a:rPr lang="uk-UA" sz="18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трудової</a:t>
            </a:r>
            <a:r>
              <a:rPr lang="uk-UA" sz="18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uk-UA" sz="18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залежно від їх участі в</a:t>
            </a:r>
            <a:r>
              <a:rPr lang="uk-UA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ньому.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6520" marR="160020" indent="457200"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Тобто, під характером праці розуміється саме соціально-економічна сторона праці, що виражає тип суспільної організації праці, ставлення до неї працівників та ступінь розвиненості виробничих відносин і взаємозв’язку людини і суспільства.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6520" marR="160020" indent="457200"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 праці описується, наприклад, такими характеристиками: ставлення</a:t>
            </a:r>
            <a:r>
              <a:rPr lang="uk-UA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працівників</a:t>
            </a:r>
            <a:r>
              <a:rPr lang="uk-UA" sz="18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засобів</a:t>
            </a:r>
            <a:r>
              <a:rPr lang="uk-UA" sz="18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</a:t>
            </a:r>
            <a:r>
              <a:rPr lang="uk-UA" sz="18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своєї</a:t>
            </a:r>
            <a:r>
              <a:rPr lang="uk-UA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праці;</a:t>
            </a:r>
            <a:r>
              <a:rPr lang="uk-UA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відносини</a:t>
            </a:r>
            <a:r>
              <a:rPr lang="uk-UA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розподілу матеріальних і духовних благ, продуктів та послуг, що виробляються,</a:t>
            </a:r>
            <a:r>
              <a:rPr lang="uk-UA" sz="1800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тощо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6520" marR="161290" indent="457200" algn="just">
              <a:lnSpc>
                <a:spcPct val="100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Праці як економічній категорії притаманні кількісні і якісні характеристики.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6695" marR="24130" indent="450215" algn="just">
              <a:lnSpc>
                <a:spcPct val="115000"/>
              </a:lnSpc>
              <a:spcBef>
                <a:spcPts val="775"/>
              </a:spcBef>
              <a:spcAft>
                <a:spcPts val="0"/>
              </a:spcAft>
            </a:pP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219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B2A210-85B0-4B89-B2DD-7EA9EC72E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495494-DDCA-4F1A-97D9-724383B0F7F2}"/>
              </a:ext>
            </a:extLst>
          </p:cNvPr>
          <p:cNvSpPr txBox="1"/>
          <p:nvPr/>
        </p:nvSpPr>
        <p:spPr>
          <a:xfrm>
            <a:off x="752474" y="723900"/>
            <a:ext cx="9401176" cy="4518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6520" marR="161925" indent="457200" algn="just"/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Кількісна характеристика праці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полягає у тому, що праця є витратою певного обсягу енергії. З економічної точки зору праця проявляється в таких поняттях як чисельність зайнятих, тривалість робочого дня, трудомісткість, інтенсивність праці тощо.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6520" marR="158750" indent="457200" algn="just"/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Якісна</a:t>
            </a:r>
            <a:r>
              <a:rPr lang="uk-UA" sz="1800" i="1" spc="-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характеристика</a:t>
            </a:r>
            <a:r>
              <a:rPr lang="uk-UA" sz="1800" i="1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праці</a:t>
            </a:r>
            <a:r>
              <a:rPr lang="uk-UA" sz="1800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проявляється</a:t>
            </a:r>
            <a:r>
              <a:rPr lang="uk-UA" sz="180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800" spc="-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таких</a:t>
            </a:r>
            <a:r>
              <a:rPr lang="uk-UA" sz="180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поняттях</a:t>
            </a:r>
            <a:r>
              <a:rPr lang="uk-UA" sz="180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z="180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складність роботи, професійна специфіка, якість кінцевих результатів, результативність праці, відповідальність за трудову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діяльність.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6520" marR="159385" indent="457200"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Отже, праця синтезує соціальні, економічні, соціально-політичні та суто психофізіологічні фактори, використання яких у сукупності є необхідною передумовою ефективного функціонування будь-якого підприємства на ринку.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6520" marR="165100" indent="457200" algn="just">
              <a:lnSpc>
                <a:spcPct val="100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Різноманітність змісту і характеру праці знаходить відображення у її видах, типовий перелік яких зведено в табл. 1.2.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6520" marR="160020" indent="457200" algn="just">
              <a:spcBef>
                <a:spcPts val="445"/>
              </a:spcBef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Наведена в таблиці класифікація праці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надасть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можливість більш глибоко усвідомити</a:t>
            </a:r>
            <a:r>
              <a:rPr lang="uk-UA" sz="1800" spc="-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складність</a:t>
            </a:r>
            <a:r>
              <a:rPr lang="uk-UA" sz="1800" spc="-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різноманітність</a:t>
            </a:r>
            <a:r>
              <a:rPr lang="uk-UA" sz="1800" spc="-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трудових</a:t>
            </a:r>
            <a:r>
              <a:rPr lang="uk-UA" sz="1800" spc="-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відносин</a:t>
            </a:r>
            <a:r>
              <a:rPr lang="uk-UA" sz="1800" spc="-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spc="-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</a:t>
            </a:r>
            <a:r>
              <a:rPr lang="uk-UA" sz="1800" spc="-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праці</a:t>
            </a:r>
            <a:r>
              <a:rPr lang="uk-UA" sz="1800" spc="-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окремої людини і суспільства в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цілому.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6520" marR="164465" indent="457200" algn="just">
              <a:spcBef>
                <a:spcPts val="10"/>
              </a:spcBef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148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DB1EB3E-681A-421F-9901-82A345379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79D6CF-16F0-42FB-99A3-99B233F13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550" y="196427"/>
            <a:ext cx="6283536" cy="630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77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D8E2F5-F639-4973-A2AF-7CBDB6611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25EBD5-498F-492D-9F09-8EFAFCFBB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814" y="381000"/>
            <a:ext cx="7793086" cy="590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93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09EC3A-BBA7-47BA-9318-C68E55B06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F2E311-14F4-4A40-9263-E790E287D081}"/>
              </a:ext>
            </a:extLst>
          </p:cNvPr>
          <p:cNvSpPr txBox="1"/>
          <p:nvPr/>
        </p:nvSpPr>
        <p:spPr>
          <a:xfrm>
            <a:off x="371475" y="164718"/>
            <a:ext cx="10029825" cy="6825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6520" marR="164465" indent="457200" algn="just">
              <a:lnSpc>
                <a:spcPct val="115000"/>
              </a:lnSpc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досліджені проблем праці й трудових відносин використовуються різні </a:t>
            </a:r>
            <a:r>
              <a:rPr lang="uk-U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загальнонаукові й специфічні методи дослідження: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165100" lvl="1" indent="-285750" algn="just">
              <a:lnSpc>
                <a:spcPct val="115000"/>
              </a:lnSpc>
              <a:buSzPts val="1400"/>
              <a:buFont typeface="Times New Roman" panose="02020603050405020304" pitchFamily="18" charset="0"/>
              <a:buChar char="•"/>
              <a:tabLst>
                <a:tab pos="816610" algn="l"/>
              </a:tabLst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діалектичний, який дозволяє розглядати питання в розвитку і взаємозалежності;</a:t>
            </a:r>
            <a:endParaRPr lang="ru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160020" lvl="1" indent="-285750" algn="just">
              <a:lnSpc>
                <a:spcPct val="115000"/>
              </a:lnSpc>
              <a:buSzPts val="1400"/>
              <a:buFont typeface="Times New Roman" panose="02020603050405020304" pitchFamily="18" charset="0"/>
              <a:buChar char="•"/>
              <a:tabLst>
                <a:tab pos="816610" algn="l"/>
              </a:tabLst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наукової</a:t>
            </a:r>
            <a:r>
              <a:rPr lang="uk-UA" sz="16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абстракції</a:t>
            </a:r>
            <a:r>
              <a:rPr lang="uk-UA" sz="16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sz="16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узагальнення</a:t>
            </a:r>
            <a:r>
              <a:rPr lang="uk-UA" sz="16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16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</a:t>
            </a:r>
            <a:r>
              <a:rPr lang="uk-UA" sz="16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відкидається</a:t>
            </a:r>
            <a:r>
              <a:rPr lang="uk-UA" sz="16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uk-UA" sz="16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випадкове, одиничне і досліджуються стійкі та типові властивості і</a:t>
            </a:r>
            <a:r>
              <a:rPr lang="uk-UA" sz="16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закономірності;</a:t>
            </a:r>
            <a:endParaRPr lang="ru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161925" lvl="1" indent="-285750" algn="just">
              <a:lnSpc>
                <a:spcPct val="115000"/>
              </a:lnSpc>
              <a:buSzPts val="1400"/>
              <a:buFont typeface="Times New Roman" panose="02020603050405020304" pitchFamily="18" charset="0"/>
              <a:buChar char="•"/>
              <a:tabLst>
                <a:tab pos="816610" algn="l"/>
              </a:tabLst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історико-логічний – при досліджені еволюції праці як чинника виробництва, характеристик відтворення населення, міжнародного досвіду регулювання зайнятості, розвитку соціального партнерства</a:t>
            </a:r>
            <a:r>
              <a:rPr lang="uk-UA" sz="16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тощо;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161925" lvl="1" indent="-285750" algn="just">
              <a:lnSpc>
                <a:spcPct val="115000"/>
              </a:lnSpc>
              <a:buSzPts val="1400"/>
              <a:buFont typeface="Times New Roman" panose="02020603050405020304" pitchFamily="18" charset="0"/>
              <a:buChar char="•"/>
              <a:tabLst>
                <a:tab pos="816610" algn="l"/>
              </a:tabLst>
            </a:pPr>
            <a:r>
              <a:rPr lang="uk-UA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класифікаційно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-аналітичний – при дослідженні, компонентів трудового</a:t>
            </a:r>
            <a:r>
              <a:rPr lang="uk-UA" sz="16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потенціалу,</a:t>
            </a:r>
            <a:r>
              <a:rPr lang="uk-UA" sz="16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зайнятості,</a:t>
            </a:r>
            <a:r>
              <a:rPr lang="uk-UA" sz="16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безробіття,</a:t>
            </a:r>
            <a:r>
              <a:rPr lang="uk-UA" sz="16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нормування</a:t>
            </a:r>
            <a:r>
              <a:rPr lang="uk-UA" sz="16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праці,</a:t>
            </a:r>
            <a:r>
              <a:rPr lang="uk-UA" sz="16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</a:t>
            </a:r>
            <a:r>
              <a:rPr lang="uk-UA" sz="16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16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</a:t>
            </a:r>
            <a:r>
              <a:rPr lang="uk-UA" sz="16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 оплати</a:t>
            </a:r>
            <a:r>
              <a:rPr lang="uk-UA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тощо;</a:t>
            </a:r>
            <a:endParaRPr lang="ru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160020" lvl="1" indent="-285750" algn="just">
              <a:lnSpc>
                <a:spcPct val="115000"/>
              </a:lnSpc>
              <a:buSzPts val="1400"/>
              <a:buFont typeface="Times New Roman" panose="02020603050405020304" pitchFamily="18" charset="0"/>
              <a:buChar char="•"/>
              <a:tabLst>
                <a:tab pos="816610" algn="l"/>
              </a:tabLst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економіко-математичні – для виявлення взаємозв’язків між інвестиціями в людський капітал та ефективністю людської діяльності на</a:t>
            </a:r>
            <a:r>
              <a:rPr lang="uk-UA" sz="1600" spc="-2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різних рівнях, розробки та обґрунтуванню різних форм та систем оплати праці, при розробці плану з праці та кадрам</a:t>
            </a:r>
            <a:r>
              <a:rPr lang="uk-UA" sz="16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тощо;</a:t>
            </a:r>
            <a:endParaRPr lang="ru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162560" lvl="1" indent="-285750" algn="just">
              <a:lnSpc>
                <a:spcPct val="115000"/>
              </a:lnSpc>
              <a:buSzPts val="1400"/>
              <a:buFont typeface="Times New Roman" panose="02020603050405020304" pitchFamily="18" charset="0"/>
              <a:buChar char="•"/>
              <a:tabLst>
                <a:tab pos="816610" algn="l"/>
              </a:tabLst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 статистичного аналізу – для оцінки стану та динаміки змін різних показників трудового потенціалу, зайнятості, безробіття, доходів, рівня життя населення, продуктивності праці</a:t>
            </a:r>
            <a:r>
              <a:rPr lang="uk-UA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тощо;</a:t>
            </a:r>
            <a:endParaRPr lang="ru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160655" lvl="1" indent="-285750" algn="just">
              <a:lnSpc>
                <a:spcPct val="115000"/>
              </a:lnSpc>
              <a:buSzPts val="1400"/>
              <a:buFont typeface="Times New Roman" panose="02020603050405020304" pitchFamily="18" charset="0"/>
              <a:buChar char="•"/>
              <a:tabLst>
                <a:tab pos="816610" algn="l"/>
              </a:tabLst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графічно-аналітичні – для наочної ілюстрації досліджуваних соціально-економічних</a:t>
            </a:r>
            <a:r>
              <a:rPr lang="uk-UA" sz="1600" spc="-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uk-UA" sz="1600" spc="-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sz="1600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процесів.</a:t>
            </a:r>
            <a:r>
              <a:rPr lang="uk-UA" sz="1600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Наприклад:</a:t>
            </a:r>
            <a:r>
              <a:rPr lang="uk-UA" sz="1600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крива</a:t>
            </a:r>
            <a:r>
              <a:rPr lang="uk-UA" sz="1600" spc="-1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Беверіджа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1600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Філліпса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Лоренца, які характеризують відповідно залежність між безробіттям і числом вільних вакансій, між нормами інфляції і безробіття, диференціацію грошових доходів</a:t>
            </a:r>
            <a:r>
              <a:rPr lang="uk-UA" sz="16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населення.</a:t>
            </a:r>
            <a:endParaRPr lang="ru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6520" marR="158750" indent="457200" algn="just">
              <a:lnSpc>
                <a:spcPct val="115000"/>
              </a:lnSpc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деяких випадках застосовуються економічні експерименти, наприклад, призначається величина заробітної плати в особливих умовах праці і аналізуються наслідки і результативність експерименту для конкретного підприємства.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6520" indent="457200">
              <a:lnSpc>
                <a:spcPct val="115000"/>
              </a:lnSpc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62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A41394-B2E6-4009-B348-8F10548C4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8AEADA-30F1-4672-8BD0-F428611C3442}"/>
              </a:ext>
            </a:extLst>
          </p:cNvPr>
          <p:cNvSpPr txBox="1"/>
          <p:nvPr/>
        </p:nvSpPr>
        <p:spPr>
          <a:xfrm>
            <a:off x="247650" y="360869"/>
            <a:ext cx="10191750" cy="6124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0335" lvl="1" algn="l">
              <a:lnSpc>
                <a:spcPct val="115000"/>
              </a:lnSpc>
            </a:pPr>
            <a:r>
              <a:rPr lang="uk-UA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1.3. Функції праці</a:t>
            </a:r>
            <a:endParaRPr lang="ru-UA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6520" indent="457200" algn="just">
              <a:lnSpc>
                <a:spcPct val="115000"/>
              </a:lnSpc>
            </a:pP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Праця виступає необхідною умовою якісного життя як окремого індивіда, так і суспільства в цілому. В процесі праці відбувається розвиток людини, в її результаті створюються блага, необхідні не тільки для поточного споживання, але й для розвитку людини та суспільства. Оцінити значення праці можливо лише на основі дослідження її функцій, серед яких </a:t>
            </a: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основними є:</a:t>
            </a:r>
            <a:endParaRPr lang="ru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184785" lvl="2" indent="-2286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/>
              <a:tabLst>
                <a:tab pos="833120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Логічна, що пов’язана з визначенням мети трудової діяльності; методів, які можливі для здійснення праці; процесів та операцій, які потрібні для здійснення</a:t>
            </a:r>
            <a:r>
              <a:rPr lang="uk-UA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праці.</a:t>
            </a:r>
            <a:endParaRPr lang="ru-UA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marR="185420" lvl="2" indent="-2286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/>
              <a:tabLst>
                <a:tab pos="782320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Інформаційна, що надає можливість отримати дані про обсяг витрат праці, її результати, умови, навіть про можливості виконання тієї чи іншої праці і </a:t>
            </a:r>
            <a:r>
              <a:rPr lang="uk-UA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marR="185420" lvl="2" indent="-2286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/>
              <a:tabLst>
                <a:tab pos="868045" algn="l"/>
              </a:tabLst>
            </a:pP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Виконавча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залученні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виробничий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приведенні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marR="184785" lvl="2" indent="-2286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/>
              <a:tabLst>
                <a:tab pos="846455" algn="l"/>
              </a:tabLst>
            </a:pP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Споживча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 способу для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потреб.</a:t>
            </a:r>
            <a:endParaRPr lang="ru-UA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marR="186690" lvl="2" indent="-2286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/>
              <a:tabLst>
                <a:tab pos="858520" algn="l"/>
              </a:tabLst>
            </a:pP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матеріальних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духовних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слугують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подальшому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pc="-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marR="184150" lvl="2" indent="-2286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/>
              <a:tabLst>
                <a:tab pos="822325" algn="l"/>
              </a:tabLst>
            </a:pP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Регулююча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коригування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виконанні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трудових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підвищити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marR="184150" lvl="2" indent="-2286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/>
              <a:tabLst>
                <a:tab pos="817245" algn="l"/>
              </a:tabLst>
            </a:pP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Пізнавальна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в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пізнає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179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B3332-7725-4A74-B023-BC004D59A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49312"/>
          </a:xfrm>
        </p:spPr>
        <p:txBody>
          <a:bodyPr>
            <a:norm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1. ОБ’ЄКТ, ПРЕДМЕТ ТА ЗАВДАННЯ ДИСЦИПЛІНИ «ЕКОНОМІКА ПРАЦІ ТА СОЦІАЛЬНО-ТРУДОВІ ВІДНОСИНИ»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47DA5D-520D-4E3B-A54C-4EDEC097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74" y="47835"/>
            <a:ext cx="1357126" cy="1074528"/>
          </a:xfrm>
          <a:prstGeom prst="rect">
            <a:avLst/>
          </a:prstGeom>
        </p:spPr>
      </p:pic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B70CA21D-488F-416E-AD40-BD08007AE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750" y="2392363"/>
            <a:ext cx="9144000" cy="1655762"/>
          </a:xfrm>
        </p:spPr>
        <p:txBody>
          <a:bodyPr>
            <a:normAutofit lnSpcReduction="10000"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1.1. Предмет, мета та завдання дисципліни, її зв’язок з іншими дисциплінами. 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1.2. Праця як об’єкт економічного дослідження. 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1.3. Функції праці.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844180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7EAAB9E-7F16-41E2-831D-67570B25E55B}"/>
              </a:ext>
            </a:extLst>
          </p:cNvPr>
          <p:cNvSpPr txBox="1"/>
          <p:nvPr/>
        </p:nvSpPr>
        <p:spPr>
          <a:xfrm>
            <a:off x="619125" y="576082"/>
            <a:ext cx="9582150" cy="6050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1.1. Предмет, мета та завдання дисципліни, її зв’язок з іншими дисциплінами 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Економіка праці, як економічне поняття, означає вміння ефективно використовувати на ринку праці та у виробничій сфері найдорожчий капітал – людину, її працю, здібності, енергії, кваліфікацію, досвід і давати їм об’єктивну оцінку. 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Економіка праці та соціально-трудові відносини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це навчальна дисципліна, побудована на об’єктивних закономірностях і механізмах ринкової економіки, яка вивчає суспільні відносини людей у процесі організації ефективної праці та відновлення людського капіталу. 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Об’єктом вивчення дисципліни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система соціально-економічних, організаційно-правових відносин між людьми щодо відтворення та ефективного використання людських продуктивних сил в процесі праці.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Предметом дисципліни «Економіка праці та соціально-трудові відносини»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 сукупність теоретичних і практичних проблем формування та використання людського капіталу у сфері праці на всіх рівнях (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макро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мезо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і мікро-) з метою забезпечення високої якості життя населення та ефективності економічної діяльності. Інакше кажучи, предметом дисципліни є праця як доцільна діяльність людей, яка завжди й одночасно є взаємодією між людьми і природою, а також відношенням між людьми в процесів трудових відносин.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700E45-A603-4870-A5B0-D8AA1382B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662" y="238335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6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47DA5D-520D-4E3B-A54C-4EDEC097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214F7D-350A-493A-93BF-414AB7AF3B63}"/>
              </a:ext>
            </a:extLst>
          </p:cNvPr>
          <p:cNvSpPr txBox="1"/>
          <p:nvPr/>
        </p:nvSpPr>
        <p:spPr>
          <a:xfrm>
            <a:off x="885825" y="665872"/>
            <a:ext cx="9182100" cy="4966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Рівнева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структура дисципліни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має наступний вигляд: 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на макрорівні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вивчаються стратегії розвитку соціально-трудової політики держави, особливості економічно-правового і законодавчого забезпечення трудових відносин в країні та світі, прогнозуються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соціальноекономічні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показники розвитку національної економіки; 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на </a:t>
            </a:r>
            <a:r>
              <a:rPr lang="uk-UA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мезорівні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‒ досліджуються та пропонуються шляхи вирішення проблем зайнятості населення, ринку праці, соціальної реабілітації та соціального захисту працівників у межах певних територій, а також проблеми побудови ефективної системи управління соціально-трудових відносин в конкретному регіоні; 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на мікрорівні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вивчаються особливості використання трудового і творчого потенціалу працівників, розглядаються питання підвищення 10 доходності праці, оптимізації рівня її оплати з використанням сучасних методів та форм організації, нормування і стимулювання персоналу. 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64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43C477-1673-485A-BD25-DE460ADF6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7B89DE-A79C-452F-9832-246254B3342F}"/>
              </a:ext>
            </a:extLst>
          </p:cNvPr>
          <p:cNvSpPr txBox="1"/>
          <p:nvPr/>
        </p:nvSpPr>
        <p:spPr>
          <a:xfrm>
            <a:off x="590550" y="288556"/>
            <a:ext cx="9744075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7AB16B-0392-4396-A483-C99EB862DD9E}"/>
              </a:ext>
            </a:extLst>
          </p:cNvPr>
          <p:cNvSpPr txBox="1"/>
          <p:nvPr/>
        </p:nvSpPr>
        <p:spPr>
          <a:xfrm>
            <a:off x="1019175" y="395702"/>
            <a:ext cx="8905875" cy="5429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 дисципліни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полягають у наступному: </a:t>
            </a:r>
            <a:endParaRPr lang="ru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✓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сформувати уявлення про типові процеси та сучасні тенденції в сфері зайнятості населення і на ринку праці в цілому; </a:t>
            </a:r>
            <a:endParaRPr lang="ru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✓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вивчити механізм функціонування системи соціально-трудових відносин в Україні; </a:t>
            </a:r>
            <a:endParaRPr lang="ru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✓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оволодіти методами вимірювання витрат робочого часу і технічного нормування праці; </a:t>
            </a:r>
            <a:endParaRPr lang="ru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✓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оволодіти методами вимірювання продуктивності праці та її підвищення на підприємстві; </a:t>
            </a:r>
            <a:endParaRPr lang="ru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✓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надати ґрунтовні знання з питань організації та регулювання заробітної плати на рівні держави та підприємства; </a:t>
            </a:r>
            <a:endParaRPr lang="ru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✓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дослідити механізм соціального партнерства; </a:t>
            </a:r>
            <a:endParaRPr lang="ru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✓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з’ясувати місце і роль Міжнародної організації праці (МОП) у врегулюванні трудових відносин. </a:t>
            </a:r>
            <a:endParaRPr lang="ru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571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440899-DBF0-4C33-8F95-7CE5CACE3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747737-CB5C-4218-BDD9-B35D19BBBE74}"/>
              </a:ext>
            </a:extLst>
          </p:cNvPr>
          <p:cNvSpPr txBox="1"/>
          <p:nvPr/>
        </p:nvSpPr>
        <p:spPr>
          <a:xfrm>
            <a:off x="3048000" y="3236319"/>
            <a:ext cx="6096000" cy="671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6695" marR="24130" indent="450215" algn="just">
              <a:lnSpc>
                <a:spcPct val="115000"/>
              </a:lnSpc>
            </a:pPr>
            <a:r>
              <a:rPr lang="uk-UA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6695" marR="24130" indent="450215" algn="just">
              <a:lnSpc>
                <a:spcPct val="115000"/>
              </a:lnSpc>
              <a:spcAft>
                <a:spcPts val="0"/>
              </a:spcAft>
            </a:pP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A30223-D3D4-4C06-A430-D70562CF428A}"/>
              </a:ext>
            </a:extLst>
          </p:cNvPr>
          <p:cNvSpPr txBox="1"/>
          <p:nvPr/>
        </p:nvSpPr>
        <p:spPr>
          <a:xfrm>
            <a:off x="600075" y="492907"/>
            <a:ext cx="9848850" cy="5872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Економіка праці</a:t>
            </a:r>
            <a:r>
              <a:rPr lang="uk-U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це галузь економічної науки, яка вивчає закономірності і способи раціонального формування, використання, відтворення і розвитку головної виробничої сили суспільства – людини (людського ресурсу), організації та стимулювання ефективної трудової діяльності працюючих з метою максимального задоволення їх матеріальних і духовних потреб.</a:t>
            </a:r>
            <a:endParaRPr lang="ru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Соціальні відносини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це система відносин між окремими людьми, соціальними групами, що приймають неоднакову участь в економічному, політичному і духовному житті, мають відмінності у соціальному статусі, способі життя, джерелах та рівнях доходів особистого споживання тощо. Означені відносини складаються внаслідок суспільного становища суб’єктів, їхнього устрою життя, умов існування. Вони є одним зі способів вияву соціальності (спільності, відчуженості, конфліктності, партнерства) у суспільстві, в тому числі у трудовій сфері. </a:t>
            </a:r>
            <a:endParaRPr lang="ru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Трудові відносини –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закономірна складова виробничих відносин в системі праці. Вони виникають між учасниками трудового процесу на основі поділу та кооперації праці у зв’язку з необхідністю обміну діяльністю та її продуктами для досягнення кінцевої виробничої мети.</a:t>
            </a:r>
            <a:endParaRPr lang="ru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Соціально-трудові відносини</a:t>
            </a:r>
            <a:r>
              <a:rPr lang="uk-UA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формуються також на основі функціональної діяльності, але зумовлюються наявністю „рівності – нерівності” соціального стану соціальних груп і окремих працівників, схожості і несхожості їхніх інтересів, їхньої трудової поведінки в конкретних ситуаціях.</a:t>
            </a:r>
            <a:endParaRPr lang="ru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459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745C80-87B6-4FDA-8984-84FE1FD2D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49D3C7-70FF-4ED8-A9DD-6BBC60BE10B1}"/>
              </a:ext>
            </a:extLst>
          </p:cNvPr>
          <p:cNvSpPr txBox="1"/>
          <p:nvPr/>
        </p:nvSpPr>
        <p:spPr>
          <a:xfrm>
            <a:off x="666750" y="314325"/>
            <a:ext cx="9439275" cy="6644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1.2. Праця як об’єкт економічного дослідження </a:t>
            </a:r>
            <a:endParaRPr lang="ru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Праця складне і багатоаспектне явище, яке відіграє в житті суспільства і кожної людини таку важливу роль, що саме це поняття в широкому розумінні є невід’ємним від людського життя. </a:t>
            </a:r>
            <a:endParaRPr lang="ru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економічної точки зору, </a:t>
            </a:r>
            <a:r>
              <a:rPr lang="uk-U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праця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це свідома цілеспрямована діяльність людини (прикладання розумових та фізичних зусиль) для одержання корисного результату, що виявляється у задоволенні її матеріальних і духовних потреб; це процес перетворення природних ресурсів у цінності і блага, що створюються і управляються людиною під дією як зовнішніх стимулів (економічних і адміністративних), так і внутрішніх спонукань. </a:t>
            </a:r>
            <a:endParaRPr lang="ru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Отже, праця, є неодмінною умовою життєдіяльності людей, це вияв людської особистості, це одна із найважливіших форм її самовираження, самоактуалізації та самовдосконалення.</a:t>
            </a:r>
            <a:endParaRPr lang="ru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4355" indent="457200" algn="just">
              <a:spcBef>
                <a:spcPts val="370"/>
              </a:spcBef>
              <a:spcAft>
                <a:spcPts val="0"/>
              </a:spcAft>
            </a:pPr>
            <a:r>
              <a:rPr lang="uk-U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Особливості праці як об’єкту дослідження: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163830" lvl="1" indent="-285750" algn="just">
              <a:lnSpc>
                <a:spcPct val="115000"/>
              </a:lnSpc>
              <a:spcBef>
                <a:spcPts val="15"/>
              </a:spcBef>
              <a:spcAft>
                <a:spcPts val="1000"/>
              </a:spcAft>
              <a:buSzPts val="1400"/>
              <a:buFont typeface="Times New Roman" panose="02020603050405020304" pitchFamily="18" charset="0"/>
              <a:buChar char="•"/>
              <a:tabLst>
                <a:tab pos="816610" algn="l"/>
              </a:tabLst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праця – доцільна діяльність людей по створенню матеріальних та духовних цінностей, яка повинна бути ефективною та раціонально організованою;</a:t>
            </a:r>
            <a:endParaRPr lang="ru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161290" lvl="1" indent="-285750" algn="just">
              <a:lnSpc>
                <a:spcPct val="115000"/>
              </a:lnSpc>
              <a:spcAft>
                <a:spcPts val="1000"/>
              </a:spcAft>
              <a:buSzPts val="1400"/>
              <a:buFont typeface="Times New Roman" panose="02020603050405020304" pitchFamily="18" charset="0"/>
              <a:buChar char="•"/>
              <a:tabLst>
                <a:tab pos="816610" algn="l"/>
              </a:tabLst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праця є однією з основних умов життєдіяльності не лише окремої людини, але і будь-якого підприємства; забезпечуючи своє існування завдяки праці, людина водночас створює умови для розвитку та прогресу та суспільства в</a:t>
            </a:r>
            <a:r>
              <a:rPr lang="uk-UA" sz="16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цілому;</a:t>
            </a:r>
            <a:endParaRPr lang="ru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158115" lvl="1" indent="-285750" algn="just">
              <a:lnSpc>
                <a:spcPct val="115000"/>
              </a:lnSpc>
              <a:spcAft>
                <a:spcPts val="1000"/>
              </a:spcAft>
              <a:buSzPts val="1400"/>
              <a:buFont typeface="Times New Roman" panose="02020603050405020304" pitchFamily="18" charset="0"/>
              <a:buChar char="•"/>
              <a:tabLst>
                <a:tab pos="816610" algn="l"/>
              </a:tabLst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праця, виступаючи як процес взаємодії людини і природи, водночас обумовлює певні відносини між її учасниками, в процесі праці формується система трудових відносин, яка є стрижнем суспільних відносин на рівні економіки</a:t>
            </a:r>
            <a:r>
              <a:rPr lang="uk-UA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країни.</a:t>
            </a:r>
            <a:endParaRPr lang="ru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marR="24130" indent="450215" algn="just">
              <a:lnSpc>
                <a:spcPct val="115000"/>
              </a:lnSpc>
              <a:spcAft>
                <a:spcPts val="0"/>
              </a:spcAft>
            </a:pPr>
            <a:endParaRPr lang="ru-UA" sz="1600" dirty="0">
              <a:effectLst/>
              <a:latin typeface="Times New Roman" panose="02020603050405020304" pitchFamily="18" charset="0"/>
              <a:ea typeface="Anaktoria"/>
              <a:cs typeface="Anaktoria"/>
            </a:endParaRPr>
          </a:p>
        </p:txBody>
      </p:sp>
    </p:spTree>
    <p:extLst>
      <p:ext uri="{BB962C8B-B14F-4D97-AF65-F5344CB8AC3E}">
        <p14:creationId xmlns:p14="http://schemas.microsoft.com/office/powerpoint/2010/main" val="3305005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F290FFC-E498-4129-82BB-B804E4253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0FC76D-5027-469E-9C1D-97D7DF6569E5}"/>
              </a:ext>
            </a:extLst>
          </p:cNvPr>
          <p:cNvSpPr txBox="1"/>
          <p:nvPr/>
        </p:nvSpPr>
        <p:spPr>
          <a:xfrm>
            <a:off x="942975" y="624035"/>
            <a:ext cx="9105900" cy="5081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6520" marR="158115" indent="457200" algn="just"/>
            <a:r>
              <a:rPr lang="uk-UA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Роль</a:t>
            </a:r>
            <a:r>
              <a:rPr lang="uk-UA" i="1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праці</a:t>
            </a:r>
            <a:r>
              <a:rPr lang="uk-UA" i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</a:t>
            </a:r>
            <a:r>
              <a:rPr lang="uk-UA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суспільства</a:t>
            </a:r>
            <a:r>
              <a:rPr lang="uk-UA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важко</a:t>
            </a:r>
            <a:r>
              <a:rPr lang="uk-UA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переоцінити,</a:t>
            </a:r>
            <a:r>
              <a:rPr lang="uk-UA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адже</a:t>
            </a:r>
            <a:r>
              <a:rPr lang="uk-UA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uk-UA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допомогою людина не тільки створює цінності, але й розвивається особисто і </a:t>
            </a:r>
            <a:r>
              <a:rPr lang="uk-UA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професійно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набуває навички, збагачує знання, розкриває явні чи приховані таланти (схильності).</a:t>
            </a:r>
            <a:endParaRPr lang="ru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6520" marR="160020" indent="457200" algn="just"/>
            <a:r>
              <a:rPr lang="uk-UA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Гідна праця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‒ це засіб становлення збалансованої, соціально</a:t>
            </a:r>
            <a:r>
              <a:rPr lang="uk-UA" spc="-1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орієнтованої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моделі розвитку суспільства, оскільки ‒ це і сприятливі, безпечні умови </a:t>
            </a:r>
            <a:r>
              <a:rPr lang="uk-UA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праці,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належна винагорода за послуги праці, додержання прав людини праці, розвиток можливостей</a:t>
            </a:r>
            <a:r>
              <a:rPr lang="uk-UA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сфері</a:t>
            </a:r>
            <a:r>
              <a:rPr lang="uk-UA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</a:t>
            </a:r>
            <a:r>
              <a:rPr lang="uk-UA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прирощування</a:t>
            </a:r>
            <a:r>
              <a:rPr lang="uk-UA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людського</a:t>
            </a:r>
            <a:r>
              <a:rPr lang="uk-UA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капіталу,</a:t>
            </a:r>
            <a:r>
              <a:rPr lang="uk-UA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захисту колективних та індивідуальних інтересів, соціальна захищеність економічно активної людини тощо.</a:t>
            </a:r>
            <a:endParaRPr lang="ru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6520" marR="160655" indent="457200" algn="just"/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Гідна праця </a:t>
            </a:r>
            <a:r>
              <a:rPr lang="uk-UA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життєво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важлива для всіх суб’єктів соціально-трудових відносин, оскільки утвердження та реалізація її принципів:</a:t>
            </a:r>
            <a:endParaRPr lang="ru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63830" lvl="0" indent="-342900" algn="just">
              <a:lnSpc>
                <a:spcPct val="96000"/>
              </a:lnSpc>
              <a:spcBef>
                <a:spcPts val="45"/>
              </a:spcBef>
              <a:spcAft>
                <a:spcPts val="1000"/>
              </a:spcAft>
              <a:buSzPts val="1400"/>
              <a:buFont typeface="Comic Sans MS" panose="030F0702030302020204" pitchFamily="66" charset="0"/>
              <a:buChar char="-"/>
              <a:tabLst>
                <a:tab pos="816610" algn="l"/>
              </a:tabLst>
            </a:pPr>
            <a:r>
              <a:rPr lang="uk-UA" i="1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для працівників </a:t>
            </a:r>
            <a:r>
              <a:rPr lang="uk-UA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забезпечує доступ до конкурентоспроможних робочих місць</a:t>
            </a:r>
            <a:r>
              <a:rPr lang="uk-UA" spc="-60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і</a:t>
            </a:r>
            <a:r>
              <a:rPr lang="uk-UA" spc="-45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ефективної</a:t>
            </a:r>
            <a:r>
              <a:rPr lang="uk-UA" spc="-45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зайнятості,</a:t>
            </a:r>
            <a:r>
              <a:rPr lang="uk-UA" spc="-60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прияючи</a:t>
            </a:r>
            <a:r>
              <a:rPr lang="uk-UA" spc="-60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тим</a:t>
            </a:r>
            <a:r>
              <a:rPr lang="uk-UA" spc="-50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самим</a:t>
            </a:r>
            <a:r>
              <a:rPr lang="uk-UA" spc="-55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зростання</a:t>
            </a:r>
            <a:r>
              <a:rPr lang="uk-UA" spc="-50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якості</a:t>
            </a:r>
            <a:r>
              <a:rPr lang="uk-UA" spc="-60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їх</a:t>
            </a:r>
            <a:r>
              <a:rPr lang="uk-UA" spc="-45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трудового життя;</a:t>
            </a:r>
            <a:endParaRPr lang="ru-UA" dirty="0">
              <a:effectLst/>
              <a:latin typeface="Calibri" panose="020F0502020204030204" pitchFamily="34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L="342900" marR="163195" lvl="0" indent="-342900" algn="just">
              <a:lnSpc>
                <a:spcPct val="93000"/>
              </a:lnSpc>
              <a:spcBef>
                <a:spcPts val="95"/>
              </a:spcBef>
              <a:spcAft>
                <a:spcPts val="1000"/>
              </a:spcAft>
              <a:buSzPts val="1400"/>
              <a:buFont typeface="Comic Sans MS" panose="030F0702030302020204" pitchFamily="66" charset="0"/>
              <a:buChar char="-"/>
              <a:tabLst>
                <a:tab pos="816610" algn="l"/>
              </a:tabLst>
            </a:pPr>
            <a:r>
              <a:rPr lang="uk-UA" i="1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для роботодавців </a:t>
            </a:r>
            <a:r>
              <a:rPr lang="uk-UA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надає змогу отримати конкурентних переваги і забезпечити сталий економічний</a:t>
            </a:r>
            <a:r>
              <a:rPr lang="uk-UA" spc="-35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розвиток;</a:t>
            </a:r>
            <a:endParaRPr lang="ru-UA" dirty="0">
              <a:effectLst/>
              <a:latin typeface="Calibri" panose="020F0502020204030204" pitchFamily="34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L="342900" marR="162560" lvl="0" indent="-342900" algn="just">
              <a:lnSpc>
                <a:spcPct val="93000"/>
              </a:lnSpc>
              <a:spcBef>
                <a:spcPts val="110"/>
              </a:spcBef>
              <a:spcAft>
                <a:spcPts val="1000"/>
              </a:spcAft>
              <a:buSzPts val="1400"/>
              <a:buFont typeface="Comic Sans MS" panose="030F0702030302020204" pitchFamily="66" charset="0"/>
              <a:buChar char="-"/>
              <a:tabLst>
                <a:tab pos="816610" algn="l"/>
              </a:tabLst>
            </a:pPr>
            <a:r>
              <a:rPr lang="uk-UA" i="1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для держави та суспільства </a:t>
            </a:r>
            <a:r>
              <a:rPr lang="uk-UA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сприяє створенню потужного економічного фундаменту соціального розвитку</a:t>
            </a:r>
            <a:r>
              <a:rPr lang="uk-UA" spc="-10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країни.</a:t>
            </a:r>
            <a:endParaRPr lang="ru-UA" dirty="0">
              <a:effectLst/>
              <a:latin typeface="Calibri" panose="020F0502020204030204" pitchFamily="34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indent="450215" algn="just">
              <a:tabLst>
                <a:tab pos="2052320" algn="l"/>
              </a:tabLst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376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80DE4F-EB31-4E15-BC5A-481BB079E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436F8A-8BE9-4E6E-8F13-747863910C2B}"/>
              </a:ext>
            </a:extLst>
          </p:cNvPr>
          <p:cNvSpPr txBox="1"/>
          <p:nvPr/>
        </p:nvSpPr>
        <p:spPr>
          <a:xfrm>
            <a:off x="876300" y="422964"/>
            <a:ext cx="9353550" cy="5700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6520" marR="157480" indent="457200" algn="just">
              <a:spcBef>
                <a:spcPts val="15"/>
              </a:spcBef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Пріоритети Програми гідної праці Міжнародної організації праці на 2020- 2024 рр.: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5"/>
              </a:spcBef>
              <a:spcAft>
                <a:spcPts val="1000"/>
              </a:spcAft>
              <a:buSzPts val="1400"/>
              <a:buFont typeface="Wingdings" panose="05000000000000000000" pitchFamily="2" charset="2"/>
              <a:buChar char=""/>
              <a:tabLst>
                <a:tab pos="81661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повна та продуктивна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зайнятість;</a:t>
            </a:r>
            <a:endParaRPr lang="ru-UA" sz="1800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marR="158115" lvl="0" indent="-342900" algn="just">
              <a:lnSpc>
                <a:spcPct val="115000"/>
              </a:lnSpc>
              <a:spcAft>
                <a:spcPts val="1000"/>
              </a:spcAft>
              <a:buSzPts val="1400"/>
              <a:buFont typeface="Wingdings" panose="05000000000000000000" pitchFamily="2" charset="2"/>
              <a:buChar char=""/>
              <a:tabLst>
                <a:tab pos="81661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покращені умови праці (включають питання трудових відносин, безпеки та гігієни праці, оплати праці, легалізації неформальної зайнятості тощо);</a:t>
            </a:r>
            <a:endParaRPr lang="ru-UA" sz="1800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ts val="1605"/>
              </a:lnSpc>
              <a:spcAft>
                <a:spcPts val="1000"/>
              </a:spcAft>
              <a:buSzPts val="1400"/>
              <a:buFont typeface="Wingdings" panose="05000000000000000000" pitchFamily="2" charset="2"/>
              <a:buChar char=""/>
              <a:tabLst>
                <a:tab pos="81661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покращений соціальний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захист;</a:t>
            </a:r>
            <a:endParaRPr lang="ru-UA" sz="1800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400"/>
              <a:buFont typeface="Wingdings" panose="05000000000000000000" pitchFamily="2" charset="2"/>
              <a:buChar char=""/>
              <a:tabLst>
                <a:tab pos="81661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ефективний інклюзивний соціальний</a:t>
            </a:r>
            <a:r>
              <a:rPr lang="uk-UA" sz="1800" spc="-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діалог.</a:t>
            </a:r>
            <a:endParaRPr lang="ru-UA" sz="1800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96520" marR="158750" indent="457200" algn="just">
              <a:spcBef>
                <a:spcPts val="10"/>
              </a:spcBef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Основним </a:t>
            </a: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суб'єктом праці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 економічно активна людина, яка є головним суспільним явищем і об’єктом розвитку, провідним чинником і джерелом створення матеріальних і нематеріальних благ. В свою чергу, для економічно активної</a:t>
            </a:r>
            <a:r>
              <a:rPr lang="uk-UA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людини</a:t>
            </a:r>
            <a:r>
              <a:rPr lang="uk-UA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праця</a:t>
            </a:r>
            <a:r>
              <a:rPr lang="uk-UA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z="1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основним</a:t>
            </a:r>
            <a:r>
              <a:rPr lang="uk-UA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джерелом</a:t>
            </a:r>
            <a:r>
              <a:rPr lang="uk-UA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одержання</a:t>
            </a:r>
            <a:r>
              <a:rPr lang="uk-UA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доходу,</a:t>
            </a:r>
            <a:r>
              <a:rPr lang="uk-UA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отже,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засобів для існування і розвитку, чинником інтеграції в суспільство, самореалізації, підвищення самооцінки і почуття власної гідності.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6520" marR="163830" indent="457200"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Сучасна наука розглядає декілька аспектів в уявленні про працю як економічної категорії: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58750" lvl="0" indent="-342900" algn="just">
              <a:lnSpc>
                <a:spcPct val="115000"/>
              </a:lnSpc>
              <a:spcAft>
                <a:spcPts val="1000"/>
              </a:spcAft>
              <a:buSzPts val="1400"/>
              <a:buFont typeface="Times New Roman" panose="02020603050405020304" pitchFamily="18" charset="0"/>
              <a:buAutoNum type="arabicParenR"/>
              <a:tabLst>
                <a:tab pos="816610" algn="l"/>
              </a:tabLst>
            </a:pP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психофізіологічний</a:t>
            </a:r>
            <a:r>
              <a:rPr lang="uk-UA" sz="18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18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uk-UA" sz="18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uk-UA" sz="1800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нервової</a:t>
            </a:r>
            <a:r>
              <a:rPr lang="uk-UA" sz="18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(психічної)</a:t>
            </a:r>
            <a:r>
              <a:rPr lang="uk-UA" sz="18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sz="1800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мускульної (фізичної) енергії людини (важкість, напруженість праці, її санітарно-гігієнічні умови праці, чергування праці і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відпочинку);</a:t>
            </a:r>
            <a:endParaRPr lang="ru-UA" sz="1800" spc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250"/>
              </a:spcBef>
              <a:spcAft>
                <a:spcPts val="0"/>
              </a:spcAft>
              <a:buClr>
                <a:srgbClr val="231F20"/>
              </a:buClr>
              <a:tabLst>
                <a:tab pos="770890" algn="l"/>
              </a:tabLst>
            </a:pPr>
            <a:endParaRPr lang="ru-UA" dirty="0">
              <a:effectLst/>
              <a:latin typeface="Times New Roman" panose="02020603050405020304" pitchFamily="18" charset="0"/>
              <a:ea typeface="Anaktoria"/>
              <a:cs typeface="Anaktoria"/>
            </a:endParaRPr>
          </a:p>
        </p:txBody>
      </p:sp>
    </p:spTree>
    <p:extLst>
      <p:ext uri="{BB962C8B-B14F-4D97-AF65-F5344CB8AC3E}">
        <p14:creationId xmlns:p14="http://schemas.microsoft.com/office/powerpoint/2010/main" val="31039368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2798</Words>
  <Application>Microsoft Office PowerPoint</Application>
  <PresentationFormat>Широкоэкранный</PresentationFormat>
  <Paragraphs>117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Segoe UI Symbol</vt:lpstr>
      <vt:lpstr>Times New Roman</vt:lpstr>
      <vt:lpstr>Wingdings</vt:lpstr>
      <vt:lpstr>Тема Office</vt:lpstr>
      <vt:lpstr>Презентация PowerPoint</vt:lpstr>
      <vt:lpstr>ТЕМА 1. ОБ’ЄКТ, ПРЕДМЕТ ТА ЗАВДАННЯ ДИСЦИПЛІНИ «ЕКОНОМІКА ПРАЦІ ТА СОЦІАЛЬНО-ТРУДОВІ ВІДНОСИНИ»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Tamara m</dc:creator>
  <cp:lastModifiedBy>Oksana</cp:lastModifiedBy>
  <cp:revision>18</cp:revision>
  <dcterms:created xsi:type="dcterms:W3CDTF">2023-09-02T13:04:54Z</dcterms:created>
  <dcterms:modified xsi:type="dcterms:W3CDTF">2023-09-12T16:10:39Z</dcterms:modified>
</cp:coreProperties>
</file>