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0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E30E2B04-695D-430B-9DF8-D044BFFC9D48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E9EB9EB3-3787-4B2C-916B-C7EFDA9B5F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8917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B04-695D-430B-9DF8-D044BFFC9D48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B9EB3-3787-4B2C-916B-C7EFDA9B5F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909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30E2B04-695D-430B-9DF8-D044BFFC9D48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9EB9EB3-3787-4B2C-916B-C7EFDA9B5F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0669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30E2B04-695D-430B-9DF8-D044BFFC9D48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9EB9EB3-3787-4B2C-916B-C7EFDA9B5F6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235442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30E2B04-695D-430B-9DF8-D044BFFC9D48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9EB9EB3-3787-4B2C-916B-C7EFDA9B5F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63386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B04-695D-430B-9DF8-D044BFFC9D48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B9EB3-3787-4B2C-916B-C7EFDA9B5F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07936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B04-695D-430B-9DF8-D044BFFC9D48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B9EB3-3787-4B2C-916B-C7EFDA9B5F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29699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B04-695D-430B-9DF8-D044BFFC9D48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B9EB3-3787-4B2C-916B-C7EFDA9B5F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5927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30E2B04-695D-430B-9DF8-D044BFFC9D48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9EB9EB3-3787-4B2C-916B-C7EFDA9B5F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6130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B04-695D-430B-9DF8-D044BFFC9D48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B9EB3-3787-4B2C-916B-C7EFDA9B5F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1971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30E2B04-695D-430B-9DF8-D044BFFC9D48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9EB9EB3-3787-4B2C-916B-C7EFDA9B5F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068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B04-695D-430B-9DF8-D044BFFC9D48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B9EB3-3787-4B2C-916B-C7EFDA9B5F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5333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B04-695D-430B-9DF8-D044BFFC9D48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B9EB3-3787-4B2C-916B-C7EFDA9B5F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989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B04-695D-430B-9DF8-D044BFFC9D48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B9EB3-3787-4B2C-916B-C7EFDA9B5F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23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B04-695D-430B-9DF8-D044BFFC9D48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B9EB3-3787-4B2C-916B-C7EFDA9B5F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0306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B04-695D-430B-9DF8-D044BFFC9D48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B9EB3-3787-4B2C-916B-C7EFDA9B5F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296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B04-695D-430B-9DF8-D044BFFC9D48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B9EB3-3787-4B2C-916B-C7EFDA9B5F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729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0E2B04-695D-430B-9DF8-D044BFFC9D48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EB9EB3-3787-4B2C-916B-C7EFDA9B5F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67732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2282908"/>
            <a:ext cx="9448800" cy="1825096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/>
              <a:t> 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uk-UA" b="1" dirty="0"/>
              <a:t>Лекція 3. Суб’єкти публічного адміністрування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189762"/>
            <a:ext cx="9448800" cy="685800"/>
          </a:xfrm>
        </p:spPr>
        <p:txBody>
          <a:bodyPr>
            <a:normAutofit/>
          </a:bodyPr>
          <a:lstStyle/>
          <a:p>
            <a:pPr algn="ctr"/>
            <a:r>
              <a:rPr lang="uk-UA" sz="3200" dirty="0" smtClean="0"/>
              <a:t>ПЛАН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908180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4785" y="733750"/>
            <a:ext cx="6294864" cy="5945830"/>
          </a:xfrm>
        </p:spPr>
        <p:txBody>
          <a:bodyPr>
            <a:normAutofit fontScale="92500" lnSpcReduction="20000"/>
          </a:bodyPr>
          <a:lstStyle/>
          <a:p>
            <a:r>
              <a:rPr lang="ru-RU" sz="2400" b="1" i="1" dirty="0" err="1">
                <a:latin typeface="Bahnschrift SemiBold SemiConden" panose="020B0502040204020203" pitchFamily="34" charset="0"/>
              </a:rPr>
              <a:t>Державна</a:t>
            </a:r>
            <a:r>
              <a:rPr lang="ru-RU" sz="2400" b="1" i="1" dirty="0">
                <a:latin typeface="Bahnschrift SemiBold SemiConden" panose="020B0502040204020203" pitchFamily="34" charset="0"/>
              </a:rPr>
              <a:t> служба</a:t>
            </a:r>
            <a:r>
              <a:rPr lang="ru-RU" sz="2400" dirty="0">
                <a:latin typeface="Bahnschrift SemiBold SemiConden" panose="020B0502040204020203" pitchFamily="34" charset="0"/>
              </a:rPr>
              <a:t> - </a:t>
            </a:r>
            <a:r>
              <a:rPr lang="ru-RU" sz="2400" dirty="0" err="1">
                <a:latin typeface="Bahnschrift SemiBold SemiConden" panose="020B0502040204020203" pitchFamily="34" charset="0"/>
              </a:rPr>
              <a:t>це</a:t>
            </a:r>
            <a:r>
              <a:rPr lang="ru-RU" sz="2400" dirty="0">
                <a:latin typeface="Bahnschrift SemiBold SemiConden" panose="020B0502040204020203" pitchFamily="34" charset="0"/>
              </a:rPr>
              <a:t> </a:t>
            </a:r>
            <a:r>
              <a:rPr lang="ru-RU" sz="2400" dirty="0" err="1">
                <a:latin typeface="Bahnschrift SemiBold SemiConden" panose="020B0502040204020203" pitchFamily="34" charset="0"/>
              </a:rPr>
              <a:t>центральний</a:t>
            </a:r>
            <a:r>
              <a:rPr lang="ru-RU" sz="2400" dirty="0">
                <a:latin typeface="Bahnschrift SemiBold SemiConden" panose="020B0502040204020203" pitchFamily="34" charset="0"/>
              </a:rPr>
              <a:t> орган </a:t>
            </a:r>
            <a:r>
              <a:rPr lang="ru-RU" sz="2400" dirty="0" err="1">
                <a:latin typeface="Bahnschrift SemiBold SemiConden" panose="020B0502040204020203" pitchFamily="34" charset="0"/>
              </a:rPr>
              <a:t>виконавчої</a:t>
            </a:r>
            <a:r>
              <a:rPr lang="ru-RU" sz="2400" dirty="0">
                <a:latin typeface="Bahnschrift SemiBold SemiConden" panose="020B0502040204020203" pitchFamily="34" charset="0"/>
              </a:rPr>
              <a:t> </a:t>
            </a:r>
            <a:r>
              <a:rPr lang="ru-RU" sz="2400" dirty="0" err="1">
                <a:latin typeface="Bahnschrift SemiBold SemiConden" panose="020B0502040204020203" pitchFamily="34" charset="0"/>
              </a:rPr>
              <a:t>влади</a:t>
            </a:r>
            <a:r>
              <a:rPr lang="ru-RU" sz="2400" dirty="0">
                <a:latin typeface="Bahnschrift SemiBold SemiConden" panose="020B0502040204020203" pitchFamily="34" charset="0"/>
              </a:rPr>
              <a:t>, </a:t>
            </a:r>
            <a:r>
              <a:rPr lang="ru-RU" sz="2400" dirty="0" err="1">
                <a:latin typeface="Bahnschrift SemiBold SemiConden" panose="020B0502040204020203" pitchFamily="34" charset="0"/>
              </a:rPr>
              <a:t>що</a:t>
            </a:r>
            <a:r>
              <a:rPr lang="ru-RU" sz="2400" dirty="0">
                <a:latin typeface="Bahnschrift SemiBold SemiConden" panose="020B0502040204020203" pitchFamily="34" charset="0"/>
              </a:rPr>
              <a:t> </a:t>
            </a:r>
            <a:r>
              <a:rPr lang="ru-RU" sz="2400" dirty="0" err="1">
                <a:latin typeface="Bahnschrift SemiBold SemiConden" panose="020B0502040204020203" pitchFamily="34" charset="0"/>
              </a:rPr>
              <a:t>забезпечує</a:t>
            </a:r>
            <a:r>
              <a:rPr lang="ru-RU" sz="2400" dirty="0">
                <a:latin typeface="Bahnschrift SemiBold SemiConden" panose="020B0502040204020203" pitchFamily="34" charset="0"/>
              </a:rPr>
              <a:t> </a:t>
            </a:r>
            <a:r>
              <a:rPr lang="ru-RU" sz="2400" dirty="0" err="1">
                <a:latin typeface="Bahnschrift SemiBold SemiConden" panose="020B0502040204020203" pitchFamily="34" charset="0"/>
              </a:rPr>
              <a:t>реалізацію</a:t>
            </a:r>
            <a:r>
              <a:rPr lang="ru-RU" sz="2400" dirty="0">
                <a:latin typeface="Bahnschrift SemiBold SemiConden" panose="020B0502040204020203" pitchFamily="34" charset="0"/>
              </a:rPr>
              <a:t> </a:t>
            </a:r>
            <a:r>
              <a:rPr lang="ru-RU" sz="2400" dirty="0" err="1">
                <a:latin typeface="Bahnschrift SemiBold SemiConden" panose="020B0502040204020203" pitchFamily="34" charset="0"/>
              </a:rPr>
              <a:t>державної</a:t>
            </a:r>
            <a:r>
              <a:rPr lang="ru-RU" sz="2400" dirty="0">
                <a:latin typeface="Bahnschrift SemiBold SemiConden" panose="020B0502040204020203" pitchFamily="34" charset="0"/>
              </a:rPr>
              <a:t> </a:t>
            </a:r>
            <a:r>
              <a:rPr lang="ru-RU" sz="2400" dirty="0" err="1">
                <a:latin typeface="Bahnschrift SemiBold SemiConden" panose="020B0502040204020203" pitchFamily="34" charset="0"/>
              </a:rPr>
              <a:t>політики</a:t>
            </a:r>
            <a:r>
              <a:rPr lang="ru-RU" sz="2400" dirty="0">
                <a:latin typeface="Bahnschrift SemiBold SemiConden" panose="020B0502040204020203" pitchFamily="34" charset="0"/>
              </a:rPr>
              <a:t> через </a:t>
            </a:r>
            <a:r>
              <a:rPr lang="ru-RU" sz="2400" dirty="0" err="1">
                <a:latin typeface="Bahnschrift SemiBold SemiConden" panose="020B0502040204020203" pitchFamily="34" charset="0"/>
              </a:rPr>
              <a:t>надання</a:t>
            </a:r>
            <a:r>
              <a:rPr lang="ru-RU" sz="2400" dirty="0">
                <a:latin typeface="Bahnschrift SemiBold SemiConden" panose="020B0502040204020203" pitchFamily="34" charset="0"/>
              </a:rPr>
              <a:t> </a:t>
            </a:r>
            <a:r>
              <a:rPr lang="ru-RU" sz="2400" dirty="0" err="1">
                <a:latin typeface="Bahnschrift SemiBold SemiConden" panose="020B0502040204020203" pitchFamily="34" charset="0"/>
              </a:rPr>
              <a:t>адміністративних</a:t>
            </a:r>
            <a:r>
              <a:rPr lang="ru-RU" sz="2400" dirty="0">
                <a:latin typeface="Bahnschrift SemiBold SemiConden" panose="020B0502040204020203" pitchFamily="34" charset="0"/>
              </a:rPr>
              <a:t> </a:t>
            </a:r>
            <a:r>
              <a:rPr lang="ru-RU" sz="2400" dirty="0" err="1">
                <a:latin typeface="Bahnschrift SemiBold SemiConden" panose="020B0502040204020203" pitchFamily="34" charset="0"/>
              </a:rPr>
              <a:t>послуг</a:t>
            </a:r>
            <a:r>
              <a:rPr lang="ru-RU" sz="2400" dirty="0">
                <a:latin typeface="Bahnschrift SemiBold SemiConden" panose="020B0502040204020203" pitchFamily="34" charset="0"/>
              </a:rPr>
              <a:t> </a:t>
            </a:r>
            <a:r>
              <a:rPr lang="ru-RU" sz="2400" dirty="0" err="1">
                <a:latin typeface="Bahnschrift SemiBold SemiConden" panose="020B0502040204020203" pitchFamily="34" charset="0"/>
              </a:rPr>
              <a:t>фізичним</a:t>
            </a:r>
            <a:r>
              <a:rPr lang="ru-RU" sz="2400" dirty="0">
                <a:latin typeface="Bahnschrift SemiBold SemiConden" panose="020B0502040204020203" pitchFamily="34" charset="0"/>
              </a:rPr>
              <a:t> і </a:t>
            </a:r>
            <a:r>
              <a:rPr lang="ru-RU" sz="2400" dirty="0" err="1">
                <a:latin typeface="Bahnschrift SemiBold SemiConden" panose="020B0502040204020203" pitchFamily="34" charset="0"/>
              </a:rPr>
              <a:t>юридичним</a:t>
            </a:r>
            <a:r>
              <a:rPr lang="ru-RU" sz="2400" dirty="0">
                <a:latin typeface="Bahnschrift SemiBold SemiConden" panose="020B0502040204020203" pitchFamily="34" charset="0"/>
              </a:rPr>
              <a:t> особам у </a:t>
            </a:r>
            <a:r>
              <a:rPr lang="ru-RU" sz="2400" dirty="0" err="1">
                <a:latin typeface="Bahnschrift SemiBold SemiConden" panose="020B0502040204020203" pitchFamily="34" charset="0"/>
              </a:rPr>
              <a:t>певних</a:t>
            </a:r>
            <a:r>
              <a:rPr lang="ru-RU" sz="2400" dirty="0">
                <a:latin typeface="Bahnschrift SemiBold SemiConden" panose="020B0502040204020203" pitchFamily="34" charset="0"/>
              </a:rPr>
              <a:t> сферах </a:t>
            </a:r>
            <a:r>
              <a:rPr lang="ru-RU" sz="2400" dirty="0" err="1">
                <a:latin typeface="Bahnschrift SemiBold SemiConden" panose="020B0502040204020203" pitchFamily="34" charset="0"/>
              </a:rPr>
              <a:t>публічного</a:t>
            </a:r>
            <a:r>
              <a:rPr lang="ru-RU" sz="2400" dirty="0">
                <a:latin typeface="Bahnschrift SemiBold SemiConden" panose="020B0502040204020203" pitchFamily="34" charset="0"/>
              </a:rPr>
              <a:t> </a:t>
            </a:r>
            <a:r>
              <a:rPr lang="ru-RU" sz="2400" dirty="0" err="1">
                <a:latin typeface="Bahnschrift SemiBold SemiConden" panose="020B0502040204020203" pitchFamily="34" charset="0"/>
              </a:rPr>
              <a:t>адміністрування</a:t>
            </a:r>
            <a:r>
              <a:rPr lang="ru-RU" sz="2400" dirty="0">
                <a:latin typeface="Bahnschrift SemiBold SemiConden" panose="020B0502040204020203" pitchFamily="34" charset="0"/>
              </a:rPr>
              <a:t>.</a:t>
            </a:r>
          </a:p>
          <a:p>
            <a:r>
              <a:rPr lang="ru-RU" sz="2400" b="1" i="1" dirty="0" err="1">
                <a:latin typeface="Bahnschrift SemiBold SemiConden" panose="020B0502040204020203" pitchFamily="34" charset="0"/>
              </a:rPr>
              <a:t>Державне</a:t>
            </a:r>
            <a:r>
              <a:rPr lang="ru-RU" sz="2400" b="1" i="1" dirty="0">
                <a:latin typeface="Bahnschrift SemiBold SemiConden" panose="020B0502040204020203" pitchFamily="34" charset="0"/>
              </a:rPr>
              <a:t> агентство</a:t>
            </a:r>
            <a:r>
              <a:rPr lang="ru-RU" sz="2400" dirty="0">
                <a:latin typeface="Bahnschrift SemiBold SemiConden" panose="020B0502040204020203" pitchFamily="34" charset="0"/>
              </a:rPr>
              <a:t> - </a:t>
            </a:r>
            <a:r>
              <a:rPr lang="ru-RU" sz="2400" dirty="0" err="1">
                <a:latin typeface="Bahnschrift SemiBold SemiConden" panose="020B0502040204020203" pitchFamily="34" charset="0"/>
              </a:rPr>
              <a:t>це</a:t>
            </a:r>
            <a:r>
              <a:rPr lang="ru-RU" sz="2400" dirty="0">
                <a:latin typeface="Bahnschrift SemiBold SemiConden" panose="020B0502040204020203" pitchFamily="34" charset="0"/>
              </a:rPr>
              <a:t> </a:t>
            </a:r>
            <a:r>
              <a:rPr lang="ru-RU" sz="2400" dirty="0" err="1">
                <a:latin typeface="Bahnschrift SemiBold SemiConden" panose="020B0502040204020203" pitchFamily="34" charset="0"/>
              </a:rPr>
              <a:t>центральний</a:t>
            </a:r>
            <a:r>
              <a:rPr lang="ru-RU" sz="2400" dirty="0">
                <a:latin typeface="Bahnschrift SemiBold SemiConden" panose="020B0502040204020203" pitchFamily="34" charset="0"/>
              </a:rPr>
              <a:t> </a:t>
            </a:r>
            <a:r>
              <a:rPr lang="ru-RU" sz="2400" dirty="0" err="1">
                <a:latin typeface="Bahnschrift SemiBold SemiConden" panose="020B0502040204020203" pitchFamily="34" charset="0"/>
              </a:rPr>
              <a:t>посередницький</a:t>
            </a:r>
            <a:r>
              <a:rPr lang="ru-RU" sz="2400" dirty="0">
                <a:latin typeface="Bahnschrift SemiBold SemiConden" panose="020B0502040204020203" pitchFamily="34" charset="0"/>
              </a:rPr>
              <a:t> (</a:t>
            </a:r>
            <a:r>
              <a:rPr lang="ru-RU" sz="2400" dirty="0" err="1">
                <a:latin typeface="Bahnschrift SemiBold SemiConden" panose="020B0502040204020203" pitchFamily="34" charset="0"/>
              </a:rPr>
              <a:t>між</a:t>
            </a:r>
            <a:r>
              <a:rPr lang="ru-RU" sz="2400" dirty="0">
                <a:latin typeface="Bahnschrift SemiBold SemiConden" panose="020B0502040204020203" pitchFamily="34" charset="0"/>
              </a:rPr>
              <a:t> </a:t>
            </a:r>
            <a:r>
              <a:rPr lang="ru-RU" sz="2400" dirty="0" err="1">
                <a:latin typeface="Bahnschrift SemiBold SemiConden" panose="020B0502040204020203" pitchFamily="34" charset="0"/>
              </a:rPr>
              <a:t>відповідним</a:t>
            </a:r>
            <a:r>
              <a:rPr lang="ru-RU" sz="2400" dirty="0">
                <a:latin typeface="Bahnschrift SemiBold SemiConden" panose="020B0502040204020203" pitchFamily="34" charset="0"/>
              </a:rPr>
              <a:t> </a:t>
            </a:r>
            <a:r>
              <a:rPr lang="ru-RU" sz="2400" dirty="0" err="1">
                <a:latin typeface="Bahnschrift SemiBold SemiConden" panose="020B0502040204020203" pitchFamily="34" charset="0"/>
              </a:rPr>
              <a:t>міністерством</a:t>
            </a:r>
            <a:r>
              <a:rPr lang="ru-RU" sz="2400" dirty="0">
                <a:latin typeface="Bahnschrift SemiBold SemiConden" panose="020B0502040204020203" pitchFamily="34" charset="0"/>
              </a:rPr>
              <a:t> і </a:t>
            </a:r>
            <a:r>
              <a:rPr lang="ru-RU" sz="2400" dirty="0" err="1">
                <a:latin typeface="Bahnschrift SemiBold SemiConden" panose="020B0502040204020203" pitchFamily="34" charset="0"/>
              </a:rPr>
              <a:t>об’єктами</a:t>
            </a:r>
            <a:r>
              <a:rPr lang="ru-RU" sz="2400" dirty="0">
                <a:latin typeface="Bahnschrift SemiBold SemiConden" panose="020B0502040204020203" pitchFamily="34" charset="0"/>
              </a:rPr>
              <a:t> державного </a:t>
            </a:r>
            <a:r>
              <a:rPr lang="ru-RU" sz="2400" dirty="0" err="1">
                <a:latin typeface="Bahnschrift SemiBold SemiConden" panose="020B0502040204020203" pitchFamily="34" charset="0"/>
              </a:rPr>
              <a:t>управління</a:t>
            </a:r>
            <a:r>
              <a:rPr lang="ru-RU" sz="2400" dirty="0">
                <a:latin typeface="Bahnschrift SemiBold SemiConden" panose="020B0502040204020203" pitchFamily="34" charset="0"/>
              </a:rPr>
              <a:t>) орган </a:t>
            </a:r>
            <a:r>
              <a:rPr lang="ru-RU" sz="2400" dirty="0" err="1">
                <a:latin typeface="Bahnschrift SemiBold SemiConden" panose="020B0502040204020203" pitchFamily="34" charset="0"/>
              </a:rPr>
              <a:t>виконавчої</a:t>
            </a:r>
            <a:r>
              <a:rPr lang="ru-RU" sz="2400" dirty="0">
                <a:latin typeface="Bahnschrift SemiBold SemiConden" panose="020B0502040204020203" pitchFamily="34" charset="0"/>
              </a:rPr>
              <a:t> </a:t>
            </a:r>
            <a:r>
              <a:rPr lang="ru-RU" sz="2400" dirty="0" err="1">
                <a:latin typeface="Bahnschrift SemiBold SemiConden" panose="020B0502040204020203" pitchFamily="34" charset="0"/>
              </a:rPr>
              <a:t>влади</a:t>
            </a:r>
            <a:r>
              <a:rPr lang="ru-RU" sz="2400" dirty="0">
                <a:latin typeface="Bahnschrift SemiBold SemiConden" panose="020B0502040204020203" pitchFamily="34" charset="0"/>
              </a:rPr>
              <a:t>, </a:t>
            </a:r>
            <a:r>
              <a:rPr lang="ru-RU" sz="2400" dirty="0" err="1">
                <a:latin typeface="Bahnschrift SemiBold SemiConden" panose="020B0502040204020203" pitchFamily="34" charset="0"/>
              </a:rPr>
              <a:t>який</a:t>
            </a:r>
            <a:r>
              <a:rPr lang="ru-RU" sz="2400" dirty="0">
                <a:latin typeface="Bahnschrift SemiBold SemiConden" panose="020B0502040204020203" pitchFamily="34" charset="0"/>
              </a:rPr>
              <a:t> </a:t>
            </a:r>
            <a:r>
              <a:rPr lang="ru-RU" sz="2400" dirty="0" err="1">
                <a:latin typeface="Bahnschrift SemiBold SemiConden" panose="020B0502040204020203" pitchFamily="34" charset="0"/>
              </a:rPr>
              <a:t>забезпечує</a:t>
            </a:r>
            <a:r>
              <a:rPr lang="ru-RU" sz="2400" dirty="0">
                <a:latin typeface="Bahnschrift SemiBold SemiConden" panose="020B0502040204020203" pitchFamily="34" charset="0"/>
              </a:rPr>
              <a:t> </a:t>
            </a:r>
            <a:r>
              <a:rPr lang="ru-RU" sz="2400" dirty="0" err="1">
                <a:latin typeface="Bahnschrift SemiBold SemiConden" panose="020B0502040204020203" pitchFamily="34" charset="0"/>
              </a:rPr>
              <a:t>реалізацію</a:t>
            </a:r>
            <a:r>
              <a:rPr lang="ru-RU" sz="2400" dirty="0">
                <a:latin typeface="Bahnschrift SemiBold SemiConden" panose="020B0502040204020203" pitchFamily="34" charset="0"/>
              </a:rPr>
              <a:t> </a:t>
            </a:r>
            <a:r>
              <a:rPr lang="ru-RU" sz="2400" dirty="0" err="1">
                <a:latin typeface="Bahnschrift SemiBold SemiConden" panose="020B0502040204020203" pitchFamily="34" charset="0"/>
              </a:rPr>
              <a:t>державної</a:t>
            </a:r>
            <a:r>
              <a:rPr lang="ru-RU" sz="2400" dirty="0">
                <a:latin typeface="Bahnschrift SemiBold SemiConden" panose="020B0502040204020203" pitchFamily="34" charset="0"/>
              </a:rPr>
              <a:t> </a:t>
            </a:r>
            <a:r>
              <a:rPr lang="ru-RU" sz="2400" dirty="0" err="1">
                <a:latin typeface="Bahnschrift SemiBold SemiConden" panose="020B0502040204020203" pitchFamily="34" charset="0"/>
              </a:rPr>
              <a:t>політики</a:t>
            </a:r>
            <a:r>
              <a:rPr lang="ru-RU" sz="2400" dirty="0">
                <a:latin typeface="Bahnschrift SemiBold SemiConden" panose="020B0502040204020203" pitchFamily="34" charset="0"/>
              </a:rPr>
              <a:t> через </a:t>
            </a:r>
            <a:r>
              <a:rPr lang="ru-RU" sz="2400" dirty="0" err="1">
                <a:latin typeface="Bahnschrift SemiBold SemiConden" panose="020B0502040204020203" pitchFamily="34" charset="0"/>
              </a:rPr>
              <a:t>реалізацію</a:t>
            </a:r>
            <a:r>
              <a:rPr lang="ru-RU" sz="2400" dirty="0">
                <a:latin typeface="Bahnschrift SemiBold SemiConden" panose="020B0502040204020203" pitchFamily="34" charset="0"/>
              </a:rPr>
              <a:t> </a:t>
            </a:r>
            <a:r>
              <a:rPr lang="ru-RU" sz="2400" dirty="0" err="1">
                <a:latin typeface="Bahnschrift SemiBold SemiConden" panose="020B0502040204020203" pitchFamily="34" charset="0"/>
              </a:rPr>
              <a:t>управлінських</a:t>
            </a:r>
            <a:r>
              <a:rPr lang="ru-RU" sz="2400" dirty="0">
                <a:latin typeface="Bahnschrift SemiBold SemiConden" panose="020B0502040204020203" pitchFamily="34" charset="0"/>
              </a:rPr>
              <a:t> </a:t>
            </a:r>
            <a:r>
              <a:rPr lang="ru-RU" sz="2400" dirty="0" err="1">
                <a:latin typeface="Bahnschrift SemiBold SemiConden" panose="020B0502040204020203" pitchFamily="34" charset="0"/>
              </a:rPr>
              <a:t>функцій</a:t>
            </a:r>
            <a:r>
              <a:rPr lang="ru-RU" sz="2400" dirty="0">
                <a:latin typeface="Bahnschrift SemiBold SemiConden" panose="020B0502040204020203" pitchFamily="34" charset="0"/>
              </a:rPr>
              <a:t> у </a:t>
            </a:r>
            <a:r>
              <a:rPr lang="ru-RU" sz="2400" dirty="0" err="1">
                <a:latin typeface="Bahnschrift SemiBold SemiConden" panose="020B0502040204020203" pitchFamily="34" charset="0"/>
              </a:rPr>
              <a:t>сфері</a:t>
            </a:r>
            <a:r>
              <a:rPr lang="ru-RU" sz="2400" dirty="0">
                <a:latin typeface="Bahnschrift SemiBold SemiConden" panose="020B0502040204020203" pitchFamily="34" charset="0"/>
              </a:rPr>
              <a:t> </a:t>
            </a:r>
            <a:r>
              <a:rPr lang="ru-RU" sz="2400" dirty="0" err="1">
                <a:latin typeface="Bahnschrift SemiBold SemiConden" panose="020B0502040204020203" pitchFamily="34" charset="0"/>
              </a:rPr>
              <a:t>використання</a:t>
            </a:r>
            <a:r>
              <a:rPr lang="ru-RU" sz="2400" dirty="0">
                <a:latin typeface="Bahnschrift SemiBold SemiConden" panose="020B0502040204020203" pitchFamily="34" charset="0"/>
              </a:rPr>
              <a:t> державного майна та </a:t>
            </a:r>
            <a:r>
              <a:rPr lang="ru-RU" sz="2400" dirty="0" err="1">
                <a:latin typeface="Bahnschrift SemiBold SemiConden" panose="020B0502040204020203" pitchFamily="34" charset="0"/>
              </a:rPr>
              <a:t>надання</a:t>
            </a:r>
            <a:r>
              <a:rPr lang="ru-RU" sz="2400" dirty="0">
                <a:latin typeface="Bahnschrift SemiBold SemiConden" panose="020B0502040204020203" pitchFamily="34" charset="0"/>
              </a:rPr>
              <a:t> </a:t>
            </a:r>
            <a:r>
              <a:rPr lang="ru-RU" sz="2400" dirty="0" err="1">
                <a:latin typeface="Bahnschrift SemiBold SemiConden" panose="020B0502040204020203" pitchFamily="34" charset="0"/>
              </a:rPr>
              <a:t>адміністративних</a:t>
            </a:r>
            <a:r>
              <a:rPr lang="ru-RU" sz="2400" dirty="0">
                <a:latin typeface="Bahnschrift SemiBold SemiConden" panose="020B0502040204020203" pitchFamily="34" charset="0"/>
              </a:rPr>
              <a:t> </a:t>
            </a:r>
            <a:r>
              <a:rPr lang="ru-RU" sz="2400" dirty="0" err="1">
                <a:latin typeface="Bahnschrift SemiBold SemiConden" panose="020B0502040204020203" pitchFamily="34" charset="0"/>
              </a:rPr>
              <a:t>послуг</a:t>
            </a:r>
            <a:r>
              <a:rPr lang="ru-RU" sz="2400" dirty="0">
                <a:latin typeface="Bahnschrift SemiBold SemiConden" panose="020B0502040204020203" pitchFamily="34" charset="0"/>
              </a:rPr>
              <a:t> у </a:t>
            </a:r>
            <a:r>
              <a:rPr lang="ru-RU" sz="2400" dirty="0" err="1">
                <a:latin typeface="Bahnschrift SemiBold SemiConden" panose="020B0502040204020203" pitchFamily="34" charset="0"/>
              </a:rPr>
              <a:t>відповідній</a:t>
            </a:r>
            <a:r>
              <a:rPr lang="ru-RU" sz="2400" dirty="0">
                <a:latin typeface="Bahnschrift SemiBold SemiConden" panose="020B0502040204020203" pitchFamily="34" charset="0"/>
              </a:rPr>
              <a:t> </a:t>
            </a:r>
            <a:r>
              <a:rPr lang="ru-RU" sz="2400" dirty="0" err="1">
                <a:latin typeface="Bahnschrift SemiBold SemiConden" panose="020B0502040204020203" pitchFamily="34" charset="0"/>
              </a:rPr>
              <a:t>сфері</a:t>
            </a:r>
            <a:r>
              <a:rPr lang="ru-RU" sz="2400" dirty="0">
                <a:latin typeface="Bahnschrift SemiBold SemiConden" panose="020B0502040204020203" pitchFamily="34" charset="0"/>
              </a:rPr>
              <a:t> </a:t>
            </a:r>
            <a:r>
              <a:rPr lang="ru-RU" sz="2400" dirty="0" err="1">
                <a:latin typeface="Bahnschrift SemiBold SemiConden" panose="020B0502040204020203" pitchFamily="34" charset="0"/>
              </a:rPr>
              <a:t>публічного</a:t>
            </a:r>
            <a:r>
              <a:rPr lang="ru-RU" sz="2400" dirty="0">
                <a:latin typeface="Bahnschrift SemiBold SemiConden" panose="020B0502040204020203" pitchFamily="34" charset="0"/>
              </a:rPr>
              <a:t> </a:t>
            </a:r>
            <a:r>
              <a:rPr lang="ru-RU" sz="2400" dirty="0" err="1">
                <a:latin typeface="Bahnschrift SemiBold SemiConden" panose="020B0502040204020203" pitchFamily="34" charset="0"/>
              </a:rPr>
              <a:t>адміністрування</a:t>
            </a:r>
            <a:r>
              <a:rPr lang="ru-RU" sz="2400" dirty="0">
                <a:latin typeface="Bahnschrift SemiBold SemiConden" panose="020B0502040204020203" pitchFamily="34" charset="0"/>
              </a:rPr>
              <a:t>.</a:t>
            </a:r>
          </a:p>
          <a:p>
            <a:r>
              <a:rPr lang="ru-RU" sz="2400" b="1" i="1" dirty="0" err="1">
                <a:latin typeface="Bahnschrift SemiBold SemiConden" panose="020B0502040204020203" pitchFamily="34" charset="0"/>
              </a:rPr>
              <a:t>Державна</a:t>
            </a:r>
            <a:r>
              <a:rPr lang="ru-RU" sz="2400" b="1" i="1" dirty="0">
                <a:latin typeface="Bahnschrift SemiBold SemiConden" panose="020B0502040204020203" pitchFamily="34" charset="0"/>
              </a:rPr>
              <a:t> </a:t>
            </a:r>
            <a:r>
              <a:rPr lang="ru-RU" sz="2400" b="1" i="1" dirty="0" err="1">
                <a:latin typeface="Bahnschrift SemiBold SemiConden" panose="020B0502040204020203" pitchFamily="34" charset="0"/>
              </a:rPr>
              <a:t>інспекція</a:t>
            </a:r>
            <a:r>
              <a:rPr lang="ru-RU" sz="2400" dirty="0">
                <a:latin typeface="Bahnschrift SemiBold SemiConden" panose="020B0502040204020203" pitchFamily="34" charset="0"/>
              </a:rPr>
              <a:t> - </a:t>
            </a:r>
            <a:r>
              <a:rPr lang="ru-RU" sz="2400" dirty="0" err="1">
                <a:latin typeface="Bahnschrift SemiBold SemiConden" panose="020B0502040204020203" pitchFamily="34" charset="0"/>
              </a:rPr>
              <a:t>це</a:t>
            </a:r>
            <a:r>
              <a:rPr lang="ru-RU" sz="2400" dirty="0">
                <a:latin typeface="Bahnschrift SemiBold SemiConden" panose="020B0502040204020203" pitchFamily="34" charset="0"/>
              </a:rPr>
              <a:t> </a:t>
            </a:r>
            <a:r>
              <a:rPr lang="ru-RU" sz="2400" dirty="0" err="1">
                <a:latin typeface="Bahnschrift SemiBold SemiConden" panose="020B0502040204020203" pitchFamily="34" charset="0"/>
              </a:rPr>
              <a:t>центральний</a:t>
            </a:r>
            <a:r>
              <a:rPr lang="ru-RU" sz="2400" dirty="0">
                <a:latin typeface="Bahnschrift SemiBold SemiConden" panose="020B0502040204020203" pitchFamily="34" charset="0"/>
              </a:rPr>
              <a:t> орган </a:t>
            </a:r>
            <a:r>
              <a:rPr lang="ru-RU" sz="2400" dirty="0" err="1">
                <a:latin typeface="Bahnschrift SemiBold SemiConden" panose="020B0502040204020203" pitchFamily="34" charset="0"/>
              </a:rPr>
              <a:t>виконавчої</a:t>
            </a:r>
            <a:r>
              <a:rPr lang="ru-RU" sz="2400" dirty="0">
                <a:latin typeface="Bahnschrift SemiBold SemiConden" panose="020B0502040204020203" pitchFamily="34" charset="0"/>
              </a:rPr>
              <a:t> </a:t>
            </a:r>
            <a:r>
              <a:rPr lang="ru-RU" sz="2400" dirty="0" err="1">
                <a:latin typeface="Bahnschrift SemiBold SemiConden" panose="020B0502040204020203" pitchFamily="34" charset="0"/>
              </a:rPr>
              <a:t>влади</a:t>
            </a:r>
            <a:r>
              <a:rPr lang="ru-RU" sz="2400" dirty="0">
                <a:latin typeface="Bahnschrift SemiBold SemiConden" panose="020B0502040204020203" pitchFamily="34" charset="0"/>
              </a:rPr>
              <a:t>, </a:t>
            </a:r>
            <a:r>
              <a:rPr lang="ru-RU" sz="2400" dirty="0" err="1">
                <a:latin typeface="Bahnschrift SemiBold SemiConden" panose="020B0502040204020203" pitchFamily="34" charset="0"/>
              </a:rPr>
              <a:t>який</a:t>
            </a:r>
            <a:r>
              <a:rPr lang="ru-RU" sz="2400" dirty="0">
                <a:latin typeface="Bahnschrift SemiBold SemiConden" panose="020B0502040204020203" pitchFamily="34" charset="0"/>
              </a:rPr>
              <a:t> </a:t>
            </a:r>
            <a:r>
              <a:rPr lang="ru-RU" sz="2400" dirty="0" err="1">
                <a:latin typeface="Bahnschrift SemiBold SemiConden" panose="020B0502040204020203" pitchFamily="34" charset="0"/>
              </a:rPr>
              <a:t>забезпечує</a:t>
            </a:r>
            <a:r>
              <a:rPr lang="ru-RU" sz="2400" dirty="0">
                <a:latin typeface="Bahnschrift SemiBold SemiConden" panose="020B0502040204020203" pitchFamily="34" charset="0"/>
              </a:rPr>
              <a:t> </a:t>
            </a:r>
            <a:r>
              <a:rPr lang="ru-RU" sz="2400" dirty="0" err="1">
                <a:latin typeface="Bahnschrift SemiBold SemiConden" panose="020B0502040204020203" pitchFamily="34" charset="0"/>
              </a:rPr>
              <a:t>реалізацію</a:t>
            </a:r>
            <a:r>
              <a:rPr lang="ru-RU" sz="2400" dirty="0">
                <a:latin typeface="Bahnschrift SemiBold SemiConden" panose="020B0502040204020203" pitchFamily="34" charset="0"/>
              </a:rPr>
              <a:t> </a:t>
            </a:r>
            <a:r>
              <a:rPr lang="ru-RU" sz="2400" dirty="0" err="1">
                <a:latin typeface="Bahnschrift SemiBold SemiConden" panose="020B0502040204020203" pitchFamily="34" charset="0"/>
              </a:rPr>
              <a:t>державної</a:t>
            </a:r>
            <a:r>
              <a:rPr lang="ru-RU" sz="2400" dirty="0">
                <a:latin typeface="Bahnschrift SemiBold SemiConden" panose="020B0502040204020203" pitchFamily="34" charset="0"/>
              </a:rPr>
              <a:t> </a:t>
            </a:r>
            <a:r>
              <a:rPr lang="ru-RU" sz="2400" dirty="0" err="1">
                <a:latin typeface="Bahnschrift SemiBold SemiConden" panose="020B0502040204020203" pitchFamily="34" charset="0"/>
              </a:rPr>
              <a:t>політики</a:t>
            </a:r>
            <a:r>
              <a:rPr lang="ru-RU" sz="2400" dirty="0">
                <a:latin typeface="Bahnschrift SemiBold SemiConden" panose="020B0502040204020203" pitchFamily="34" charset="0"/>
              </a:rPr>
              <a:t> через </a:t>
            </a:r>
            <a:r>
              <a:rPr lang="ru-RU" sz="2400" dirty="0" err="1">
                <a:latin typeface="Bahnschrift SemiBold SemiConden" panose="020B0502040204020203" pitchFamily="34" charset="0"/>
              </a:rPr>
              <a:t>здійснення</a:t>
            </a:r>
            <a:r>
              <a:rPr lang="ru-RU" sz="2400" dirty="0">
                <a:latin typeface="Bahnschrift SemiBold SemiConden" panose="020B0502040204020203" pitchFamily="34" charset="0"/>
              </a:rPr>
              <a:t> </a:t>
            </a:r>
            <a:r>
              <a:rPr lang="ru-RU" sz="2400" dirty="0" err="1">
                <a:latin typeface="Bahnschrift SemiBold SemiConden" panose="020B0502040204020203" pitchFamily="34" charset="0"/>
              </a:rPr>
              <a:t>нагляду</a:t>
            </a:r>
            <a:r>
              <a:rPr lang="ru-RU" sz="2400" dirty="0">
                <a:latin typeface="Bahnschrift SemiBold SemiConden" panose="020B0502040204020203" pitchFamily="34" charset="0"/>
              </a:rPr>
              <a:t> (контролю) за </a:t>
            </a:r>
            <a:r>
              <a:rPr lang="ru-RU" sz="2400" dirty="0" err="1">
                <a:latin typeface="Bahnschrift SemiBold SemiConden" panose="020B0502040204020203" pitchFamily="34" charset="0"/>
              </a:rPr>
              <a:t>дотриманням</a:t>
            </a:r>
            <a:r>
              <a:rPr lang="ru-RU" sz="2400" dirty="0">
                <a:latin typeface="Bahnschrift SemiBold SemiConden" panose="020B0502040204020203" pitchFamily="34" charset="0"/>
              </a:rPr>
              <a:t> і </a:t>
            </a:r>
            <a:r>
              <a:rPr lang="ru-RU" sz="2400" dirty="0" err="1">
                <a:latin typeface="Bahnschrift SemiBold SemiConden" panose="020B0502040204020203" pitchFamily="34" charset="0"/>
              </a:rPr>
              <a:t>виконанням</a:t>
            </a:r>
            <a:r>
              <a:rPr lang="ru-RU" sz="2400" dirty="0">
                <a:latin typeface="Bahnschrift SemiBold SemiConden" panose="020B0502040204020203" pitchFamily="34" charset="0"/>
              </a:rPr>
              <a:t> </a:t>
            </a:r>
            <a:r>
              <a:rPr lang="ru-RU" sz="2400" dirty="0" err="1">
                <a:latin typeface="Bahnschrift SemiBold SemiConden" panose="020B0502040204020203" pitchFamily="34" charset="0"/>
              </a:rPr>
              <a:t>законодавства</a:t>
            </a:r>
            <a:r>
              <a:rPr lang="ru-RU" sz="2400" dirty="0">
                <a:latin typeface="Bahnschrift SemiBold SemiConden" panose="020B0502040204020203" pitchFamily="34" charset="0"/>
              </a:rPr>
              <a:t> </a:t>
            </a:r>
            <a:r>
              <a:rPr lang="ru-RU" sz="2400" dirty="0" err="1">
                <a:latin typeface="Bahnschrift SemiBold SemiConden" panose="020B0502040204020203" pitchFamily="34" charset="0"/>
              </a:rPr>
              <a:t>різними</a:t>
            </a:r>
            <a:r>
              <a:rPr lang="ru-RU" sz="2400" dirty="0">
                <a:latin typeface="Bahnschrift SemiBold SemiConden" panose="020B0502040204020203" pitchFamily="34" charset="0"/>
              </a:rPr>
              <a:t> </a:t>
            </a:r>
            <a:r>
              <a:rPr lang="ru-RU" sz="2400" dirty="0" err="1">
                <a:latin typeface="Bahnschrift SemiBold SemiConden" panose="020B0502040204020203" pitchFamily="34" charset="0"/>
              </a:rPr>
              <a:t>об’єктами</a:t>
            </a:r>
            <a:r>
              <a:rPr lang="ru-RU" sz="2400" dirty="0">
                <a:latin typeface="Bahnschrift SemiBold SemiConden" panose="020B0502040204020203" pitchFamily="34" charset="0"/>
              </a:rPr>
              <a:t> </a:t>
            </a:r>
            <a:r>
              <a:rPr lang="ru-RU" sz="2400" dirty="0" err="1">
                <a:latin typeface="Bahnschrift SemiBold SemiConden" panose="020B0502040204020203" pitchFamily="34" charset="0"/>
              </a:rPr>
              <a:t>публічного</a:t>
            </a:r>
            <a:r>
              <a:rPr lang="ru-RU" sz="2400" dirty="0">
                <a:latin typeface="Bahnschrift SemiBold SemiConden" panose="020B0502040204020203" pitchFamily="34" charset="0"/>
              </a:rPr>
              <a:t> </a:t>
            </a:r>
            <a:r>
              <a:rPr lang="ru-RU" sz="2400" dirty="0" err="1">
                <a:latin typeface="Bahnschrift SemiBold SemiConden" panose="020B0502040204020203" pitchFamily="34" charset="0"/>
              </a:rPr>
              <a:t>управління</a:t>
            </a:r>
            <a:r>
              <a:rPr lang="ru-RU" sz="2400" dirty="0">
                <a:latin typeface="Bahnschrift SemiBold SemiConden" panose="020B0502040204020203" pitchFamily="34" charset="0"/>
              </a:rPr>
              <a:t> у </a:t>
            </a:r>
            <a:r>
              <a:rPr lang="ru-RU" sz="2400" dirty="0" err="1">
                <a:latin typeface="Bahnschrift SemiBold SemiConden" panose="020B0502040204020203" pitchFamily="34" charset="0"/>
              </a:rPr>
              <a:t>відповідній</a:t>
            </a:r>
            <a:r>
              <a:rPr lang="ru-RU" sz="2400" dirty="0">
                <a:latin typeface="Bahnschrift SemiBold SemiConden" panose="020B0502040204020203" pitchFamily="34" charset="0"/>
              </a:rPr>
              <a:t> </a:t>
            </a:r>
            <a:r>
              <a:rPr lang="ru-RU" sz="2400" dirty="0" err="1">
                <a:latin typeface="Bahnschrift SemiBold SemiConden" panose="020B0502040204020203" pitchFamily="34" charset="0"/>
              </a:rPr>
              <a:t>сфері</a:t>
            </a:r>
            <a:r>
              <a:rPr lang="ru-RU" sz="2400" dirty="0">
                <a:latin typeface="Bahnschrift SemiBold SemiConden" panose="020B0502040204020203" pitchFamily="34" charset="0"/>
              </a:rPr>
              <a:t> </a:t>
            </a:r>
            <a:r>
              <a:rPr lang="ru-RU" sz="2400" dirty="0" err="1">
                <a:latin typeface="Bahnschrift SemiBold SemiConden" panose="020B0502040204020203" pitchFamily="34" charset="0"/>
              </a:rPr>
              <a:t>публічного</a:t>
            </a:r>
            <a:r>
              <a:rPr lang="ru-RU" sz="2400" dirty="0">
                <a:latin typeface="Bahnschrift SemiBold SemiConden" panose="020B0502040204020203" pitchFamily="34" charset="0"/>
              </a:rPr>
              <a:t> </a:t>
            </a:r>
            <a:r>
              <a:rPr lang="ru-RU" sz="2400" dirty="0" err="1">
                <a:latin typeface="Bahnschrift SemiBold SemiConden" panose="020B0502040204020203" pitchFamily="34" charset="0"/>
              </a:rPr>
              <a:t>адміністрування</a:t>
            </a:r>
            <a:r>
              <a:rPr lang="ru-RU" sz="2400" dirty="0">
                <a:latin typeface="Bahnschrift SemiBold SemiConden" panose="020B0502040204020203" pitchFamily="34" charset="0"/>
              </a:rPr>
              <a:t>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648" y="1169194"/>
            <a:ext cx="5675971" cy="4000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0926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4361" y="808978"/>
            <a:ext cx="8610600" cy="1293028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/>
              <a:t>5.Суб’єкти місцевого самоврядування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5327" y="2194560"/>
            <a:ext cx="11630722" cy="4462718"/>
          </a:xfrm>
        </p:spPr>
        <p:txBody>
          <a:bodyPr>
            <a:normAutofit/>
          </a:bodyPr>
          <a:lstStyle/>
          <a:p>
            <a:r>
              <a:rPr lang="ru-RU" sz="3200" b="1" dirty="0" err="1">
                <a:latin typeface="Bahnschrift SemiBold SemiConden" panose="020B0502040204020203" pitchFamily="34" charset="0"/>
              </a:rPr>
              <a:t>Отже</a:t>
            </a:r>
            <a:r>
              <a:rPr lang="ru-RU" sz="3200" b="1" dirty="0">
                <a:latin typeface="Bahnschrift SemiBold SemiConden" panose="020B0502040204020203" pitchFamily="34" charset="0"/>
              </a:rPr>
              <a:t>, </a:t>
            </a:r>
            <a:r>
              <a:rPr lang="ru-RU" sz="3200" b="1" dirty="0" err="1">
                <a:latin typeface="Bahnschrift SemiBold SemiConden" panose="020B0502040204020203" pitchFamily="34" charset="0"/>
              </a:rPr>
              <a:t>органи</a:t>
            </a:r>
            <a:r>
              <a:rPr lang="ru-RU" sz="3200" b="1" dirty="0">
                <a:latin typeface="Bahnschrift SemiBold SemiConden" panose="020B0502040204020203" pitchFamily="34" charset="0"/>
              </a:rPr>
              <a:t> </a:t>
            </a:r>
            <a:r>
              <a:rPr lang="ru-RU" sz="3200" b="1" dirty="0" err="1">
                <a:latin typeface="Bahnschrift SemiBold SemiConden" panose="020B0502040204020203" pitchFamily="34" charset="0"/>
              </a:rPr>
              <a:t>місцевого</a:t>
            </a:r>
            <a:r>
              <a:rPr lang="ru-RU" sz="3200" b="1" dirty="0">
                <a:latin typeface="Bahnschrift SemiBold SemiConden" panose="020B0502040204020203" pitchFamily="34" charset="0"/>
              </a:rPr>
              <a:t> </a:t>
            </a:r>
            <a:r>
              <a:rPr lang="ru-RU" sz="3200" b="1" dirty="0" err="1">
                <a:latin typeface="Bahnschrift SemiBold SemiConden" panose="020B0502040204020203" pitchFamily="34" charset="0"/>
              </a:rPr>
              <a:t>самоврядування</a:t>
            </a:r>
            <a:r>
              <a:rPr lang="ru-RU" sz="3200" b="1" dirty="0">
                <a:latin typeface="Bahnschrift SemiBold SemiConden" panose="020B0502040204020203" pitchFamily="34" charset="0"/>
              </a:rPr>
              <a:t> - </a:t>
            </a:r>
            <a:r>
              <a:rPr lang="ru-RU" sz="3200" b="1" dirty="0" err="1">
                <a:latin typeface="Bahnschrift SemiBold SemiConden" panose="020B0502040204020203" pitchFamily="34" charset="0"/>
              </a:rPr>
              <a:t>це</a:t>
            </a:r>
            <a:r>
              <a:rPr lang="ru-RU" sz="3200" b="1" dirty="0">
                <a:latin typeface="Bahnschrift SemiBold SemiConden" panose="020B0502040204020203" pitchFamily="34" charset="0"/>
              </a:rPr>
              <a:t> </a:t>
            </a:r>
            <a:r>
              <a:rPr lang="ru-RU" sz="3200" b="1" dirty="0" err="1">
                <a:latin typeface="Bahnschrift SemiBold SemiConden" panose="020B0502040204020203" pitchFamily="34" charset="0"/>
              </a:rPr>
              <a:t>створені</a:t>
            </a:r>
            <a:r>
              <a:rPr lang="ru-RU" sz="3200" b="1" dirty="0">
                <a:latin typeface="Bahnschrift SemiBold SemiConden" panose="020B0502040204020203" pitchFamily="34" charset="0"/>
              </a:rPr>
              <a:t> </a:t>
            </a:r>
            <a:r>
              <a:rPr lang="ru-RU" sz="3200" b="1" dirty="0" err="1">
                <a:latin typeface="Bahnschrift SemiBold SemiConden" panose="020B0502040204020203" pitchFamily="34" charset="0"/>
              </a:rPr>
              <a:t>територіальними</a:t>
            </a:r>
            <a:r>
              <a:rPr lang="ru-RU" sz="3200" b="1" dirty="0">
                <a:latin typeface="Bahnschrift SemiBold SemiConden" panose="020B0502040204020203" pitchFamily="34" charset="0"/>
              </a:rPr>
              <a:t> громадами (жителями села, </a:t>
            </a:r>
            <a:r>
              <a:rPr lang="ru-RU" sz="3200" b="1" dirty="0" err="1">
                <a:latin typeface="Bahnschrift SemiBold SemiConden" panose="020B0502040204020203" pitchFamily="34" charset="0"/>
              </a:rPr>
              <a:t>об’єднаннями</a:t>
            </a:r>
            <a:r>
              <a:rPr lang="ru-RU" sz="3200" b="1" dirty="0">
                <a:latin typeface="Bahnschrift SemiBold SemiConden" panose="020B0502040204020203" pitchFamily="34" charset="0"/>
              </a:rPr>
              <a:t> </a:t>
            </a:r>
            <a:r>
              <a:rPr lang="ru-RU" sz="3200" b="1" dirty="0" err="1">
                <a:latin typeface="Bahnschrift SemiBold SemiConden" panose="020B0502040204020203" pitchFamily="34" charset="0"/>
              </a:rPr>
              <a:t>жителів</a:t>
            </a:r>
            <a:r>
              <a:rPr lang="ru-RU" sz="3200" b="1" dirty="0">
                <a:latin typeface="Bahnschrift SemiBold SemiConden" panose="020B0502040204020203" pitchFamily="34" charset="0"/>
              </a:rPr>
              <a:t> </a:t>
            </a:r>
            <a:r>
              <a:rPr lang="ru-RU" sz="3200" b="1" dirty="0" err="1">
                <a:latin typeface="Bahnschrift SemiBold SemiConden" panose="020B0502040204020203" pitchFamily="34" charset="0"/>
              </a:rPr>
              <a:t>кількох</a:t>
            </a:r>
            <a:r>
              <a:rPr lang="ru-RU" sz="3200" b="1" dirty="0">
                <a:latin typeface="Bahnschrift SemiBold SemiConden" panose="020B0502040204020203" pitchFamily="34" charset="0"/>
              </a:rPr>
              <a:t> </a:t>
            </a:r>
            <a:r>
              <a:rPr lang="ru-RU" sz="3200" b="1" dirty="0" err="1">
                <a:latin typeface="Bahnschrift SemiBold SemiConden" panose="020B0502040204020203" pitchFamily="34" charset="0"/>
              </a:rPr>
              <a:t>сіл</a:t>
            </a:r>
            <a:r>
              <a:rPr lang="ru-RU" sz="3200" b="1" dirty="0">
                <a:latin typeface="Bahnschrift SemiBold SemiConden" panose="020B0502040204020203" pitchFamily="34" charset="0"/>
              </a:rPr>
              <a:t>, селищ, </a:t>
            </a:r>
            <a:r>
              <a:rPr lang="ru-RU" sz="3200" b="1" dirty="0" err="1">
                <a:latin typeface="Bahnschrift SemiBold SemiConden" panose="020B0502040204020203" pitchFamily="34" charset="0"/>
              </a:rPr>
              <a:t>міст</a:t>
            </a:r>
            <a:r>
              <a:rPr lang="ru-RU" sz="3200" b="1" dirty="0">
                <a:latin typeface="Bahnschrift SemiBold SemiConden" panose="020B0502040204020203" pitchFamily="34" charset="0"/>
              </a:rPr>
              <a:t>, </a:t>
            </a:r>
            <a:r>
              <a:rPr lang="ru-RU" sz="3200" b="1" dirty="0" err="1">
                <a:latin typeface="Bahnschrift SemiBold SemiConden" panose="020B0502040204020203" pitchFamily="34" charset="0"/>
              </a:rPr>
              <a:t>районів</a:t>
            </a:r>
            <a:r>
              <a:rPr lang="ru-RU" sz="3200" b="1" dirty="0">
                <a:latin typeface="Bahnschrift SemiBold SemiConden" panose="020B0502040204020203" pitchFamily="34" charset="0"/>
              </a:rPr>
              <a:t>, областей) </a:t>
            </a:r>
            <a:r>
              <a:rPr lang="ru-RU" sz="3200" b="1" dirty="0" err="1">
                <a:latin typeface="Bahnschrift SemiBold SemiConden" panose="020B0502040204020203" pitchFamily="34" charset="0"/>
              </a:rPr>
              <a:t>суб’єкти</a:t>
            </a:r>
            <a:r>
              <a:rPr lang="ru-RU" sz="3200" b="1" dirty="0">
                <a:latin typeface="Bahnschrift SemiBold SemiConden" panose="020B0502040204020203" pitchFamily="34" charset="0"/>
              </a:rPr>
              <a:t> </a:t>
            </a:r>
            <a:r>
              <a:rPr lang="ru-RU" sz="3200" b="1" dirty="0" err="1">
                <a:latin typeface="Bahnschrift SemiBold SemiConden" panose="020B0502040204020203" pitchFamily="34" charset="0"/>
              </a:rPr>
              <a:t>публічної</a:t>
            </a:r>
            <a:r>
              <a:rPr lang="ru-RU" sz="3200" b="1" dirty="0">
                <a:latin typeface="Bahnschrift SemiBold SemiConden" panose="020B0502040204020203" pitchFamily="34" charset="0"/>
              </a:rPr>
              <a:t> </a:t>
            </a:r>
            <a:r>
              <a:rPr lang="ru-RU" sz="3200" b="1" dirty="0" err="1">
                <a:latin typeface="Bahnschrift SemiBold SemiConden" panose="020B0502040204020203" pitchFamily="34" charset="0"/>
              </a:rPr>
              <a:t>адміністрації</a:t>
            </a:r>
            <a:r>
              <a:rPr lang="ru-RU" sz="3200" b="1" dirty="0">
                <a:latin typeface="Bahnschrift SemiBold SemiConden" panose="020B0502040204020203" pitchFamily="34" charset="0"/>
              </a:rPr>
              <a:t>, </a:t>
            </a:r>
            <a:r>
              <a:rPr lang="ru-RU" sz="3200" b="1" dirty="0" err="1">
                <a:latin typeface="Bahnschrift SemiBold SemiConden" panose="020B0502040204020203" pitchFamily="34" charset="0"/>
              </a:rPr>
              <a:t>які</a:t>
            </a:r>
            <a:r>
              <a:rPr lang="ru-RU" sz="3200" b="1" dirty="0">
                <a:latin typeface="Bahnschrift SemiBold SemiConden" panose="020B0502040204020203" pitchFamily="34" charset="0"/>
              </a:rPr>
              <a:t> </a:t>
            </a:r>
            <a:r>
              <a:rPr lang="ru-RU" sz="3200" b="1" dirty="0" err="1">
                <a:latin typeface="Bahnschrift SemiBold SemiConden" panose="020B0502040204020203" pitchFamily="34" charset="0"/>
              </a:rPr>
              <a:t>самостійно</a:t>
            </a:r>
            <a:r>
              <a:rPr lang="ru-RU" sz="3200" b="1" dirty="0">
                <a:latin typeface="Bahnschrift SemiBold SemiConden" panose="020B0502040204020203" pitchFamily="34" charset="0"/>
              </a:rPr>
              <a:t> </a:t>
            </a:r>
            <a:r>
              <a:rPr lang="ru-RU" sz="3200" b="1" dirty="0" err="1">
                <a:latin typeface="Bahnschrift SemiBold SemiConden" panose="020B0502040204020203" pitchFamily="34" charset="0"/>
              </a:rPr>
              <a:t>вирішують</a:t>
            </a:r>
            <a:r>
              <a:rPr lang="ru-RU" sz="3200" b="1" dirty="0">
                <a:latin typeface="Bahnschrift SemiBold SemiConden" panose="020B0502040204020203" pitchFamily="34" charset="0"/>
              </a:rPr>
              <a:t> </a:t>
            </a:r>
            <a:r>
              <a:rPr lang="ru-RU" sz="3200" b="1" dirty="0" err="1">
                <a:latin typeface="Bahnschrift SemiBold SemiConden" panose="020B0502040204020203" pitchFamily="34" charset="0"/>
              </a:rPr>
              <a:t>питання</a:t>
            </a:r>
            <a:r>
              <a:rPr lang="ru-RU" sz="3200" b="1" dirty="0">
                <a:latin typeface="Bahnschrift SemiBold SemiConden" panose="020B0502040204020203" pitchFamily="34" charset="0"/>
              </a:rPr>
              <a:t> </a:t>
            </a:r>
            <a:r>
              <a:rPr lang="ru-RU" sz="3200" b="1" dirty="0" err="1">
                <a:latin typeface="Bahnschrift SemiBold SemiConden" panose="020B0502040204020203" pitchFamily="34" charset="0"/>
              </a:rPr>
              <a:t>місцевого</a:t>
            </a:r>
            <a:r>
              <a:rPr lang="ru-RU" sz="3200" b="1" dirty="0">
                <a:latin typeface="Bahnschrift SemiBold SemiConden" panose="020B0502040204020203" pitchFamily="34" charset="0"/>
              </a:rPr>
              <a:t> </a:t>
            </a:r>
            <a:r>
              <a:rPr lang="ru-RU" sz="3200" b="1" dirty="0" err="1">
                <a:latin typeface="Bahnschrift SemiBold SemiConden" panose="020B0502040204020203" pitchFamily="34" charset="0"/>
              </a:rPr>
              <a:t>значення</a:t>
            </a:r>
            <a:r>
              <a:rPr lang="ru-RU" sz="3200" b="1" dirty="0">
                <a:latin typeface="Bahnschrift SemiBold SemiConden" panose="020B0502040204020203" pitchFamily="34" charset="0"/>
              </a:rPr>
              <a:t> в межах </a:t>
            </a:r>
            <a:r>
              <a:rPr lang="ru-RU" sz="3200" b="1" dirty="0" err="1">
                <a:latin typeface="Bahnschrift SemiBold SemiConden" panose="020B0502040204020203" pitchFamily="34" charset="0"/>
              </a:rPr>
              <a:t>Конституції</a:t>
            </a:r>
            <a:r>
              <a:rPr lang="ru-RU" sz="3200" b="1" dirty="0">
                <a:latin typeface="Bahnschrift SemiBold SemiConden" panose="020B0502040204020203" pitchFamily="34" charset="0"/>
              </a:rPr>
              <a:t> та </a:t>
            </a:r>
            <a:r>
              <a:rPr lang="ru-RU" sz="3200" b="1" dirty="0" err="1">
                <a:latin typeface="Bahnschrift SemiBold SemiConden" panose="020B0502040204020203" pitchFamily="34" charset="0"/>
              </a:rPr>
              <a:t>законів</a:t>
            </a:r>
            <a:r>
              <a:rPr lang="ru-RU" sz="3200" b="1" dirty="0">
                <a:latin typeface="Bahnschrift SemiBold SemiConden" panose="020B0502040204020203" pitchFamily="34" charset="0"/>
              </a:rPr>
              <a:t> </a:t>
            </a:r>
            <a:r>
              <a:rPr lang="ru-RU" sz="3200" b="1" dirty="0" err="1">
                <a:latin typeface="Bahnschrift SemiBold SemiConden" panose="020B0502040204020203" pitchFamily="34" charset="0"/>
              </a:rPr>
              <a:t>України</a:t>
            </a:r>
            <a:r>
              <a:rPr lang="ru-RU" sz="3200" b="1" dirty="0">
                <a:latin typeface="Bahnschrift SemiBold SemiConden" panose="020B0502040204020203" pitchFamily="34" charset="0"/>
              </a:rPr>
              <a:t>, </a:t>
            </a:r>
            <a:r>
              <a:rPr lang="ru-RU" sz="3200" b="1" dirty="0" err="1">
                <a:latin typeface="Bahnschrift SemiBold SemiConden" panose="020B0502040204020203" pitchFamily="34" charset="0"/>
              </a:rPr>
              <a:t>що</a:t>
            </a:r>
            <a:r>
              <a:rPr lang="ru-RU" sz="3200" b="1" dirty="0">
                <a:latin typeface="Bahnschrift SemiBold SemiConden" panose="020B0502040204020203" pitchFamily="34" charset="0"/>
              </a:rPr>
              <a:t> в </a:t>
            </a:r>
            <a:r>
              <a:rPr lang="ru-RU" sz="3200" b="1" dirty="0" err="1">
                <a:latin typeface="Bahnschrift SemiBold SemiConden" panose="020B0502040204020203" pitchFamily="34" charset="0"/>
              </a:rPr>
              <a:t>багатьох</a:t>
            </a:r>
            <a:r>
              <a:rPr lang="ru-RU" sz="3200" b="1" dirty="0">
                <a:latin typeface="Bahnschrift SemiBold SemiConden" panose="020B0502040204020203" pitchFamily="34" charset="0"/>
              </a:rPr>
              <a:t> аспектах </a:t>
            </a:r>
            <a:r>
              <a:rPr lang="ru-RU" sz="3200" b="1" dirty="0" err="1">
                <a:latin typeface="Bahnschrift SemiBold SemiConden" panose="020B0502040204020203" pitchFamily="34" charset="0"/>
              </a:rPr>
              <a:t>наближує</a:t>
            </a:r>
            <a:r>
              <a:rPr lang="ru-RU" sz="3200" b="1" dirty="0">
                <a:latin typeface="Bahnschrift SemiBold SemiConden" panose="020B0502040204020203" pitchFamily="34" charset="0"/>
              </a:rPr>
              <a:t> </a:t>
            </a:r>
            <a:r>
              <a:rPr lang="ru-RU" sz="3200" b="1" dirty="0" err="1">
                <a:latin typeface="Bahnschrift SemiBold SemiConden" panose="020B0502040204020203" pitchFamily="34" charset="0"/>
              </a:rPr>
              <a:t>їх</a:t>
            </a:r>
            <a:r>
              <a:rPr lang="ru-RU" sz="3200" b="1" dirty="0">
                <a:latin typeface="Bahnschrift SemiBold SemiConden" panose="020B0502040204020203" pitchFamily="34" charset="0"/>
              </a:rPr>
              <a:t> до </a:t>
            </a:r>
            <a:r>
              <a:rPr lang="ru-RU" sz="3200" b="1" dirty="0" err="1">
                <a:latin typeface="Bahnschrift SemiBold SemiConden" panose="020B0502040204020203" pitchFamily="34" charset="0"/>
              </a:rPr>
              <a:t>місцевих</a:t>
            </a:r>
            <a:r>
              <a:rPr lang="ru-RU" sz="3200" b="1" dirty="0">
                <a:latin typeface="Bahnschrift SemiBold SemiConden" panose="020B0502040204020203" pitchFamily="34" charset="0"/>
              </a:rPr>
              <a:t> </a:t>
            </a:r>
            <a:r>
              <a:rPr lang="ru-RU" sz="3200" b="1" dirty="0" err="1">
                <a:latin typeface="Bahnschrift SemiBold SemiConden" panose="020B0502040204020203" pitchFamily="34" charset="0"/>
              </a:rPr>
              <a:t>органів</a:t>
            </a:r>
            <a:r>
              <a:rPr lang="ru-RU" sz="3200" b="1" dirty="0">
                <a:latin typeface="Bahnschrift SemiBold SemiConden" panose="020B0502040204020203" pitchFamily="34" charset="0"/>
              </a:rPr>
              <a:t> </a:t>
            </a:r>
            <a:r>
              <a:rPr lang="ru-RU" sz="3200" b="1" dirty="0" err="1">
                <a:latin typeface="Bahnschrift SemiBold SemiConden" panose="020B0502040204020203" pitchFamily="34" charset="0"/>
              </a:rPr>
              <a:t>виконавчої</a:t>
            </a:r>
            <a:r>
              <a:rPr lang="ru-RU" sz="3200" b="1" dirty="0">
                <a:latin typeface="Bahnschrift SemiBold SemiConden" panose="020B0502040204020203" pitchFamily="34" charset="0"/>
              </a:rPr>
              <a:t> </a:t>
            </a:r>
            <a:r>
              <a:rPr lang="ru-RU" sz="3200" b="1" dirty="0" err="1">
                <a:latin typeface="Bahnschrift SemiBold SemiConden" panose="020B0502040204020203" pitchFamily="34" charset="0"/>
              </a:rPr>
              <a:t>влади</a:t>
            </a:r>
            <a:r>
              <a:rPr lang="ru-RU" sz="3200" b="1" dirty="0">
                <a:latin typeface="Bahnschrift SemiBold SemiConden" panose="020B0502040204020203" pitchFamily="34" charset="0"/>
              </a:rPr>
              <a:t>, з </a:t>
            </a:r>
            <a:r>
              <a:rPr lang="ru-RU" sz="3200" b="1" dirty="0" err="1">
                <a:latin typeface="Bahnschrift SemiBold SemiConden" panose="020B0502040204020203" pitchFamily="34" charset="0"/>
              </a:rPr>
              <a:t>якими</a:t>
            </a:r>
            <a:r>
              <a:rPr lang="ru-RU" sz="3200" b="1" dirty="0">
                <a:latin typeface="Bahnschrift SemiBold SemiConden" panose="020B0502040204020203" pitchFamily="34" charset="0"/>
              </a:rPr>
              <a:t> вони </a:t>
            </a:r>
            <a:r>
              <a:rPr lang="ru-RU" sz="3200" b="1" dirty="0" err="1">
                <a:latin typeface="Bahnschrift SemiBold SemiConden" panose="020B0502040204020203" pitchFamily="34" charset="0"/>
              </a:rPr>
              <a:t>тісно</a:t>
            </a:r>
            <a:r>
              <a:rPr lang="ru-RU" sz="3200" b="1" dirty="0">
                <a:latin typeface="Bahnschrift SemiBold SemiConden" panose="020B0502040204020203" pitchFamily="34" charset="0"/>
              </a:rPr>
              <a:t> </a:t>
            </a:r>
            <a:r>
              <a:rPr lang="ru-RU" sz="3200" b="1" dirty="0" err="1">
                <a:latin typeface="Bahnschrift SemiBold SemiConden" panose="020B0502040204020203" pitchFamily="34" charset="0"/>
              </a:rPr>
              <a:t>взаємодіють</a:t>
            </a:r>
            <a:r>
              <a:rPr lang="ru-RU" sz="3200" b="1" dirty="0">
                <a:latin typeface="Bahnschrift SemiBold SemiConden" panose="020B0502040204020203" pitchFamily="34" charset="0"/>
              </a:rPr>
              <a:t> </a:t>
            </a:r>
            <a:r>
              <a:rPr lang="ru-RU" sz="3200" b="1" dirty="0" err="1">
                <a:latin typeface="Bahnschrift SemiBold SemiConden" panose="020B0502040204020203" pitchFamily="34" charset="0"/>
              </a:rPr>
              <a:t>під</a:t>
            </a:r>
            <a:r>
              <a:rPr lang="ru-RU" sz="3200" b="1" dirty="0">
                <a:latin typeface="Bahnschrift SemiBold SemiConden" panose="020B0502040204020203" pitchFamily="34" charset="0"/>
              </a:rPr>
              <a:t> час </a:t>
            </a:r>
            <a:r>
              <a:rPr lang="ru-RU" sz="3200" b="1" dirty="0" err="1">
                <a:latin typeface="Bahnschrift SemiBold SemiConden" panose="020B0502040204020203" pitchFamily="34" charset="0"/>
              </a:rPr>
              <a:t>вирішення</a:t>
            </a:r>
            <a:r>
              <a:rPr lang="ru-RU" sz="3200" b="1" dirty="0">
                <a:latin typeface="Bahnschrift SemiBold SemiConden" panose="020B0502040204020203" pitchFamily="34" charset="0"/>
              </a:rPr>
              <a:t> </a:t>
            </a:r>
            <a:r>
              <a:rPr lang="ru-RU" sz="3200" b="1" dirty="0" err="1">
                <a:latin typeface="Bahnschrift SemiBold SemiConden" panose="020B0502040204020203" pitchFamily="34" charset="0"/>
              </a:rPr>
              <a:t>питань</a:t>
            </a:r>
            <a:r>
              <a:rPr lang="ru-RU" sz="3200" b="1" dirty="0">
                <a:latin typeface="Bahnschrift SemiBold SemiConden" panose="020B0502040204020203" pitchFamily="34" charset="0"/>
              </a:rPr>
              <a:t> </a:t>
            </a:r>
            <a:r>
              <a:rPr lang="ru-RU" sz="3200" b="1" dirty="0" err="1">
                <a:latin typeface="Bahnschrift SemiBold SemiConden" panose="020B0502040204020203" pitchFamily="34" charset="0"/>
              </a:rPr>
              <a:t>місцевого</a:t>
            </a:r>
            <a:r>
              <a:rPr lang="ru-RU" sz="3200" b="1" dirty="0">
                <a:latin typeface="Bahnschrift SemiBold SemiConden" panose="020B0502040204020203" pitchFamily="34" charset="0"/>
              </a:rPr>
              <a:t> </a:t>
            </a:r>
            <a:r>
              <a:rPr lang="ru-RU" sz="3200" b="1" dirty="0" err="1">
                <a:latin typeface="Bahnschrift SemiBold SemiConden" panose="020B0502040204020203" pitchFamily="34" charset="0"/>
              </a:rPr>
              <a:t>значення</a:t>
            </a:r>
            <a:r>
              <a:rPr lang="ru-RU" sz="3200" b="1" dirty="0">
                <a:latin typeface="Bahnschrift SemiBold SemiConden" panose="020B0502040204020203" pitchFamily="34" charset="0"/>
              </a:rPr>
              <a:t>.</a:t>
            </a:r>
            <a:endParaRPr lang="ru-RU" sz="3200" dirty="0">
              <a:latin typeface="Bahnschrift SemiBold SemiConden" panose="020B0502040204020203" pitchFamily="34" charset="0"/>
            </a:endParaRPr>
          </a:p>
          <a:p>
            <a:endParaRPr lang="ru-RU" sz="3200" dirty="0">
              <a:latin typeface="Bahnschrift SemiBold SemiConden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86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3221" y="3184498"/>
            <a:ext cx="11708779" cy="2801935"/>
          </a:xfrm>
        </p:spPr>
        <p:txBody>
          <a:bodyPr>
            <a:noAutofit/>
          </a:bodyPr>
          <a:lstStyle/>
          <a:p>
            <a:pPr algn="l"/>
            <a:r>
              <a:rPr lang="uk-UA" sz="4400" dirty="0">
                <a:latin typeface="Bahnschrift SemiBold SemiConden" panose="020B0502040204020203" pitchFamily="34" charset="0"/>
              </a:rPr>
              <a:t>1.Поняття та система суб’єктів публічного адміністрування.</a:t>
            </a:r>
            <a:r>
              <a:rPr lang="ru-RU" sz="4400" dirty="0">
                <a:latin typeface="Bahnschrift SemiBold SemiConden" panose="020B0502040204020203" pitchFamily="34" charset="0"/>
              </a:rPr>
              <a:t/>
            </a:r>
            <a:br>
              <a:rPr lang="ru-RU" sz="4400" dirty="0">
                <a:latin typeface="Bahnschrift SemiBold SemiConden" panose="020B0502040204020203" pitchFamily="34" charset="0"/>
              </a:rPr>
            </a:br>
            <a:r>
              <a:rPr lang="uk-UA" sz="4400" dirty="0">
                <a:latin typeface="Bahnschrift SemiBold SemiConden" panose="020B0502040204020203" pitchFamily="34" charset="0"/>
              </a:rPr>
              <a:t>2.Компетенція суб’єкта публічного адміністрування.</a:t>
            </a:r>
            <a:r>
              <a:rPr lang="ru-RU" sz="4400" dirty="0">
                <a:latin typeface="Bahnschrift SemiBold SemiConden" panose="020B0502040204020203" pitchFamily="34" charset="0"/>
              </a:rPr>
              <a:t/>
            </a:r>
            <a:br>
              <a:rPr lang="ru-RU" sz="4400" dirty="0">
                <a:latin typeface="Bahnschrift SemiBold SemiConden" panose="020B0502040204020203" pitchFamily="34" charset="0"/>
              </a:rPr>
            </a:br>
            <a:r>
              <a:rPr lang="uk-UA" sz="4400" dirty="0">
                <a:latin typeface="Bahnschrift SemiBold SemiConden" panose="020B0502040204020203" pitchFamily="34" charset="0"/>
              </a:rPr>
              <a:t>3.Роль Президента України в системі виконавчої влади.</a:t>
            </a:r>
            <a:r>
              <a:rPr lang="ru-RU" sz="4400" dirty="0">
                <a:latin typeface="Bahnschrift SemiBold SemiConden" panose="020B0502040204020203" pitchFamily="34" charset="0"/>
              </a:rPr>
              <a:t/>
            </a:r>
            <a:br>
              <a:rPr lang="ru-RU" sz="4400" dirty="0">
                <a:latin typeface="Bahnschrift SemiBold SemiConden" panose="020B0502040204020203" pitchFamily="34" charset="0"/>
              </a:rPr>
            </a:br>
            <a:r>
              <a:rPr lang="uk-UA" sz="4400" dirty="0">
                <a:latin typeface="Bahnschrift SemiBold SemiConden" panose="020B0502040204020203" pitchFamily="34" charset="0"/>
              </a:rPr>
              <a:t>4.Система органів виконавчої влади.</a:t>
            </a:r>
            <a:r>
              <a:rPr lang="ru-RU" sz="4400" dirty="0">
                <a:latin typeface="Bahnschrift SemiBold SemiConden" panose="020B0502040204020203" pitchFamily="34" charset="0"/>
              </a:rPr>
              <a:t/>
            </a:r>
            <a:br>
              <a:rPr lang="ru-RU" sz="4400" dirty="0">
                <a:latin typeface="Bahnschrift SemiBold SemiConden" panose="020B0502040204020203" pitchFamily="34" charset="0"/>
              </a:rPr>
            </a:br>
            <a:r>
              <a:rPr lang="uk-UA" sz="4400" dirty="0">
                <a:latin typeface="Bahnschrift SemiBold SemiConden" panose="020B0502040204020203" pitchFamily="34" charset="0"/>
              </a:rPr>
              <a:t>5.Суб’єкти місцевого самоврядування.</a:t>
            </a:r>
            <a:r>
              <a:rPr lang="ru-RU" sz="4400" dirty="0"/>
              <a:t/>
            </a:r>
            <a:br>
              <a:rPr lang="ru-RU" sz="4400" dirty="0"/>
            </a:b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426073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5551" y="217964"/>
            <a:ext cx="10011937" cy="1293028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/>
              <a:t>1.Поняття та система суб’єктів публічного адміністрування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0722" y="1358218"/>
            <a:ext cx="11809141" cy="5343665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400" b="1" dirty="0">
                <a:latin typeface="Bahnschrift SemiBold SemiConden" panose="020B0502040204020203" pitchFamily="34" charset="0"/>
              </a:rPr>
              <a:t>До </a:t>
            </a:r>
            <a:r>
              <a:rPr lang="ru-RU" sz="2400" b="1" dirty="0" err="1">
                <a:latin typeface="Bahnschrift SemiBold SemiConden" panose="020B0502040204020203" pitchFamily="34" charset="0"/>
              </a:rPr>
              <a:t>основних</a:t>
            </a:r>
            <a:r>
              <a:rPr lang="ru-RU" sz="2400" b="1" dirty="0">
                <a:latin typeface="Bahnschrift SemiBold SemiConden" panose="020B0502040204020203" pitchFamily="34" charset="0"/>
              </a:rPr>
              <a:t> </a:t>
            </a:r>
            <a:r>
              <a:rPr lang="ru-RU" sz="2400" b="1" dirty="0" err="1">
                <a:latin typeface="Bahnschrift SemiBold SemiConden" panose="020B0502040204020203" pitchFamily="34" charset="0"/>
              </a:rPr>
              <a:t>суб’єктів</a:t>
            </a:r>
            <a:r>
              <a:rPr lang="ru-RU" sz="2400" b="1" dirty="0">
                <a:latin typeface="Bahnschrift SemiBold SemiConden" panose="020B0502040204020203" pitchFamily="34" charset="0"/>
              </a:rPr>
              <a:t> </a:t>
            </a:r>
            <a:r>
              <a:rPr lang="ru-RU" sz="2400" b="1" dirty="0" err="1">
                <a:latin typeface="Bahnschrift SemiBold SemiConden" panose="020B0502040204020203" pitchFamily="34" charset="0"/>
              </a:rPr>
              <a:t>публічної</a:t>
            </a:r>
            <a:r>
              <a:rPr lang="ru-RU" sz="2400" b="1" dirty="0">
                <a:latin typeface="Bahnschrift SemiBold SemiConden" panose="020B0502040204020203" pitchFamily="34" charset="0"/>
              </a:rPr>
              <a:t> </a:t>
            </a:r>
            <a:r>
              <a:rPr lang="ru-RU" sz="2400" b="1" dirty="0" err="1">
                <a:latin typeface="Bahnschrift SemiBold SemiConden" panose="020B0502040204020203" pitchFamily="34" charset="0"/>
              </a:rPr>
              <a:t>адміністрації</a:t>
            </a:r>
            <a:r>
              <a:rPr lang="ru-RU" sz="2400" b="1" dirty="0">
                <a:latin typeface="Bahnschrift SemiBold SemiConden" panose="020B0502040204020203" pitchFamily="34" charset="0"/>
              </a:rPr>
              <a:t> належать:</a:t>
            </a:r>
          </a:p>
          <a:p>
            <a:pPr lvl="0" algn="just"/>
            <a:r>
              <a:rPr lang="ru-RU" sz="2400" dirty="0" err="1">
                <a:latin typeface="Bahnschrift SemiBold SemiConden" panose="020B0502040204020203" pitchFamily="34" charset="0"/>
              </a:rPr>
              <a:t>органи</a:t>
            </a:r>
            <a:r>
              <a:rPr lang="ru-RU" sz="2400" dirty="0">
                <a:latin typeface="Bahnschrift SemiBold SemiConden" panose="020B0502040204020203" pitchFamily="34" charset="0"/>
              </a:rPr>
              <a:t> </a:t>
            </a:r>
            <a:r>
              <a:rPr lang="ru-RU" sz="2400" dirty="0" err="1">
                <a:latin typeface="Bahnschrift SemiBold SemiConden" panose="020B0502040204020203" pitchFamily="34" charset="0"/>
              </a:rPr>
              <a:t>виконавчої</a:t>
            </a:r>
            <a:r>
              <a:rPr lang="ru-RU" sz="2400" dirty="0">
                <a:latin typeface="Bahnschrift SemiBold SemiConden" panose="020B0502040204020203" pitchFamily="34" charset="0"/>
              </a:rPr>
              <a:t> </a:t>
            </a:r>
            <a:r>
              <a:rPr lang="ru-RU" sz="2400" dirty="0" err="1">
                <a:latin typeface="Bahnschrift SemiBold SemiConden" panose="020B0502040204020203" pitchFamily="34" charset="0"/>
              </a:rPr>
              <a:t>влади</a:t>
            </a:r>
            <a:r>
              <a:rPr lang="ru-RU" sz="2400" dirty="0">
                <a:latin typeface="Bahnschrift SemiBold SemiConden" panose="020B0502040204020203" pitchFamily="34" charset="0"/>
              </a:rPr>
              <a:t>;</a:t>
            </a:r>
          </a:p>
          <a:p>
            <a:pPr algn="just"/>
            <a:r>
              <a:rPr lang="ru-RU" sz="2400" i="1" dirty="0" err="1">
                <a:latin typeface="Bahnschrift SemiBold SemiConden" panose="020B0502040204020203" pitchFamily="34" charset="0"/>
              </a:rPr>
              <a:t>Згідно</a:t>
            </a:r>
            <a:r>
              <a:rPr lang="ru-RU" sz="2400" i="1" dirty="0">
                <a:latin typeface="Bahnschrift SemiBold SemiConden" panose="020B0502040204020203" pitchFamily="34" charset="0"/>
              </a:rPr>
              <a:t> з </a:t>
            </a:r>
            <a:r>
              <a:rPr lang="ru-RU" sz="2400" i="1" dirty="0" err="1">
                <a:latin typeface="Bahnschrift SemiBold SemiConden" panose="020B0502040204020203" pitchFamily="34" charset="0"/>
              </a:rPr>
              <a:t>чинним</a:t>
            </a:r>
            <a:r>
              <a:rPr lang="ru-RU" sz="2400" i="1" dirty="0">
                <a:latin typeface="Bahnschrift SemiBold SemiConden" panose="020B0502040204020203" pitchFamily="34" charset="0"/>
              </a:rPr>
              <a:t> </a:t>
            </a:r>
            <a:r>
              <a:rPr lang="ru-RU" sz="2400" i="1" dirty="0" err="1">
                <a:latin typeface="Bahnschrift SemiBold SemiConden" panose="020B0502040204020203" pitchFamily="34" charset="0"/>
              </a:rPr>
              <a:t>законодавством</a:t>
            </a:r>
            <a:r>
              <a:rPr lang="ru-RU" sz="2400" i="1" dirty="0">
                <a:latin typeface="Bahnschrift SemiBold SemiConden" panose="020B0502040204020203" pitchFamily="34" charset="0"/>
              </a:rPr>
              <a:t> до </a:t>
            </a:r>
            <a:r>
              <a:rPr lang="ru-RU" sz="2400" i="1" dirty="0" err="1">
                <a:latin typeface="Bahnschrift SemiBold SemiConden" panose="020B0502040204020203" pitchFamily="34" charset="0"/>
              </a:rPr>
              <a:t>органів</a:t>
            </a:r>
            <a:r>
              <a:rPr lang="ru-RU" sz="2400" i="1" dirty="0">
                <a:latin typeface="Bahnschrift SemiBold SemiConden" panose="020B0502040204020203" pitchFamily="34" charset="0"/>
              </a:rPr>
              <a:t> </a:t>
            </a:r>
            <a:r>
              <a:rPr lang="ru-RU" sz="2400" i="1" dirty="0" err="1">
                <a:latin typeface="Bahnschrift SemiBold SemiConden" panose="020B0502040204020203" pitchFamily="34" charset="0"/>
              </a:rPr>
              <a:t>виконавчої</a:t>
            </a:r>
            <a:r>
              <a:rPr lang="ru-RU" sz="2400" i="1" dirty="0">
                <a:latin typeface="Bahnschrift SemiBold SemiConden" panose="020B0502040204020203" pitchFamily="34" charset="0"/>
              </a:rPr>
              <a:t> </a:t>
            </a:r>
            <a:r>
              <a:rPr lang="ru-RU" sz="2400" i="1" dirty="0" err="1">
                <a:latin typeface="Bahnschrift SemiBold SemiConden" panose="020B0502040204020203" pitchFamily="34" charset="0"/>
              </a:rPr>
              <a:t>влади</a:t>
            </a:r>
            <a:r>
              <a:rPr lang="ru-RU" sz="2400" i="1" dirty="0">
                <a:latin typeface="Bahnschrift SemiBold SemiConden" panose="020B0502040204020203" pitchFamily="34" charset="0"/>
              </a:rPr>
              <a:t> не належать СБУ, НАБУ, НАЗК, ЦВК, </a:t>
            </a:r>
            <a:r>
              <a:rPr lang="ru-RU" sz="2400" i="1" dirty="0" err="1">
                <a:latin typeface="Bahnschrift SemiBold SemiConden" panose="020B0502040204020203" pitchFamily="34" charset="0"/>
              </a:rPr>
              <a:t>Державна</a:t>
            </a:r>
            <a:r>
              <a:rPr lang="ru-RU" sz="2400" i="1" dirty="0">
                <a:latin typeface="Bahnschrift SemiBold SemiConden" panose="020B0502040204020203" pitchFamily="34" charset="0"/>
              </a:rPr>
              <a:t> </a:t>
            </a:r>
            <a:r>
              <a:rPr lang="ru-RU" sz="2400" i="1" dirty="0" err="1">
                <a:latin typeface="Bahnschrift SemiBold SemiConden" panose="020B0502040204020203" pitchFamily="34" charset="0"/>
              </a:rPr>
              <a:t>судова</a:t>
            </a:r>
            <a:r>
              <a:rPr lang="ru-RU" sz="2400" i="1" dirty="0">
                <a:latin typeface="Bahnschrift SemiBold SemiConden" panose="020B0502040204020203" pitchFamily="34" charset="0"/>
              </a:rPr>
              <a:t> </a:t>
            </a:r>
            <a:r>
              <a:rPr lang="ru-RU" sz="2400" i="1" dirty="0" err="1">
                <a:latin typeface="Bahnschrift SemiBold SemiConden" panose="020B0502040204020203" pitchFamily="34" charset="0"/>
              </a:rPr>
              <a:t>адміністрація</a:t>
            </a:r>
            <a:r>
              <a:rPr lang="ru-RU" sz="2400" i="1" dirty="0">
                <a:latin typeface="Bahnschrift SemiBold SemiConden" panose="020B0502040204020203" pitchFamily="34" charset="0"/>
              </a:rPr>
              <a:t>, </a:t>
            </a:r>
            <a:r>
              <a:rPr lang="ru-RU" sz="2400" i="1" dirty="0" err="1">
                <a:latin typeface="Bahnschrift SemiBold SemiConden" panose="020B0502040204020203" pitchFamily="34" charset="0"/>
              </a:rPr>
              <a:t>Комісія</a:t>
            </a:r>
            <a:r>
              <a:rPr lang="ru-RU" sz="2400" i="1" dirty="0">
                <a:latin typeface="Bahnschrift SemiBold SemiConden" panose="020B0502040204020203" pitchFamily="34" charset="0"/>
              </a:rPr>
              <a:t>, </a:t>
            </a:r>
            <a:r>
              <a:rPr lang="ru-RU" sz="2400" i="1" dirty="0" err="1">
                <a:latin typeface="Bahnschrift SemiBold SemiConden" panose="020B0502040204020203" pitchFamily="34" charset="0"/>
              </a:rPr>
              <a:t>що</a:t>
            </a:r>
            <a:r>
              <a:rPr lang="ru-RU" sz="2400" i="1" dirty="0">
                <a:latin typeface="Bahnschrift SemiBold SemiConden" panose="020B0502040204020203" pitchFamily="34" charset="0"/>
              </a:rPr>
              <a:t> </a:t>
            </a:r>
            <a:r>
              <a:rPr lang="ru-RU" sz="2400" i="1" dirty="0" err="1">
                <a:latin typeface="Bahnschrift SemiBold SemiConden" panose="020B0502040204020203" pitchFamily="34" charset="0"/>
              </a:rPr>
              <a:t>здійснює</a:t>
            </a:r>
            <a:r>
              <a:rPr lang="ru-RU" sz="2400" i="1" dirty="0">
                <a:latin typeface="Bahnschrift SemiBold SemiConden" panose="020B0502040204020203" pitchFamily="34" charset="0"/>
              </a:rPr>
              <a:t> </a:t>
            </a:r>
            <a:r>
              <a:rPr lang="ru-RU" sz="2400" i="1" dirty="0" err="1">
                <a:latin typeface="Bahnschrift SemiBold SemiConden" panose="020B0502040204020203" pitchFamily="34" charset="0"/>
              </a:rPr>
              <a:t>державне</a:t>
            </a:r>
            <a:r>
              <a:rPr lang="ru-RU" sz="2400" i="1" dirty="0">
                <a:latin typeface="Bahnschrift SemiBold SemiConden" panose="020B0502040204020203" pitchFamily="34" charset="0"/>
              </a:rPr>
              <a:t> </a:t>
            </a:r>
            <a:r>
              <a:rPr lang="ru-RU" sz="2400" i="1" dirty="0" err="1">
                <a:latin typeface="Bahnschrift SemiBold SemiConden" panose="020B0502040204020203" pitchFamily="34" charset="0"/>
              </a:rPr>
              <a:t>регулювання</a:t>
            </a:r>
            <a:r>
              <a:rPr lang="ru-RU" sz="2400" i="1" dirty="0">
                <a:latin typeface="Bahnschrift SemiBold SemiConden" panose="020B0502040204020203" pitchFamily="34" charset="0"/>
              </a:rPr>
              <a:t> у сферах </a:t>
            </a:r>
            <a:r>
              <a:rPr lang="ru-RU" sz="2400" i="1" dirty="0" err="1">
                <a:latin typeface="Bahnschrift SemiBold SemiConden" panose="020B0502040204020203" pitchFamily="34" charset="0"/>
              </a:rPr>
              <a:t>енергетики</a:t>
            </a:r>
            <a:r>
              <a:rPr lang="ru-RU" sz="2400" i="1" dirty="0">
                <a:latin typeface="Bahnschrift SemiBold SemiConden" panose="020B0502040204020203" pitchFamily="34" charset="0"/>
              </a:rPr>
              <a:t> та </a:t>
            </a:r>
            <a:r>
              <a:rPr lang="ru-RU" sz="2400" i="1" dirty="0" err="1">
                <a:latin typeface="Bahnschrift SemiBold SemiConden" panose="020B0502040204020203" pitchFamily="34" charset="0"/>
              </a:rPr>
              <a:t>комунальних</a:t>
            </a:r>
            <a:r>
              <a:rPr lang="ru-RU" sz="2400" i="1" dirty="0">
                <a:latin typeface="Bahnschrift SemiBold SemiConden" panose="020B0502040204020203" pitchFamily="34" charset="0"/>
              </a:rPr>
              <a:t> </a:t>
            </a:r>
            <a:r>
              <a:rPr lang="ru-RU" sz="2400" i="1" dirty="0" err="1">
                <a:latin typeface="Bahnschrift SemiBold SemiConden" panose="020B0502040204020203" pitchFamily="34" charset="0"/>
              </a:rPr>
              <a:t>послуг</a:t>
            </a:r>
            <a:r>
              <a:rPr lang="ru-RU" sz="2400" i="1" dirty="0">
                <a:latin typeface="Bahnschrift SemiBold SemiConden" panose="020B0502040204020203" pitchFamily="34" charset="0"/>
              </a:rPr>
              <a:t>, </a:t>
            </a:r>
            <a:r>
              <a:rPr lang="ru-RU" sz="2400" i="1" dirty="0" err="1">
                <a:latin typeface="Bahnschrift SemiBold SemiConden" panose="020B0502040204020203" pitchFamily="34" charset="0"/>
              </a:rPr>
              <a:t>Національна</a:t>
            </a:r>
            <a:r>
              <a:rPr lang="ru-RU" sz="2400" i="1" dirty="0">
                <a:latin typeface="Bahnschrift SemiBold SemiConden" panose="020B0502040204020203" pitchFamily="34" charset="0"/>
              </a:rPr>
              <a:t> рада </a:t>
            </a:r>
            <a:r>
              <a:rPr lang="ru-RU" sz="2400" i="1" dirty="0" err="1">
                <a:latin typeface="Bahnschrift SemiBold SemiConden" panose="020B0502040204020203" pitchFamily="34" charset="0"/>
              </a:rPr>
              <a:t>України</a:t>
            </a:r>
            <a:r>
              <a:rPr lang="ru-RU" sz="2400" i="1" dirty="0">
                <a:latin typeface="Bahnschrift SemiBold SemiConden" panose="020B0502040204020203" pitchFamily="34" charset="0"/>
              </a:rPr>
              <a:t> з </a:t>
            </a:r>
            <a:r>
              <a:rPr lang="ru-RU" sz="2400" i="1" dirty="0" err="1">
                <a:latin typeface="Bahnschrift SemiBold SemiConden" panose="020B0502040204020203" pitchFamily="34" charset="0"/>
              </a:rPr>
              <a:t>питань</a:t>
            </a:r>
            <a:r>
              <a:rPr lang="ru-RU" sz="2400" i="1" dirty="0">
                <a:latin typeface="Bahnschrift SemiBold SemiConden" panose="020B0502040204020203" pitchFamily="34" charset="0"/>
              </a:rPr>
              <a:t> </a:t>
            </a:r>
            <a:r>
              <a:rPr lang="ru-RU" sz="2400" i="1" dirty="0" err="1">
                <a:latin typeface="Bahnschrift SemiBold SemiConden" panose="020B0502040204020203" pitchFamily="34" charset="0"/>
              </a:rPr>
              <a:t>телебачення</a:t>
            </a:r>
            <a:r>
              <a:rPr lang="ru-RU" sz="2400" i="1" dirty="0">
                <a:latin typeface="Bahnschrift SemiBold SemiConden" panose="020B0502040204020203" pitchFamily="34" charset="0"/>
              </a:rPr>
              <a:t> і </a:t>
            </a:r>
            <a:r>
              <a:rPr lang="ru-RU" sz="2400" i="1" dirty="0" err="1">
                <a:latin typeface="Bahnschrift SemiBold SemiConden" panose="020B0502040204020203" pitchFamily="34" charset="0"/>
              </a:rPr>
              <a:t>радіомовлення</a:t>
            </a:r>
            <a:r>
              <a:rPr lang="ru-RU" sz="2400" i="1" dirty="0">
                <a:latin typeface="Bahnschrift SemiBold SemiConden" panose="020B0502040204020203" pitchFamily="34" charset="0"/>
              </a:rPr>
              <a:t> </a:t>
            </a:r>
            <a:r>
              <a:rPr lang="ru-RU" sz="2400" i="1" dirty="0" err="1">
                <a:latin typeface="Bahnschrift SemiBold SemiConden" panose="020B0502040204020203" pitchFamily="34" charset="0"/>
              </a:rPr>
              <a:t>тощо</a:t>
            </a:r>
            <a:r>
              <a:rPr lang="ru-RU" sz="2400" i="1" dirty="0">
                <a:latin typeface="Bahnschrift SemiBold SemiConden" panose="020B0502040204020203" pitchFamily="34" charset="0"/>
              </a:rPr>
              <a:t>, </a:t>
            </a:r>
            <a:r>
              <a:rPr lang="ru-RU" sz="2400" i="1" dirty="0" err="1">
                <a:latin typeface="Bahnschrift SemiBold SemiConden" panose="020B0502040204020203" pitchFamily="34" charset="0"/>
              </a:rPr>
              <a:t>проте</a:t>
            </a:r>
            <a:r>
              <a:rPr lang="ru-RU" sz="2400" i="1" dirty="0">
                <a:latin typeface="Bahnschrift SemiBold SemiConden" panose="020B0502040204020203" pitchFamily="34" charset="0"/>
              </a:rPr>
              <a:t> вони </a:t>
            </a:r>
            <a:r>
              <a:rPr lang="ru-RU" sz="2400" i="1" dirty="0" err="1">
                <a:latin typeface="Bahnschrift SemiBold SemiConden" panose="020B0502040204020203" pitchFamily="34" charset="0"/>
              </a:rPr>
              <a:t>виконують</a:t>
            </a:r>
            <a:r>
              <a:rPr lang="ru-RU" sz="2400" i="1" dirty="0">
                <a:latin typeface="Bahnschrift SemiBold SemiConden" panose="020B0502040204020203" pitchFamily="34" charset="0"/>
              </a:rPr>
              <a:t> </a:t>
            </a:r>
            <a:r>
              <a:rPr lang="ru-RU" sz="2400" i="1" dirty="0" err="1">
                <a:latin typeface="Bahnschrift SemiBold SemiConden" panose="020B0502040204020203" pitchFamily="34" charset="0"/>
              </a:rPr>
              <a:t>вагомі</a:t>
            </a:r>
            <a:r>
              <a:rPr lang="ru-RU" sz="2400" i="1" dirty="0">
                <a:latin typeface="Bahnschrift SemiBold SemiConden" panose="020B0502040204020203" pitchFamily="34" charset="0"/>
              </a:rPr>
              <a:t> </a:t>
            </a:r>
            <a:r>
              <a:rPr lang="ru-RU" sz="2400" i="1" dirty="0" err="1">
                <a:latin typeface="Bahnschrift SemiBold SemiConden" panose="020B0502040204020203" pitchFamily="34" charset="0"/>
              </a:rPr>
              <a:t>виконавчі</a:t>
            </a:r>
            <a:r>
              <a:rPr lang="ru-RU" sz="2400" i="1" dirty="0">
                <a:latin typeface="Bahnschrift SemiBold SemiConden" panose="020B0502040204020203" pitchFamily="34" charset="0"/>
              </a:rPr>
              <a:t> </a:t>
            </a:r>
            <a:r>
              <a:rPr lang="ru-RU" sz="2400" i="1" dirty="0" err="1">
                <a:latin typeface="Bahnschrift SemiBold SemiConden" panose="020B0502040204020203" pitchFamily="34" charset="0"/>
              </a:rPr>
              <a:t>функції</a:t>
            </a:r>
            <a:r>
              <a:rPr lang="ru-RU" sz="2400" i="1" dirty="0">
                <a:latin typeface="Bahnschrift SemiBold SemiConden" panose="020B0502040204020203" pitchFamily="34" charset="0"/>
              </a:rPr>
              <a:t> у </a:t>
            </a:r>
            <a:r>
              <a:rPr lang="ru-RU" sz="2400" i="1" dirty="0" err="1">
                <a:latin typeface="Bahnschrift SemiBold SemiConden" panose="020B0502040204020203" pitchFamily="34" charset="0"/>
              </a:rPr>
              <a:t>спеціальних</a:t>
            </a:r>
            <a:r>
              <a:rPr lang="ru-RU" sz="2400" i="1" dirty="0">
                <a:latin typeface="Bahnschrift SemiBold SemiConden" panose="020B0502040204020203" pitchFamily="34" charset="0"/>
              </a:rPr>
              <a:t> сферах </a:t>
            </a:r>
            <a:r>
              <a:rPr lang="ru-RU" sz="2400" i="1" dirty="0" err="1">
                <a:latin typeface="Bahnschrift SemiBold SemiConden" panose="020B0502040204020203" pitchFamily="34" charset="0"/>
              </a:rPr>
              <a:t>адміністративної</a:t>
            </a:r>
            <a:r>
              <a:rPr lang="ru-RU" sz="2400" i="1" dirty="0">
                <a:latin typeface="Bahnschrift SemiBold SemiConden" panose="020B0502040204020203" pitchFamily="34" charset="0"/>
              </a:rPr>
              <a:t> </a:t>
            </a:r>
            <a:r>
              <a:rPr lang="ru-RU" sz="2400" i="1" dirty="0" err="1">
                <a:latin typeface="Bahnschrift SemiBold SemiConden" panose="020B0502040204020203" pitchFamily="34" charset="0"/>
              </a:rPr>
              <a:t>діяльності</a:t>
            </a:r>
            <a:r>
              <a:rPr lang="ru-RU" sz="2400" i="1" dirty="0">
                <a:latin typeface="Bahnschrift SemiBold SemiConden" panose="020B0502040204020203" pitchFamily="34" charset="0"/>
              </a:rPr>
              <a:t> </a:t>
            </a:r>
            <a:r>
              <a:rPr lang="ru-RU" sz="2400" i="1" dirty="0" err="1">
                <a:latin typeface="Bahnschrift SemiBold SemiConden" panose="020B0502040204020203" pitchFamily="34" charset="0"/>
              </a:rPr>
              <a:t>тощо</a:t>
            </a:r>
            <a:r>
              <a:rPr lang="ru-RU" sz="2400" i="1" dirty="0">
                <a:latin typeface="Bahnschrift SemiBold SemiConden" panose="020B0502040204020203" pitchFamily="34" charset="0"/>
              </a:rPr>
              <a:t>. </a:t>
            </a:r>
            <a:r>
              <a:rPr lang="ru-RU" sz="2400" i="1" dirty="0" err="1">
                <a:latin typeface="Bahnschrift SemiBold SemiConden" panose="020B0502040204020203" pitchFamily="34" charset="0"/>
              </a:rPr>
              <a:t>Однак</a:t>
            </a:r>
            <a:r>
              <a:rPr lang="ru-RU" sz="2400" i="1" dirty="0">
                <a:latin typeface="Bahnschrift SemiBold SemiConden" panose="020B0502040204020203" pitchFamily="34" charset="0"/>
              </a:rPr>
              <a:t> </a:t>
            </a:r>
            <a:r>
              <a:rPr lang="ru-RU" sz="2400" i="1" dirty="0" err="1">
                <a:latin typeface="Bahnschrift SemiBold SemiConden" panose="020B0502040204020203" pitchFamily="34" charset="0"/>
              </a:rPr>
              <a:t>ці</a:t>
            </a:r>
            <a:r>
              <a:rPr lang="ru-RU" sz="2400" i="1" dirty="0">
                <a:latin typeface="Bahnschrift SemiBold SemiConden" panose="020B0502040204020203" pitchFamily="34" charset="0"/>
              </a:rPr>
              <a:t> </a:t>
            </a:r>
            <a:r>
              <a:rPr lang="ru-RU" sz="2400" i="1" dirty="0" err="1">
                <a:latin typeface="Bahnschrift SemiBold SemiConden" panose="020B0502040204020203" pitchFamily="34" charset="0"/>
              </a:rPr>
              <a:t>органи</a:t>
            </a:r>
            <a:r>
              <a:rPr lang="ru-RU" sz="2400" i="1" dirty="0">
                <a:latin typeface="Bahnschrift SemiBold SemiConden" panose="020B0502040204020203" pitchFamily="34" charset="0"/>
              </a:rPr>
              <a:t> є </a:t>
            </a:r>
            <a:r>
              <a:rPr lang="ru-RU" sz="2400" i="1" dirty="0" err="1">
                <a:latin typeface="Bahnschrift SemiBold SemiConden" panose="020B0502040204020203" pitchFamily="34" charset="0"/>
              </a:rPr>
              <a:t>державними</a:t>
            </a:r>
            <a:r>
              <a:rPr lang="ru-RU" sz="2400" i="1" dirty="0">
                <a:latin typeface="Bahnschrift SemiBold SemiConden" panose="020B0502040204020203" pitchFamily="34" charset="0"/>
              </a:rPr>
              <a:t> органами, </a:t>
            </a:r>
            <a:r>
              <a:rPr lang="ru-RU" sz="2400" i="1" dirty="0" err="1">
                <a:latin typeface="Bahnschrift SemiBold SemiConden" panose="020B0502040204020203" pitchFamily="34" charset="0"/>
              </a:rPr>
              <a:t>які</a:t>
            </a:r>
            <a:r>
              <a:rPr lang="ru-RU" sz="2400" i="1" dirty="0">
                <a:latin typeface="Bahnschrift SemiBold SemiConden" panose="020B0502040204020203" pitchFamily="34" charset="0"/>
              </a:rPr>
              <a:t> </a:t>
            </a:r>
            <a:r>
              <a:rPr lang="ru-RU" sz="2400" i="1" dirty="0" err="1">
                <a:latin typeface="Bahnschrift SemiBold SemiConden" panose="020B0502040204020203" pitchFamily="34" charset="0"/>
              </a:rPr>
              <a:t>здійснюють</a:t>
            </a:r>
            <a:r>
              <a:rPr lang="ru-RU" sz="2400" i="1" dirty="0">
                <a:latin typeface="Bahnschrift SemiBold SemiConden" panose="020B0502040204020203" pitchFamily="34" charset="0"/>
              </a:rPr>
              <a:t> </a:t>
            </a:r>
            <a:r>
              <a:rPr lang="ru-RU" sz="2400" i="1" dirty="0" err="1">
                <a:latin typeface="Bahnschrift SemiBold SemiConden" panose="020B0502040204020203" pitchFamily="34" charset="0"/>
              </a:rPr>
              <a:t>виконавчу</a:t>
            </a:r>
            <a:r>
              <a:rPr lang="ru-RU" sz="2400" i="1" dirty="0">
                <a:latin typeface="Bahnschrift SemiBold SemiConden" panose="020B0502040204020203" pitchFamily="34" charset="0"/>
              </a:rPr>
              <a:t> </a:t>
            </a:r>
            <a:r>
              <a:rPr lang="ru-RU" sz="2400" i="1" dirty="0" err="1">
                <a:latin typeface="Bahnschrift SemiBold SemiConden" panose="020B0502040204020203" pitchFamily="34" charset="0"/>
              </a:rPr>
              <a:t>владу</a:t>
            </a:r>
            <a:r>
              <a:rPr lang="ru-RU" sz="2400" i="1" dirty="0">
                <a:latin typeface="Bahnschrift SemiBold SemiConden" panose="020B0502040204020203" pitchFamily="34" charset="0"/>
              </a:rPr>
              <a:t> в </a:t>
            </a:r>
            <a:r>
              <a:rPr lang="ru-RU" sz="2400" i="1" dirty="0" err="1">
                <a:latin typeface="Bahnschrift SemiBold SemiConden" panose="020B0502040204020203" pitchFamily="34" charset="0"/>
              </a:rPr>
              <a:t>певних</a:t>
            </a:r>
            <a:r>
              <a:rPr lang="ru-RU" sz="2400" i="1" dirty="0">
                <a:latin typeface="Bahnschrift SemiBold SemiConden" panose="020B0502040204020203" pitchFamily="34" charset="0"/>
              </a:rPr>
              <a:t> сферах </a:t>
            </a:r>
            <a:r>
              <a:rPr lang="ru-RU" sz="2400" i="1" dirty="0" err="1">
                <a:latin typeface="Bahnschrift SemiBold SemiConden" panose="020B0502040204020203" pitchFamily="34" charset="0"/>
              </a:rPr>
              <a:t>суспільного</a:t>
            </a:r>
            <a:r>
              <a:rPr lang="ru-RU" sz="2400" i="1" dirty="0">
                <a:latin typeface="Bahnschrift SemiBold SemiConden" panose="020B0502040204020203" pitchFamily="34" charset="0"/>
              </a:rPr>
              <a:t> </a:t>
            </a:r>
            <a:r>
              <a:rPr lang="ru-RU" sz="2400" i="1" dirty="0" err="1">
                <a:latin typeface="Bahnschrift SemiBold SemiConden" panose="020B0502040204020203" pitchFamily="34" charset="0"/>
              </a:rPr>
              <a:t>життя</a:t>
            </a:r>
            <a:r>
              <a:rPr lang="ru-RU" sz="2400" i="1" dirty="0">
                <a:latin typeface="Bahnschrift SemiBold SemiConden" panose="020B0502040204020203" pitchFamily="34" charset="0"/>
              </a:rPr>
              <a:t>. Тим самим </a:t>
            </a:r>
            <a:r>
              <a:rPr lang="ru-RU" sz="2400" i="1" dirty="0" err="1">
                <a:latin typeface="Bahnschrift SemiBold SemiConden" panose="020B0502040204020203" pitchFamily="34" charset="0"/>
              </a:rPr>
              <a:t>їм</a:t>
            </a:r>
            <a:r>
              <a:rPr lang="ru-RU" sz="2400" i="1" dirty="0">
                <a:latin typeface="Bahnschrift SemiBold SemiConden" panose="020B0502040204020203" pitchFamily="34" charset="0"/>
              </a:rPr>
              <a:t> </a:t>
            </a:r>
            <a:r>
              <a:rPr lang="ru-RU" sz="2400" i="1" dirty="0" err="1">
                <a:latin typeface="Bahnschrift SemiBold SemiConden" panose="020B0502040204020203" pitchFamily="34" charset="0"/>
              </a:rPr>
              <a:t>притаманні</a:t>
            </a:r>
            <a:r>
              <a:rPr lang="ru-RU" sz="2400" i="1" dirty="0">
                <a:latin typeface="Bahnschrift SemiBold SemiConden" panose="020B0502040204020203" pitchFamily="34" charset="0"/>
              </a:rPr>
              <a:t> </a:t>
            </a:r>
            <a:r>
              <a:rPr lang="ru-RU" sz="2400" i="1" dirty="0" err="1">
                <a:latin typeface="Bahnschrift SemiBold SemiConden" panose="020B0502040204020203" pitchFamily="34" charset="0"/>
              </a:rPr>
              <a:t>всі</a:t>
            </a:r>
            <a:r>
              <a:rPr lang="ru-RU" sz="2400" i="1" dirty="0">
                <a:latin typeface="Bahnschrift SemiBold SemiConden" panose="020B0502040204020203" pitchFamily="34" charset="0"/>
              </a:rPr>
              <a:t> </a:t>
            </a:r>
            <a:r>
              <a:rPr lang="ru-RU" sz="2400" i="1" dirty="0" err="1">
                <a:latin typeface="Bahnschrift SemiBold SemiConden" panose="020B0502040204020203" pitchFamily="34" charset="0"/>
              </a:rPr>
              <a:t>ознаки</a:t>
            </a:r>
            <a:r>
              <a:rPr lang="ru-RU" sz="2400" i="1" dirty="0">
                <a:latin typeface="Bahnschrift SemiBold SemiConden" panose="020B0502040204020203" pitchFamily="34" charset="0"/>
              </a:rPr>
              <a:t> органу </a:t>
            </a:r>
            <a:r>
              <a:rPr lang="ru-RU" sz="2400" i="1" dirty="0" err="1">
                <a:latin typeface="Bahnschrift SemiBold SemiConden" panose="020B0502040204020203" pitchFamily="34" charset="0"/>
              </a:rPr>
              <a:t>виконавчої</a:t>
            </a:r>
            <a:r>
              <a:rPr lang="ru-RU" sz="2400" i="1" dirty="0">
                <a:latin typeface="Bahnschrift SemiBold SemiConden" panose="020B0502040204020203" pitchFamily="34" charset="0"/>
              </a:rPr>
              <a:t> </a:t>
            </a:r>
            <a:r>
              <a:rPr lang="ru-RU" sz="2400" i="1" dirty="0" err="1">
                <a:latin typeface="Bahnschrift SemiBold SemiConden" panose="020B0502040204020203" pitchFamily="34" charset="0"/>
              </a:rPr>
              <a:t>влади</a:t>
            </a:r>
            <a:r>
              <a:rPr lang="ru-RU" sz="2400" i="1" dirty="0">
                <a:latin typeface="Bahnschrift SemiBold SemiConden" panose="020B0502040204020203" pitchFamily="34" charset="0"/>
              </a:rPr>
              <a:t>, а тому </a:t>
            </a:r>
            <a:r>
              <a:rPr lang="ru-RU" sz="2400" i="1" dirty="0" err="1">
                <a:latin typeface="Bahnschrift SemiBold SemiConden" panose="020B0502040204020203" pitchFamily="34" charset="0"/>
              </a:rPr>
              <a:t>їх</a:t>
            </a:r>
            <a:r>
              <a:rPr lang="ru-RU" sz="2400" i="1" dirty="0">
                <a:latin typeface="Bahnschrift SemiBold SemiConden" panose="020B0502040204020203" pitchFamily="34" charset="0"/>
              </a:rPr>
              <a:t> практично </a:t>
            </a:r>
            <a:r>
              <a:rPr lang="ru-RU" sz="2400" i="1" dirty="0" err="1">
                <a:latin typeface="Bahnschrift SemiBold SemiConden" panose="020B0502040204020203" pitchFamily="34" charset="0"/>
              </a:rPr>
              <a:t>потрібно</a:t>
            </a:r>
            <a:r>
              <a:rPr lang="ru-RU" sz="2400" i="1" dirty="0">
                <a:latin typeface="Bahnschrift SemiBold SemiConden" panose="020B0502040204020203" pitchFamily="34" charset="0"/>
              </a:rPr>
              <a:t> </a:t>
            </a:r>
            <a:r>
              <a:rPr lang="ru-RU" sz="2400" i="1" dirty="0" err="1">
                <a:latin typeface="Bahnschrift SemiBold SemiConden" panose="020B0502040204020203" pitchFamily="34" charset="0"/>
              </a:rPr>
              <a:t>відносити</a:t>
            </a:r>
            <a:r>
              <a:rPr lang="ru-RU" sz="2400" i="1" dirty="0">
                <a:latin typeface="Bahnschrift SemiBold SemiConden" panose="020B0502040204020203" pitchFamily="34" charset="0"/>
              </a:rPr>
              <a:t> до </a:t>
            </a:r>
            <a:r>
              <a:rPr lang="ru-RU" sz="2400" i="1" dirty="0" err="1">
                <a:latin typeface="Bahnschrift SemiBold SemiConden" panose="020B0502040204020203" pitchFamily="34" charset="0"/>
              </a:rPr>
              <a:t>органів</a:t>
            </a:r>
            <a:r>
              <a:rPr lang="ru-RU" sz="2400" i="1" dirty="0">
                <a:latin typeface="Bahnschrift SemiBold SemiConden" panose="020B0502040204020203" pitchFamily="34" charset="0"/>
              </a:rPr>
              <a:t> </a:t>
            </a:r>
            <a:r>
              <a:rPr lang="ru-RU" sz="2400" i="1" dirty="0" err="1">
                <a:latin typeface="Bahnschrift SemiBold SemiConden" panose="020B0502040204020203" pitchFamily="34" charset="0"/>
              </a:rPr>
              <a:t>виконавчої</a:t>
            </a:r>
            <a:r>
              <a:rPr lang="ru-RU" sz="2400" i="1" dirty="0">
                <a:latin typeface="Bahnschrift SemiBold SemiConden" panose="020B0502040204020203" pitchFamily="34" charset="0"/>
              </a:rPr>
              <a:t> </a:t>
            </a:r>
            <a:r>
              <a:rPr lang="ru-RU" sz="2400" i="1" dirty="0" err="1">
                <a:latin typeface="Bahnschrift SemiBold SemiConden" panose="020B0502040204020203" pitchFamily="34" charset="0"/>
              </a:rPr>
              <a:t>влади</a:t>
            </a:r>
            <a:r>
              <a:rPr lang="ru-RU" sz="2400" i="1" dirty="0">
                <a:latin typeface="Bahnschrift SemiBold SemiConden" panose="020B0502040204020203" pitchFamily="34" charset="0"/>
              </a:rPr>
              <a:t>.</a:t>
            </a:r>
            <a:endParaRPr lang="ru-RU" sz="2400" dirty="0">
              <a:latin typeface="Bahnschrift SemiBold SemiConden" panose="020B0502040204020203" pitchFamily="34" charset="0"/>
            </a:endParaRPr>
          </a:p>
          <a:p>
            <a:pPr lvl="0" algn="just"/>
            <a:r>
              <a:rPr lang="ru-RU" sz="2400" dirty="0" err="1">
                <a:latin typeface="Bahnschrift SemiBold SemiConden" panose="020B0502040204020203" pitchFamily="34" charset="0"/>
              </a:rPr>
              <a:t>суб’єкти</a:t>
            </a:r>
            <a:r>
              <a:rPr lang="ru-RU" sz="2400" dirty="0">
                <a:latin typeface="Bahnschrift SemiBold SemiConden" panose="020B0502040204020203" pitchFamily="34" charset="0"/>
              </a:rPr>
              <a:t> </a:t>
            </a:r>
            <a:r>
              <a:rPr lang="ru-RU" sz="2400" dirty="0" err="1">
                <a:latin typeface="Bahnschrift SemiBold SemiConden" panose="020B0502040204020203" pitchFamily="34" charset="0"/>
              </a:rPr>
              <a:t>місцевого</a:t>
            </a:r>
            <a:r>
              <a:rPr lang="ru-RU" sz="2400" dirty="0">
                <a:latin typeface="Bahnschrift SemiBold SemiConden" panose="020B0502040204020203" pitchFamily="34" charset="0"/>
              </a:rPr>
              <a:t> </a:t>
            </a:r>
            <a:r>
              <a:rPr lang="ru-RU" sz="2400" dirty="0" err="1">
                <a:latin typeface="Bahnschrift SemiBold SemiConden" panose="020B0502040204020203" pitchFamily="34" charset="0"/>
              </a:rPr>
              <a:t>самоврядування</a:t>
            </a:r>
            <a:r>
              <a:rPr lang="ru-RU" sz="2400" dirty="0">
                <a:latin typeface="Bahnschrift SemiBold SemiConden" panose="020B0502040204020203" pitchFamily="34" charset="0"/>
              </a:rPr>
              <a:t>;</a:t>
            </a:r>
          </a:p>
          <a:p>
            <a:pPr lvl="0" algn="just"/>
            <a:r>
              <a:rPr lang="ru-RU" sz="2400" dirty="0" err="1">
                <a:latin typeface="Bahnschrift SemiBold SemiConden" panose="020B0502040204020203" pitchFamily="34" charset="0"/>
              </a:rPr>
              <a:t>суб’єкти</a:t>
            </a:r>
            <a:r>
              <a:rPr lang="ru-RU" sz="2400" dirty="0">
                <a:latin typeface="Bahnschrift SemiBold SemiConden" panose="020B0502040204020203" pitchFamily="34" charset="0"/>
              </a:rPr>
              <a:t> </a:t>
            </a:r>
            <a:r>
              <a:rPr lang="ru-RU" sz="2400" dirty="0" err="1">
                <a:latin typeface="Bahnschrift SemiBold SemiConden" panose="020B0502040204020203" pitchFamily="34" charset="0"/>
              </a:rPr>
              <a:t>делегованих</a:t>
            </a:r>
            <a:r>
              <a:rPr lang="ru-RU" sz="2400" dirty="0">
                <a:latin typeface="Bahnschrift SemiBold SemiConden" panose="020B0502040204020203" pitchFamily="34" charset="0"/>
              </a:rPr>
              <a:t> </a:t>
            </a:r>
            <a:r>
              <a:rPr lang="ru-RU" sz="2400" dirty="0" err="1">
                <a:latin typeface="Bahnschrift SemiBold SemiConden" panose="020B0502040204020203" pitchFamily="34" charset="0"/>
              </a:rPr>
              <a:t>повноважень</a:t>
            </a:r>
            <a:r>
              <a:rPr lang="ru-RU" sz="2400" dirty="0">
                <a:latin typeface="Bahnschrift SemiBold SemiConden" panose="020B0502040204020203" pitchFamily="34" charset="0"/>
              </a:rPr>
              <a:t>:</a:t>
            </a:r>
          </a:p>
          <a:p>
            <a:pPr lvl="0" algn="just"/>
            <a:r>
              <a:rPr lang="ru-RU" sz="2400" i="1" dirty="0" err="1">
                <a:latin typeface="Bahnschrift SemiBold SemiConden" panose="020B0502040204020203" pitchFamily="34" charset="0"/>
              </a:rPr>
              <a:t>громадські</a:t>
            </a:r>
            <a:r>
              <a:rPr lang="ru-RU" sz="2400" i="1" dirty="0">
                <a:latin typeface="Bahnschrift SemiBold SemiConden" panose="020B0502040204020203" pitchFamily="34" charset="0"/>
              </a:rPr>
              <a:t> </a:t>
            </a:r>
            <a:r>
              <a:rPr lang="ru-RU" sz="2400" i="1" dirty="0" err="1">
                <a:latin typeface="Bahnschrift SemiBold SemiConden" panose="020B0502040204020203" pitchFamily="34" charset="0"/>
              </a:rPr>
              <a:t>об’єднання</a:t>
            </a:r>
            <a:r>
              <a:rPr lang="ru-RU" sz="2400" i="1" dirty="0">
                <a:latin typeface="Bahnschrift SemiBold SemiConden" panose="020B0502040204020203" pitchFamily="34" charset="0"/>
              </a:rPr>
              <a:t>;</a:t>
            </a:r>
            <a:endParaRPr lang="ru-RU" sz="2400" dirty="0">
              <a:latin typeface="Bahnschrift SemiBold SemiConden" panose="020B0502040204020203" pitchFamily="34" charset="0"/>
            </a:endParaRPr>
          </a:p>
          <a:p>
            <a:pPr lvl="0" algn="just"/>
            <a:r>
              <a:rPr lang="ru-RU" sz="2400" i="1" dirty="0" err="1">
                <a:latin typeface="Bahnschrift SemiBold SemiConden" panose="020B0502040204020203" pitchFamily="34" charset="0"/>
              </a:rPr>
              <a:t>інші</a:t>
            </a:r>
            <a:r>
              <a:rPr lang="ru-RU" sz="2400" i="1" dirty="0">
                <a:latin typeface="Bahnschrift SemiBold SemiConden" panose="020B0502040204020203" pitchFamily="34" charset="0"/>
              </a:rPr>
              <a:t> </a:t>
            </a:r>
            <a:r>
              <a:rPr lang="ru-RU" sz="2400" i="1" dirty="0" err="1">
                <a:latin typeface="Bahnschrift SemiBold SemiConden" panose="020B0502040204020203" pitchFamily="34" charset="0"/>
              </a:rPr>
              <a:t>суб’єкти</a:t>
            </a:r>
            <a:r>
              <a:rPr lang="ru-RU" sz="2400" i="1" dirty="0">
                <a:latin typeface="Bahnschrift SemiBold SemiConden" panose="020B0502040204020203" pitchFamily="34" charset="0"/>
              </a:rPr>
              <a:t> </a:t>
            </a:r>
            <a:r>
              <a:rPr lang="ru-RU" sz="2400" i="1" dirty="0" err="1">
                <a:latin typeface="Bahnschrift SemiBold SemiConden" panose="020B0502040204020203" pitchFamily="34" charset="0"/>
              </a:rPr>
              <a:t>під</a:t>
            </a:r>
            <a:r>
              <a:rPr lang="ru-RU" sz="2400" i="1" dirty="0">
                <a:latin typeface="Bahnschrift SemiBold SemiConden" panose="020B0502040204020203" pitchFamily="34" charset="0"/>
              </a:rPr>
              <a:t> час </a:t>
            </a:r>
            <a:r>
              <a:rPr lang="ru-RU" sz="2400" i="1" dirty="0" err="1">
                <a:latin typeface="Bahnschrift SemiBold SemiConden" panose="020B0502040204020203" pitchFamily="34" charset="0"/>
              </a:rPr>
              <a:t>здійснення</a:t>
            </a:r>
            <a:r>
              <a:rPr lang="ru-RU" sz="2400" i="1" dirty="0">
                <a:latin typeface="Bahnschrift SemiBold SemiConden" panose="020B0502040204020203" pitchFamily="34" charset="0"/>
              </a:rPr>
              <a:t> </a:t>
            </a:r>
            <a:r>
              <a:rPr lang="ru-RU" sz="2400" i="1" dirty="0" err="1">
                <a:latin typeface="Bahnschrift SemiBold SemiConden" panose="020B0502040204020203" pitchFamily="34" charset="0"/>
              </a:rPr>
              <a:t>делегованих</a:t>
            </a:r>
            <a:r>
              <a:rPr lang="ru-RU" sz="2400" i="1" dirty="0">
                <a:latin typeface="Bahnschrift SemiBold SemiConden" panose="020B0502040204020203" pitchFamily="34" charset="0"/>
              </a:rPr>
              <a:t> </a:t>
            </a:r>
            <a:r>
              <a:rPr lang="ru-RU" sz="2400" i="1" dirty="0" err="1">
                <a:latin typeface="Bahnschrift SemiBold SemiConden" panose="020B0502040204020203" pitchFamily="34" charset="0"/>
              </a:rPr>
              <a:t>законодавством</a:t>
            </a:r>
            <a:r>
              <a:rPr lang="ru-RU" sz="2400" i="1" dirty="0">
                <a:latin typeface="Bahnschrift SemiBold SemiConden" panose="020B0502040204020203" pitchFamily="34" charset="0"/>
              </a:rPr>
              <a:t> </a:t>
            </a:r>
            <a:r>
              <a:rPr lang="ru-RU" sz="2400" i="1" dirty="0" err="1">
                <a:latin typeface="Bahnschrift SemiBold SemiConden" panose="020B0502040204020203" pitchFamily="34" charset="0"/>
              </a:rPr>
              <a:t>виконавчих</a:t>
            </a:r>
            <a:r>
              <a:rPr lang="ru-RU" sz="2400" i="1" dirty="0">
                <a:latin typeface="Bahnschrift SemiBold SemiConden" panose="020B0502040204020203" pitchFamily="34" charset="0"/>
              </a:rPr>
              <a:t> </a:t>
            </a:r>
            <a:r>
              <a:rPr lang="ru-RU" sz="2400" i="1" dirty="0" err="1">
                <a:latin typeface="Bahnschrift SemiBold SemiConden" panose="020B0502040204020203" pitchFamily="34" charset="0"/>
              </a:rPr>
              <a:t>функцій</a:t>
            </a:r>
            <a:r>
              <a:rPr lang="ru-RU" sz="2400" i="1" dirty="0">
                <a:latin typeface="Bahnschrift SemiBold SemiConden" panose="020B0502040204020203" pitchFamily="34" charset="0"/>
              </a:rPr>
              <a:t>.</a:t>
            </a:r>
            <a:endParaRPr lang="ru-RU" sz="2400" dirty="0">
              <a:latin typeface="Bahnschrift SemiBold SemiConden" panose="020B0502040204020203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9135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0902" y="1436276"/>
            <a:ext cx="6149898" cy="4986826"/>
          </a:xfrm>
        </p:spPr>
        <p:txBody>
          <a:bodyPr>
            <a:normAutofit lnSpcReduction="10000"/>
          </a:bodyPr>
          <a:lstStyle/>
          <a:p>
            <a:r>
              <a:rPr lang="ru-RU" sz="3600" b="1" dirty="0" err="1">
                <a:latin typeface="Bahnschrift SemiBold SemiConden" panose="020B0502040204020203" pitchFamily="34" charset="0"/>
              </a:rPr>
              <a:t>Отже</a:t>
            </a:r>
            <a:r>
              <a:rPr lang="ru-RU" sz="3600" b="1" dirty="0">
                <a:latin typeface="Bahnschrift SemiBold SemiConden" panose="020B0502040204020203" pitchFamily="34" charset="0"/>
              </a:rPr>
              <a:t>, </a:t>
            </a:r>
            <a:r>
              <a:rPr lang="ru-RU" sz="3600" b="1" dirty="0" err="1">
                <a:latin typeface="Bahnschrift SemiBold SemiConden" panose="020B0502040204020203" pitchFamily="34" charset="0"/>
              </a:rPr>
              <a:t>суб’єкт</a:t>
            </a:r>
            <a:r>
              <a:rPr lang="ru-RU" sz="3600" b="1" dirty="0">
                <a:latin typeface="Bahnschrift SemiBold SemiConden" panose="020B0502040204020203" pitchFamily="34" charset="0"/>
              </a:rPr>
              <a:t> </a:t>
            </a:r>
            <a:r>
              <a:rPr lang="ru-RU" sz="3600" b="1" dirty="0" err="1">
                <a:latin typeface="Bahnschrift SemiBold SemiConden" panose="020B0502040204020203" pitchFamily="34" charset="0"/>
              </a:rPr>
              <a:t>публічної</a:t>
            </a:r>
            <a:r>
              <a:rPr lang="ru-RU" sz="3600" b="1" dirty="0">
                <a:latin typeface="Bahnschrift SemiBold SemiConden" panose="020B0502040204020203" pitchFamily="34" charset="0"/>
              </a:rPr>
              <a:t> </a:t>
            </a:r>
            <a:r>
              <a:rPr lang="ru-RU" sz="3600" b="1" dirty="0" err="1">
                <a:latin typeface="Bahnschrift SemiBold SemiConden" panose="020B0502040204020203" pitchFamily="34" charset="0"/>
              </a:rPr>
              <a:t>адміністрації</a:t>
            </a:r>
            <a:r>
              <a:rPr lang="ru-RU" sz="3600" b="1" dirty="0">
                <a:latin typeface="Bahnschrift SemiBold SemiConden" panose="020B0502040204020203" pitchFamily="34" charset="0"/>
              </a:rPr>
              <a:t> - </a:t>
            </a:r>
            <a:r>
              <a:rPr lang="ru-RU" sz="3600" b="1" dirty="0" err="1">
                <a:latin typeface="Bahnschrift SemiBold SemiConden" panose="020B0502040204020203" pitchFamily="34" charset="0"/>
              </a:rPr>
              <a:t>це</a:t>
            </a:r>
            <a:r>
              <a:rPr lang="ru-RU" sz="3600" b="1" dirty="0">
                <a:latin typeface="Bahnschrift SemiBold SemiConden" panose="020B0502040204020203" pitchFamily="34" charset="0"/>
              </a:rPr>
              <a:t> </a:t>
            </a:r>
            <a:r>
              <a:rPr lang="ru-RU" sz="3600" b="1" dirty="0" err="1">
                <a:latin typeface="Bahnschrift SemiBold SemiConden" panose="020B0502040204020203" pitchFamily="34" charset="0"/>
              </a:rPr>
              <a:t>суб’єкт</a:t>
            </a:r>
            <a:r>
              <a:rPr lang="ru-RU" sz="3600" b="1" dirty="0">
                <a:latin typeface="Bahnschrift SemiBold SemiConden" panose="020B0502040204020203" pitchFamily="34" charset="0"/>
              </a:rPr>
              <a:t> </a:t>
            </a:r>
            <a:r>
              <a:rPr lang="ru-RU" sz="3600" b="1" dirty="0" err="1">
                <a:latin typeface="Bahnschrift SemiBold SemiConden" panose="020B0502040204020203" pitchFamily="34" charset="0"/>
              </a:rPr>
              <a:t>владних</a:t>
            </a:r>
            <a:r>
              <a:rPr lang="ru-RU" sz="3600" b="1" dirty="0">
                <a:latin typeface="Bahnschrift SemiBold SemiConden" panose="020B0502040204020203" pitchFamily="34" charset="0"/>
              </a:rPr>
              <a:t> </a:t>
            </a:r>
            <a:r>
              <a:rPr lang="ru-RU" sz="3600" b="1" dirty="0" err="1">
                <a:latin typeface="Bahnschrift SemiBold SemiConden" panose="020B0502040204020203" pitchFamily="34" charset="0"/>
              </a:rPr>
              <a:t>повноважень</a:t>
            </a:r>
            <a:r>
              <a:rPr lang="ru-RU" sz="3600" b="1" dirty="0">
                <a:latin typeface="Bahnschrift SemiBold SemiConden" panose="020B0502040204020203" pitchFamily="34" charset="0"/>
              </a:rPr>
              <a:t>, </a:t>
            </a:r>
            <a:r>
              <a:rPr lang="ru-RU" sz="3600" b="1" dirty="0" err="1">
                <a:latin typeface="Bahnschrift SemiBold SemiConden" panose="020B0502040204020203" pitchFamily="34" charset="0"/>
              </a:rPr>
              <a:t>наділений</a:t>
            </a:r>
            <a:r>
              <a:rPr lang="ru-RU" sz="3600" b="1" dirty="0">
                <a:latin typeface="Bahnschrift SemiBold SemiConden" panose="020B0502040204020203" pitchFamily="34" charset="0"/>
              </a:rPr>
              <a:t> законом </a:t>
            </a:r>
            <a:r>
              <a:rPr lang="ru-RU" sz="3600" b="1" dirty="0" err="1">
                <a:latin typeface="Bahnschrift SemiBold SemiConden" panose="020B0502040204020203" pitchFamily="34" charset="0"/>
              </a:rPr>
              <a:t>повноваженнями</a:t>
            </a:r>
            <a:r>
              <a:rPr lang="ru-RU" sz="3600" b="1" dirty="0">
                <a:latin typeface="Bahnschrift SemiBold SemiConden" panose="020B0502040204020203" pitchFamily="34" charset="0"/>
              </a:rPr>
              <a:t> </a:t>
            </a:r>
            <a:r>
              <a:rPr lang="ru-RU" sz="3600" b="1" dirty="0" err="1">
                <a:latin typeface="Bahnschrift SemiBold SemiConden" panose="020B0502040204020203" pitchFamily="34" charset="0"/>
              </a:rPr>
              <a:t>здійснювати</a:t>
            </a:r>
            <a:r>
              <a:rPr lang="ru-RU" sz="3600" b="1" dirty="0">
                <a:latin typeface="Bahnschrift SemiBold SemiConden" panose="020B0502040204020203" pitchFamily="34" charset="0"/>
              </a:rPr>
              <a:t> </a:t>
            </a:r>
            <a:r>
              <a:rPr lang="ru-RU" sz="3600" b="1" dirty="0" err="1">
                <a:latin typeface="Bahnschrift SemiBold SemiConden" panose="020B0502040204020203" pitchFamily="34" charset="0"/>
              </a:rPr>
              <a:t>публічне</a:t>
            </a:r>
            <a:r>
              <a:rPr lang="ru-RU" sz="3600" b="1" dirty="0">
                <a:latin typeface="Bahnschrift SemiBold SemiConden" panose="020B0502040204020203" pitchFamily="34" charset="0"/>
              </a:rPr>
              <a:t> </a:t>
            </a:r>
            <a:r>
              <a:rPr lang="ru-RU" sz="3600" b="1" dirty="0" err="1">
                <a:latin typeface="Bahnschrift SemiBold SemiConden" panose="020B0502040204020203" pitchFamily="34" charset="0"/>
              </a:rPr>
              <a:t>адміністрування</a:t>
            </a:r>
            <a:r>
              <a:rPr lang="ru-RU" sz="3600" b="1" dirty="0">
                <a:latin typeface="Bahnschrift SemiBold SemiConden" panose="020B0502040204020203" pitchFamily="34" charset="0"/>
              </a:rPr>
              <a:t> - </a:t>
            </a:r>
            <a:r>
              <a:rPr lang="ru-RU" sz="3600" b="1" dirty="0" err="1">
                <a:latin typeface="Bahnschrift SemiBold SemiConden" panose="020B0502040204020203" pitchFamily="34" charset="0"/>
              </a:rPr>
              <a:t>надавати</a:t>
            </a:r>
            <a:r>
              <a:rPr lang="ru-RU" sz="3600" b="1" dirty="0">
                <a:latin typeface="Bahnschrift SemiBold SemiConden" panose="020B0502040204020203" pitchFamily="34" charset="0"/>
              </a:rPr>
              <a:t> </a:t>
            </a:r>
            <a:r>
              <a:rPr lang="ru-RU" sz="3600" b="1" dirty="0" err="1">
                <a:latin typeface="Bahnschrift SemiBold SemiConden" panose="020B0502040204020203" pitchFamily="34" charset="0"/>
              </a:rPr>
              <a:t>адміністративні</a:t>
            </a:r>
            <a:r>
              <a:rPr lang="ru-RU" sz="3600" b="1" dirty="0">
                <a:latin typeface="Bahnschrift SemiBold SemiConden" panose="020B0502040204020203" pitchFamily="34" charset="0"/>
              </a:rPr>
              <a:t> </a:t>
            </a:r>
            <a:r>
              <a:rPr lang="ru-RU" sz="3600" b="1" dirty="0" err="1">
                <a:latin typeface="Bahnschrift SemiBold SemiConden" panose="020B0502040204020203" pitchFamily="34" charset="0"/>
              </a:rPr>
              <a:t>послуги</a:t>
            </a:r>
            <a:r>
              <a:rPr lang="ru-RU" sz="3600" b="1" dirty="0">
                <a:latin typeface="Bahnschrift SemiBold SemiConden" panose="020B0502040204020203" pitchFamily="34" charset="0"/>
              </a:rPr>
              <a:t> </a:t>
            </a:r>
            <a:r>
              <a:rPr lang="ru-RU" sz="3600" b="1" dirty="0" err="1">
                <a:latin typeface="Bahnschrift SemiBold SemiConden" panose="020B0502040204020203" pitchFamily="34" charset="0"/>
              </a:rPr>
              <a:t>чи</a:t>
            </a:r>
            <a:r>
              <a:rPr lang="ru-RU" sz="3600" b="1" dirty="0">
                <a:latin typeface="Bahnschrift SemiBold SemiConden" panose="020B0502040204020203" pitchFamily="34" charset="0"/>
              </a:rPr>
              <a:t> </a:t>
            </a:r>
            <a:r>
              <a:rPr lang="ru-RU" sz="3600" b="1" dirty="0" err="1">
                <a:latin typeface="Bahnschrift SemiBold SemiConden" panose="020B0502040204020203" pitchFamily="34" charset="0"/>
              </a:rPr>
              <a:t>здійснювати</a:t>
            </a:r>
            <a:r>
              <a:rPr lang="ru-RU" sz="3600" b="1" dirty="0">
                <a:latin typeface="Bahnschrift SemiBold SemiConden" panose="020B0502040204020203" pitchFamily="34" charset="0"/>
              </a:rPr>
              <a:t> </a:t>
            </a:r>
            <a:r>
              <a:rPr lang="ru-RU" sz="3600" b="1" dirty="0" err="1">
                <a:latin typeface="Bahnschrift SemiBold SemiConden" panose="020B0502040204020203" pitchFamily="34" charset="0"/>
              </a:rPr>
              <a:t>виконавчо-розпорядчу</a:t>
            </a:r>
            <a:r>
              <a:rPr lang="ru-RU" sz="3600" b="1" dirty="0">
                <a:latin typeface="Bahnschrift SemiBold SemiConden" panose="020B0502040204020203" pitchFamily="34" charset="0"/>
              </a:rPr>
              <a:t> </a:t>
            </a:r>
            <a:r>
              <a:rPr lang="ru-RU" sz="3600" b="1" dirty="0" err="1">
                <a:latin typeface="Bahnschrift SemiBold SemiConden" panose="020B0502040204020203" pitchFamily="34" charset="0"/>
              </a:rPr>
              <a:t>діяльність</a:t>
            </a:r>
            <a:r>
              <a:rPr lang="ru-RU" sz="3600" b="1" dirty="0">
                <a:latin typeface="Bahnschrift SemiBold SemiConden" panose="020B0502040204020203" pitchFamily="34" charset="0"/>
              </a:rPr>
              <a:t>.</a:t>
            </a:r>
            <a:endParaRPr lang="ru-RU" sz="3600" dirty="0">
              <a:latin typeface="Bahnschrift SemiBold SemiConden" panose="020B0502040204020203" pitchFamily="34" charset="0"/>
            </a:endParaRP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137" y="2263697"/>
            <a:ext cx="5754029" cy="25759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29817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0700" y="697466"/>
            <a:ext cx="8610600" cy="1293028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/>
              <a:t>2.Компетенція суб’єкта публічного адміністрування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b="1" dirty="0" err="1">
                <a:latin typeface="Bahnschrift SemiBold SemiConden" panose="020B0502040204020203" pitchFamily="34" charset="0"/>
              </a:rPr>
              <a:t>Отже</a:t>
            </a:r>
            <a:r>
              <a:rPr lang="ru-RU" sz="4000" b="1" dirty="0">
                <a:latin typeface="Bahnschrift SemiBold SemiConden" panose="020B0502040204020203" pitchFamily="34" charset="0"/>
              </a:rPr>
              <a:t>, </a:t>
            </a:r>
            <a:r>
              <a:rPr lang="ru-RU" sz="4000" b="1" dirty="0" err="1">
                <a:latin typeface="Bahnschrift SemiBold SemiConden" panose="020B0502040204020203" pitchFamily="34" charset="0"/>
              </a:rPr>
              <a:t>компетенція</a:t>
            </a:r>
            <a:r>
              <a:rPr lang="ru-RU" sz="4000" b="1" dirty="0">
                <a:latin typeface="Bahnschrift SemiBold SemiConden" panose="020B0502040204020203" pitchFamily="34" charset="0"/>
              </a:rPr>
              <a:t> - </a:t>
            </a:r>
            <a:r>
              <a:rPr lang="ru-RU" sz="4000" b="1" dirty="0" err="1">
                <a:latin typeface="Bahnschrift SemiBold SemiConden" panose="020B0502040204020203" pitchFamily="34" charset="0"/>
              </a:rPr>
              <a:t>це</a:t>
            </a:r>
            <a:r>
              <a:rPr lang="ru-RU" sz="4000" b="1" dirty="0">
                <a:latin typeface="Bahnschrift SemiBold SemiConden" panose="020B0502040204020203" pitchFamily="34" charset="0"/>
              </a:rPr>
              <a:t> комплекс </a:t>
            </a:r>
            <a:r>
              <a:rPr lang="ru-RU" sz="4000" b="1" dirty="0" err="1">
                <a:latin typeface="Bahnschrift SemiBold SemiConden" panose="020B0502040204020203" pitchFamily="34" charset="0"/>
              </a:rPr>
              <a:t>взаємопов’язаних</a:t>
            </a:r>
            <a:r>
              <a:rPr lang="ru-RU" sz="4000" b="1" dirty="0">
                <a:latin typeface="Bahnschrift SemiBold SemiConden" panose="020B0502040204020203" pitchFamily="34" charset="0"/>
              </a:rPr>
              <a:t> </a:t>
            </a:r>
            <a:r>
              <a:rPr lang="ru-RU" sz="4000" b="1" dirty="0" err="1">
                <a:latin typeface="Bahnschrift SemiBold SemiConden" panose="020B0502040204020203" pitchFamily="34" charset="0"/>
              </a:rPr>
              <a:t>елементів</a:t>
            </a:r>
            <a:r>
              <a:rPr lang="ru-RU" sz="4000" b="1" dirty="0">
                <a:latin typeface="Bahnschrift SemiBold SemiConden" panose="020B0502040204020203" pitchFamily="34" charset="0"/>
              </a:rPr>
              <a:t> (мети, </a:t>
            </a:r>
            <a:r>
              <a:rPr lang="ru-RU" sz="4000" b="1" dirty="0" err="1">
                <a:latin typeface="Bahnschrift SemiBold SemiConden" panose="020B0502040204020203" pitchFamily="34" charset="0"/>
              </a:rPr>
              <a:t>завдань</a:t>
            </a:r>
            <a:r>
              <a:rPr lang="ru-RU" sz="4000" b="1" dirty="0">
                <a:latin typeface="Bahnschrift SemiBold SemiConden" panose="020B0502040204020203" pitchFamily="34" charset="0"/>
              </a:rPr>
              <a:t>, предмета </a:t>
            </a:r>
            <a:r>
              <a:rPr lang="ru-RU" sz="4000" b="1" dirty="0" err="1">
                <a:latin typeface="Bahnschrift SemiBold SemiConden" panose="020B0502040204020203" pitchFamily="34" charset="0"/>
              </a:rPr>
              <a:t>відання</a:t>
            </a:r>
            <a:r>
              <a:rPr lang="ru-RU" sz="4000" b="1" dirty="0">
                <a:latin typeface="Bahnschrift SemiBold SemiConden" panose="020B0502040204020203" pitchFamily="34" charset="0"/>
              </a:rPr>
              <a:t> та </a:t>
            </a:r>
            <a:r>
              <a:rPr lang="ru-RU" sz="4000" b="1" dirty="0" err="1">
                <a:latin typeface="Bahnschrift SemiBold SemiConden" panose="020B0502040204020203" pitchFamily="34" charset="0"/>
              </a:rPr>
              <a:t>повноважень</a:t>
            </a:r>
            <a:r>
              <a:rPr lang="ru-RU" sz="4000" b="1" dirty="0">
                <a:latin typeface="Bahnschrift SemiBold SemiConden" panose="020B0502040204020203" pitchFamily="34" charset="0"/>
              </a:rPr>
              <a:t>), </a:t>
            </a:r>
            <a:r>
              <a:rPr lang="ru-RU" sz="4000" b="1" dirty="0" err="1">
                <a:latin typeface="Bahnschrift SemiBold SemiConden" panose="020B0502040204020203" pitchFamily="34" charset="0"/>
              </a:rPr>
              <a:t>що</a:t>
            </a:r>
            <a:r>
              <a:rPr lang="ru-RU" sz="4000" b="1" dirty="0">
                <a:latin typeface="Bahnschrift SemiBold SemiConden" panose="020B0502040204020203" pitchFamily="34" charset="0"/>
              </a:rPr>
              <a:t> </a:t>
            </a:r>
            <a:r>
              <a:rPr lang="ru-RU" sz="4000" b="1" dirty="0" err="1">
                <a:latin typeface="Bahnschrift SemiBold SemiConden" panose="020B0502040204020203" pitchFamily="34" charset="0"/>
              </a:rPr>
              <a:t>характеризують</a:t>
            </a:r>
            <a:r>
              <a:rPr lang="ru-RU" sz="4000" b="1" dirty="0">
                <a:latin typeface="Bahnschrift SemiBold SemiConden" panose="020B0502040204020203" pitchFamily="34" charset="0"/>
              </a:rPr>
              <a:t> </a:t>
            </a:r>
            <a:r>
              <a:rPr lang="ru-RU" sz="4000" b="1" dirty="0" err="1">
                <a:latin typeface="Bahnschrift SemiBold SemiConden" panose="020B0502040204020203" pitchFamily="34" charset="0"/>
              </a:rPr>
              <a:t>особливості</a:t>
            </a:r>
            <a:r>
              <a:rPr lang="ru-RU" sz="4000" b="1" dirty="0">
                <a:latin typeface="Bahnschrift SemiBold SemiConden" panose="020B0502040204020203" pitchFamily="34" charset="0"/>
              </a:rPr>
              <a:t>	</a:t>
            </a:r>
            <a:r>
              <a:rPr lang="ru-RU" sz="4000" b="1" dirty="0" err="1">
                <a:latin typeface="Bahnschrift SemiBold SemiConden" panose="020B0502040204020203" pitchFamily="34" charset="0"/>
              </a:rPr>
              <a:t>діяльності</a:t>
            </a:r>
            <a:r>
              <a:rPr lang="ru-RU" sz="4000" b="1" dirty="0">
                <a:latin typeface="Bahnschrift SemiBold SemiConden" panose="020B0502040204020203" pitchFamily="34" charset="0"/>
              </a:rPr>
              <a:t> конкретного </a:t>
            </a:r>
            <a:r>
              <a:rPr lang="ru-RU" sz="4000" b="1" dirty="0" err="1">
                <a:latin typeface="Bahnschrift SemiBold SemiConden" panose="020B0502040204020203" pitchFamily="34" charset="0"/>
              </a:rPr>
              <a:t>суб’єкта</a:t>
            </a:r>
            <a:r>
              <a:rPr lang="ru-RU" sz="4000" b="1" dirty="0">
                <a:latin typeface="Bahnschrift SemiBold SemiConden" panose="020B0502040204020203" pitchFamily="34" charset="0"/>
              </a:rPr>
              <a:t> </a:t>
            </a:r>
            <a:r>
              <a:rPr lang="ru-RU" sz="4000" b="1" dirty="0" err="1">
                <a:latin typeface="Bahnschrift SemiBold SemiConden" panose="020B0502040204020203" pitchFamily="34" charset="0"/>
              </a:rPr>
              <a:t>публічного</a:t>
            </a:r>
            <a:r>
              <a:rPr lang="ru-RU" sz="4000" dirty="0">
                <a:latin typeface="Bahnschrift SemiBold SemiConden" panose="020B0502040204020203" pitchFamily="34" charset="0"/>
              </a:rPr>
              <a:t> </a:t>
            </a:r>
            <a:r>
              <a:rPr lang="ru-RU" sz="4000" b="1" dirty="0" err="1">
                <a:latin typeface="Bahnschrift SemiBold SemiConden" panose="020B0502040204020203" pitchFamily="34" charset="0"/>
              </a:rPr>
              <a:t>адміністрування</a:t>
            </a:r>
            <a:r>
              <a:rPr lang="ru-RU" sz="4000" b="1" dirty="0">
                <a:latin typeface="Bahnschrift SemiBold SemiConden" panose="020B0502040204020203" pitchFamily="34" charset="0"/>
              </a:rPr>
              <a:t>, </a:t>
            </a:r>
            <a:r>
              <a:rPr lang="ru-RU" sz="4000" b="1" dirty="0" err="1">
                <a:latin typeface="Bahnschrift SemiBold SemiConden" panose="020B0502040204020203" pitchFamily="34" charset="0"/>
              </a:rPr>
              <a:t>зумовлені</a:t>
            </a:r>
            <a:r>
              <a:rPr lang="ru-RU" sz="4000" b="1" dirty="0">
                <a:latin typeface="Bahnschrift SemiBold SemiConden" panose="020B0502040204020203" pitchFamily="34" charset="0"/>
              </a:rPr>
              <a:t> </a:t>
            </a:r>
            <a:r>
              <a:rPr lang="ru-RU" sz="4000" b="1" dirty="0" err="1">
                <a:latin typeface="Bahnschrift SemiBold SemiConden" panose="020B0502040204020203" pitchFamily="34" charset="0"/>
              </a:rPr>
              <a:t>його</a:t>
            </a:r>
            <a:r>
              <a:rPr lang="ru-RU" sz="4000" b="1" dirty="0">
                <a:latin typeface="Bahnschrift SemiBold SemiConden" panose="020B0502040204020203" pitchFamily="34" charset="0"/>
              </a:rPr>
              <a:t> </a:t>
            </a:r>
            <a:r>
              <a:rPr lang="ru-RU" sz="4000" b="1" dirty="0" err="1">
                <a:latin typeface="Bahnschrift SemiBold SemiConden" panose="020B0502040204020203" pitchFamily="34" charset="0"/>
              </a:rPr>
              <a:t>місцем</a:t>
            </a:r>
            <a:r>
              <a:rPr lang="ru-RU" sz="4000" b="1" dirty="0">
                <a:latin typeface="Bahnschrift SemiBold SemiConden" panose="020B0502040204020203" pitchFamily="34" charset="0"/>
              </a:rPr>
              <a:t> у </a:t>
            </a:r>
            <a:r>
              <a:rPr lang="ru-RU" sz="4000" b="1" dirty="0" err="1">
                <a:latin typeface="Bahnschrift SemiBold SemiConden" panose="020B0502040204020203" pitchFamily="34" charset="0"/>
              </a:rPr>
              <a:t>публічній</a:t>
            </a:r>
            <a:r>
              <a:rPr lang="ru-RU" sz="4000" b="1" dirty="0">
                <a:latin typeface="Bahnschrift SemiBold SemiConden" panose="020B0502040204020203" pitchFamily="34" charset="0"/>
              </a:rPr>
              <a:t> </a:t>
            </a:r>
            <a:r>
              <a:rPr lang="ru-RU" sz="4000" b="1" dirty="0" err="1">
                <a:latin typeface="Bahnschrift SemiBold SemiConden" panose="020B0502040204020203" pitchFamily="34" charset="0"/>
              </a:rPr>
              <a:t>адміністрації</a:t>
            </a:r>
            <a:r>
              <a:rPr lang="ru-RU" sz="4000" b="1" dirty="0">
                <a:latin typeface="Bahnschrift SemiBold SemiConden" panose="020B0502040204020203" pitchFamily="34" charset="0"/>
              </a:rPr>
              <a:t>.</a:t>
            </a:r>
            <a:endParaRPr lang="ru-RU" sz="4000" dirty="0">
              <a:latin typeface="Bahnschrift SemiBold SemiConden" panose="020B0502040204020203" pitchFamily="34" charset="0"/>
            </a:endParaRPr>
          </a:p>
          <a:p>
            <a:pPr marL="0" indent="0">
              <a:buNone/>
            </a:pPr>
            <a:endParaRPr lang="ru-RU" sz="4000" dirty="0">
              <a:latin typeface="Bahnschrift SemiBold SemiConden" panose="020B0502040204020203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3346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1851" y="240266"/>
            <a:ext cx="8610600" cy="1293028"/>
          </a:xfrm>
        </p:spPr>
        <p:txBody>
          <a:bodyPr/>
          <a:lstStyle/>
          <a:p>
            <a:pPr algn="ctr"/>
            <a:r>
              <a:rPr lang="uk-UA" b="1" dirty="0" smtClean="0"/>
              <a:t>3.Роль </a:t>
            </a:r>
            <a:r>
              <a:rPr lang="uk-UA" b="1" dirty="0"/>
              <a:t>Президента України в системі виконавчої влади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11" y="1770813"/>
            <a:ext cx="11719931" cy="4908767"/>
          </a:xfrm>
        </p:spPr>
        <p:txBody>
          <a:bodyPr>
            <a:normAutofit/>
          </a:bodyPr>
          <a:lstStyle/>
          <a:p>
            <a:pPr algn="just"/>
            <a:r>
              <a:rPr lang="ru-RU" sz="2600" b="1" dirty="0" err="1">
                <a:latin typeface="Bahnschrift SemiBold SemiConden" panose="020B0502040204020203" pitchFamily="34" charset="0"/>
              </a:rPr>
              <a:t>Отже</a:t>
            </a:r>
            <a:r>
              <a:rPr lang="ru-RU" sz="2600" b="1" dirty="0">
                <a:latin typeface="Bahnschrift SemiBold SemiConden" panose="020B0502040204020203" pitchFamily="34" charset="0"/>
              </a:rPr>
              <a:t>, </a:t>
            </a:r>
            <a:r>
              <a:rPr lang="ru-RU" sz="2600" b="1" dirty="0" err="1">
                <a:latin typeface="Bahnschrift SemiBold SemiConden" panose="020B0502040204020203" pitchFamily="34" charset="0"/>
              </a:rPr>
              <a:t>адміністративно-правовий</a:t>
            </a:r>
            <a:r>
              <a:rPr lang="ru-RU" sz="2600" b="1" dirty="0">
                <a:latin typeface="Bahnschrift SemiBold SemiConden" panose="020B0502040204020203" pitchFamily="34" charset="0"/>
              </a:rPr>
              <a:t> статус </a:t>
            </a:r>
            <a:r>
              <a:rPr lang="ru-RU" sz="2600" b="1" dirty="0" err="1">
                <a:latin typeface="Bahnschrift SemiBold SemiConden" panose="020B0502040204020203" pitchFamily="34" charset="0"/>
              </a:rPr>
              <a:t>інституту</a:t>
            </a:r>
            <a:r>
              <a:rPr lang="ru-RU" sz="2600" b="1" dirty="0">
                <a:latin typeface="Bahnschrift SemiBold SemiConden" panose="020B0502040204020203" pitchFamily="34" charset="0"/>
              </a:rPr>
              <a:t> Президента </a:t>
            </a:r>
            <a:r>
              <a:rPr lang="ru-RU" sz="2600" b="1" dirty="0" err="1">
                <a:latin typeface="Bahnschrift SemiBold SemiConden" panose="020B0502040204020203" pitchFamily="34" charset="0"/>
              </a:rPr>
              <a:t>України</a:t>
            </a:r>
            <a:r>
              <a:rPr lang="ru-RU" sz="2600" b="1" dirty="0">
                <a:latin typeface="Bahnschrift SemiBold SemiConden" panose="020B0502040204020203" pitchFamily="34" charset="0"/>
              </a:rPr>
              <a:t> </a:t>
            </a:r>
            <a:r>
              <a:rPr lang="ru-RU" sz="2600" b="1" dirty="0" err="1">
                <a:latin typeface="Bahnschrift SemiBold SemiConden" panose="020B0502040204020203" pitchFamily="34" charset="0"/>
              </a:rPr>
              <a:t>має</a:t>
            </a:r>
            <a:r>
              <a:rPr lang="ru-RU" sz="2600" b="1" dirty="0">
                <a:latin typeface="Bahnschrift SemiBold SemiConden" panose="020B0502040204020203" pitchFamily="34" charset="0"/>
              </a:rPr>
              <a:t> </a:t>
            </a:r>
            <a:r>
              <a:rPr lang="ru-RU" sz="2600" b="1" dirty="0" err="1">
                <a:latin typeface="Bahnschrift SemiBold SemiConden" panose="020B0502040204020203" pitchFamily="34" charset="0"/>
              </a:rPr>
              <a:t>подвійний</a:t>
            </a:r>
            <a:r>
              <a:rPr lang="ru-RU" sz="2600" b="1" dirty="0">
                <a:latin typeface="Bahnschrift SemiBold SemiConden" panose="020B0502040204020203" pitchFamily="34" charset="0"/>
              </a:rPr>
              <a:t> характер:</a:t>
            </a:r>
            <a:endParaRPr lang="ru-RU" sz="2600" dirty="0">
              <a:latin typeface="Bahnschrift SemiBold SemiConden" panose="020B0502040204020203" pitchFamily="34" charset="0"/>
            </a:endParaRPr>
          </a:p>
          <a:p>
            <a:pPr lvl="0" algn="just"/>
            <a:r>
              <a:rPr lang="ru-RU" sz="2600" b="1" dirty="0" err="1">
                <a:latin typeface="Bahnschrift SemiBold SemiConden" panose="020B0502040204020203" pitchFamily="34" charset="0"/>
              </a:rPr>
              <a:t>по-перше</a:t>
            </a:r>
            <a:r>
              <a:rPr lang="ru-RU" sz="2600" b="1" dirty="0">
                <a:latin typeface="Bahnschrift SemiBold SemiConden" panose="020B0502040204020203" pitchFamily="34" charset="0"/>
              </a:rPr>
              <a:t>, для </a:t>
            </a:r>
            <a:r>
              <a:rPr lang="ru-RU" sz="2600" b="1" dirty="0" err="1">
                <a:latin typeface="Bahnschrift SemiBold SemiConden" panose="020B0502040204020203" pitchFamily="34" charset="0"/>
              </a:rPr>
              <a:t>галузі</a:t>
            </a:r>
            <a:r>
              <a:rPr lang="ru-RU" sz="2600" b="1" dirty="0">
                <a:latin typeface="Bahnschrift SemiBold SemiConden" panose="020B0502040204020203" pitchFamily="34" charset="0"/>
              </a:rPr>
              <a:t> </a:t>
            </a:r>
            <a:r>
              <a:rPr lang="ru-RU" sz="2600" b="1" dirty="0" err="1">
                <a:latin typeface="Bahnschrift SemiBold SemiConden" panose="020B0502040204020203" pitchFamily="34" charset="0"/>
              </a:rPr>
              <a:t>адміністративного</a:t>
            </a:r>
            <a:r>
              <a:rPr lang="ru-RU" sz="2600" b="1" dirty="0">
                <a:latin typeface="Bahnschrift SemiBold SemiConden" panose="020B0502040204020203" pitchFamily="34" charset="0"/>
              </a:rPr>
              <a:t> права </a:t>
            </a:r>
            <a:r>
              <a:rPr lang="ru-RU" sz="2600" b="1" dirty="0" err="1">
                <a:latin typeface="Bahnschrift SemiBold SemiConden" panose="020B0502040204020203" pitchFamily="34" charset="0"/>
              </a:rPr>
              <a:t>конституційні</a:t>
            </a:r>
            <a:r>
              <a:rPr lang="ru-RU" sz="2600" b="1" dirty="0">
                <a:latin typeface="Bahnschrift SemiBold SemiConden" panose="020B0502040204020203" pitchFamily="34" charset="0"/>
              </a:rPr>
              <a:t> </a:t>
            </a:r>
            <a:r>
              <a:rPr lang="ru-RU" sz="2600" b="1" dirty="0" err="1">
                <a:latin typeface="Bahnschrift SemiBold SemiConden" panose="020B0502040204020203" pitchFamily="34" charset="0"/>
              </a:rPr>
              <a:t>повноваження</a:t>
            </a:r>
            <a:r>
              <a:rPr lang="ru-RU" sz="2600" b="1" dirty="0">
                <a:latin typeface="Bahnschrift SemiBold SemiConden" panose="020B0502040204020203" pitchFamily="34" charset="0"/>
              </a:rPr>
              <a:t> Президента </a:t>
            </a:r>
            <a:r>
              <a:rPr lang="ru-RU" sz="2600" b="1" dirty="0" err="1">
                <a:latin typeface="Bahnschrift SemiBold SemiConden" panose="020B0502040204020203" pitchFamily="34" charset="0"/>
              </a:rPr>
              <a:t>України</a:t>
            </a:r>
            <a:r>
              <a:rPr lang="ru-RU" sz="2600" b="1" dirty="0">
                <a:latin typeface="Bahnschrift SemiBold SemiConden" panose="020B0502040204020203" pitchFamily="34" charset="0"/>
              </a:rPr>
              <a:t> </a:t>
            </a:r>
            <a:r>
              <a:rPr lang="ru-RU" sz="2600" b="1" dirty="0" err="1">
                <a:latin typeface="Bahnschrift SemiBold SemiConden" panose="020B0502040204020203" pitchFamily="34" charset="0"/>
              </a:rPr>
              <a:t>щодо</a:t>
            </a:r>
            <a:r>
              <a:rPr lang="ru-RU" sz="2600" b="1" dirty="0">
                <a:latin typeface="Bahnschrift SemiBold SemiConden" panose="020B0502040204020203" pitchFamily="34" charset="0"/>
              </a:rPr>
              <a:t> </a:t>
            </a:r>
            <a:r>
              <a:rPr lang="ru-RU" sz="2600" b="1" dirty="0" err="1">
                <a:latin typeface="Bahnschrift SemiBold SemiConden" panose="020B0502040204020203" pitchFamily="34" charset="0"/>
              </a:rPr>
              <a:t>гарантування</a:t>
            </a:r>
            <a:r>
              <a:rPr lang="ru-RU" sz="2600" b="1" dirty="0">
                <a:latin typeface="Bahnschrift SemiBold SemiConden" panose="020B0502040204020203" pitchFamily="34" charset="0"/>
              </a:rPr>
              <a:t> державного </a:t>
            </a:r>
            <a:r>
              <a:rPr lang="ru-RU" sz="2600" b="1" dirty="0" err="1">
                <a:latin typeface="Bahnschrift SemiBold SemiConden" panose="020B0502040204020203" pitchFamily="34" charset="0"/>
              </a:rPr>
              <a:t>суверенітету</a:t>
            </a:r>
            <a:r>
              <a:rPr lang="ru-RU" sz="2600" b="1" dirty="0">
                <a:latin typeface="Bahnschrift SemiBold SemiConden" panose="020B0502040204020203" pitchFamily="34" charset="0"/>
              </a:rPr>
              <a:t>, </a:t>
            </a:r>
            <a:r>
              <a:rPr lang="ru-RU" sz="2600" b="1" dirty="0" err="1">
                <a:latin typeface="Bahnschrift SemiBold SemiConden" panose="020B0502040204020203" pitchFamily="34" charset="0"/>
              </a:rPr>
              <a:t>територіальної</a:t>
            </a:r>
            <a:r>
              <a:rPr lang="ru-RU" sz="2600" b="1" dirty="0">
                <a:latin typeface="Bahnschrift SemiBold SemiConden" panose="020B0502040204020203" pitchFamily="34" charset="0"/>
              </a:rPr>
              <a:t> </a:t>
            </a:r>
            <a:r>
              <a:rPr lang="ru-RU" sz="2600" b="1" dirty="0" err="1">
                <a:latin typeface="Bahnschrift SemiBold SemiConden" panose="020B0502040204020203" pitchFamily="34" charset="0"/>
              </a:rPr>
              <a:t>цілісності</a:t>
            </a:r>
            <a:r>
              <a:rPr lang="ru-RU" sz="2600" b="1" dirty="0">
                <a:latin typeface="Bahnschrift SemiBold SemiConden" panose="020B0502040204020203" pitchFamily="34" charset="0"/>
              </a:rPr>
              <a:t> </a:t>
            </a:r>
            <a:r>
              <a:rPr lang="ru-RU" sz="2600" b="1" dirty="0" err="1">
                <a:latin typeface="Bahnschrift SemiBold SemiConden" panose="020B0502040204020203" pitchFamily="34" charset="0"/>
              </a:rPr>
              <a:t>України</a:t>
            </a:r>
            <a:r>
              <a:rPr lang="ru-RU" sz="2600" b="1" dirty="0">
                <a:latin typeface="Bahnschrift SemiBold SemiConden" panose="020B0502040204020203" pitchFamily="34" charset="0"/>
              </a:rPr>
              <a:t>, </a:t>
            </a:r>
            <a:r>
              <a:rPr lang="ru-RU" sz="2600" b="1" dirty="0" err="1">
                <a:latin typeface="Bahnschrift SemiBold SemiConden" panose="020B0502040204020203" pitchFamily="34" charset="0"/>
              </a:rPr>
              <a:t>дотримання</a:t>
            </a:r>
            <a:r>
              <a:rPr lang="ru-RU" sz="2600" b="1" dirty="0">
                <a:latin typeface="Bahnschrift SemiBold SemiConden" panose="020B0502040204020203" pitchFamily="34" charset="0"/>
              </a:rPr>
              <a:t> </a:t>
            </a:r>
            <a:r>
              <a:rPr lang="ru-RU" sz="2600" b="1" dirty="0" err="1">
                <a:latin typeface="Bahnschrift SemiBold SemiConden" panose="020B0502040204020203" pitchFamily="34" charset="0"/>
              </a:rPr>
              <a:t>Конституції</a:t>
            </a:r>
            <a:r>
              <a:rPr lang="ru-RU" sz="2600" b="1" dirty="0">
                <a:latin typeface="Bahnschrift SemiBold SemiConden" panose="020B0502040204020203" pitchFamily="34" charset="0"/>
              </a:rPr>
              <a:t>, прав і свобод </a:t>
            </a:r>
            <a:r>
              <a:rPr lang="ru-RU" sz="2600" b="1" dirty="0" err="1">
                <a:latin typeface="Bahnschrift SemiBold SemiConden" panose="020B0502040204020203" pitchFamily="34" charset="0"/>
              </a:rPr>
              <a:t>людини</a:t>
            </a:r>
            <a:r>
              <a:rPr lang="ru-RU" sz="2600" b="1" dirty="0">
                <a:latin typeface="Bahnschrift SemiBold SemiConden" panose="020B0502040204020203" pitchFamily="34" charset="0"/>
              </a:rPr>
              <a:t> та </a:t>
            </a:r>
            <a:r>
              <a:rPr lang="ru-RU" sz="2600" b="1" dirty="0" err="1">
                <a:latin typeface="Bahnschrift SemiBold SemiConden" panose="020B0502040204020203" pitchFamily="34" charset="0"/>
              </a:rPr>
              <a:t>громадянина</a:t>
            </a:r>
            <a:r>
              <a:rPr lang="ru-RU" sz="2600" b="1" dirty="0">
                <a:latin typeface="Bahnschrift SemiBold SemiConden" panose="020B0502040204020203" pitchFamily="34" charset="0"/>
              </a:rPr>
              <a:t> є </a:t>
            </a:r>
            <a:r>
              <a:rPr lang="ru-RU" sz="2600" b="1" dirty="0" err="1">
                <a:latin typeface="Bahnschrift SemiBold SemiConden" panose="020B0502040204020203" pitchFamily="34" charset="0"/>
              </a:rPr>
              <a:t>вихідними</a:t>
            </a:r>
            <a:r>
              <a:rPr lang="ru-RU" sz="2600" b="1" dirty="0">
                <a:latin typeface="Bahnschrift SemiBold SemiConden" panose="020B0502040204020203" pitchFamily="34" charset="0"/>
              </a:rPr>
              <a:t> </a:t>
            </a:r>
            <a:r>
              <a:rPr lang="ru-RU" sz="2600" b="1" dirty="0" err="1">
                <a:latin typeface="Bahnschrift SemiBold SemiConden" panose="020B0502040204020203" pitchFamily="34" charset="0"/>
              </a:rPr>
              <a:t>положеннями</a:t>
            </a:r>
            <a:r>
              <a:rPr lang="ru-RU" sz="2600" b="1" dirty="0">
                <a:latin typeface="Bahnschrift SemiBold SemiConden" panose="020B0502040204020203" pitchFamily="34" charset="0"/>
              </a:rPr>
              <a:t>, </a:t>
            </a:r>
            <a:r>
              <a:rPr lang="ru-RU" sz="2600" b="1" dirty="0" err="1">
                <a:latin typeface="Bahnschrift SemiBold SemiConden" panose="020B0502040204020203" pitchFamily="34" charset="0"/>
              </a:rPr>
              <a:t>які</a:t>
            </a:r>
            <a:r>
              <a:rPr lang="ru-RU" sz="2600" b="1" dirty="0">
                <a:latin typeface="Bahnschrift SemiBold SemiConden" panose="020B0502040204020203" pitchFamily="34" charset="0"/>
              </a:rPr>
              <a:t> </a:t>
            </a:r>
            <a:r>
              <a:rPr lang="ru-RU" sz="2600" b="1" dirty="0" err="1">
                <a:latin typeface="Bahnschrift SemiBold SemiConden" panose="020B0502040204020203" pitchFamily="34" charset="0"/>
              </a:rPr>
              <a:t>мають</a:t>
            </a:r>
            <a:r>
              <a:rPr lang="ru-RU" sz="2600" b="1" dirty="0">
                <a:latin typeface="Bahnschrift SemiBold SemiConden" panose="020B0502040204020203" pitchFamily="34" charset="0"/>
              </a:rPr>
              <a:t> </a:t>
            </a:r>
            <a:r>
              <a:rPr lang="ru-RU" sz="2600" b="1" dirty="0" err="1">
                <a:latin typeface="Bahnschrift SemiBold SemiConden" panose="020B0502040204020203" pitchFamily="34" charset="0"/>
              </a:rPr>
              <a:t>розвиватися</a:t>
            </a:r>
            <a:r>
              <a:rPr lang="ru-RU" sz="2600" b="1" dirty="0">
                <a:latin typeface="Bahnschrift SemiBold SemiConden" panose="020B0502040204020203" pitchFamily="34" charset="0"/>
              </a:rPr>
              <a:t> наукою </a:t>
            </a:r>
            <a:r>
              <a:rPr lang="ru-RU" sz="2600" b="1" dirty="0" err="1">
                <a:latin typeface="Bahnschrift SemiBold SemiConden" panose="020B0502040204020203" pitchFamily="34" charset="0"/>
              </a:rPr>
              <a:t>адміністративного</a:t>
            </a:r>
            <a:r>
              <a:rPr lang="ru-RU" sz="2600" b="1" dirty="0">
                <a:latin typeface="Bahnschrift SemiBold SemiConden" panose="020B0502040204020203" pitchFamily="34" charset="0"/>
              </a:rPr>
              <a:t> права та </a:t>
            </a:r>
            <a:r>
              <a:rPr lang="ru-RU" sz="2600" b="1" dirty="0" err="1">
                <a:latin typeface="Bahnschrift SemiBold SemiConden" panose="020B0502040204020203" pitchFamily="34" charset="0"/>
              </a:rPr>
              <a:t>безпосередньо</a:t>
            </a:r>
            <a:r>
              <a:rPr lang="ru-RU" sz="2600" b="1" dirty="0">
                <a:latin typeface="Bahnschrift SemiBold SemiConden" panose="020B0502040204020203" pitchFamily="34" charset="0"/>
              </a:rPr>
              <a:t> </a:t>
            </a:r>
            <a:r>
              <a:rPr lang="ru-RU" sz="2600" b="1" dirty="0" err="1">
                <a:latin typeface="Bahnschrift SemiBold SemiConden" panose="020B0502040204020203" pitchFamily="34" charset="0"/>
              </a:rPr>
              <a:t>забезпечуватись</a:t>
            </a:r>
            <a:r>
              <a:rPr lang="ru-RU" sz="2600" b="1" dirty="0">
                <a:latin typeface="Bahnschrift SemiBold SemiConden" panose="020B0502040204020203" pitchFamily="34" charset="0"/>
              </a:rPr>
              <a:t> органами й </a:t>
            </a:r>
            <a:r>
              <a:rPr lang="ru-RU" sz="2600" b="1" dirty="0" err="1">
                <a:latin typeface="Bahnschrift SemiBold SemiConden" panose="020B0502040204020203" pitchFamily="34" charset="0"/>
              </a:rPr>
              <a:t>посадовими</a:t>
            </a:r>
            <a:r>
              <a:rPr lang="ru-RU" sz="2600" b="1" dirty="0">
                <a:latin typeface="Bahnschrift SemiBold SemiConden" panose="020B0502040204020203" pitchFamily="34" charset="0"/>
              </a:rPr>
              <a:t> особами </a:t>
            </a:r>
            <a:r>
              <a:rPr lang="ru-RU" sz="2600" b="1" dirty="0" err="1">
                <a:latin typeface="Bahnschrift SemiBold SemiConden" panose="020B0502040204020203" pitchFamily="34" charset="0"/>
              </a:rPr>
              <a:t>виконавчої</a:t>
            </a:r>
            <a:r>
              <a:rPr lang="ru-RU" sz="2600" b="1" dirty="0">
                <a:latin typeface="Bahnschrift SemiBold SemiConden" panose="020B0502040204020203" pitchFamily="34" charset="0"/>
              </a:rPr>
              <a:t> </a:t>
            </a:r>
            <a:r>
              <a:rPr lang="ru-RU" sz="2600" b="1" dirty="0" err="1">
                <a:latin typeface="Bahnschrift SemiBold SemiConden" panose="020B0502040204020203" pitchFamily="34" charset="0"/>
              </a:rPr>
              <a:t>влади</a:t>
            </a:r>
            <a:r>
              <a:rPr lang="ru-RU" sz="2600" b="1" dirty="0">
                <a:latin typeface="Bahnschrift SemiBold SemiConden" panose="020B0502040204020203" pitchFamily="34" charset="0"/>
              </a:rPr>
              <a:t> та </a:t>
            </a:r>
            <a:r>
              <a:rPr lang="ru-RU" sz="2600" b="1" dirty="0" err="1">
                <a:latin typeface="Bahnschrift SemiBold SemiConden" panose="020B0502040204020203" pitchFamily="34" charset="0"/>
              </a:rPr>
              <a:t>місцевого</a:t>
            </a:r>
            <a:r>
              <a:rPr lang="ru-RU" sz="2600" b="1" dirty="0">
                <a:latin typeface="Bahnschrift SemiBold SemiConden" panose="020B0502040204020203" pitchFamily="34" charset="0"/>
              </a:rPr>
              <a:t> </a:t>
            </a:r>
            <a:r>
              <a:rPr lang="ru-RU" sz="2600" b="1" dirty="0" err="1">
                <a:latin typeface="Bahnschrift SemiBold SemiConden" panose="020B0502040204020203" pitchFamily="34" charset="0"/>
              </a:rPr>
              <a:t>самоврядування</a:t>
            </a:r>
            <a:r>
              <a:rPr lang="ru-RU" sz="2600" b="1" dirty="0">
                <a:latin typeface="Bahnschrift SemiBold SemiConden" panose="020B0502040204020203" pitchFamily="34" charset="0"/>
              </a:rPr>
              <a:t>;</a:t>
            </a:r>
            <a:endParaRPr lang="ru-RU" sz="2600" dirty="0">
              <a:latin typeface="Bahnschrift SemiBold SemiConden" panose="020B0502040204020203" pitchFamily="34" charset="0"/>
            </a:endParaRPr>
          </a:p>
          <a:p>
            <a:pPr algn="just"/>
            <a:r>
              <a:rPr lang="ru-RU" sz="2600" b="1" dirty="0" err="1">
                <a:latin typeface="Bahnschrift SemiBold SemiConden" panose="020B0502040204020203" pitchFamily="34" charset="0"/>
              </a:rPr>
              <a:t>по-друге</a:t>
            </a:r>
            <a:r>
              <a:rPr lang="ru-RU" sz="2600" b="1" dirty="0">
                <a:latin typeface="Bahnschrift SemiBold SemiConden" panose="020B0502040204020203" pitchFamily="34" charset="0"/>
              </a:rPr>
              <a:t>, </a:t>
            </a:r>
            <a:r>
              <a:rPr lang="ru-RU" sz="2600" b="1" dirty="0" err="1">
                <a:latin typeface="Bahnschrift SemiBold SemiConden" panose="020B0502040204020203" pitchFamily="34" charset="0"/>
              </a:rPr>
              <a:t>повноваження</a:t>
            </a:r>
            <a:r>
              <a:rPr lang="ru-RU" sz="2600" b="1" dirty="0">
                <a:latin typeface="Bahnschrift SemiBold SemiConden" panose="020B0502040204020203" pitchFamily="34" charset="0"/>
              </a:rPr>
              <a:t> </a:t>
            </a:r>
            <a:r>
              <a:rPr lang="ru-RU" sz="2600" b="1" dirty="0" err="1">
                <a:latin typeface="Bahnschrift SemiBold SemiConden" panose="020B0502040204020203" pitchFamily="34" charset="0"/>
              </a:rPr>
              <a:t>Глави</a:t>
            </a:r>
            <a:r>
              <a:rPr lang="ru-RU" sz="2600" b="1" dirty="0">
                <a:latin typeface="Bahnschrift SemiBold SemiConden" panose="020B0502040204020203" pitchFamily="34" charset="0"/>
              </a:rPr>
              <a:t> </a:t>
            </a:r>
            <a:r>
              <a:rPr lang="ru-RU" sz="2600" b="1" dirty="0" err="1">
                <a:latin typeface="Bahnschrift SemiBold SemiConden" panose="020B0502040204020203" pitchFamily="34" charset="0"/>
              </a:rPr>
              <a:t>держави</a:t>
            </a:r>
            <a:r>
              <a:rPr lang="ru-RU" sz="2600" b="1" dirty="0">
                <a:latin typeface="Bahnschrift SemiBold SemiConden" panose="020B0502040204020203" pitchFamily="34" charset="0"/>
              </a:rPr>
              <a:t> </a:t>
            </a:r>
            <a:r>
              <a:rPr lang="ru-RU" sz="2600" b="1" dirty="0" err="1">
                <a:latin typeface="Bahnschrift SemiBold SemiConden" panose="020B0502040204020203" pitchFamily="34" charset="0"/>
              </a:rPr>
              <a:t>щодо</a:t>
            </a:r>
            <a:r>
              <a:rPr lang="ru-RU" sz="2600" b="1" dirty="0">
                <a:latin typeface="Bahnschrift SemiBold SemiConden" panose="020B0502040204020203" pitchFamily="34" charset="0"/>
              </a:rPr>
              <a:t> </a:t>
            </a:r>
            <a:r>
              <a:rPr lang="ru-RU" sz="2600" b="1" dirty="0" err="1">
                <a:latin typeface="Bahnschrift SemiBold SemiConden" panose="020B0502040204020203" pitchFamily="34" charset="0"/>
              </a:rPr>
              <a:t>формування</a:t>
            </a:r>
            <a:r>
              <a:rPr lang="ru-RU" sz="2600" b="1" dirty="0">
                <a:latin typeface="Bahnschrift SemiBold SemiConden" panose="020B0502040204020203" pitchFamily="34" charset="0"/>
              </a:rPr>
              <a:t> </a:t>
            </a:r>
            <a:r>
              <a:rPr lang="ru-RU" sz="2600" b="1" dirty="0" err="1">
                <a:latin typeface="Bahnschrift SemiBold SemiConden" panose="020B0502040204020203" pitchFamily="34" charset="0"/>
              </a:rPr>
              <a:t>органів</a:t>
            </a:r>
            <a:r>
              <a:rPr lang="ru-RU" sz="2600" b="1" dirty="0">
                <a:latin typeface="Bahnschrift SemiBold SemiConden" panose="020B0502040204020203" pitchFamily="34" charset="0"/>
              </a:rPr>
              <a:t> </a:t>
            </a:r>
            <a:r>
              <a:rPr lang="ru-RU" sz="2600" b="1" dirty="0" err="1">
                <a:latin typeface="Bahnschrift SemiBold SemiConden" panose="020B0502040204020203" pitchFamily="34" charset="0"/>
              </a:rPr>
              <a:t>виконавчої</a:t>
            </a:r>
            <a:r>
              <a:rPr lang="ru-RU" sz="2600" b="1" dirty="0">
                <a:latin typeface="Bahnschrift SemiBold SemiConden" panose="020B0502040204020203" pitchFamily="34" charset="0"/>
              </a:rPr>
              <a:t> </a:t>
            </a:r>
            <a:r>
              <a:rPr lang="ru-RU" sz="2600" b="1" dirty="0" err="1">
                <a:latin typeface="Bahnschrift SemiBold SemiConden" panose="020B0502040204020203" pitchFamily="34" charset="0"/>
              </a:rPr>
              <a:t>влади</a:t>
            </a:r>
            <a:r>
              <a:rPr lang="ru-RU" sz="2600" b="1" dirty="0">
                <a:latin typeface="Bahnschrift SemiBold SemiConden" panose="020B0502040204020203" pitchFamily="34" charset="0"/>
              </a:rPr>
              <a:t>, контролю за </a:t>
            </a:r>
            <a:r>
              <a:rPr lang="ru-RU" sz="2600" b="1" dirty="0" err="1">
                <a:latin typeface="Bahnschrift SemiBold SemiConden" panose="020B0502040204020203" pitchFamily="34" charset="0"/>
              </a:rPr>
              <a:t>їх</a:t>
            </a:r>
            <a:r>
              <a:rPr lang="ru-RU" sz="2600" b="1" dirty="0">
                <a:latin typeface="Bahnschrift SemiBold SemiConden" panose="020B0502040204020203" pitchFamily="34" charset="0"/>
              </a:rPr>
              <a:t> </a:t>
            </a:r>
            <a:r>
              <a:rPr lang="ru-RU" sz="2600" b="1" dirty="0" err="1">
                <a:latin typeface="Bahnschrift SemiBold SemiConden" panose="020B0502040204020203" pitchFamily="34" charset="0"/>
              </a:rPr>
              <a:t>діяльністю</a:t>
            </a:r>
            <a:r>
              <a:rPr lang="ru-RU" sz="2600" b="1" dirty="0">
                <a:latin typeface="Bahnschrift SemiBold SemiConden" panose="020B0502040204020203" pitchFamily="34" charset="0"/>
              </a:rPr>
              <a:t>, </a:t>
            </a:r>
            <a:r>
              <a:rPr lang="ru-RU" sz="2600" b="1" dirty="0" err="1">
                <a:latin typeface="Bahnschrift SemiBold SemiConden" panose="020B0502040204020203" pitchFamily="34" charset="0"/>
              </a:rPr>
              <a:t>забезпечення</a:t>
            </a:r>
            <a:r>
              <a:rPr lang="ru-RU" sz="2600" b="1" dirty="0">
                <a:latin typeface="Bahnschrift SemiBold SemiConden" panose="020B0502040204020203" pitchFamily="34" charset="0"/>
              </a:rPr>
              <a:t> </a:t>
            </a:r>
            <a:r>
              <a:rPr lang="ru-RU" sz="2600" b="1" dirty="0" err="1">
                <a:latin typeface="Bahnschrift SemiBold SemiConden" panose="020B0502040204020203" pitchFamily="34" charset="0"/>
              </a:rPr>
              <a:t>національної</a:t>
            </a:r>
            <a:r>
              <a:rPr lang="ru-RU" sz="2600" b="1" dirty="0">
                <a:latin typeface="Bahnschrift SemiBold SemiConden" panose="020B0502040204020203" pitchFamily="34" charset="0"/>
              </a:rPr>
              <a:t> </a:t>
            </a:r>
            <a:r>
              <a:rPr lang="ru-RU" sz="2600" b="1" dirty="0" err="1">
                <a:latin typeface="Bahnschrift SemiBold SemiConden" panose="020B0502040204020203" pitchFamily="34" charset="0"/>
              </a:rPr>
              <a:t>безпеки</a:t>
            </a:r>
            <a:r>
              <a:rPr lang="ru-RU" sz="2600" b="1" dirty="0">
                <a:latin typeface="Bahnschrift SemiBold SemiConden" panose="020B0502040204020203" pitchFamily="34" charset="0"/>
              </a:rPr>
              <a:t> та </a:t>
            </a:r>
            <a:r>
              <a:rPr lang="ru-RU" sz="2600" b="1" dirty="0" err="1">
                <a:latin typeface="Bahnschrift SemiBold SemiConden" panose="020B0502040204020203" pitchFamily="34" charset="0"/>
              </a:rPr>
              <a:t>ін</a:t>
            </a:r>
            <a:r>
              <a:rPr lang="ru-RU" sz="2600" b="1" dirty="0">
                <a:latin typeface="Bahnschrift SemiBold SemiConden" panose="020B0502040204020203" pitchFamily="34" charset="0"/>
              </a:rPr>
              <a:t>. </a:t>
            </a:r>
            <a:r>
              <a:rPr lang="ru-RU" sz="2600" b="1" dirty="0" err="1">
                <a:latin typeface="Bahnschrift SemiBold SemiConden" panose="020B0502040204020203" pitchFamily="34" charset="0"/>
              </a:rPr>
              <a:t>дають</a:t>
            </a:r>
            <a:r>
              <a:rPr lang="ru-RU" sz="2600" b="1" dirty="0">
                <a:latin typeface="Bahnschrift SemiBold SemiConden" panose="020B0502040204020203" pitchFamily="34" charset="0"/>
              </a:rPr>
              <a:t> </a:t>
            </a:r>
            <a:r>
              <a:rPr lang="ru-RU" sz="2600" b="1" dirty="0" err="1">
                <a:latin typeface="Bahnschrift SemiBold SemiConden" panose="020B0502040204020203" pitchFamily="34" charset="0"/>
              </a:rPr>
              <a:t>підстави</a:t>
            </a:r>
            <a:r>
              <a:rPr lang="ru-RU" sz="2600" b="1" dirty="0">
                <a:latin typeface="Bahnschrift SemiBold SemiConden" panose="020B0502040204020203" pitchFamily="34" charset="0"/>
              </a:rPr>
              <a:t> </a:t>
            </a:r>
            <a:r>
              <a:rPr lang="ru-RU" sz="2600" b="1" dirty="0" err="1">
                <a:latin typeface="Bahnschrift SemiBold SemiConden" panose="020B0502040204020203" pitchFamily="34" charset="0"/>
              </a:rPr>
              <a:t>вважати</a:t>
            </a:r>
            <a:r>
              <a:rPr lang="ru-RU" sz="2600" b="1" dirty="0">
                <a:latin typeface="Bahnschrift SemiBold SemiConden" panose="020B0502040204020203" pitchFamily="34" charset="0"/>
              </a:rPr>
              <a:t>, </a:t>
            </a:r>
            <a:r>
              <a:rPr lang="ru-RU" sz="2600" b="1" dirty="0" err="1">
                <a:latin typeface="Bahnschrift SemiBold SemiConden" panose="020B0502040204020203" pitchFamily="34" charset="0"/>
              </a:rPr>
              <a:t>що</a:t>
            </a:r>
            <a:r>
              <a:rPr lang="ru-RU" sz="2600" b="1" dirty="0">
                <a:latin typeface="Bahnschrift SemiBold SemiConden" panose="020B0502040204020203" pitchFamily="34" charset="0"/>
              </a:rPr>
              <a:t> </a:t>
            </a:r>
            <a:r>
              <a:rPr lang="ru-RU" sz="2600" b="1" dirty="0" err="1">
                <a:latin typeface="Bahnschrift SemiBold SemiConden" panose="020B0502040204020203" pitchFamily="34" charset="0"/>
              </a:rPr>
              <a:t>інститут</a:t>
            </a:r>
            <a:r>
              <a:rPr lang="ru-RU" sz="2600" b="1" dirty="0">
                <a:latin typeface="Bahnschrift SemiBold SemiConden" panose="020B0502040204020203" pitchFamily="34" charset="0"/>
              </a:rPr>
              <a:t> Президента в </a:t>
            </a:r>
            <a:r>
              <a:rPr lang="ru-RU" sz="2600" b="1" dirty="0" err="1">
                <a:latin typeface="Bahnschrift SemiBold SemiConden" panose="020B0502040204020203" pitchFamily="34" charset="0"/>
              </a:rPr>
              <a:t>Україні</a:t>
            </a:r>
            <a:r>
              <a:rPr lang="ru-RU" sz="2600" b="1" dirty="0">
                <a:latin typeface="Bahnschrift SemiBold SemiConden" panose="020B0502040204020203" pitchFamily="34" charset="0"/>
              </a:rPr>
              <a:t> </a:t>
            </a:r>
            <a:r>
              <a:rPr lang="ru-RU" sz="2600" b="1" dirty="0" err="1">
                <a:latin typeface="Bahnschrift SemiBold SemiConden" panose="020B0502040204020203" pitchFamily="34" charset="0"/>
              </a:rPr>
              <a:t>законодавчо</a:t>
            </a:r>
            <a:r>
              <a:rPr lang="ru-RU" sz="2600" b="1" dirty="0">
                <a:latin typeface="Bahnschrift SemiBold SemiConden" panose="020B0502040204020203" pitchFamily="34" charset="0"/>
              </a:rPr>
              <a:t> є таким, </a:t>
            </a:r>
            <a:r>
              <a:rPr lang="ru-RU" sz="2600" b="1" dirty="0" err="1">
                <a:latin typeface="Bahnschrift SemiBold SemiConden" panose="020B0502040204020203" pitchFamily="34" charset="0"/>
              </a:rPr>
              <a:t>що</a:t>
            </a:r>
            <a:r>
              <a:rPr lang="ru-RU" sz="2600" b="1" dirty="0">
                <a:latin typeface="Bahnschrift SemiBold SemiConden" panose="020B0502040204020203" pitchFamily="34" charset="0"/>
              </a:rPr>
              <a:t> </a:t>
            </a:r>
            <a:r>
              <a:rPr lang="ru-RU" sz="2600" b="1" dirty="0" err="1">
                <a:latin typeface="Bahnschrift SemiBold SemiConden" panose="020B0502040204020203" pitchFamily="34" charset="0"/>
              </a:rPr>
              <a:t>наділений</a:t>
            </a:r>
            <a:r>
              <a:rPr lang="ru-RU" sz="2600" b="1" dirty="0">
                <a:latin typeface="Bahnschrift SemiBold SemiConden" panose="020B0502040204020203" pitchFamily="34" charset="0"/>
              </a:rPr>
              <a:t> </a:t>
            </a:r>
            <a:r>
              <a:rPr lang="ru-RU" sz="2600" b="1" dirty="0" err="1">
                <a:latin typeface="Bahnschrift SemiBold SemiConden" panose="020B0502040204020203" pitchFamily="34" charset="0"/>
              </a:rPr>
              <a:t>функціями</a:t>
            </a:r>
            <a:r>
              <a:rPr lang="ru-RU" sz="2600" b="1" dirty="0">
                <a:latin typeface="Bahnschrift SemiBold SemiConden" panose="020B0502040204020203" pitchFamily="34" charset="0"/>
              </a:rPr>
              <a:t> </a:t>
            </a:r>
            <a:r>
              <a:rPr lang="ru-RU" sz="2600" b="1" dirty="0" err="1">
                <a:latin typeface="Bahnschrift SemiBold SemiConden" panose="020B0502040204020203" pitchFamily="34" charset="0"/>
              </a:rPr>
              <a:t>виконавчої</a:t>
            </a:r>
            <a:r>
              <a:rPr lang="ru-RU" sz="2600" b="1" dirty="0">
                <a:latin typeface="Bahnschrift SemiBold SemiConden" panose="020B0502040204020203" pitchFamily="34" charset="0"/>
              </a:rPr>
              <a:t> </a:t>
            </a:r>
            <a:r>
              <a:rPr lang="ru-RU" sz="2600" b="1" dirty="0" err="1">
                <a:latin typeface="Bahnschrift SemiBold SemiConden" panose="020B0502040204020203" pitchFamily="34" charset="0"/>
              </a:rPr>
              <a:t>влади</a:t>
            </a:r>
            <a:r>
              <a:rPr lang="ru-RU" sz="2600" b="1" dirty="0">
                <a:latin typeface="Bahnschrift SemiBold SemiConden" panose="020B0502040204020203" pitchFamily="34" charset="0"/>
              </a:rPr>
              <a:t>.</a:t>
            </a:r>
            <a:endParaRPr lang="ru-RU" sz="2600" dirty="0">
              <a:latin typeface="Bahnschrift SemiBold SemiConden" panose="020B0502040204020203" pitchFamily="34" charset="0"/>
            </a:endParaRPr>
          </a:p>
          <a:p>
            <a:pPr algn="just"/>
            <a:endParaRPr lang="ru-RU" sz="2600" dirty="0">
              <a:latin typeface="Bahnschrift SemiBold SemiConden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7179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6634" y="151056"/>
            <a:ext cx="10067693" cy="1293028"/>
          </a:xfrm>
        </p:spPr>
        <p:txBody>
          <a:bodyPr>
            <a:normAutofit fontScale="90000"/>
          </a:bodyPr>
          <a:lstStyle/>
          <a:p>
            <a:r>
              <a:rPr lang="uk-UA" b="1" dirty="0"/>
              <a:t>4.Система органів виконавчої влади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8780" y="951199"/>
            <a:ext cx="11786840" cy="5739533"/>
          </a:xfrm>
        </p:spPr>
        <p:txBody>
          <a:bodyPr>
            <a:normAutofit lnSpcReduction="10000"/>
          </a:bodyPr>
          <a:lstStyle/>
          <a:p>
            <a:r>
              <a:rPr lang="uk-UA" b="1" i="1" dirty="0">
                <a:latin typeface="Bahnschrift SemiBold SemiConden" panose="020B0502040204020203" pitchFamily="34" charset="0"/>
              </a:rPr>
              <a:t>Система органів виконавчої влади </a:t>
            </a:r>
            <a:r>
              <a:rPr lang="uk-UA" i="1" dirty="0">
                <a:latin typeface="Bahnschrift SemiBold SemiConden" panose="020B0502040204020203" pitchFamily="34" charset="0"/>
              </a:rPr>
              <a:t>- це сукупність </a:t>
            </a:r>
            <a:r>
              <a:rPr lang="uk-UA" i="1" dirty="0" err="1">
                <a:latin typeface="Bahnschrift SemiBold SemiConden" panose="020B0502040204020203" pitchFamily="34" charset="0"/>
              </a:rPr>
              <a:t>взаємопов</a:t>
            </a:r>
            <a:r>
              <a:rPr lang="uk-UA" i="1" dirty="0">
                <a:latin typeface="Bahnschrift SemiBold SemiConden" panose="020B0502040204020203" pitchFamily="34" charset="0"/>
              </a:rPr>
              <a:t> ’</a:t>
            </a:r>
            <a:r>
              <a:rPr lang="uk-UA" i="1" dirty="0" err="1">
                <a:latin typeface="Bahnschrift SemiBold SemiConden" panose="020B0502040204020203" pitchFamily="34" charset="0"/>
              </a:rPr>
              <a:t>язаних</a:t>
            </a:r>
            <a:r>
              <a:rPr lang="uk-UA" i="1" dirty="0">
                <a:latin typeface="Bahnschrift SemiBold SemiConden" panose="020B0502040204020203" pitchFamily="34" charset="0"/>
              </a:rPr>
              <a:t> і взаємозалежних держави органів, які створюють цілісну єдність у процесі реалізації виконавчої влади на території України.</a:t>
            </a:r>
            <a:endParaRPr lang="ru-RU" dirty="0">
              <a:latin typeface="Bahnschrift SemiBold SemiConden" panose="020B0502040204020203" pitchFamily="34" charset="0"/>
            </a:endParaRPr>
          </a:p>
          <a:p>
            <a:r>
              <a:rPr lang="ru-RU" dirty="0" err="1">
                <a:latin typeface="Bahnschrift SemiBold SemiConden" panose="020B0502040204020203" pitchFamily="34" charset="0"/>
              </a:rPr>
              <a:t>Найбільш</a:t>
            </a:r>
            <a:r>
              <a:rPr lang="ru-RU" dirty="0">
                <a:latin typeface="Bahnschrift SemiBold SemiConden" panose="020B0502040204020203" pitchFamily="34" charset="0"/>
              </a:rPr>
              <a:t> </a:t>
            </a:r>
            <a:r>
              <a:rPr lang="ru-RU" dirty="0" err="1">
                <a:latin typeface="Bahnschrift SemiBold SemiConden" panose="020B0502040204020203" pitchFamily="34" charset="0"/>
              </a:rPr>
              <a:t>суттєвими</a:t>
            </a:r>
            <a:r>
              <a:rPr lang="ru-RU" dirty="0">
                <a:latin typeface="Bahnschrift SemiBold SemiConden" panose="020B0502040204020203" pitchFamily="34" charset="0"/>
              </a:rPr>
              <a:t> </a:t>
            </a:r>
            <a:r>
              <a:rPr lang="ru-RU" b="1" dirty="0" err="1">
                <a:latin typeface="Bahnschrift SemiBold SemiConden" panose="020B0502040204020203" pitchFamily="34" charset="0"/>
              </a:rPr>
              <a:t>ознаками</a:t>
            </a:r>
            <a:r>
              <a:rPr lang="ru-RU" b="1" dirty="0">
                <a:latin typeface="Bahnschrift SemiBold SemiConden" panose="020B0502040204020203" pitchFamily="34" charset="0"/>
              </a:rPr>
              <a:t> </a:t>
            </a:r>
            <a:r>
              <a:rPr lang="ru-RU" dirty="0">
                <a:latin typeface="Bahnschrift SemiBold SemiConden" panose="020B0502040204020203" pitchFamily="34" charset="0"/>
              </a:rPr>
              <a:t>органу </a:t>
            </a:r>
            <a:r>
              <a:rPr lang="ru-RU" dirty="0" err="1">
                <a:latin typeface="Bahnschrift SemiBold SemiConden" panose="020B0502040204020203" pitchFamily="34" charset="0"/>
              </a:rPr>
              <a:t>виконавчої</a:t>
            </a:r>
            <a:r>
              <a:rPr lang="ru-RU" dirty="0">
                <a:latin typeface="Bahnschrift SemiBold SemiConden" panose="020B0502040204020203" pitchFamily="34" charset="0"/>
              </a:rPr>
              <a:t> </a:t>
            </a:r>
            <a:r>
              <a:rPr lang="ru-RU" dirty="0" err="1">
                <a:latin typeface="Bahnschrift SemiBold SemiConden" panose="020B0502040204020203" pitchFamily="34" charset="0"/>
              </a:rPr>
              <a:t>влади</a:t>
            </a:r>
            <a:r>
              <a:rPr lang="ru-RU" dirty="0">
                <a:latin typeface="Bahnschrift SemiBold SemiConden" panose="020B0502040204020203" pitchFamily="34" charset="0"/>
              </a:rPr>
              <a:t> є </a:t>
            </a:r>
            <a:r>
              <a:rPr lang="ru-RU" dirty="0" err="1">
                <a:latin typeface="Bahnschrift SemiBold SemiConden" panose="020B0502040204020203" pitchFamily="34" charset="0"/>
              </a:rPr>
              <a:t>такі</a:t>
            </a:r>
            <a:r>
              <a:rPr lang="ru-RU" dirty="0">
                <a:latin typeface="Bahnschrift SemiBold SemiConden" panose="020B0502040204020203" pitchFamily="34" charset="0"/>
              </a:rPr>
              <a:t>:</a:t>
            </a:r>
          </a:p>
          <a:p>
            <a:pPr lvl="0"/>
            <a:r>
              <a:rPr lang="ru-RU" dirty="0" err="1">
                <a:latin typeface="Bahnschrift SemiBold SemiConden" panose="020B0502040204020203" pitchFamily="34" charset="0"/>
              </a:rPr>
              <a:t>кожен</a:t>
            </a:r>
            <a:r>
              <a:rPr lang="ru-RU" dirty="0">
                <a:latin typeface="Bahnschrift SemiBold SemiConden" panose="020B0502040204020203" pitchFamily="34" charset="0"/>
              </a:rPr>
              <a:t> орган </a:t>
            </a:r>
            <a:r>
              <a:rPr lang="ru-RU" dirty="0" err="1">
                <a:latin typeface="Bahnschrift SemiBold SemiConden" panose="020B0502040204020203" pitchFamily="34" charset="0"/>
              </a:rPr>
              <a:t>виконавчої</a:t>
            </a:r>
            <a:r>
              <a:rPr lang="ru-RU" dirty="0">
                <a:latin typeface="Bahnschrift SemiBold SemiConden" panose="020B0502040204020203" pitchFamily="34" charset="0"/>
              </a:rPr>
              <a:t> </a:t>
            </a:r>
            <a:r>
              <a:rPr lang="ru-RU" dirty="0" err="1">
                <a:latin typeface="Bahnschrift SemiBold SemiConden" panose="020B0502040204020203" pitchFamily="34" charset="0"/>
              </a:rPr>
              <a:t>влади</a:t>
            </a:r>
            <a:r>
              <a:rPr lang="ru-RU" dirty="0">
                <a:latin typeface="Bahnschrift SemiBold SemiConden" panose="020B0502040204020203" pitchFamily="34" charset="0"/>
              </a:rPr>
              <a:t>, </a:t>
            </a:r>
            <a:r>
              <a:rPr lang="ru-RU" dirty="0" err="1">
                <a:latin typeface="Bahnschrift SemiBold SemiConden" panose="020B0502040204020203" pitchFamily="34" charset="0"/>
              </a:rPr>
              <a:t>діючи</a:t>
            </a:r>
            <a:r>
              <a:rPr lang="ru-RU" dirty="0">
                <a:latin typeface="Bahnschrift SemiBold SemiConden" panose="020B0502040204020203" pitchFamily="34" charset="0"/>
              </a:rPr>
              <a:t> </a:t>
            </a:r>
            <a:r>
              <a:rPr lang="ru-RU" dirty="0" err="1">
                <a:latin typeface="Bahnschrift SemiBold SemiConden" panose="020B0502040204020203" pitchFamily="34" charset="0"/>
              </a:rPr>
              <a:t>від</a:t>
            </a:r>
            <a:r>
              <a:rPr lang="ru-RU" dirty="0">
                <a:latin typeface="Bahnschrift SemiBold SemiConden" panose="020B0502040204020203" pitchFamily="34" charset="0"/>
              </a:rPr>
              <a:t> </a:t>
            </a:r>
            <a:r>
              <a:rPr lang="ru-RU" dirty="0" err="1">
                <a:latin typeface="Bahnschrift SemiBold SemiConden" panose="020B0502040204020203" pitchFamily="34" charset="0"/>
              </a:rPr>
              <a:t>імені</a:t>
            </a:r>
            <a:r>
              <a:rPr lang="ru-RU" dirty="0">
                <a:latin typeface="Bahnschrift SemiBold SemiConden" panose="020B0502040204020203" pitchFamily="34" charset="0"/>
              </a:rPr>
              <a:t> та за </a:t>
            </a:r>
            <a:r>
              <a:rPr lang="ru-RU" dirty="0" err="1">
                <a:latin typeface="Bahnschrift SemiBold SemiConden" panose="020B0502040204020203" pitchFamily="34" charset="0"/>
              </a:rPr>
              <a:t>дорученням</a:t>
            </a:r>
            <a:r>
              <a:rPr lang="ru-RU" dirty="0">
                <a:latin typeface="Bahnschrift SemiBold SemiConden" panose="020B0502040204020203" pitchFamily="34" charset="0"/>
              </a:rPr>
              <a:t> </a:t>
            </a:r>
            <a:r>
              <a:rPr lang="ru-RU" dirty="0" err="1">
                <a:latin typeface="Bahnschrift SemiBold SemiConden" panose="020B0502040204020203" pitchFamily="34" charset="0"/>
              </a:rPr>
              <a:t>держави</a:t>
            </a:r>
            <a:r>
              <a:rPr lang="ru-RU" dirty="0">
                <a:latin typeface="Bahnschrift SemiBold SemiConden" panose="020B0502040204020203" pitchFamily="34" charset="0"/>
              </a:rPr>
              <a:t>, </a:t>
            </a:r>
            <a:r>
              <a:rPr lang="ru-RU" dirty="0" err="1">
                <a:latin typeface="Bahnschrift SemiBold SemiConden" panose="020B0502040204020203" pitchFamily="34" charset="0"/>
              </a:rPr>
              <a:t>має</a:t>
            </a:r>
            <a:r>
              <a:rPr lang="ru-RU" dirty="0">
                <a:latin typeface="Bahnschrift SemiBold SemiConden" panose="020B0502040204020203" pitchFamily="34" charset="0"/>
              </a:rPr>
              <a:t> </a:t>
            </a:r>
            <a:r>
              <a:rPr lang="ru-RU" dirty="0" err="1">
                <a:latin typeface="Bahnschrift SemiBold SemiConden" panose="020B0502040204020203" pitchFamily="34" charset="0"/>
              </a:rPr>
              <a:t>певний</a:t>
            </a:r>
            <a:r>
              <a:rPr lang="ru-RU" dirty="0">
                <a:latin typeface="Bahnschrift SemiBold SemiConden" panose="020B0502040204020203" pitchFamily="34" charset="0"/>
              </a:rPr>
              <a:t> </a:t>
            </a:r>
            <a:r>
              <a:rPr lang="ru-RU" dirty="0" err="1">
                <a:latin typeface="Bahnschrift SemiBold SemiConden" panose="020B0502040204020203" pitchFamily="34" charset="0"/>
              </a:rPr>
              <a:t>правовий</a:t>
            </a:r>
            <a:r>
              <a:rPr lang="ru-RU" dirty="0">
                <a:latin typeface="Bahnschrift SemiBold SemiConden" panose="020B0502040204020203" pitchFamily="34" charset="0"/>
              </a:rPr>
              <a:t> статус, є </a:t>
            </a:r>
            <a:r>
              <a:rPr lang="ru-RU" dirty="0" err="1">
                <a:latin typeface="Bahnschrift SemiBold SemiConden" panose="020B0502040204020203" pitchFamily="34" charset="0"/>
              </a:rPr>
              <a:t>носієм</a:t>
            </a:r>
            <a:r>
              <a:rPr lang="ru-RU" dirty="0">
                <a:latin typeface="Bahnschrift SemiBold SemiConden" panose="020B0502040204020203" pitchFamily="34" charset="0"/>
              </a:rPr>
              <a:t> </a:t>
            </a:r>
            <a:r>
              <a:rPr lang="ru-RU" dirty="0" err="1">
                <a:latin typeface="Bahnschrift SemiBold SemiConden" panose="020B0502040204020203" pitchFamily="34" charset="0"/>
              </a:rPr>
              <a:t>відповідних</a:t>
            </a:r>
            <a:r>
              <a:rPr lang="ru-RU" dirty="0">
                <a:latin typeface="Bahnschrift SemiBold SemiConden" panose="020B0502040204020203" pitchFamily="34" charset="0"/>
              </a:rPr>
              <a:t> </a:t>
            </a:r>
            <a:r>
              <a:rPr lang="ru-RU" dirty="0" err="1">
                <a:latin typeface="Bahnschrift SemiBold SemiConden" panose="020B0502040204020203" pitchFamily="34" charset="0"/>
              </a:rPr>
              <a:t>державновладних</a:t>
            </a:r>
            <a:r>
              <a:rPr lang="ru-RU" dirty="0">
                <a:latin typeface="Bahnschrift SemiBold SemiConden" panose="020B0502040204020203" pitchFamily="34" charset="0"/>
              </a:rPr>
              <a:t> </a:t>
            </a:r>
            <a:r>
              <a:rPr lang="ru-RU" dirty="0" err="1">
                <a:latin typeface="Bahnschrift SemiBold SemiConden" panose="020B0502040204020203" pitchFamily="34" charset="0"/>
              </a:rPr>
              <a:t>повноважень</a:t>
            </a:r>
            <a:r>
              <a:rPr lang="ru-RU" dirty="0">
                <a:latin typeface="Bahnschrift SemiBold SemiConden" panose="020B0502040204020203" pitchFamily="34" charset="0"/>
              </a:rPr>
              <a:t>;</a:t>
            </a:r>
          </a:p>
          <a:p>
            <a:pPr lvl="0"/>
            <a:r>
              <a:rPr lang="ru-RU" dirty="0" err="1">
                <a:latin typeface="Bahnschrift SemiBold SemiConden" panose="020B0502040204020203" pitchFamily="34" charset="0"/>
              </a:rPr>
              <a:t>основним</a:t>
            </a:r>
            <a:r>
              <a:rPr lang="ru-RU" dirty="0">
                <a:latin typeface="Bahnschrift SemiBold SemiConden" panose="020B0502040204020203" pitchFamily="34" charset="0"/>
              </a:rPr>
              <a:t> </a:t>
            </a:r>
            <a:r>
              <a:rPr lang="ru-RU" dirty="0" err="1">
                <a:latin typeface="Bahnschrift SemiBold SemiConden" panose="020B0502040204020203" pitchFamily="34" charset="0"/>
              </a:rPr>
              <a:t>змістом</a:t>
            </a:r>
            <a:r>
              <a:rPr lang="ru-RU" dirty="0">
                <a:latin typeface="Bahnschrift SemiBold SemiConden" panose="020B0502040204020203" pitchFamily="34" charset="0"/>
              </a:rPr>
              <a:t> </a:t>
            </a:r>
            <a:r>
              <a:rPr lang="ru-RU" dirty="0" err="1">
                <a:latin typeface="Bahnschrift SemiBold SemiConden" panose="020B0502040204020203" pitchFamily="34" charset="0"/>
              </a:rPr>
              <a:t>діяльності</a:t>
            </a:r>
            <a:r>
              <a:rPr lang="ru-RU" dirty="0">
                <a:latin typeface="Bahnschrift SemiBold SemiConden" panose="020B0502040204020203" pitchFamily="34" charset="0"/>
              </a:rPr>
              <a:t> </a:t>
            </a:r>
            <a:r>
              <a:rPr lang="ru-RU" dirty="0" err="1">
                <a:latin typeface="Bahnschrift SemiBold SemiConden" panose="020B0502040204020203" pitchFamily="34" charset="0"/>
              </a:rPr>
              <a:t>органів</a:t>
            </a:r>
            <a:r>
              <a:rPr lang="ru-RU" dirty="0">
                <a:latin typeface="Bahnschrift SemiBold SemiConden" panose="020B0502040204020203" pitchFamily="34" charset="0"/>
              </a:rPr>
              <a:t> </a:t>
            </a:r>
            <a:r>
              <a:rPr lang="ru-RU" dirty="0" err="1">
                <a:latin typeface="Bahnschrift SemiBold SemiConden" panose="020B0502040204020203" pitchFamily="34" charset="0"/>
              </a:rPr>
              <a:t>виконавчої</a:t>
            </a:r>
            <a:r>
              <a:rPr lang="ru-RU" dirty="0">
                <a:latin typeface="Bahnschrift SemiBold SemiConden" panose="020B0502040204020203" pitchFamily="34" charset="0"/>
              </a:rPr>
              <a:t> </a:t>
            </a:r>
            <a:r>
              <a:rPr lang="ru-RU" dirty="0" err="1">
                <a:latin typeface="Bahnschrift SemiBold SemiConden" panose="020B0502040204020203" pitchFamily="34" charset="0"/>
              </a:rPr>
              <a:t>влади</a:t>
            </a:r>
            <a:r>
              <a:rPr lang="ru-RU" dirty="0">
                <a:latin typeface="Bahnschrift SemiBold SemiConden" panose="020B0502040204020203" pitchFamily="34" charset="0"/>
              </a:rPr>
              <a:t> є </a:t>
            </a:r>
            <a:r>
              <a:rPr lang="ru-RU" dirty="0" err="1">
                <a:latin typeface="Bahnschrift SemiBold SemiConden" panose="020B0502040204020203" pitchFamily="34" charset="0"/>
              </a:rPr>
              <a:t>надання</a:t>
            </a:r>
            <a:r>
              <a:rPr lang="ru-RU" dirty="0">
                <a:latin typeface="Bahnschrift SemiBold SemiConden" panose="020B0502040204020203" pitchFamily="34" charset="0"/>
              </a:rPr>
              <a:t> </a:t>
            </a:r>
            <a:r>
              <a:rPr lang="ru-RU" dirty="0" err="1">
                <a:latin typeface="Bahnschrift SemiBold SemiConden" panose="020B0502040204020203" pitchFamily="34" charset="0"/>
              </a:rPr>
              <a:t>адміністративних</a:t>
            </a:r>
            <a:r>
              <a:rPr lang="ru-RU" dirty="0">
                <a:latin typeface="Bahnschrift SemiBold SemiConden" panose="020B0502040204020203" pitchFamily="34" charset="0"/>
              </a:rPr>
              <a:t> </a:t>
            </a:r>
            <a:r>
              <a:rPr lang="ru-RU" dirty="0" err="1">
                <a:latin typeface="Bahnschrift SemiBold SemiConden" panose="020B0502040204020203" pitchFamily="34" charset="0"/>
              </a:rPr>
              <a:t>послуг</a:t>
            </a:r>
            <a:r>
              <a:rPr lang="ru-RU" dirty="0">
                <a:latin typeface="Bahnschrift SemiBold SemiConden" panose="020B0502040204020203" pitchFamily="34" charset="0"/>
              </a:rPr>
              <a:t> і </a:t>
            </a:r>
            <a:r>
              <a:rPr lang="ru-RU" dirty="0" err="1">
                <a:latin typeface="Bahnschrift SemiBold SemiConden" panose="020B0502040204020203" pitchFamily="34" charset="0"/>
              </a:rPr>
              <a:t>здійснення</a:t>
            </a:r>
            <a:r>
              <a:rPr lang="ru-RU" dirty="0">
                <a:latin typeface="Bahnschrift SemiBold SemiConden" panose="020B0502040204020203" pitchFamily="34" charset="0"/>
              </a:rPr>
              <a:t> </a:t>
            </a:r>
            <a:r>
              <a:rPr lang="ru-RU" dirty="0" err="1">
                <a:latin typeface="Bahnschrift SemiBold SemiConden" panose="020B0502040204020203" pitchFamily="34" charset="0"/>
              </a:rPr>
              <a:t>публічного</a:t>
            </a:r>
            <a:r>
              <a:rPr lang="ru-RU" dirty="0">
                <a:latin typeface="Bahnschrift SemiBold SemiConden" panose="020B0502040204020203" pitchFamily="34" charset="0"/>
              </a:rPr>
              <a:t> </a:t>
            </a:r>
            <a:r>
              <a:rPr lang="ru-RU" dirty="0" err="1">
                <a:latin typeface="Bahnschrift SemiBold SemiConden" panose="020B0502040204020203" pitchFamily="34" charset="0"/>
              </a:rPr>
              <a:t>управління</a:t>
            </a:r>
            <a:r>
              <a:rPr lang="ru-RU" dirty="0">
                <a:latin typeface="Bahnschrift SemiBold SemiConden" panose="020B0502040204020203" pitchFamily="34" charset="0"/>
              </a:rPr>
              <a:t>;</a:t>
            </a:r>
          </a:p>
          <a:p>
            <a:pPr lvl="0"/>
            <a:r>
              <a:rPr lang="ru-RU" dirty="0" err="1">
                <a:latin typeface="Bahnschrift SemiBold SemiConden" panose="020B0502040204020203" pitchFamily="34" charset="0"/>
              </a:rPr>
              <a:t>створення</a:t>
            </a:r>
            <a:r>
              <a:rPr lang="ru-RU" dirty="0">
                <a:latin typeface="Bahnschrift SemiBold SemiConden" panose="020B0502040204020203" pitchFamily="34" charset="0"/>
              </a:rPr>
              <a:t>, структура, порядок </a:t>
            </a:r>
            <a:r>
              <a:rPr lang="ru-RU" dirty="0" err="1">
                <a:latin typeface="Bahnschrift SemiBold SemiConden" panose="020B0502040204020203" pitchFamily="34" charset="0"/>
              </a:rPr>
              <a:t>діяльності</a:t>
            </a:r>
            <a:r>
              <a:rPr lang="ru-RU" dirty="0">
                <a:latin typeface="Bahnschrift SemiBold SemiConden" panose="020B0502040204020203" pitchFamily="34" charset="0"/>
              </a:rPr>
              <a:t> й </a:t>
            </a:r>
            <a:r>
              <a:rPr lang="ru-RU" dirty="0" err="1">
                <a:latin typeface="Bahnschrift SemiBold SemiConden" panose="020B0502040204020203" pitchFamily="34" charset="0"/>
              </a:rPr>
              <a:t>компетенція</a:t>
            </a:r>
            <a:r>
              <a:rPr lang="ru-RU" dirty="0">
                <a:latin typeface="Bahnschrift SemiBold SemiConden" panose="020B0502040204020203" pitchFamily="34" charset="0"/>
              </a:rPr>
              <a:t> </a:t>
            </a:r>
            <a:r>
              <a:rPr lang="ru-RU" dirty="0" err="1">
                <a:latin typeface="Bahnschrift SemiBold SemiConden" panose="020B0502040204020203" pitchFamily="34" charset="0"/>
              </a:rPr>
              <a:t>органів</a:t>
            </a:r>
            <a:r>
              <a:rPr lang="ru-RU" dirty="0">
                <a:latin typeface="Bahnschrift SemiBold SemiConden" panose="020B0502040204020203" pitchFamily="34" charset="0"/>
              </a:rPr>
              <a:t> </a:t>
            </a:r>
            <a:r>
              <a:rPr lang="ru-RU" dirty="0" err="1">
                <a:latin typeface="Bahnschrift SemiBold SemiConden" panose="020B0502040204020203" pitchFamily="34" charset="0"/>
              </a:rPr>
              <a:t>виконавчої</a:t>
            </a:r>
            <a:r>
              <a:rPr lang="ru-RU" dirty="0">
                <a:latin typeface="Bahnschrift SemiBold SemiConden" panose="020B0502040204020203" pitchFamily="34" charset="0"/>
              </a:rPr>
              <a:t> </a:t>
            </a:r>
            <a:r>
              <a:rPr lang="ru-RU" dirty="0" err="1">
                <a:latin typeface="Bahnschrift SemiBold SemiConden" panose="020B0502040204020203" pitchFamily="34" charset="0"/>
              </a:rPr>
              <a:t>влади</a:t>
            </a:r>
            <a:r>
              <a:rPr lang="ru-RU" dirty="0">
                <a:latin typeface="Bahnschrift SemiBold SemiConden" panose="020B0502040204020203" pitchFamily="34" charset="0"/>
              </a:rPr>
              <a:t> </a:t>
            </a:r>
            <a:r>
              <a:rPr lang="ru-RU" dirty="0" err="1">
                <a:latin typeface="Bahnschrift SemiBold SemiConden" panose="020B0502040204020203" pitchFamily="34" charset="0"/>
              </a:rPr>
              <a:t>визначаються</a:t>
            </a:r>
            <a:r>
              <a:rPr lang="ru-RU" dirty="0">
                <a:latin typeface="Bahnschrift SemiBold SemiConden" panose="020B0502040204020203" pitchFamily="34" charset="0"/>
              </a:rPr>
              <a:t> </a:t>
            </a:r>
            <a:r>
              <a:rPr lang="ru-RU" dirty="0" err="1">
                <a:latin typeface="Bahnschrift SemiBold SemiConden" panose="020B0502040204020203" pitchFamily="34" charset="0"/>
              </a:rPr>
              <a:t>Конституцією</a:t>
            </a:r>
            <a:r>
              <a:rPr lang="ru-RU" dirty="0">
                <a:latin typeface="Bahnschrift SemiBold SemiConden" panose="020B0502040204020203" pitchFamily="34" charset="0"/>
              </a:rPr>
              <a:t> та законами </a:t>
            </a:r>
            <a:r>
              <a:rPr lang="ru-RU" dirty="0" err="1">
                <a:latin typeface="Bahnschrift SemiBold SemiConden" panose="020B0502040204020203" pitchFamily="34" charset="0"/>
              </a:rPr>
              <a:t>України</a:t>
            </a:r>
            <a:r>
              <a:rPr lang="ru-RU" dirty="0">
                <a:latin typeface="Bahnschrift SemiBold SemiConden" panose="020B0502040204020203" pitchFamily="34" charset="0"/>
              </a:rPr>
              <a:t>, актами </a:t>
            </a:r>
            <a:r>
              <a:rPr lang="ru-RU" dirty="0" err="1">
                <a:latin typeface="Bahnschrift SemiBold SemiConden" panose="020B0502040204020203" pitchFamily="34" charset="0"/>
              </a:rPr>
              <a:t>Кабінету</a:t>
            </a:r>
            <a:r>
              <a:rPr lang="ru-RU" dirty="0">
                <a:latin typeface="Bahnschrift SemiBold SemiConden" panose="020B0502040204020203" pitchFamily="34" charset="0"/>
              </a:rPr>
              <a:t> </a:t>
            </a:r>
            <a:r>
              <a:rPr lang="ru-RU" dirty="0" err="1">
                <a:latin typeface="Bahnschrift SemiBold SemiConden" panose="020B0502040204020203" pitchFamily="34" charset="0"/>
              </a:rPr>
              <a:t>Міністрів</a:t>
            </a:r>
            <a:r>
              <a:rPr lang="ru-RU" dirty="0">
                <a:latin typeface="Bahnschrift SemiBold SemiConden" panose="020B0502040204020203" pitchFamily="34" charset="0"/>
              </a:rPr>
              <a:t> </a:t>
            </a:r>
            <a:r>
              <a:rPr lang="ru-RU" dirty="0" err="1">
                <a:latin typeface="Bahnschrift SemiBold SemiConden" panose="020B0502040204020203" pitchFamily="34" charset="0"/>
              </a:rPr>
              <a:t>України</a:t>
            </a:r>
            <a:r>
              <a:rPr lang="ru-RU" dirty="0">
                <a:latin typeface="Bahnschrift SemiBold SemiConden" panose="020B0502040204020203" pitchFamily="34" charset="0"/>
              </a:rPr>
              <a:t>, </a:t>
            </a:r>
            <a:r>
              <a:rPr lang="ru-RU" dirty="0" err="1">
                <a:latin typeface="Bahnschrift SemiBold SemiConden" panose="020B0502040204020203" pitchFamily="34" charset="0"/>
              </a:rPr>
              <a:t>іншими</a:t>
            </a:r>
            <a:r>
              <a:rPr lang="ru-RU" dirty="0">
                <a:latin typeface="Bahnschrift SemiBold SemiConden" panose="020B0502040204020203" pitchFamily="34" charset="0"/>
              </a:rPr>
              <a:t> </a:t>
            </a:r>
            <a:r>
              <a:rPr lang="ru-RU" dirty="0" err="1">
                <a:latin typeface="Bahnschrift SemiBold SemiConden" panose="020B0502040204020203" pitchFamily="34" charset="0"/>
              </a:rPr>
              <a:t>нормативними</a:t>
            </a:r>
            <a:r>
              <a:rPr lang="ru-RU" dirty="0">
                <a:latin typeface="Bahnschrift SemiBold SemiConden" panose="020B0502040204020203" pitchFamily="34" charset="0"/>
              </a:rPr>
              <a:t> </a:t>
            </a:r>
            <a:r>
              <a:rPr lang="ru-RU" dirty="0" err="1">
                <a:latin typeface="Bahnschrift SemiBold SemiConden" panose="020B0502040204020203" pitchFamily="34" charset="0"/>
              </a:rPr>
              <a:t>правовими</a:t>
            </a:r>
            <a:r>
              <a:rPr lang="ru-RU" dirty="0">
                <a:latin typeface="Bahnschrift SemiBold SemiConden" panose="020B0502040204020203" pitchFamily="34" charset="0"/>
              </a:rPr>
              <a:t> актами;</a:t>
            </a:r>
          </a:p>
          <a:p>
            <a:pPr lvl="0"/>
            <a:r>
              <a:rPr lang="ru-RU" dirty="0" err="1">
                <a:latin typeface="Bahnschrift SemiBold SemiConden" panose="020B0502040204020203" pitchFamily="34" charset="0"/>
              </a:rPr>
              <a:t>органи</a:t>
            </a:r>
            <a:r>
              <a:rPr lang="ru-RU" dirty="0">
                <a:latin typeface="Bahnschrift SemiBold SemiConden" panose="020B0502040204020203" pitchFamily="34" charset="0"/>
              </a:rPr>
              <a:t> </a:t>
            </a:r>
            <a:r>
              <a:rPr lang="ru-RU" dirty="0" err="1">
                <a:latin typeface="Bahnschrift SemiBold SemiConden" panose="020B0502040204020203" pitchFamily="34" charset="0"/>
              </a:rPr>
              <a:t>виконавчої</a:t>
            </a:r>
            <a:r>
              <a:rPr lang="ru-RU" dirty="0">
                <a:latin typeface="Bahnschrift SemiBold SemiConden" panose="020B0502040204020203" pitchFamily="34" charset="0"/>
              </a:rPr>
              <a:t> </a:t>
            </a:r>
            <a:r>
              <a:rPr lang="ru-RU" dirty="0" err="1">
                <a:latin typeface="Bahnschrift SemiBold SemiConden" panose="020B0502040204020203" pitchFamily="34" charset="0"/>
              </a:rPr>
              <a:t>влади</a:t>
            </a:r>
            <a:r>
              <a:rPr lang="ru-RU" dirty="0">
                <a:latin typeface="Bahnschrift SemiBold SemiConden" panose="020B0502040204020203" pitchFamily="34" charset="0"/>
              </a:rPr>
              <a:t> </a:t>
            </a:r>
            <a:r>
              <a:rPr lang="ru-RU" dirty="0" err="1">
                <a:latin typeface="Bahnschrift SemiBold SemiConden" panose="020B0502040204020203" pitchFamily="34" charset="0"/>
              </a:rPr>
              <a:t>створюють</a:t>
            </a:r>
            <a:r>
              <a:rPr lang="ru-RU" dirty="0">
                <a:latin typeface="Bahnschrift SemiBold SemiConden" panose="020B0502040204020203" pitchFamily="34" charset="0"/>
              </a:rPr>
              <a:t> </a:t>
            </a:r>
            <a:r>
              <a:rPr lang="ru-RU" dirty="0" err="1">
                <a:latin typeface="Bahnschrift SemiBold SemiConden" panose="020B0502040204020203" pitchFamily="34" charset="0"/>
              </a:rPr>
              <a:t>єдину</a:t>
            </a:r>
            <a:r>
              <a:rPr lang="ru-RU" dirty="0">
                <a:latin typeface="Bahnschrift SemiBold SemiConden" panose="020B0502040204020203" pitchFamily="34" charset="0"/>
              </a:rPr>
              <a:t> систему;</a:t>
            </a:r>
          </a:p>
          <a:p>
            <a:pPr lvl="0"/>
            <a:r>
              <a:rPr lang="ru-RU" dirty="0">
                <a:latin typeface="Bahnschrift SemiBold SemiConden" panose="020B0502040204020203" pitchFamily="34" charset="0"/>
              </a:rPr>
              <a:t>у межах </a:t>
            </a:r>
            <a:r>
              <a:rPr lang="ru-RU" dirty="0" err="1">
                <a:latin typeface="Bahnschrift SemiBold SemiConden" panose="020B0502040204020203" pitchFamily="34" charset="0"/>
              </a:rPr>
              <a:t>цієї</a:t>
            </a:r>
            <a:r>
              <a:rPr lang="ru-RU" dirty="0">
                <a:latin typeface="Bahnschrift SemiBold SemiConden" panose="020B0502040204020203" pitchFamily="34" charset="0"/>
              </a:rPr>
              <a:t> </a:t>
            </a:r>
            <a:r>
              <a:rPr lang="ru-RU" dirty="0" err="1">
                <a:latin typeface="Bahnschrift SemiBold SemiConden" panose="020B0502040204020203" pitchFamily="34" charset="0"/>
              </a:rPr>
              <a:t>системи</a:t>
            </a:r>
            <a:r>
              <a:rPr lang="ru-RU" dirty="0">
                <a:latin typeface="Bahnschrift SemiBold SemiConden" panose="020B0502040204020203" pitchFamily="34" charset="0"/>
              </a:rPr>
              <a:t> </a:t>
            </a:r>
            <a:r>
              <a:rPr lang="ru-RU" dirty="0" err="1">
                <a:latin typeface="Bahnschrift SemiBold SemiConden" panose="020B0502040204020203" pitchFamily="34" charset="0"/>
              </a:rPr>
              <a:t>органи</a:t>
            </a:r>
            <a:r>
              <a:rPr lang="ru-RU" dirty="0">
                <a:latin typeface="Bahnschrift SemiBold SemiConden" panose="020B0502040204020203" pitchFamily="34" charset="0"/>
              </a:rPr>
              <a:t> </a:t>
            </a:r>
            <a:r>
              <a:rPr lang="ru-RU" dirty="0" err="1">
                <a:latin typeface="Bahnschrift SemiBold SemiConden" panose="020B0502040204020203" pitchFamily="34" charset="0"/>
              </a:rPr>
              <a:t>виконавчої</a:t>
            </a:r>
            <a:r>
              <a:rPr lang="ru-RU" dirty="0">
                <a:latin typeface="Bahnschrift SemiBold SemiConden" panose="020B0502040204020203" pitchFamily="34" charset="0"/>
              </a:rPr>
              <a:t> </a:t>
            </a:r>
            <a:r>
              <a:rPr lang="ru-RU" dirty="0" err="1">
                <a:latin typeface="Bahnschrift SemiBold SemiConden" panose="020B0502040204020203" pitchFamily="34" charset="0"/>
              </a:rPr>
              <a:t>влади</a:t>
            </a:r>
            <a:r>
              <a:rPr lang="ru-RU" dirty="0">
                <a:latin typeface="Bahnschrift SemiBold SemiConden" panose="020B0502040204020203" pitchFamily="34" charset="0"/>
              </a:rPr>
              <a:t> </a:t>
            </a:r>
            <a:r>
              <a:rPr lang="ru-RU" dirty="0" err="1">
                <a:latin typeface="Bahnschrift SemiBold SemiConden" panose="020B0502040204020203" pitchFamily="34" charset="0"/>
              </a:rPr>
              <a:t>наділяються</a:t>
            </a:r>
            <a:r>
              <a:rPr lang="ru-RU" dirty="0">
                <a:latin typeface="Bahnschrift SemiBold SemiConden" panose="020B0502040204020203" pitchFamily="34" charset="0"/>
              </a:rPr>
              <a:t> </a:t>
            </a:r>
            <a:r>
              <a:rPr lang="ru-RU" dirty="0" err="1">
                <a:latin typeface="Bahnschrift SemiBold SemiConden" panose="020B0502040204020203" pitchFamily="34" charset="0"/>
              </a:rPr>
              <a:t>необхідною</a:t>
            </a:r>
            <a:r>
              <a:rPr lang="ru-RU" dirty="0">
                <a:latin typeface="Bahnschrift SemiBold SemiConden" panose="020B0502040204020203" pitchFamily="34" charset="0"/>
              </a:rPr>
              <a:t> оперативною </a:t>
            </a:r>
            <a:r>
              <a:rPr lang="ru-RU" dirty="0" err="1">
                <a:latin typeface="Bahnschrift SemiBold SemiConden" panose="020B0502040204020203" pitchFamily="34" charset="0"/>
              </a:rPr>
              <a:t>самостійністю</a:t>
            </a:r>
            <a:r>
              <a:rPr lang="ru-RU" dirty="0">
                <a:latin typeface="Bahnschrift SemiBold SemiConden" panose="020B0502040204020203" pitchFamily="34" charset="0"/>
              </a:rPr>
              <a:t>, </a:t>
            </a:r>
            <a:r>
              <a:rPr lang="ru-RU" dirty="0" err="1">
                <a:latin typeface="Bahnschrift SemiBold SemiConden" panose="020B0502040204020203" pitchFamily="34" charset="0"/>
              </a:rPr>
              <a:t>що</a:t>
            </a:r>
            <a:r>
              <a:rPr lang="ru-RU" dirty="0">
                <a:latin typeface="Bahnschrift SemiBold SemiConden" panose="020B0502040204020203" pitchFamily="34" charset="0"/>
              </a:rPr>
              <a:t> </a:t>
            </a:r>
            <a:r>
              <a:rPr lang="ru-RU" dirty="0" err="1">
                <a:latin typeface="Bahnschrift SemiBold SemiConden" panose="020B0502040204020203" pitchFamily="34" charset="0"/>
              </a:rPr>
              <a:t>виражається</a:t>
            </a:r>
            <a:r>
              <a:rPr lang="ru-RU" dirty="0">
                <a:latin typeface="Bahnschrift SemiBold SemiConden" panose="020B0502040204020203" pitchFamily="34" charset="0"/>
              </a:rPr>
              <a:t> в </a:t>
            </a:r>
            <a:r>
              <a:rPr lang="ru-RU" dirty="0" err="1">
                <a:latin typeface="Bahnschrift SemiBold SemiConden" panose="020B0502040204020203" pitchFamily="34" charset="0"/>
              </a:rPr>
              <a:t>їх</a:t>
            </a:r>
            <a:r>
              <a:rPr lang="ru-RU" dirty="0">
                <a:latin typeface="Bahnschrift SemiBold SemiConden" panose="020B0502040204020203" pitchFamily="34" charset="0"/>
              </a:rPr>
              <a:t> </a:t>
            </a:r>
            <a:r>
              <a:rPr lang="ru-RU" dirty="0" err="1">
                <a:latin typeface="Bahnschrift SemiBold SemiConden" panose="020B0502040204020203" pitchFamily="34" charset="0"/>
              </a:rPr>
              <a:t>компетенції</a:t>
            </a:r>
            <a:r>
              <a:rPr lang="ru-RU" dirty="0">
                <a:latin typeface="Bahnschrift SemiBold SemiConden" panose="020B0502040204020203" pitchFamily="34" charset="0"/>
              </a:rPr>
              <a:t>;</a:t>
            </a:r>
          </a:p>
          <a:p>
            <a:pPr lvl="0"/>
            <a:r>
              <a:rPr lang="ru-RU" dirty="0" err="1">
                <a:latin typeface="Bahnschrift SemiBold SemiConden" panose="020B0502040204020203" pitchFamily="34" charset="0"/>
              </a:rPr>
              <a:t>діяльність</a:t>
            </a:r>
            <a:r>
              <a:rPr lang="ru-RU" dirty="0">
                <a:latin typeface="Bahnschrift SemiBold SemiConden" panose="020B0502040204020203" pitchFamily="34" charset="0"/>
              </a:rPr>
              <a:t> </a:t>
            </a:r>
            <a:r>
              <a:rPr lang="ru-RU" dirty="0" err="1">
                <a:latin typeface="Bahnschrift SemiBold SemiConden" panose="020B0502040204020203" pitchFamily="34" charset="0"/>
              </a:rPr>
              <a:t>органів</a:t>
            </a:r>
            <a:r>
              <a:rPr lang="ru-RU" dirty="0">
                <a:latin typeface="Bahnschrift SemiBold SemiConden" panose="020B0502040204020203" pitchFamily="34" charset="0"/>
              </a:rPr>
              <a:t> </a:t>
            </a:r>
            <a:r>
              <a:rPr lang="ru-RU" dirty="0" err="1">
                <a:latin typeface="Bahnschrift SemiBold SemiConden" panose="020B0502040204020203" pitchFamily="34" charset="0"/>
              </a:rPr>
              <a:t>виконавчої</a:t>
            </a:r>
            <a:r>
              <a:rPr lang="ru-RU" dirty="0">
                <a:latin typeface="Bahnschrift SemiBold SemiConden" panose="020B0502040204020203" pitchFamily="34" charset="0"/>
              </a:rPr>
              <a:t> </a:t>
            </a:r>
            <a:r>
              <a:rPr lang="ru-RU" dirty="0" err="1">
                <a:latin typeface="Bahnschrift SemiBold SemiConden" panose="020B0502040204020203" pitchFamily="34" charset="0"/>
              </a:rPr>
              <a:t>влади</a:t>
            </a:r>
            <a:r>
              <a:rPr lang="ru-RU" dirty="0">
                <a:latin typeface="Bahnschrift SemiBold SemiConden" panose="020B0502040204020203" pitchFamily="34" charset="0"/>
              </a:rPr>
              <a:t> </a:t>
            </a:r>
            <a:r>
              <a:rPr lang="ru-RU" dirty="0" err="1">
                <a:latin typeface="Bahnschrift SemiBold SemiConden" panose="020B0502040204020203" pitchFamily="34" charset="0"/>
              </a:rPr>
              <a:t>має</a:t>
            </a:r>
            <a:r>
              <a:rPr lang="ru-RU" dirty="0">
                <a:latin typeface="Bahnschrift SemiBold SemiConden" panose="020B0502040204020203" pitchFamily="34" charset="0"/>
              </a:rPr>
              <a:t> </a:t>
            </a:r>
            <a:r>
              <a:rPr lang="ru-RU" dirty="0" err="1">
                <a:latin typeface="Bahnschrift SemiBold SemiConden" panose="020B0502040204020203" pitchFamily="34" charset="0"/>
              </a:rPr>
              <a:t>підзаконний</a:t>
            </a:r>
            <a:r>
              <a:rPr lang="ru-RU" dirty="0">
                <a:latin typeface="Bahnschrift SemiBold SemiConden" panose="020B0502040204020203" pitchFamily="34" charset="0"/>
              </a:rPr>
              <a:t>, </a:t>
            </a:r>
            <a:r>
              <a:rPr lang="ru-RU" dirty="0" err="1">
                <a:latin typeface="Bahnschrift SemiBold SemiConden" panose="020B0502040204020203" pitchFamily="34" charset="0"/>
              </a:rPr>
              <a:t>адміністративно-сервісний</a:t>
            </a:r>
            <a:r>
              <a:rPr lang="ru-RU" dirty="0">
                <a:latin typeface="Bahnschrift SemiBold SemiConden" panose="020B0502040204020203" pitchFamily="34" charset="0"/>
              </a:rPr>
              <a:t> та </a:t>
            </a:r>
            <a:r>
              <a:rPr lang="ru-RU" dirty="0" err="1">
                <a:latin typeface="Bahnschrift SemiBold SemiConden" panose="020B0502040204020203" pitchFamily="34" charset="0"/>
              </a:rPr>
              <a:t>виконавчо-розпорядчий</a:t>
            </a:r>
            <a:r>
              <a:rPr lang="ru-RU" dirty="0">
                <a:latin typeface="Bahnschrift SemiBold SemiConden" panose="020B0502040204020203" pitchFamily="34" charset="0"/>
              </a:rPr>
              <a:t> характер, вони </a:t>
            </a:r>
            <a:r>
              <a:rPr lang="ru-RU" dirty="0" err="1">
                <a:latin typeface="Bahnschrift SemiBold SemiConden" panose="020B0502040204020203" pitchFamily="34" charset="0"/>
              </a:rPr>
              <a:t>здійснюють</a:t>
            </a:r>
            <a:r>
              <a:rPr lang="ru-RU" dirty="0">
                <a:latin typeface="Bahnschrift SemiBold SemiConden" panose="020B0502040204020203" pitchFamily="34" charset="0"/>
              </a:rPr>
              <a:t> </a:t>
            </a:r>
            <a:r>
              <a:rPr lang="ru-RU" dirty="0" err="1">
                <a:latin typeface="Bahnschrift SemiBold SemiConden" panose="020B0502040204020203" pitchFamily="34" charset="0"/>
              </a:rPr>
              <a:t>свої</a:t>
            </a:r>
            <a:r>
              <a:rPr lang="ru-RU" dirty="0">
                <a:latin typeface="Bahnschrift SemiBold SemiConden" panose="020B0502040204020203" pitchFamily="34" charset="0"/>
              </a:rPr>
              <a:t> </a:t>
            </a:r>
            <a:r>
              <a:rPr lang="ru-RU" dirty="0" err="1">
                <a:latin typeface="Bahnschrift SemiBold SemiConden" panose="020B0502040204020203" pitchFamily="34" charset="0"/>
              </a:rPr>
              <a:t>функції</a:t>
            </a:r>
            <a:r>
              <a:rPr lang="ru-RU" dirty="0">
                <a:latin typeface="Bahnschrift SemiBold SemiConden" panose="020B0502040204020203" pitchFamily="34" charset="0"/>
              </a:rPr>
              <a:t> на </a:t>
            </a:r>
            <a:r>
              <a:rPr lang="ru-RU" dirty="0" err="1">
                <a:latin typeface="Bahnschrift SemiBold SemiConden" panose="020B0502040204020203" pitchFamily="34" charset="0"/>
              </a:rPr>
              <a:t>підставі</a:t>
            </a:r>
            <a:r>
              <a:rPr lang="ru-RU" dirty="0">
                <a:latin typeface="Bahnschrift SemiBold SemiConden" panose="020B0502040204020203" pitchFamily="34" charset="0"/>
              </a:rPr>
              <a:t> та на </a:t>
            </a:r>
            <a:r>
              <a:rPr lang="ru-RU" dirty="0" err="1">
                <a:latin typeface="Bahnschrift SemiBold SemiConden" panose="020B0502040204020203" pitchFamily="34" charset="0"/>
              </a:rPr>
              <a:t>виконання</a:t>
            </a:r>
            <a:r>
              <a:rPr lang="ru-RU" dirty="0">
                <a:latin typeface="Bahnschrift SemiBold SemiConden" panose="020B0502040204020203" pitchFamily="34" charset="0"/>
              </a:rPr>
              <a:t> закону;</a:t>
            </a:r>
          </a:p>
          <a:p>
            <a:pPr lvl="0"/>
            <a:r>
              <a:rPr lang="ru-RU" dirty="0" err="1">
                <a:latin typeface="Bahnschrift SemiBold SemiConden" panose="020B0502040204020203" pitchFamily="34" charset="0"/>
              </a:rPr>
              <a:t>ухвалювати</a:t>
            </a:r>
            <a:r>
              <a:rPr lang="ru-RU" dirty="0">
                <a:latin typeface="Bahnschrift SemiBold SemiConden" panose="020B0502040204020203" pitchFamily="34" charset="0"/>
              </a:rPr>
              <a:t> </a:t>
            </a:r>
            <a:r>
              <a:rPr lang="ru-RU" dirty="0" err="1">
                <a:latin typeface="Bahnschrift SemiBold SemiConden" panose="020B0502040204020203" pitchFamily="34" charset="0"/>
              </a:rPr>
              <a:t>підзаконні</a:t>
            </a:r>
            <a:r>
              <a:rPr lang="ru-RU" dirty="0">
                <a:latin typeface="Bahnschrift SemiBold SemiConden" panose="020B0502040204020203" pitchFamily="34" charset="0"/>
              </a:rPr>
              <a:t> </a:t>
            </a:r>
            <a:r>
              <a:rPr lang="ru-RU" dirty="0" err="1">
                <a:latin typeface="Bahnschrift SemiBold SemiConden" panose="020B0502040204020203" pitchFamily="34" charset="0"/>
              </a:rPr>
              <a:t>нормативні</a:t>
            </a:r>
            <a:r>
              <a:rPr lang="ru-RU" dirty="0">
                <a:latin typeface="Bahnschrift SemiBold SemiConden" panose="020B0502040204020203" pitchFamily="34" charset="0"/>
              </a:rPr>
              <a:t> </a:t>
            </a:r>
            <a:r>
              <a:rPr lang="ru-RU" dirty="0" err="1">
                <a:latin typeface="Bahnschrift SemiBold SemiConden" panose="020B0502040204020203" pitchFamily="34" charset="0"/>
              </a:rPr>
              <a:t>акти</a:t>
            </a:r>
            <a:r>
              <a:rPr lang="ru-RU" dirty="0">
                <a:latin typeface="Bahnschrift SemiBold SemiConden" panose="020B0502040204020203" pitchFamily="34" charset="0"/>
              </a:rPr>
              <a:t>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29466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2843" y="1347066"/>
            <a:ext cx="6127596" cy="5076036"/>
          </a:xfrm>
        </p:spPr>
        <p:txBody>
          <a:bodyPr>
            <a:normAutofit/>
          </a:bodyPr>
          <a:lstStyle/>
          <a:p>
            <a:r>
              <a:rPr lang="ru-RU" sz="3200" b="1" dirty="0" err="1">
                <a:latin typeface="Bahnschrift SemiBold SemiConden" panose="020B0502040204020203" pitchFamily="34" charset="0"/>
              </a:rPr>
              <a:t>Отже</a:t>
            </a:r>
            <a:r>
              <a:rPr lang="ru-RU" sz="3200" b="1" dirty="0">
                <a:latin typeface="Bahnschrift SemiBold SemiConden" panose="020B0502040204020203" pitchFamily="34" charset="0"/>
              </a:rPr>
              <a:t>, </a:t>
            </a:r>
            <a:r>
              <a:rPr lang="ru-RU" sz="3200" b="1" dirty="0" err="1">
                <a:latin typeface="Bahnschrift SemiBold SemiConden" panose="020B0502040204020203" pitchFamily="34" charset="0"/>
              </a:rPr>
              <a:t>органи</a:t>
            </a:r>
            <a:r>
              <a:rPr lang="ru-RU" sz="3200" b="1" dirty="0">
                <a:latin typeface="Bahnschrift SemiBold SemiConden" panose="020B0502040204020203" pitchFamily="34" charset="0"/>
              </a:rPr>
              <a:t> </a:t>
            </a:r>
            <a:r>
              <a:rPr lang="ru-RU" sz="3200" b="1" dirty="0" err="1">
                <a:latin typeface="Bahnschrift SemiBold SemiConden" panose="020B0502040204020203" pitchFamily="34" charset="0"/>
              </a:rPr>
              <a:t>виконавчої</a:t>
            </a:r>
            <a:r>
              <a:rPr lang="ru-RU" sz="3200" b="1" dirty="0">
                <a:latin typeface="Bahnschrift SemiBold SemiConden" panose="020B0502040204020203" pitchFamily="34" charset="0"/>
              </a:rPr>
              <a:t> </a:t>
            </a:r>
            <a:r>
              <a:rPr lang="ru-RU" sz="3200" b="1" dirty="0" err="1">
                <a:latin typeface="Bahnschrift SemiBold SemiConden" panose="020B0502040204020203" pitchFamily="34" charset="0"/>
              </a:rPr>
              <a:t>влади</a:t>
            </a:r>
            <a:r>
              <a:rPr lang="ru-RU" sz="3200" b="1" dirty="0">
                <a:latin typeface="Bahnschrift SemiBold SemiConden" panose="020B0502040204020203" pitchFamily="34" charset="0"/>
              </a:rPr>
              <a:t> - </a:t>
            </a:r>
            <a:r>
              <a:rPr lang="ru-RU" sz="3200" b="1" dirty="0" err="1">
                <a:latin typeface="Bahnschrift SemiBold SemiConden" panose="020B0502040204020203" pitchFamily="34" charset="0"/>
              </a:rPr>
              <a:t>це</a:t>
            </a:r>
            <a:r>
              <a:rPr lang="ru-RU" sz="3200" b="1" dirty="0">
                <a:latin typeface="Bahnschrift SemiBold SemiConden" panose="020B0502040204020203" pitchFamily="34" charset="0"/>
              </a:rPr>
              <a:t> </a:t>
            </a:r>
            <a:r>
              <a:rPr lang="ru-RU" sz="3200" b="1" dirty="0" err="1">
                <a:latin typeface="Bahnschrift SemiBold SemiConden" panose="020B0502040204020203" pitchFamily="34" charset="0"/>
              </a:rPr>
              <a:t>частина</a:t>
            </a:r>
            <a:r>
              <a:rPr lang="ru-RU" sz="3200" b="1" dirty="0">
                <a:latin typeface="Bahnschrift SemiBold SemiConden" panose="020B0502040204020203" pitchFamily="34" charset="0"/>
              </a:rPr>
              <a:t> державного </a:t>
            </a:r>
            <a:r>
              <a:rPr lang="ru-RU" sz="3200" b="1" dirty="0" err="1">
                <a:latin typeface="Bahnschrift SemiBold SemiConden" panose="020B0502040204020203" pitchFamily="34" charset="0"/>
              </a:rPr>
              <a:t>апарату</a:t>
            </a:r>
            <a:r>
              <a:rPr lang="ru-RU" sz="3200" b="1" dirty="0">
                <a:latin typeface="Bahnschrift SemiBold SemiConden" panose="020B0502040204020203" pitchFamily="34" charset="0"/>
              </a:rPr>
              <a:t>, </a:t>
            </a:r>
            <a:r>
              <a:rPr lang="ru-RU" sz="3200" b="1" dirty="0" err="1">
                <a:latin typeface="Bahnschrift SemiBold SemiConden" panose="020B0502040204020203" pitchFamily="34" charset="0"/>
              </a:rPr>
              <a:t>що</a:t>
            </a:r>
            <a:r>
              <a:rPr lang="ru-RU" sz="3200" b="1" dirty="0">
                <a:latin typeface="Bahnschrift SemiBold SemiConden" panose="020B0502040204020203" pitchFamily="34" charset="0"/>
              </a:rPr>
              <a:t> </a:t>
            </a:r>
            <a:r>
              <a:rPr lang="ru-RU" sz="3200" b="1" dirty="0" err="1">
                <a:latin typeface="Bahnschrift SemiBold SemiConden" panose="020B0502040204020203" pitchFamily="34" charset="0"/>
              </a:rPr>
              <a:t>має</a:t>
            </a:r>
            <a:r>
              <a:rPr lang="ru-RU" sz="3200" b="1" dirty="0">
                <a:latin typeface="Bahnschrift SemiBold SemiConden" panose="020B0502040204020203" pitchFamily="34" charset="0"/>
              </a:rPr>
              <a:t> </a:t>
            </a:r>
            <a:r>
              <a:rPr lang="ru-RU" sz="3200" b="1" dirty="0" err="1">
                <a:latin typeface="Bahnschrift SemiBold SemiConden" panose="020B0502040204020203" pitchFamily="34" charset="0"/>
              </a:rPr>
              <a:t>власну</a:t>
            </a:r>
            <a:r>
              <a:rPr lang="ru-RU" sz="3200" b="1" dirty="0">
                <a:latin typeface="Bahnschrift SemiBold SemiConden" panose="020B0502040204020203" pitchFamily="34" charset="0"/>
              </a:rPr>
              <a:t> структуру та штат </a:t>
            </a:r>
            <a:r>
              <a:rPr lang="ru-RU" sz="3200" b="1" dirty="0" err="1">
                <a:latin typeface="Bahnschrift SemiBold SemiConden" panose="020B0502040204020203" pitchFamily="34" charset="0"/>
              </a:rPr>
              <a:t>службовців</a:t>
            </a:r>
            <a:r>
              <a:rPr lang="ru-RU" sz="3200" b="1" dirty="0">
                <a:latin typeface="Bahnschrift SemiBold SemiConden" panose="020B0502040204020203" pitchFamily="34" charset="0"/>
              </a:rPr>
              <a:t> і в межах </a:t>
            </a:r>
            <a:r>
              <a:rPr lang="ru-RU" sz="3200" b="1" dirty="0" err="1">
                <a:latin typeface="Bahnschrift SemiBold SemiConden" panose="020B0502040204020203" pitchFamily="34" charset="0"/>
              </a:rPr>
              <a:t>установленої</a:t>
            </a:r>
            <a:r>
              <a:rPr lang="ru-RU" sz="3200" b="1" dirty="0">
                <a:latin typeface="Bahnschrift SemiBold SemiConden" panose="020B0502040204020203" pitchFamily="34" charset="0"/>
              </a:rPr>
              <a:t> </a:t>
            </a:r>
            <a:r>
              <a:rPr lang="ru-RU" sz="3200" b="1" dirty="0" err="1">
                <a:latin typeface="Bahnschrift SemiBold SemiConden" panose="020B0502040204020203" pitchFamily="34" charset="0"/>
              </a:rPr>
              <a:t>компетенції</a:t>
            </a:r>
            <a:r>
              <a:rPr lang="ru-RU" sz="3200" b="1" dirty="0">
                <a:latin typeface="Bahnschrift SemiBold SemiConden" panose="020B0502040204020203" pitchFamily="34" charset="0"/>
              </a:rPr>
              <a:t> </a:t>
            </a:r>
            <a:r>
              <a:rPr lang="ru-RU" sz="3200" b="1" dirty="0" err="1">
                <a:latin typeface="Bahnschrift SemiBold SemiConden" panose="020B0502040204020203" pitchFamily="34" charset="0"/>
              </a:rPr>
              <a:t>здійснює</a:t>
            </a:r>
            <a:r>
              <a:rPr lang="ru-RU" sz="3200" b="1" dirty="0">
                <a:latin typeface="Bahnschrift SemiBold SemiConden" panose="020B0502040204020203" pitchFamily="34" charset="0"/>
              </a:rPr>
              <a:t> на </a:t>
            </a:r>
            <a:r>
              <a:rPr lang="ru-RU" sz="3200" b="1" dirty="0" err="1">
                <a:latin typeface="Bahnschrift SemiBold SemiConden" panose="020B0502040204020203" pitchFamily="34" charset="0"/>
              </a:rPr>
              <a:t>основі</a:t>
            </a:r>
            <a:r>
              <a:rPr lang="ru-RU" sz="3200" b="1" dirty="0">
                <a:latin typeface="Bahnschrift SemiBold SemiConden" panose="020B0502040204020203" pitchFamily="34" charset="0"/>
              </a:rPr>
              <a:t> </a:t>
            </a:r>
            <a:r>
              <a:rPr lang="ru-RU" sz="3200" b="1" dirty="0" err="1">
                <a:latin typeface="Bahnschrift SemiBold SemiConden" panose="020B0502040204020203" pitchFamily="34" charset="0"/>
              </a:rPr>
              <a:t>законів</a:t>
            </a:r>
            <a:r>
              <a:rPr lang="ru-RU" sz="3200" b="1" dirty="0">
                <a:latin typeface="Bahnschrift SemiBold SemiConden" panose="020B0502040204020203" pitchFamily="34" charset="0"/>
              </a:rPr>
              <a:t> та з </a:t>
            </a:r>
            <a:r>
              <a:rPr lang="ru-RU" sz="3200" b="1" dirty="0" err="1">
                <a:latin typeface="Bahnschrift SemiBold SemiConden" panose="020B0502040204020203" pitchFamily="34" charset="0"/>
              </a:rPr>
              <a:t>їх</a:t>
            </a:r>
            <a:r>
              <a:rPr lang="ru-RU" sz="3200" b="1" dirty="0">
                <a:latin typeface="Bahnschrift SemiBold SemiConden" panose="020B0502040204020203" pitchFamily="34" charset="0"/>
              </a:rPr>
              <a:t> </a:t>
            </a:r>
            <a:r>
              <a:rPr lang="ru-RU" sz="3200" b="1" dirty="0" err="1">
                <a:latin typeface="Bahnschrift SemiBold SemiConden" panose="020B0502040204020203" pitchFamily="34" charset="0"/>
              </a:rPr>
              <a:t>виконання</a:t>
            </a:r>
            <a:r>
              <a:rPr lang="ru-RU" sz="3200" b="1" dirty="0">
                <a:latin typeface="Bahnschrift SemiBold SemiConden" panose="020B0502040204020203" pitchFamily="34" charset="0"/>
              </a:rPr>
              <a:t>, </a:t>
            </a:r>
            <a:r>
              <a:rPr lang="ru-RU" sz="3200" b="1" dirty="0" err="1">
                <a:latin typeface="Bahnschrift SemiBold SemiConden" panose="020B0502040204020203" pitchFamily="34" charset="0"/>
              </a:rPr>
              <a:t>від</a:t>
            </a:r>
            <a:r>
              <a:rPr lang="ru-RU" sz="3200" b="1" dirty="0">
                <a:latin typeface="Bahnschrift SemiBold SemiConden" panose="020B0502040204020203" pitchFamily="34" charset="0"/>
              </a:rPr>
              <a:t> </a:t>
            </a:r>
            <a:r>
              <a:rPr lang="ru-RU" sz="3200" b="1" dirty="0" err="1">
                <a:latin typeface="Bahnschrift SemiBold SemiConden" panose="020B0502040204020203" pitchFamily="34" charset="0"/>
              </a:rPr>
              <a:t>свого</a:t>
            </a:r>
            <a:r>
              <a:rPr lang="ru-RU" sz="3200" b="1" dirty="0">
                <a:latin typeface="Bahnschrift SemiBold SemiConden" panose="020B0502040204020203" pitchFamily="34" charset="0"/>
              </a:rPr>
              <a:t> </a:t>
            </a:r>
            <a:r>
              <a:rPr lang="ru-RU" sz="3200" b="1" dirty="0" err="1">
                <a:latin typeface="Bahnschrift SemiBold SemiConden" panose="020B0502040204020203" pitchFamily="34" charset="0"/>
              </a:rPr>
              <a:t>імені</a:t>
            </a:r>
            <a:r>
              <a:rPr lang="ru-RU" sz="3200" b="1" dirty="0">
                <a:latin typeface="Bahnschrift SemiBold SemiConden" panose="020B0502040204020203" pitchFamily="34" charset="0"/>
              </a:rPr>
              <a:t> й за </a:t>
            </a:r>
            <a:r>
              <a:rPr lang="ru-RU" sz="3200" b="1" dirty="0" err="1">
                <a:latin typeface="Bahnschrift SemiBold SemiConden" panose="020B0502040204020203" pitchFamily="34" charset="0"/>
              </a:rPr>
              <a:t>дорученням</a:t>
            </a:r>
            <a:r>
              <a:rPr lang="ru-RU" sz="3200" b="1" dirty="0">
                <a:latin typeface="Bahnschrift SemiBold SemiConden" panose="020B0502040204020203" pitchFamily="34" charset="0"/>
              </a:rPr>
              <a:t> народу </a:t>
            </a:r>
            <a:r>
              <a:rPr lang="ru-RU" sz="3200" b="1" dirty="0" err="1">
                <a:latin typeface="Bahnschrift SemiBold SemiConden" panose="020B0502040204020203" pitchFamily="34" charset="0"/>
              </a:rPr>
              <a:t>України</a:t>
            </a:r>
            <a:r>
              <a:rPr lang="ru-RU" sz="3200" b="1" dirty="0">
                <a:latin typeface="Bahnschrift SemiBold SemiConden" panose="020B0502040204020203" pitchFamily="34" charset="0"/>
              </a:rPr>
              <a:t> </a:t>
            </a:r>
            <a:r>
              <a:rPr lang="ru-RU" sz="3200" b="1" dirty="0" err="1">
                <a:latin typeface="Bahnschrift SemiBold SemiConden" panose="020B0502040204020203" pitchFamily="34" charset="0"/>
              </a:rPr>
              <a:t>публічне</a:t>
            </a:r>
            <a:r>
              <a:rPr lang="ru-RU" sz="3200" b="1" dirty="0">
                <a:latin typeface="Bahnschrift SemiBold SemiConden" panose="020B0502040204020203" pitchFamily="34" charset="0"/>
              </a:rPr>
              <a:t> </a:t>
            </a:r>
            <a:r>
              <a:rPr lang="ru-RU" sz="3200" b="1" dirty="0" err="1">
                <a:latin typeface="Bahnschrift SemiBold SemiConden" panose="020B0502040204020203" pitchFamily="34" charset="0"/>
              </a:rPr>
              <a:t>адміністрування</a:t>
            </a:r>
            <a:r>
              <a:rPr lang="ru-RU" sz="3200" b="1" dirty="0">
                <a:latin typeface="Bahnschrift SemiBold SemiConden" panose="020B0502040204020203" pitchFamily="34" charset="0"/>
              </a:rPr>
              <a:t> в </a:t>
            </a:r>
            <a:r>
              <a:rPr lang="ru-RU" sz="3200" b="1" dirty="0" err="1">
                <a:latin typeface="Bahnschrift SemiBold SemiConden" panose="020B0502040204020203" pitchFamily="34" charset="0"/>
              </a:rPr>
              <a:t>певних</a:t>
            </a:r>
            <a:r>
              <a:rPr lang="ru-RU" sz="3200" b="1" dirty="0">
                <a:latin typeface="Bahnschrift SemiBold SemiConden" panose="020B0502040204020203" pitchFamily="34" charset="0"/>
              </a:rPr>
              <a:t> </a:t>
            </a:r>
            <a:r>
              <a:rPr lang="ru-RU" sz="3200" b="1" dirty="0" err="1">
                <a:latin typeface="Bahnschrift SemiBold SemiConden" panose="020B0502040204020203" pitchFamily="34" charset="0"/>
              </a:rPr>
              <a:t>галузях</a:t>
            </a:r>
            <a:r>
              <a:rPr lang="ru-RU" sz="3200" b="1" dirty="0">
                <a:latin typeface="Bahnschrift SemiBold SemiConden" panose="020B0502040204020203" pitchFamily="34" charset="0"/>
              </a:rPr>
              <a:t>, сферах і секторах </a:t>
            </a:r>
            <a:r>
              <a:rPr lang="ru-RU" sz="3200" b="1" dirty="0" err="1">
                <a:latin typeface="Bahnschrift SemiBold SemiConden" panose="020B0502040204020203" pitchFamily="34" charset="0"/>
              </a:rPr>
              <a:t>суспільного</a:t>
            </a:r>
            <a:r>
              <a:rPr lang="ru-RU" sz="3200" b="1" dirty="0">
                <a:latin typeface="Bahnschrift SemiBold SemiConden" panose="020B0502040204020203" pitchFamily="34" charset="0"/>
              </a:rPr>
              <a:t> </a:t>
            </a:r>
            <a:r>
              <a:rPr lang="ru-RU" sz="3200" b="1" dirty="0" err="1">
                <a:latin typeface="Bahnschrift SemiBold SemiConden" panose="020B0502040204020203" pitchFamily="34" charset="0"/>
              </a:rPr>
              <a:t>життя</a:t>
            </a:r>
            <a:r>
              <a:rPr lang="ru-RU" sz="3200" b="1" dirty="0">
                <a:latin typeface="Bahnschrift SemiBold SemiConden" panose="020B0502040204020203" pitchFamily="34" charset="0"/>
              </a:rPr>
              <a:t>.</a:t>
            </a:r>
            <a:endParaRPr lang="ru-RU" sz="3200" dirty="0">
              <a:latin typeface="Bahnschrift SemiBold SemiConden" panose="020B0502040204020203" pitchFamily="34" charset="0"/>
            </a:endParaRPr>
          </a:p>
          <a:p>
            <a:endParaRPr lang="ru-RU" sz="3200" dirty="0">
              <a:latin typeface="Bahnschrift SemiBold SemiConden" panose="020B0502040204020203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163" y="1207959"/>
            <a:ext cx="5334000" cy="35229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5574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7086" y="867563"/>
            <a:ext cx="5882269" cy="5588993"/>
          </a:xfrm>
        </p:spPr>
        <p:txBody>
          <a:bodyPr>
            <a:normAutofit/>
          </a:bodyPr>
          <a:lstStyle/>
          <a:p>
            <a:r>
              <a:rPr lang="ru-RU" sz="3000" b="1" dirty="0" err="1">
                <a:latin typeface="Bahnschrift SemiBold SemiConden" panose="020B0502040204020203" pitchFamily="34" charset="0"/>
              </a:rPr>
              <a:t>Отже</a:t>
            </a:r>
            <a:r>
              <a:rPr lang="ru-RU" sz="3000" b="1" dirty="0">
                <a:latin typeface="Bahnschrift SemiBold SemiConden" panose="020B0502040204020203" pitchFamily="34" charset="0"/>
              </a:rPr>
              <a:t>, </a:t>
            </a:r>
            <a:r>
              <a:rPr lang="ru-RU" sz="3000" b="1" dirty="0" err="1">
                <a:latin typeface="Bahnschrift SemiBold SemiConden" panose="020B0502040204020203" pitchFamily="34" charset="0"/>
              </a:rPr>
              <a:t>міністерство</a:t>
            </a:r>
            <a:r>
              <a:rPr lang="ru-RU" sz="3000" b="1" dirty="0">
                <a:latin typeface="Bahnschrift SemiBold SemiConden" panose="020B0502040204020203" pitchFamily="34" charset="0"/>
              </a:rPr>
              <a:t> - </a:t>
            </a:r>
            <a:r>
              <a:rPr lang="ru-RU" sz="3000" b="1" dirty="0" err="1">
                <a:latin typeface="Bahnschrift SemiBold SemiConden" panose="020B0502040204020203" pitchFamily="34" charset="0"/>
              </a:rPr>
              <a:t>це</a:t>
            </a:r>
            <a:r>
              <a:rPr lang="ru-RU" sz="3000" b="1" dirty="0">
                <a:latin typeface="Bahnschrift SemiBold SemiConden" panose="020B0502040204020203" pitchFamily="34" charset="0"/>
              </a:rPr>
              <a:t> </a:t>
            </a:r>
            <a:r>
              <a:rPr lang="ru-RU" sz="3000" b="1" dirty="0" err="1">
                <a:latin typeface="Bahnschrift SemiBold SemiConden" panose="020B0502040204020203" pitchFamily="34" charset="0"/>
              </a:rPr>
              <a:t>центральний</a:t>
            </a:r>
            <a:r>
              <a:rPr lang="ru-RU" sz="3000" b="1" dirty="0">
                <a:latin typeface="Bahnschrift SemiBold SemiConden" panose="020B0502040204020203" pitchFamily="34" charset="0"/>
              </a:rPr>
              <a:t> орган </a:t>
            </a:r>
            <a:r>
              <a:rPr lang="ru-RU" sz="3000" b="1" dirty="0" err="1">
                <a:latin typeface="Bahnschrift SemiBold SemiConden" panose="020B0502040204020203" pitchFamily="34" charset="0"/>
              </a:rPr>
              <a:t>виконавчої</a:t>
            </a:r>
            <a:r>
              <a:rPr lang="ru-RU" sz="3000" b="1" dirty="0">
                <a:latin typeface="Bahnschrift SemiBold SemiConden" panose="020B0502040204020203" pitchFamily="34" charset="0"/>
              </a:rPr>
              <a:t> </a:t>
            </a:r>
            <a:r>
              <a:rPr lang="ru-RU" sz="3000" b="1" dirty="0" err="1">
                <a:latin typeface="Bahnschrift SemiBold SemiConden" panose="020B0502040204020203" pitchFamily="34" charset="0"/>
              </a:rPr>
              <a:t>влади</a:t>
            </a:r>
            <a:r>
              <a:rPr lang="ru-RU" sz="3000" b="1" dirty="0">
                <a:latin typeface="Bahnschrift SemiBold SemiConden" panose="020B0502040204020203" pitchFamily="34" charset="0"/>
              </a:rPr>
              <a:t>, </a:t>
            </a:r>
            <a:r>
              <a:rPr lang="ru-RU" sz="3000" b="1" dirty="0" err="1">
                <a:latin typeface="Bahnschrift SemiBold SemiConden" panose="020B0502040204020203" pitchFamily="34" charset="0"/>
              </a:rPr>
              <a:t>який</a:t>
            </a:r>
            <a:r>
              <a:rPr lang="ru-RU" sz="3000" b="1" dirty="0">
                <a:latin typeface="Bahnschrift SemiBold SemiConden" panose="020B0502040204020203" pitchFamily="34" charset="0"/>
              </a:rPr>
              <a:t> </a:t>
            </a:r>
            <a:r>
              <a:rPr lang="ru-RU" sz="3000" b="1" dirty="0" err="1">
                <a:latin typeface="Bahnschrift SemiBold SemiConden" panose="020B0502040204020203" pitchFamily="34" charset="0"/>
              </a:rPr>
              <a:t>забезпечує</a:t>
            </a:r>
            <a:r>
              <a:rPr lang="ru-RU" sz="3000" b="1" dirty="0">
                <a:latin typeface="Bahnschrift SemiBold SemiConden" panose="020B0502040204020203" pitchFamily="34" charset="0"/>
              </a:rPr>
              <a:t> </a:t>
            </a:r>
            <a:r>
              <a:rPr lang="ru-RU" sz="3000" b="1" dirty="0" err="1">
                <a:latin typeface="Bahnschrift SemiBold SemiConden" panose="020B0502040204020203" pitchFamily="34" charset="0"/>
              </a:rPr>
              <a:t>формування</a:t>
            </a:r>
            <a:r>
              <a:rPr lang="ru-RU" sz="3000" b="1" dirty="0">
                <a:latin typeface="Bahnschrift SemiBold SemiConden" panose="020B0502040204020203" pitchFamily="34" charset="0"/>
              </a:rPr>
              <a:t> та </a:t>
            </a:r>
            <a:r>
              <a:rPr lang="ru-RU" sz="3000" b="1" dirty="0" err="1">
                <a:latin typeface="Bahnschrift SemiBold SemiConden" panose="020B0502040204020203" pitchFamily="34" charset="0"/>
              </a:rPr>
              <a:t>реалізує</a:t>
            </a:r>
            <a:r>
              <a:rPr lang="ru-RU" sz="3000" b="1" dirty="0">
                <a:latin typeface="Bahnschrift SemiBold SemiConden" panose="020B0502040204020203" pitchFamily="34" charset="0"/>
              </a:rPr>
              <a:t> </a:t>
            </a:r>
            <a:r>
              <a:rPr lang="ru-RU" sz="3000" b="1" dirty="0" err="1">
                <a:latin typeface="Bahnschrift SemiBold SemiConden" panose="020B0502040204020203" pitchFamily="34" charset="0"/>
              </a:rPr>
              <a:t>державну</a:t>
            </a:r>
            <a:r>
              <a:rPr lang="ru-RU" sz="3000" b="1" dirty="0">
                <a:latin typeface="Bahnschrift SemiBold SemiConden" panose="020B0502040204020203" pitchFamily="34" charset="0"/>
              </a:rPr>
              <a:t> </a:t>
            </a:r>
            <a:r>
              <a:rPr lang="ru-RU" sz="3000" b="1" dirty="0" err="1">
                <a:latin typeface="Bahnschrift SemiBold SemiConden" panose="020B0502040204020203" pitchFamily="34" charset="0"/>
              </a:rPr>
              <a:t>політику</a:t>
            </a:r>
            <a:r>
              <a:rPr lang="ru-RU" sz="3000" b="1" dirty="0">
                <a:latin typeface="Bahnschrift SemiBold SemiConden" panose="020B0502040204020203" pitchFamily="34" charset="0"/>
              </a:rPr>
              <a:t> в </a:t>
            </a:r>
            <a:r>
              <a:rPr lang="ru-RU" sz="3000" b="1" dirty="0" err="1">
                <a:latin typeface="Bahnschrift SemiBold SemiConden" panose="020B0502040204020203" pitchFamily="34" charset="0"/>
              </a:rPr>
              <a:t>одній</a:t>
            </a:r>
            <a:r>
              <a:rPr lang="ru-RU" sz="3000" b="1" dirty="0">
                <a:latin typeface="Bahnschrift SemiBold SemiConden" panose="020B0502040204020203" pitchFamily="34" charset="0"/>
              </a:rPr>
              <a:t> </a:t>
            </a:r>
            <a:r>
              <a:rPr lang="ru-RU" sz="3000" b="1" dirty="0" err="1">
                <a:latin typeface="Bahnschrift SemiBold SemiConden" panose="020B0502040204020203" pitchFamily="34" charset="0"/>
              </a:rPr>
              <a:t>чи</a:t>
            </a:r>
            <a:r>
              <a:rPr lang="ru-RU" sz="3000" b="1" dirty="0">
                <a:latin typeface="Bahnschrift SemiBold SemiConden" panose="020B0502040204020203" pitchFamily="34" charset="0"/>
              </a:rPr>
              <a:t> </a:t>
            </a:r>
            <a:r>
              <a:rPr lang="ru-RU" sz="3000" b="1" dirty="0" err="1">
                <a:latin typeface="Bahnschrift SemiBold SemiConden" panose="020B0502040204020203" pitchFamily="34" charset="0"/>
              </a:rPr>
              <a:t>декількох</a:t>
            </a:r>
            <a:r>
              <a:rPr lang="ru-RU" sz="3000" b="1" dirty="0">
                <a:latin typeface="Bahnschrift SemiBold SemiConden" panose="020B0502040204020203" pitchFamily="34" charset="0"/>
              </a:rPr>
              <a:t> </a:t>
            </a:r>
            <a:r>
              <a:rPr lang="ru-RU" sz="3000" b="1" dirty="0" err="1">
                <a:latin typeface="Bahnschrift SemiBold SemiConden" panose="020B0502040204020203" pitchFamily="34" charset="0"/>
              </a:rPr>
              <a:t>визначених</a:t>
            </a:r>
            <a:r>
              <a:rPr lang="ru-RU" sz="3000" b="1" dirty="0">
                <a:latin typeface="Bahnschrift SemiBold SemiConden" panose="020B0502040204020203" pitchFamily="34" charset="0"/>
              </a:rPr>
              <a:t> Президентом </a:t>
            </a:r>
            <a:r>
              <a:rPr lang="ru-RU" sz="3000" b="1" dirty="0" err="1">
                <a:latin typeface="Bahnschrift SemiBold SemiConden" panose="020B0502040204020203" pitchFamily="34" charset="0"/>
              </a:rPr>
              <a:t>України</a:t>
            </a:r>
            <a:r>
              <a:rPr lang="ru-RU" sz="3000" b="1" dirty="0">
                <a:latin typeface="Bahnschrift SemiBold SemiConden" panose="020B0502040204020203" pitchFamily="34" charset="0"/>
              </a:rPr>
              <a:t> сферах, </a:t>
            </a:r>
            <a:r>
              <a:rPr lang="ru-RU" sz="3000" b="1" dirty="0" err="1">
                <a:latin typeface="Bahnschrift SemiBold SemiConden" panose="020B0502040204020203" pitchFamily="34" charset="0"/>
              </a:rPr>
              <a:t>здійснення</a:t>
            </a:r>
            <a:r>
              <a:rPr lang="ru-RU" sz="3000" b="1" dirty="0">
                <a:latin typeface="Bahnschrift SemiBold SemiConden" panose="020B0502040204020203" pitchFamily="34" charset="0"/>
              </a:rPr>
              <a:t> </a:t>
            </a:r>
            <a:r>
              <a:rPr lang="ru-RU" sz="3000" b="1" dirty="0" err="1">
                <a:latin typeface="Bahnschrift SemiBold SemiConden" panose="020B0502040204020203" pitchFamily="34" charset="0"/>
              </a:rPr>
              <a:t>якої</a:t>
            </a:r>
            <a:r>
              <a:rPr lang="ru-RU" sz="3000" b="1" dirty="0">
                <a:latin typeface="Bahnschrift SemiBold SemiConden" panose="020B0502040204020203" pitchFamily="34" charset="0"/>
              </a:rPr>
              <a:t> </a:t>
            </a:r>
            <a:r>
              <a:rPr lang="ru-RU" sz="3000" b="1" dirty="0" err="1">
                <a:latin typeface="Bahnschrift SemiBold SemiConden" panose="020B0502040204020203" pitchFamily="34" charset="0"/>
              </a:rPr>
              <a:t>покладено</a:t>
            </a:r>
            <a:r>
              <a:rPr lang="ru-RU" sz="3000" b="1" dirty="0">
                <a:latin typeface="Bahnschrift SemiBold SemiConden" panose="020B0502040204020203" pitchFamily="34" charset="0"/>
              </a:rPr>
              <a:t> на </a:t>
            </a:r>
            <a:r>
              <a:rPr lang="ru-RU" sz="3000" b="1" dirty="0" err="1">
                <a:latin typeface="Bahnschrift SemiBold SemiConden" panose="020B0502040204020203" pitchFamily="34" charset="0"/>
              </a:rPr>
              <a:t>Кабінет</a:t>
            </a:r>
            <a:r>
              <a:rPr lang="ru-RU" sz="3000" b="1" dirty="0">
                <a:latin typeface="Bahnschrift SemiBold SemiConden" panose="020B0502040204020203" pitchFamily="34" charset="0"/>
              </a:rPr>
              <a:t> </a:t>
            </a:r>
            <a:r>
              <a:rPr lang="ru-RU" sz="3000" b="1" dirty="0" err="1">
                <a:latin typeface="Bahnschrift SemiBold SemiConden" panose="020B0502040204020203" pitchFamily="34" charset="0"/>
              </a:rPr>
              <a:t>Міністрів</a:t>
            </a:r>
            <a:r>
              <a:rPr lang="ru-RU" sz="3000" b="1" dirty="0">
                <a:latin typeface="Bahnschrift SemiBold SemiConden" panose="020B0502040204020203" pitchFamily="34" charset="0"/>
              </a:rPr>
              <a:t> </a:t>
            </a:r>
            <a:r>
              <a:rPr lang="ru-RU" sz="3000" b="1" dirty="0" err="1">
                <a:latin typeface="Bahnschrift SemiBold SemiConden" panose="020B0502040204020203" pitchFamily="34" charset="0"/>
              </a:rPr>
              <a:t>України</a:t>
            </a:r>
            <a:r>
              <a:rPr lang="ru-RU" sz="3000" b="1" dirty="0">
                <a:latin typeface="Bahnschrift SemiBold SemiConden" panose="020B0502040204020203" pitchFamily="34" charset="0"/>
              </a:rPr>
              <a:t> </a:t>
            </a:r>
            <a:r>
              <a:rPr lang="ru-RU" sz="3000" b="1" dirty="0" err="1">
                <a:latin typeface="Bahnschrift SemiBold SemiConden" panose="020B0502040204020203" pitchFamily="34" charset="0"/>
              </a:rPr>
              <a:t>Конституцією</a:t>
            </a:r>
            <a:r>
              <a:rPr lang="ru-RU" sz="3000" b="1" dirty="0">
                <a:latin typeface="Bahnschrift SemiBold SemiConden" panose="020B0502040204020203" pitchFamily="34" charset="0"/>
              </a:rPr>
              <a:t> та законами </a:t>
            </a:r>
            <a:r>
              <a:rPr lang="ru-RU" sz="3000" b="1" dirty="0" err="1">
                <a:latin typeface="Bahnschrift SemiBold SemiConden" panose="020B0502040204020203" pitchFamily="34" charset="0"/>
              </a:rPr>
              <a:t>України</a:t>
            </a:r>
            <a:r>
              <a:rPr lang="ru-RU" sz="3000" b="1" dirty="0">
                <a:latin typeface="Bahnschrift SemiBold SemiConden" panose="020B0502040204020203" pitchFamily="34" charset="0"/>
              </a:rPr>
              <a:t>, </a:t>
            </a:r>
            <a:r>
              <a:rPr lang="ru-RU" sz="3000" b="1" dirty="0" err="1">
                <a:latin typeface="Bahnschrift SemiBold SemiConden" panose="020B0502040204020203" pitchFamily="34" charset="0"/>
              </a:rPr>
              <a:t>контролює</a:t>
            </a:r>
            <a:r>
              <a:rPr lang="ru-RU" sz="3000" b="1" dirty="0">
                <a:latin typeface="Bahnschrift SemiBold SemiConden" panose="020B0502040204020203" pitchFamily="34" charset="0"/>
              </a:rPr>
              <a:t> </a:t>
            </a:r>
            <a:r>
              <a:rPr lang="ru-RU" sz="3000" b="1" dirty="0" err="1">
                <a:latin typeface="Bahnschrift SemiBold SemiConden" panose="020B0502040204020203" pitchFamily="34" charset="0"/>
              </a:rPr>
              <a:t>діяльність</a:t>
            </a:r>
            <a:r>
              <a:rPr lang="ru-RU" sz="3000" b="1" dirty="0">
                <a:latin typeface="Bahnschrift SemiBold SemiConden" panose="020B0502040204020203" pitchFamily="34" charset="0"/>
              </a:rPr>
              <a:t> </a:t>
            </a:r>
            <a:r>
              <a:rPr lang="ru-RU" sz="3000" b="1" dirty="0" err="1">
                <a:latin typeface="Bahnschrift SemiBold SemiConden" panose="020B0502040204020203" pitchFamily="34" charset="0"/>
              </a:rPr>
              <a:t>інших</a:t>
            </a:r>
            <a:r>
              <a:rPr lang="ru-RU" sz="3000" b="1" dirty="0">
                <a:latin typeface="Bahnschrift SemiBold SemiConden" panose="020B0502040204020203" pitchFamily="34" charset="0"/>
              </a:rPr>
              <a:t> </a:t>
            </a:r>
            <a:r>
              <a:rPr lang="ru-RU" sz="3000" b="1" dirty="0" err="1">
                <a:latin typeface="Bahnschrift SemiBold SemiConden" panose="020B0502040204020203" pitchFamily="34" charset="0"/>
              </a:rPr>
              <a:t>центральних</a:t>
            </a:r>
            <a:r>
              <a:rPr lang="ru-RU" sz="3000" b="1" dirty="0">
                <a:latin typeface="Bahnschrift SemiBold SemiConden" panose="020B0502040204020203" pitchFamily="34" charset="0"/>
              </a:rPr>
              <a:t> </a:t>
            </a:r>
            <a:r>
              <a:rPr lang="ru-RU" sz="3000" b="1" dirty="0" err="1">
                <a:latin typeface="Bahnschrift SemiBold SemiConden" panose="020B0502040204020203" pitchFamily="34" charset="0"/>
              </a:rPr>
              <a:t>органів</a:t>
            </a:r>
            <a:r>
              <a:rPr lang="ru-RU" sz="3000" b="1" dirty="0">
                <a:latin typeface="Bahnschrift SemiBold SemiConden" panose="020B0502040204020203" pitchFamily="34" charset="0"/>
              </a:rPr>
              <a:t> </a:t>
            </a:r>
            <a:r>
              <a:rPr lang="ru-RU" sz="3000" b="1" dirty="0" err="1">
                <a:latin typeface="Bahnschrift SemiBold SemiConden" panose="020B0502040204020203" pitchFamily="34" charset="0"/>
              </a:rPr>
              <a:t>виконавчої</a:t>
            </a:r>
            <a:r>
              <a:rPr lang="ru-RU" sz="3000" b="1" dirty="0">
                <a:latin typeface="Bahnschrift SemiBold SemiConden" panose="020B0502040204020203" pitchFamily="34" charset="0"/>
              </a:rPr>
              <a:t> </a:t>
            </a:r>
            <a:r>
              <a:rPr lang="ru-RU" sz="3000" b="1" dirty="0" err="1">
                <a:latin typeface="Bahnschrift SemiBold SemiConden" panose="020B0502040204020203" pitchFamily="34" charset="0"/>
              </a:rPr>
              <a:t>влади</a:t>
            </a:r>
            <a:r>
              <a:rPr lang="ru-RU" sz="3000" b="1" dirty="0">
                <a:latin typeface="Bahnschrift SemiBold SemiConden" panose="020B0502040204020203" pitchFamily="34" charset="0"/>
              </a:rPr>
              <a:t>, </a:t>
            </a:r>
            <a:r>
              <a:rPr lang="ru-RU" sz="3000" b="1" dirty="0" err="1">
                <a:latin typeface="Bahnschrift SemiBold SemiConden" panose="020B0502040204020203" pitchFamily="34" charset="0"/>
              </a:rPr>
              <a:t>які</a:t>
            </a:r>
            <a:r>
              <a:rPr lang="ru-RU" sz="3000" b="1" dirty="0">
                <a:latin typeface="Bahnschrift SemiBold SemiConden" panose="020B0502040204020203" pitchFamily="34" charset="0"/>
              </a:rPr>
              <a:t> </a:t>
            </a:r>
            <a:r>
              <a:rPr lang="ru-RU" sz="3000" b="1" dirty="0" err="1">
                <a:latin typeface="Bahnschrift SemiBold SemiConden" panose="020B0502040204020203" pitchFamily="34" charset="0"/>
              </a:rPr>
              <a:t>перебувають</a:t>
            </a:r>
            <a:r>
              <a:rPr lang="ru-RU" sz="3000" b="1" dirty="0">
                <a:latin typeface="Bahnschrift SemiBold SemiConden" panose="020B0502040204020203" pitchFamily="34" charset="0"/>
              </a:rPr>
              <a:t> у </a:t>
            </a:r>
            <a:r>
              <a:rPr lang="ru-RU" sz="3000" b="1" dirty="0" err="1">
                <a:latin typeface="Bahnschrift SemiBold SemiConden" panose="020B0502040204020203" pitchFamily="34" charset="0"/>
              </a:rPr>
              <a:t>його</a:t>
            </a:r>
            <a:r>
              <a:rPr lang="ru-RU" sz="3000" b="1" dirty="0">
                <a:latin typeface="Bahnschrift SemiBold SemiConden" panose="020B0502040204020203" pitchFamily="34" charset="0"/>
              </a:rPr>
              <a:t> </a:t>
            </a:r>
            <a:r>
              <a:rPr lang="ru-RU" sz="3000" b="1" dirty="0" err="1">
                <a:latin typeface="Bahnschrift SemiBold SemiConden" panose="020B0502040204020203" pitchFamily="34" charset="0"/>
              </a:rPr>
              <a:t>підпорядкуванні</a:t>
            </a:r>
            <a:r>
              <a:rPr lang="ru-RU" sz="3000" b="1" dirty="0">
                <a:latin typeface="Bahnschrift SemiBold SemiConden" panose="020B0502040204020203" pitchFamily="34" charset="0"/>
              </a:rPr>
              <a:t>.</a:t>
            </a:r>
            <a:endParaRPr lang="ru-RU" sz="3000" dirty="0">
              <a:latin typeface="Bahnschrift SemiBold SemiConden" panose="020B0502040204020203" pitchFamily="34" charset="0"/>
            </a:endParaRP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102" y="1242479"/>
            <a:ext cx="5586761" cy="31511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4068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След самолета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След самолета</Template>
  <TotalTime>46</TotalTime>
  <Words>743</Words>
  <Application>Microsoft Office PowerPoint</Application>
  <PresentationFormat>Широкоэкранный</PresentationFormat>
  <Paragraphs>35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Bahnschrift SemiBold SemiConden</vt:lpstr>
      <vt:lpstr>Century Gothic</vt:lpstr>
      <vt:lpstr>След самолета</vt:lpstr>
      <vt:lpstr>   Лекція 3. Суб’єкти публічного адміністрування </vt:lpstr>
      <vt:lpstr>1.Поняття та система суб’єктів публічного адміністрування. 2.Компетенція суб’єкта публічного адміністрування. 3.Роль Президента України в системі виконавчої влади. 4.Система органів виконавчої влади. 5.Суб’єкти місцевого самоврядування. </vt:lpstr>
      <vt:lpstr>1.Поняття та система суб’єктів публічного адміністрування </vt:lpstr>
      <vt:lpstr>Презентация PowerPoint</vt:lpstr>
      <vt:lpstr>2.Компетенція суб’єкта публічного адміністрування </vt:lpstr>
      <vt:lpstr>3.Роль Президента України в системі виконавчої влади</vt:lpstr>
      <vt:lpstr>4.Система органів виконавчої влади </vt:lpstr>
      <vt:lpstr>Презентация PowerPoint</vt:lpstr>
      <vt:lpstr>Презентация PowerPoint</vt:lpstr>
      <vt:lpstr>Презентация PowerPoint</vt:lpstr>
      <vt:lpstr>5.Суб’єкти місцевого самоврядування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   Лекція 3. Суб’єкти публічного адміністрування </dc:title>
  <dc:creator>Пользователь Windows</dc:creator>
  <cp:lastModifiedBy>Пользователь Windows</cp:lastModifiedBy>
  <cp:revision>5</cp:revision>
  <dcterms:created xsi:type="dcterms:W3CDTF">2021-09-14T17:08:29Z</dcterms:created>
  <dcterms:modified xsi:type="dcterms:W3CDTF">2021-09-14T17:55:13Z</dcterms:modified>
</cp:coreProperties>
</file>