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5" r:id="rId5"/>
    <p:sldId id="261" r:id="rId6"/>
    <p:sldId id="262" r:id="rId7"/>
    <p:sldId id="263" r:id="rId8"/>
    <p:sldId id="264" r:id="rId9"/>
    <p:sldId id="25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7E0B69-2B92-4D28-8530-06A4D4144670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4D6090-3F3D-4795-B901-26FE3C579E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7E0B69-2B92-4D28-8530-06A4D4144670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4D6090-3F3D-4795-B901-26FE3C579E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7E0B69-2B92-4D28-8530-06A4D4144670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4D6090-3F3D-4795-B901-26FE3C579E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7E0B69-2B92-4D28-8530-06A4D4144670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4D6090-3F3D-4795-B901-26FE3C579E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7E0B69-2B92-4D28-8530-06A4D4144670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4D6090-3F3D-4795-B901-26FE3C579E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7E0B69-2B92-4D28-8530-06A4D4144670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4D6090-3F3D-4795-B901-26FE3C579E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7E0B69-2B92-4D28-8530-06A4D4144670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4D6090-3F3D-4795-B901-26FE3C579E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7E0B69-2B92-4D28-8530-06A4D4144670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4D6090-3F3D-4795-B901-26FE3C579E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7E0B69-2B92-4D28-8530-06A4D4144670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4D6090-3F3D-4795-B901-26FE3C579E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7E0B69-2B92-4D28-8530-06A4D4144670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4D6090-3F3D-4795-B901-26FE3C579E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7E0B69-2B92-4D28-8530-06A4D4144670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4D6090-3F3D-4795-B901-26FE3C579E3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17E0B69-2B92-4D28-8530-06A4D4144670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F4D6090-3F3D-4795-B901-26FE3C579E3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err="1" smtClean="0"/>
              <a:t>Волонтерство</a:t>
            </a:r>
            <a:r>
              <a:rPr lang="uk-UA" dirty="0" smtClean="0"/>
              <a:t> у соціально-педагогічній роботі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sz="2400" dirty="0" err="1" smtClean="0"/>
              <a:t>Ст.викл.Вронська</a:t>
            </a:r>
            <a:r>
              <a:rPr lang="uk-UA" sz="2400" dirty="0" smtClean="0"/>
              <a:t> В.М.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77904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052736"/>
            <a:ext cx="7739200" cy="2596270"/>
          </a:xfrm>
        </p:spPr>
        <p:txBody>
          <a:bodyPr>
            <a:normAutofit/>
          </a:bodyPr>
          <a:lstStyle/>
          <a:p>
            <a:r>
              <a:rPr lang="vi-VN" sz="2200" dirty="0"/>
              <a:t>Волонте́рство, або волонте́рська дія́льність (від фр. </a:t>
            </a:r>
            <a:r>
              <a:rPr lang="en-US" sz="2200" dirty="0" err="1"/>
              <a:t>volontaire</a:t>
            </a:r>
            <a:r>
              <a:rPr lang="en-US" sz="2200" dirty="0"/>
              <a:t> (</a:t>
            </a:r>
            <a:r>
              <a:rPr lang="vi-VN" sz="2200" dirty="0"/>
              <a:t>доброволець) → лат. </a:t>
            </a:r>
            <a:r>
              <a:rPr lang="en-US" sz="2200" dirty="0" err="1"/>
              <a:t>voluntarius</a:t>
            </a:r>
            <a:r>
              <a:rPr lang="en-US" sz="2200" dirty="0"/>
              <a:t> → </a:t>
            </a:r>
            <a:r>
              <a:rPr lang="vi-VN" sz="2200" dirty="0"/>
              <a:t>лат. </a:t>
            </a:r>
            <a:r>
              <a:rPr lang="en-US" sz="2200" dirty="0" err="1"/>
              <a:t>voluntas</a:t>
            </a:r>
            <a:r>
              <a:rPr lang="en-US" sz="2200" dirty="0"/>
              <a:t> (</a:t>
            </a:r>
            <a:r>
              <a:rPr lang="vi-VN" sz="2200" dirty="0"/>
              <a:t>вільне волевиявлення) → лат. </a:t>
            </a:r>
            <a:r>
              <a:rPr lang="en-US" sz="2200" dirty="0" err="1"/>
              <a:t>volō</a:t>
            </a:r>
            <a:r>
              <a:rPr lang="en-US" sz="2200" dirty="0"/>
              <a:t> (</a:t>
            </a:r>
            <a:r>
              <a:rPr lang="vi-VN" sz="2200" dirty="0"/>
              <a:t>бажання, намір)) — добровільна суспільно корисна діяльність. Може здійснюватись і окремими людьми, і </a:t>
            </a:r>
            <a:r>
              <a:rPr lang="vi-VN" sz="2200" dirty="0" smtClean="0"/>
              <a:t>організаціями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3685032"/>
            <a:ext cx="7883216" cy="2120232"/>
          </a:xfrm>
        </p:spPr>
        <p:txBody>
          <a:bodyPr>
            <a:noAutofit/>
          </a:bodyPr>
          <a:lstStyle/>
          <a:p>
            <a:r>
              <a:rPr lang="ru-RU" sz="1800" dirty="0" err="1"/>
              <a:t>Волонтерство</a:t>
            </a:r>
            <a:r>
              <a:rPr lang="ru-RU" sz="1800" dirty="0"/>
              <a:t> є </a:t>
            </a:r>
            <a:r>
              <a:rPr lang="ru-RU" sz="1800" dirty="0" err="1"/>
              <a:t>однією</a:t>
            </a:r>
            <a:r>
              <a:rPr lang="ru-RU" sz="1800" dirty="0"/>
              <a:t> з форм </a:t>
            </a:r>
            <a:r>
              <a:rPr lang="ru-RU" sz="1800" dirty="0" err="1"/>
              <a:t>благодійності</a:t>
            </a:r>
            <a:r>
              <a:rPr lang="ru-RU" sz="1800" dirty="0"/>
              <a:t> і </a:t>
            </a:r>
            <a:r>
              <a:rPr lang="ru-RU" sz="1800" dirty="0" err="1"/>
              <a:t>однією</a:t>
            </a:r>
            <a:r>
              <a:rPr lang="ru-RU" sz="1800" dirty="0"/>
              <a:t> з </a:t>
            </a:r>
            <a:r>
              <a:rPr lang="ru-RU" sz="1800" dirty="0" err="1"/>
              <a:t>підвалин</a:t>
            </a:r>
            <a:r>
              <a:rPr lang="ru-RU" sz="1800" dirty="0"/>
              <a:t> </a:t>
            </a:r>
            <a:r>
              <a:rPr lang="ru-RU" sz="1800" dirty="0" err="1"/>
              <a:t>громадянського</a:t>
            </a:r>
            <a:r>
              <a:rPr lang="ru-RU" sz="1800" dirty="0"/>
              <a:t> </a:t>
            </a:r>
            <a:r>
              <a:rPr lang="ru-RU" sz="1800" dirty="0" err="1" smtClean="0"/>
              <a:t>суспільства</a:t>
            </a:r>
            <a:r>
              <a:rPr lang="ru-RU" sz="1800" dirty="0"/>
              <a:t>. </a:t>
            </a:r>
            <a:r>
              <a:rPr lang="ru-RU" sz="1800" dirty="0" err="1"/>
              <a:t>Світовий</a:t>
            </a:r>
            <a:r>
              <a:rPr lang="ru-RU" sz="1800" dirty="0"/>
              <a:t> рейтинг </a:t>
            </a:r>
            <a:r>
              <a:rPr lang="ru-RU" sz="1800" dirty="0" err="1"/>
              <a:t>благодійності</a:t>
            </a:r>
            <a:r>
              <a:rPr lang="ru-RU" sz="1800" dirty="0"/>
              <a:t> сформовано за </a:t>
            </a:r>
            <a:r>
              <a:rPr lang="ru-RU" sz="1800" dirty="0" err="1"/>
              <a:t>допомогою</a:t>
            </a:r>
            <a:r>
              <a:rPr lang="ru-RU" sz="1800" dirty="0"/>
              <a:t> </a:t>
            </a:r>
            <a:r>
              <a:rPr lang="ru-RU" sz="1800" dirty="0" err="1"/>
              <a:t>трьох</a:t>
            </a:r>
            <a:r>
              <a:rPr lang="ru-RU" sz="1800" dirty="0"/>
              <a:t> </a:t>
            </a:r>
            <a:r>
              <a:rPr lang="ru-RU" sz="1800" dirty="0" err="1"/>
              <a:t>складо</a:t>
            </a:r>
            <a:r>
              <a:rPr lang="ru-RU" sz="1800" dirty="0"/>
              <a:t>-</a:t>
            </a:r>
          </a:p>
          <a:p>
            <a:r>
              <a:rPr lang="ru-RU" sz="1800" dirty="0" err="1"/>
              <a:t>вих</a:t>
            </a:r>
            <a:r>
              <a:rPr lang="ru-RU" sz="1800" dirty="0"/>
              <a:t>: </a:t>
            </a:r>
            <a:r>
              <a:rPr lang="ru-RU" sz="1800" dirty="0" err="1"/>
              <a:t>грошові</a:t>
            </a:r>
            <a:r>
              <a:rPr lang="ru-RU" sz="1800" dirty="0"/>
              <a:t> </a:t>
            </a:r>
            <a:r>
              <a:rPr lang="ru-RU" sz="1800" dirty="0" err="1"/>
              <a:t>пожертви</a:t>
            </a:r>
            <a:r>
              <a:rPr lang="ru-RU" sz="1800" dirty="0"/>
              <a:t>, </a:t>
            </a:r>
            <a:r>
              <a:rPr lang="ru-RU" sz="1800" dirty="0" err="1"/>
              <a:t>волонтерський</a:t>
            </a:r>
            <a:r>
              <a:rPr lang="ru-RU" sz="1800" dirty="0"/>
              <a:t> </a:t>
            </a:r>
            <a:r>
              <a:rPr lang="ru-RU" sz="1800" dirty="0" err="1"/>
              <a:t>рух</a:t>
            </a:r>
            <a:r>
              <a:rPr lang="ru-RU" sz="1800" dirty="0"/>
              <a:t> та </a:t>
            </a:r>
            <a:r>
              <a:rPr lang="ru-RU" sz="1800" dirty="0" err="1"/>
              <a:t>допомога</a:t>
            </a:r>
            <a:r>
              <a:rPr lang="ru-RU" sz="1800" dirty="0"/>
              <a:t> </a:t>
            </a:r>
            <a:r>
              <a:rPr lang="ru-RU" sz="1800" dirty="0" err="1"/>
              <a:t>нужденним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0421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196752"/>
            <a:ext cx="806489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Діяльністю</a:t>
            </a:r>
            <a:r>
              <a:rPr lang="ru-RU" dirty="0" smtClean="0"/>
              <a:t>, яку зараз </a:t>
            </a:r>
            <a:r>
              <a:rPr lang="ru-RU" dirty="0" err="1" smtClean="0"/>
              <a:t>називають</a:t>
            </a:r>
            <a:r>
              <a:rPr lang="ru-RU" dirty="0" smtClean="0"/>
              <a:t> </a:t>
            </a:r>
            <a:r>
              <a:rPr lang="ru-RU" dirty="0" err="1" smtClean="0"/>
              <a:t>волонтерською</a:t>
            </a:r>
            <a:r>
              <a:rPr lang="ru-RU" dirty="0" smtClean="0"/>
              <a:t>, люди </a:t>
            </a:r>
            <a:r>
              <a:rPr lang="ru-RU" dirty="0" err="1" smtClean="0"/>
              <a:t>займалися</a:t>
            </a:r>
            <a:r>
              <a:rPr lang="ru-RU" dirty="0" smtClean="0"/>
              <a:t> з </a:t>
            </a:r>
            <a:r>
              <a:rPr lang="ru-RU" dirty="0" err="1" smtClean="0"/>
              <a:t>давніх</a:t>
            </a:r>
            <a:r>
              <a:rPr lang="ru-RU" dirty="0" smtClean="0"/>
              <a:t> </a:t>
            </a:r>
            <a:r>
              <a:rPr lang="ru-RU" dirty="0" err="1" smtClean="0"/>
              <a:t>часів</a:t>
            </a:r>
            <a:r>
              <a:rPr lang="ru-RU" dirty="0" smtClean="0"/>
              <a:t>. Як </a:t>
            </a:r>
            <a:r>
              <a:rPr lang="ru-RU" dirty="0" err="1" smtClean="0"/>
              <a:t>суспільний</a:t>
            </a:r>
            <a:r>
              <a:rPr lang="ru-RU" dirty="0" smtClean="0"/>
              <a:t> </a:t>
            </a:r>
            <a:r>
              <a:rPr lang="ru-RU" dirty="0" err="1" smtClean="0"/>
              <a:t>рух</a:t>
            </a:r>
            <a:r>
              <a:rPr lang="ru-RU" dirty="0" smtClean="0"/>
              <a:t> </a:t>
            </a:r>
            <a:r>
              <a:rPr lang="ru-RU" dirty="0" err="1" smtClean="0"/>
              <a:t>волонтерство</a:t>
            </a:r>
            <a:r>
              <a:rPr lang="ru-RU" dirty="0" smtClean="0"/>
              <a:t> </a:t>
            </a:r>
            <a:r>
              <a:rPr lang="ru-RU" dirty="0" err="1" smtClean="0"/>
              <a:t>виникло</a:t>
            </a:r>
            <a:r>
              <a:rPr lang="ru-RU" dirty="0" smtClean="0"/>
              <a:t> на </a:t>
            </a:r>
            <a:r>
              <a:rPr lang="ru-RU" dirty="0" err="1" smtClean="0"/>
              <a:t>Заході</a:t>
            </a:r>
            <a:r>
              <a:rPr lang="ru-RU" dirty="0" smtClean="0"/>
              <a:t>, а першими волонтера-</a:t>
            </a:r>
          </a:p>
          <a:p>
            <a:r>
              <a:rPr lang="ru-RU" dirty="0" smtClean="0"/>
              <a:t>ми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самаритяни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надавали </a:t>
            </a:r>
            <a:r>
              <a:rPr lang="ru-RU" dirty="0" err="1" smtClean="0"/>
              <a:t>допомогу</a:t>
            </a:r>
            <a:r>
              <a:rPr lang="ru-RU" dirty="0" smtClean="0"/>
              <a:t> </a:t>
            </a:r>
            <a:r>
              <a:rPr lang="ru-RU" dirty="0" err="1" smtClean="0"/>
              <a:t>всім</a:t>
            </a:r>
            <a:r>
              <a:rPr lang="ru-RU" dirty="0" smtClean="0"/>
              <a:t>, </a:t>
            </a:r>
            <a:r>
              <a:rPr lang="ru-RU" dirty="0" err="1" smtClean="0"/>
              <a:t>хто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потребував</a:t>
            </a:r>
            <a:r>
              <a:rPr lang="ru-RU" dirty="0" smtClean="0"/>
              <a:t>.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упевнено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говорити</a:t>
            </a:r>
            <a:r>
              <a:rPr lang="ru-RU" dirty="0" smtClean="0"/>
              <a:t> про </a:t>
            </a:r>
            <a:r>
              <a:rPr lang="ru-RU" dirty="0" err="1" smtClean="0"/>
              <a:t>виникнення</a:t>
            </a:r>
            <a:r>
              <a:rPr lang="ru-RU" dirty="0" smtClean="0"/>
              <a:t> феномену </a:t>
            </a:r>
            <a:r>
              <a:rPr lang="ru-RU" dirty="0" err="1" smtClean="0"/>
              <a:t>волонтерства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середини</a:t>
            </a:r>
            <a:r>
              <a:rPr lang="ru-RU" dirty="0" smtClean="0"/>
              <a:t> XIX </a:t>
            </a:r>
            <a:r>
              <a:rPr lang="ru-RU" dirty="0" err="1" smtClean="0"/>
              <a:t>століття</a:t>
            </a:r>
            <a:r>
              <a:rPr lang="ru-RU" dirty="0" smtClean="0"/>
              <a:t> (4; С.79).</a:t>
            </a:r>
          </a:p>
          <a:p>
            <a:r>
              <a:rPr lang="ru-RU" dirty="0" smtClean="0"/>
              <a:t>Початком </a:t>
            </a:r>
            <a:r>
              <a:rPr lang="ru-RU" dirty="0" err="1" smtClean="0"/>
              <a:t>сучасного</a:t>
            </a:r>
            <a:r>
              <a:rPr lang="ru-RU" dirty="0" smtClean="0"/>
              <a:t> </a:t>
            </a:r>
            <a:r>
              <a:rPr lang="ru-RU" dirty="0" err="1" smtClean="0"/>
              <a:t>волонтерського</a:t>
            </a:r>
            <a:r>
              <a:rPr lang="ru-RU" dirty="0" smtClean="0"/>
              <a:t> </a:t>
            </a:r>
            <a:r>
              <a:rPr lang="ru-RU" dirty="0" err="1" smtClean="0"/>
              <a:t>руху</a:t>
            </a:r>
            <a:r>
              <a:rPr lang="ru-RU" dirty="0" smtClean="0"/>
              <a:t> в </a:t>
            </a:r>
            <a:r>
              <a:rPr lang="ru-RU" dirty="0" err="1" smtClean="0"/>
              <a:t>західних</a:t>
            </a:r>
            <a:r>
              <a:rPr lang="ru-RU" dirty="0" smtClean="0"/>
              <a:t> </a:t>
            </a:r>
            <a:r>
              <a:rPr lang="ru-RU" dirty="0" err="1" smtClean="0"/>
              <a:t>країнах</a:t>
            </a:r>
            <a:r>
              <a:rPr lang="ru-RU" dirty="0" smtClean="0"/>
              <a:t> </a:t>
            </a:r>
            <a:r>
              <a:rPr lang="ru-RU" dirty="0" err="1" smtClean="0"/>
              <a:t>зазвичай</a:t>
            </a:r>
            <a:r>
              <a:rPr lang="ru-RU" dirty="0" smtClean="0"/>
              <a:t> </a:t>
            </a:r>
            <a:r>
              <a:rPr lang="ru-RU" dirty="0" err="1" smtClean="0"/>
              <a:t>вважають</a:t>
            </a:r>
            <a:r>
              <a:rPr lang="ru-RU" dirty="0" smtClean="0"/>
              <a:t>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Міжнародного</a:t>
            </a:r>
            <a:r>
              <a:rPr lang="ru-RU" dirty="0" smtClean="0"/>
              <a:t> </a:t>
            </a:r>
            <a:r>
              <a:rPr lang="ru-RU" dirty="0" err="1" smtClean="0"/>
              <a:t>комітету</a:t>
            </a:r>
            <a:r>
              <a:rPr lang="ru-RU" dirty="0" smtClean="0"/>
              <a:t> Червоного </a:t>
            </a:r>
            <a:r>
              <a:rPr lang="ru-RU" dirty="0" err="1" smtClean="0"/>
              <a:t>Хреста</a:t>
            </a:r>
            <a:r>
              <a:rPr lang="ru-RU" dirty="0" smtClean="0"/>
              <a:t>, яке </a:t>
            </a:r>
            <a:r>
              <a:rPr lang="ru-RU" dirty="0" err="1" smtClean="0"/>
              <a:t>ініціював</a:t>
            </a:r>
            <a:r>
              <a:rPr lang="ru-RU" dirty="0" smtClean="0"/>
              <a:t> 1859 року Жан </a:t>
            </a:r>
            <a:r>
              <a:rPr lang="ru-RU" dirty="0" err="1" smtClean="0"/>
              <a:t>Анрі</a:t>
            </a:r>
            <a:r>
              <a:rPr lang="ru-RU" dirty="0" smtClean="0"/>
              <a:t> </a:t>
            </a:r>
            <a:r>
              <a:rPr lang="ru-RU" dirty="0" err="1" smtClean="0"/>
              <a:t>Дюнан</a:t>
            </a:r>
            <a:r>
              <a:rPr lang="ru-RU" dirty="0" smtClean="0"/>
              <a:t>.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ідеями</a:t>
            </a:r>
            <a:r>
              <a:rPr lang="ru-RU" dirty="0" smtClean="0"/>
              <a:t> стали </a:t>
            </a:r>
            <a:r>
              <a:rPr lang="ru-RU" dirty="0" err="1" smtClean="0"/>
              <a:t>керуватися</a:t>
            </a:r>
            <a:r>
              <a:rPr lang="ru-RU" dirty="0" smtClean="0"/>
              <a:t> </a:t>
            </a:r>
            <a:r>
              <a:rPr lang="ru-RU" dirty="0" err="1" smtClean="0"/>
              <a:t>волонтери</a:t>
            </a:r>
            <a:r>
              <a:rPr lang="ru-RU" dirty="0" smtClean="0"/>
              <a:t> по </a:t>
            </a:r>
            <a:r>
              <a:rPr lang="ru-RU" dirty="0" err="1" smtClean="0"/>
              <a:t>всьому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[6]. </a:t>
            </a:r>
            <a:r>
              <a:rPr lang="ru-RU" dirty="0" err="1" smtClean="0"/>
              <a:t>Анрі</a:t>
            </a:r>
            <a:r>
              <a:rPr lang="ru-RU" dirty="0" smtClean="0"/>
              <a:t> </a:t>
            </a:r>
            <a:r>
              <a:rPr lang="ru-RU" dirty="0" err="1" smtClean="0"/>
              <a:t>Дюран</a:t>
            </a:r>
            <a:r>
              <a:rPr lang="ru-RU" dirty="0" smtClean="0"/>
              <a:t>, </a:t>
            </a:r>
            <a:r>
              <a:rPr lang="ru-RU" dirty="0" err="1" smtClean="0"/>
              <a:t>відомий</a:t>
            </a:r>
            <a:r>
              <a:rPr lang="ru-RU" dirty="0" smtClean="0"/>
              <a:t> </a:t>
            </a:r>
            <a:r>
              <a:rPr lang="ru-RU" dirty="0" err="1" smtClean="0"/>
              <a:t>французький</a:t>
            </a:r>
            <a:r>
              <a:rPr lang="ru-RU" dirty="0" smtClean="0"/>
              <a:t> </a:t>
            </a:r>
            <a:r>
              <a:rPr lang="ru-RU" dirty="0" err="1" smtClean="0"/>
              <a:t>письменник-журналіст,вражений</a:t>
            </a:r>
            <a:r>
              <a:rPr lang="ru-RU" dirty="0" smtClean="0"/>
              <a:t> </a:t>
            </a:r>
            <a:r>
              <a:rPr lang="ru-RU" dirty="0" err="1" smtClean="0"/>
              <a:t>наслідками</a:t>
            </a:r>
            <a:r>
              <a:rPr lang="ru-RU" dirty="0" smtClean="0"/>
              <a:t> </a:t>
            </a:r>
            <a:r>
              <a:rPr lang="ru-RU" dirty="0" err="1" smtClean="0"/>
              <a:t>кривавої</a:t>
            </a:r>
            <a:r>
              <a:rPr lang="ru-RU" dirty="0" smtClean="0"/>
              <a:t> </a:t>
            </a:r>
            <a:r>
              <a:rPr lang="ru-RU" dirty="0" err="1" smtClean="0"/>
              <a:t>битви</a:t>
            </a:r>
            <a:r>
              <a:rPr lang="ru-RU" dirty="0" smtClean="0"/>
              <a:t> при </a:t>
            </a:r>
            <a:r>
              <a:rPr lang="ru-RU" dirty="0" err="1" smtClean="0"/>
              <a:t>Сольферіно</a:t>
            </a:r>
            <a:r>
              <a:rPr lang="ru-RU" dirty="0" smtClean="0"/>
              <a:t>, </a:t>
            </a:r>
            <a:r>
              <a:rPr lang="ru-RU" dirty="0" err="1" smtClean="0"/>
              <a:t>запропонував</a:t>
            </a:r>
            <a:r>
              <a:rPr lang="ru-RU" dirty="0" smtClean="0"/>
              <a:t> </a:t>
            </a:r>
            <a:r>
              <a:rPr lang="ru-RU" dirty="0" err="1" smtClean="0"/>
              <a:t>створити</a:t>
            </a:r>
            <a:r>
              <a:rPr lang="ru-RU" dirty="0" smtClean="0"/>
              <a:t> </a:t>
            </a:r>
            <a:r>
              <a:rPr lang="ru-RU" dirty="0" err="1" smtClean="0"/>
              <a:t>Червоний</a:t>
            </a:r>
            <a:r>
              <a:rPr lang="ru-RU" dirty="0" smtClean="0"/>
              <a:t> </a:t>
            </a:r>
            <a:r>
              <a:rPr lang="ru-RU" dirty="0" err="1" smtClean="0"/>
              <a:t>Хрест</a:t>
            </a:r>
            <a:r>
              <a:rPr lang="ru-RU" dirty="0" smtClean="0"/>
              <a:t> – </a:t>
            </a:r>
            <a:r>
              <a:rPr lang="ru-RU" dirty="0" err="1" smtClean="0"/>
              <a:t>організацію</a:t>
            </a:r>
            <a:r>
              <a:rPr lang="ru-RU" dirty="0" smtClean="0"/>
              <a:t>, яка </a:t>
            </a:r>
            <a:r>
              <a:rPr lang="ru-RU" dirty="0" err="1" smtClean="0"/>
              <a:t>би</a:t>
            </a:r>
            <a:r>
              <a:rPr lang="ru-RU" dirty="0" smtClean="0"/>
              <a:t> </a:t>
            </a:r>
            <a:r>
              <a:rPr lang="ru-RU" dirty="0" err="1" smtClean="0"/>
              <a:t>працювала</a:t>
            </a:r>
            <a:r>
              <a:rPr lang="ru-RU" dirty="0" smtClean="0"/>
              <a:t> на </a:t>
            </a:r>
            <a:r>
              <a:rPr lang="ru-RU" dirty="0" err="1" smtClean="0"/>
              <a:t>волонтерських</a:t>
            </a:r>
            <a:r>
              <a:rPr lang="ru-RU" dirty="0" smtClean="0"/>
              <a:t> засадах і надавала першу </a:t>
            </a:r>
            <a:r>
              <a:rPr lang="ru-RU" dirty="0" err="1" smtClean="0"/>
              <a:t>медичну</a:t>
            </a:r>
            <a:r>
              <a:rPr lang="ru-RU" dirty="0" smtClean="0"/>
              <a:t> </a:t>
            </a:r>
            <a:r>
              <a:rPr lang="ru-RU" dirty="0" err="1" smtClean="0"/>
              <a:t>допомогу</a:t>
            </a:r>
            <a:r>
              <a:rPr lang="ru-RU" dirty="0" smtClean="0"/>
              <a:t> </a:t>
            </a:r>
            <a:r>
              <a:rPr lang="ru-RU" dirty="0" err="1" smtClean="0"/>
              <a:t>полоненим</a:t>
            </a:r>
            <a:r>
              <a:rPr lang="ru-RU" dirty="0" smtClean="0"/>
              <a:t> і </a:t>
            </a:r>
            <a:r>
              <a:rPr lang="ru-RU" dirty="0" err="1" smtClean="0"/>
              <a:t>пораненим</a:t>
            </a:r>
            <a:r>
              <a:rPr lang="ru-RU" dirty="0" smtClean="0"/>
              <a:t>. Принципами, </a:t>
            </a:r>
            <a:r>
              <a:rPr lang="ru-RU" dirty="0" err="1" smtClean="0"/>
              <a:t>сформульова</a:t>
            </a:r>
            <a:r>
              <a:rPr lang="ru-RU" dirty="0" smtClean="0"/>
              <a:t>-</a:t>
            </a:r>
          </a:p>
          <a:p>
            <a:r>
              <a:rPr lang="ru-RU" dirty="0" smtClean="0"/>
              <a:t>ними </a:t>
            </a:r>
            <a:r>
              <a:rPr lang="ru-RU" dirty="0" err="1" smtClean="0"/>
              <a:t>Анрі</a:t>
            </a:r>
            <a:r>
              <a:rPr lang="ru-RU" dirty="0" smtClean="0"/>
              <a:t> </a:t>
            </a:r>
            <a:r>
              <a:rPr lang="ru-RU" dirty="0" err="1" smtClean="0"/>
              <a:t>Дюраном</a:t>
            </a:r>
            <a:r>
              <a:rPr lang="ru-RU" dirty="0" smtClean="0"/>
              <a:t>, </a:t>
            </a:r>
            <a:r>
              <a:rPr lang="ru-RU" dirty="0" err="1" smtClean="0"/>
              <a:t>керуються</a:t>
            </a:r>
            <a:r>
              <a:rPr lang="ru-RU" dirty="0" smtClean="0"/>
              <a:t> </a:t>
            </a:r>
            <a:r>
              <a:rPr lang="ru-RU" dirty="0" err="1" smtClean="0"/>
              <a:t>волонтерські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всього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smtClean="0"/>
              <a:t> (4; </a:t>
            </a:r>
            <a:r>
              <a:rPr lang="ru-RU" dirty="0" smtClean="0"/>
              <a:t>С.79).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8847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889844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У </a:t>
            </a:r>
            <a:r>
              <a:rPr lang="en-US" dirty="0" smtClean="0"/>
              <a:t>XX </a:t>
            </a:r>
            <a:r>
              <a:rPr lang="ru-RU" dirty="0" err="1" smtClean="0"/>
              <a:t>столітті</a:t>
            </a:r>
            <a:r>
              <a:rPr lang="ru-RU" dirty="0" smtClean="0"/>
              <a:t> </a:t>
            </a:r>
            <a:r>
              <a:rPr lang="ru-RU" dirty="0" err="1" smtClean="0"/>
              <a:t>волонтерство</a:t>
            </a:r>
            <a:r>
              <a:rPr lang="ru-RU" dirty="0" smtClean="0"/>
              <a:t> активно </a:t>
            </a:r>
            <a:r>
              <a:rPr lang="ru-RU" dirty="0" err="1" smtClean="0"/>
              <a:t>розповсюджувалося</a:t>
            </a:r>
            <a:r>
              <a:rPr lang="ru-RU" dirty="0" smtClean="0"/>
              <a:t>. </a:t>
            </a:r>
            <a:r>
              <a:rPr lang="ru-RU" dirty="0" err="1" smtClean="0"/>
              <a:t>Воно</a:t>
            </a:r>
            <a:r>
              <a:rPr lang="ru-RU" dirty="0" smtClean="0"/>
              <a:t> </a:t>
            </a:r>
            <a:r>
              <a:rPr lang="ru-RU" dirty="0" err="1" smtClean="0"/>
              <a:t>проявилося</a:t>
            </a:r>
            <a:r>
              <a:rPr lang="ru-RU" dirty="0" smtClean="0"/>
              <a:t>, </a:t>
            </a:r>
            <a:r>
              <a:rPr lang="ru-RU" dirty="0" err="1" smtClean="0"/>
              <a:t>зокрема</a:t>
            </a:r>
            <a:r>
              <a:rPr lang="ru-RU" dirty="0" smtClean="0"/>
              <a:t>, в </a:t>
            </a:r>
            <a:r>
              <a:rPr lang="ru-RU" dirty="0" err="1" smtClean="0"/>
              <a:t>допомозі</a:t>
            </a:r>
            <a:r>
              <a:rPr lang="ru-RU" dirty="0" smtClean="0"/>
              <a:t> </a:t>
            </a:r>
            <a:r>
              <a:rPr lang="ru-RU" dirty="0" err="1" smtClean="0"/>
              <a:t>постраждалим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Першої</a:t>
            </a:r>
            <a:r>
              <a:rPr lang="ru-RU" dirty="0" smtClean="0"/>
              <a:t> </a:t>
            </a:r>
            <a:r>
              <a:rPr lang="ru-RU" dirty="0" err="1" smtClean="0"/>
              <a:t>світової</a:t>
            </a:r>
            <a:r>
              <a:rPr lang="ru-RU" dirty="0" smtClean="0"/>
              <a:t> </a:t>
            </a:r>
            <a:r>
              <a:rPr lang="ru-RU" dirty="0" err="1" smtClean="0"/>
              <a:t>війни</a:t>
            </a:r>
            <a:r>
              <a:rPr lang="ru-RU" dirty="0" smtClean="0"/>
              <a:t>. В </a:t>
            </a:r>
            <a:r>
              <a:rPr lang="ru-RU" dirty="0" err="1" smtClean="0"/>
              <a:t>середині</a:t>
            </a:r>
            <a:r>
              <a:rPr lang="ru-RU" dirty="0" smtClean="0"/>
              <a:t> </a:t>
            </a:r>
            <a:r>
              <a:rPr lang="ru-RU" dirty="0" err="1" smtClean="0"/>
              <a:t>століття</a:t>
            </a:r>
            <a:r>
              <a:rPr lang="ru-RU" dirty="0" smtClean="0"/>
              <a:t> </a:t>
            </a:r>
            <a:r>
              <a:rPr lang="ru-RU" dirty="0" err="1" smtClean="0"/>
              <a:t>з'явився</a:t>
            </a:r>
            <a:r>
              <a:rPr lang="ru-RU" dirty="0" smtClean="0"/>
              <a:t> </a:t>
            </a:r>
            <a:r>
              <a:rPr lang="ru-RU" dirty="0" err="1" smtClean="0"/>
              <a:t>Координаційний</a:t>
            </a:r>
            <a:r>
              <a:rPr lang="ru-RU" dirty="0" smtClean="0"/>
              <a:t> </a:t>
            </a:r>
            <a:r>
              <a:rPr lang="ru-RU" dirty="0" err="1" smtClean="0"/>
              <a:t>комітет</a:t>
            </a:r>
            <a:r>
              <a:rPr lang="ru-RU" dirty="0" smtClean="0"/>
              <a:t> </a:t>
            </a:r>
            <a:r>
              <a:rPr lang="ru-RU" dirty="0" err="1" smtClean="0"/>
              <a:t>міжнародної</a:t>
            </a:r>
            <a:r>
              <a:rPr lang="ru-RU" dirty="0" smtClean="0"/>
              <a:t> </a:t>
            </a:r>
            <a:r>
              <a:rPr lang="ru-RU" dirty="0" err="1" smtClean="0"/>
              <a:t>волонтерської</a:t>
            </a:r>
            <a:r>
              <a:rPr lang="ru-RU" dirty="0" smtClean="0"/>
              <a:t> </a:t>
            </a:r>
            <a:r>
              <a:rPr lang="ru-RU" dirty="0" err="1" smtClean="0"/>
              <a:t>служби</a:t>
            </a:r>
            <a:r>
              <a:rPr lang="ru-RU" dirty="0" smtClean="0"/>
              <a:t> (</a:t>
            </a:r>
            <a:r>
              <a:rPr lang="en-US" dirty="0" smtClean="0"/>
              <a:t>CCIVS)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егідою</a:t>
            </a:r>
            <a:r>
              <a:rPr lang="ru-RU" dirty="0" smtClean="0"/>
              <a:t> ЮНЕСКО </a:t>
            </a:r>
            <a:r>
              <a:rPr lang="ru-RU" dirty="0" err="1" smtClean="0"/>
              <a:t>зі</a:t>
            </a:r>
            <a:r>
              <a:rPr lang="ru-RU" dirty="0" smtClean="0"/>
              <a:t> штаб-квартирою в </a:t>
            </a:r>
            <a:r>
              <a:rPr lang="ru-RU" dirty="0" err="1" smtClean="0"/>
              <a:t>Парижі</a:t>
            </a:r>
            <a:r>
              <a:rPr lang="ru-RU" dirty="0" smtClean="0"/>
              <a:t>[3].</a:t>
            </a:r>
          </a:p>
          <a:p>
            <a:r>
              <a:rPr lang="ru-RU" dirty="0" err="1" smtClean="0"/>
              <a:t>Називати</a:t>
            </a:r>
            <a:r>
              <a:rPr lang="ru-RU" dirty="0" smtClean="0"/>
              <a:t> </a:t>
            </a:r>
            <a:r>
              <a:rPr lang="ru-RU" dirty="0" err="1" smtClean="0"/>
              <a:t>добровольців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займаються</a:t>
            </a:r>
            <a:r>
              <a:rPr lang="ru-RU" dirty="0" smtClean="0"/>
              <a:t> </a:t>
            </a:r>
            <a:r>
              <a:rPr lang="ru-RU" dirty="0" err="1" smtClean="0"/>
              <a:t>суспільно</a:t>
            </a:r>
            <a:r>
              <a:rPr lang="ru-RU" dirty="0" smtClean="0"/>
              <a:t> </a:t>
            </a:r>
            <a:r>
              <a:rPr lang="ru-RU" dirty="0" err="1" smtClean="0"/>
              <a:t>корисною</a:t>
            </a:r>
            <a:r>
              <a:rPr lang="ru-RU" dirty="0" smtClean="0"/>
              <a:t> </a:t>
            </a:r>
            <a:r>
              <a:rPr lang="ru-RU" dirty="0" err="1" smtClean="0"/>
              <a:t>діяльністю</a:t>
            </a:r>
            <a:r>
              <a:rPr lang="ru-RU" dirty="0" smtClean="0"/>
              <a:t>, волонтерами стали </a:t>
            </a:r>
            <a:r>
              <a:rPr lang="ru-RU" dirty="0" err="1" smtClean="0"/>
              <a:t>пізніше</a:t>
            </a:r>
            <a:r>
              <a:rPr lang="ru-RU" dirty="0" smtClean="0"/>
              <a:t>: в </a:t>
            </a:r>
            <a:r>
              <a:rPr lang="ru-RU" dirty="0" err="1" smtClean="0"/>
              <a:t>країнах</a:t>
            </a:r>
            <a:r>
              <a:rPr lang="ru-RU" dirty="0" smtClean="0"/>
              <a:t> Заходу — з </a:t>
            </a:r>
            <a:r>
              <a:rPr lang="ru-RU" dirty="0" err="1" smtClean="0"/>
              <a:t>останньої</a:t>
            </a:r>
            <a:r>
              <a:rPr lang="ru-RU" dirty="0" smtClean="0"/>
              <a:t> </a:t>
            </a:r>
            <a:r>
              <a:rPr lang="ru-RU" dirty="0" err="1" smtClean="0"/>
              <a:t>третини</a:t>
            </a:r>
            <a:r>
              <a:rPr lang="ru-RU" dirty="0" smtClean="0"/>
              <a:t> </a:t>
            </a:r>
            <a:r>
              <a:rPr lang="en-US" dirty="0" smtClean="0"/>
              <a:t>XX </a:t>
            </a:r>
            <a:r>
              <a:rPr lang="ru-RU" dirty="0" err="1" smtClean="0"/>
              <a:t>століття</a:t>
            </a:r>
            <a:r>
              <a:rPr lang="ru-RU" dirty="0" smtClean="0"/>
              <a:t>, а в </a:t>
            </a:r>
            <a:r>
              <a:rPr lang="ru-RU" dirty="0" err="1" smtClean="0"/>
              <a:t>пострадянських</a:t>
            </a:r>
            <a:r>
              <a:rPr lang="ru-RU" dirty="0" smtClean="0"/>
              <a:t> </a:t>
            </a:r>
            <a:r>
              <a:rPr lang="ru-RU" dirty="0" err="1" smtClean="0"/>
              <a:t>країнах</a:t>
            </a:r>
            <a:r>
              <a:rPr lang="ru-RU" dirty="0" smtClean="0"/>
              <a:t> — </a:t>
            </a:r>
            <a:r>
              <a:rPr lang="ru-RU" dirty="0" err="1" smtClean="0"/>
              <a:t>із</a:t>
            </a:r>
            <a:r>
              <a:rPr lang="ru-RU" dirty="0" smtClean="0"/>
              <a:t> 1990-х </a:t>
            </a:r>
            <a:r>
              <a:rPr lang="ru-RU" dirty="0" err="1" smtClean="0"/>
              <a:t>років</a:t>
            </a:r>
            <a:r>
              <a:rPr lang="ru-RU" dirty="0" smtClean="0"/>
              <a:t>. </a:t>
            </a:r>
            <a:r>
              <a:rPr lang="ru-RU" dirty="0" err="1" smtClean="0"/>
              <a:t>Раніше</a:t>
            </a:r>
            <a:r>
              <a:rPr lang="ru-RU" dirty="0" smtClean="0"/>
              <a:t> </a:t>
            </a:r>
            <a:r>
              <a:rPr lang="ru-RU" dirty="0" err="1" smtClean="0"/>
              <a:t>ця</a:t>
            </a:r>
            <a:r>
              <a:rPr lang="ru-RU" dirty="0" smtClean="0"/>
              <a:t> </a:t>
            </a:r>
            <a:r>
              <a:rPr lang="ru-RU" dirty="0" err="1" smtClean="0"/>
              <a:t>назва</a:t>
            </a:r>
            <a:r>
              <a:rPr lang="ru-RU" dirty="0" smtClean="0"/>
              <a:t> </a:t>
            </a:r>
            <a:r>
              <a:rPr lang="ru-RU" dirty="0" err="1" smtClean="0"/>
              <a:t>стосувалася</a:t>
            </a:r>
            <a:r>
              <a:rPr lang="ru-RU" dirty="0" smtClean="0"/>
              <a:t> тих, </a:t>
            </a:r>
            <a:r>
              <a:rPr lang="ru-RU" dirty="0" err="1" smtClean="0"/>
              <a:t>хто</a:t>
            </a:r>
            <a:r>
              <a:rPr lang="ru-RU" dirty="0" smtClean="0"/>
              <a:t> </a:t>
            </a:r>
            <a:r>
              <a:rPr lang="ru-RU" dirty="0" err="1" smtClean="0"/>
              <a:t>добровільно</a:t>
            </a:r>
            <a:r>
              <a:rPr lang="ru-RU" dirty="0" smtClean="0"/>
              <a:t> </a:t>
            </a:r>
            <a:r>
              <a:rPr lang="ru-RU" dirty="0" err="1" smtClean="0"/>
              <a:t>йде</a:t>
            </a:r>
            <a:r>
              <a:rPr lang="ru-RU" dirty="0" smtClean="0"/>
              <a:t> на </a:t>
            </a:r>
            <a:r>
              <a:rPr lang="ru-RU" dirty="0" err="1" smtClean="0"/>
              <a:t>військову</a:t>
            </a:r>
            <a:r>
              <a:rPr lang="ru-RU" dirty="0" smtClean="0"/>
              <a:t> службу.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8463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764704"/>
            <a:ext cx="763284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З 1970 року </a:t>
            </a:r>
            <a:r>
              <a:rPr lang="ru-RU" dirty="0" err="1" smtClean="0"/>
              <a:t>Міжнародна</a:t>
            </a:r>
            <a:r>
              <a:rPr lang="ru-RU" dirty="0" smtClean="0"/>
              <a:t> </a:t>
            </a:r>
            <a:r>
              <a:rPr lang="ru-RU" dirty="0" err="1" smtClean="0"/>
              <a:t>асоціація</a:t>
            </a:r>
            <a:r>
              <a:rPr lang="ru-RU" dirty="0" smtClean="0"/>
              <a:t> </a:t>
            </a:r>
            <a:r>
              <a:rPr lang="ru-RU" dirty="0" err="1" smtClean="0"/>
              <a:t>добровольчих</a:t>
            </a:r>
            <a:r>
              <a:rPr lang="ru-RU" dirty="0" smtClean="0"/>
              <a:t> </a:t>
            </a:r>
            <a:r>
              <a:rPr lang="ru-RU" dirty="0" err="1" smtClean="0"/>
              <a:t>зусиль</a:t>
            </a:r>
            <a:r>
              <a:rPr lang="ru-RU" dirty="0" smtClean="0"/>
              <a:t> </a:t>
            </a:r>
            <a:r>
              <a:rPr lang="ru-RU" dirty="0" err="1" smtClean="0"/>
              <a:t>кожні</a:t>
            </a:r>
            <a:r>
              <a:rPr lang="ru-RU" dirty="0" smtClean="0"/>
              <a:t> два роки проводить </a:t>
            </a:r>
            <a:r>
              <a:rPr lang="ru-RU" dirty="0" err="1" smtClean="0"/>
              <a:t>Всесвітню</a:t>
            </a:r>
            <a:r>
              <a:rPr lang="ru-RU" dirty="0" smtClean="0"/>
              <a:t> </a:t>
            </a:r>
            <a:r>
              <a:rPr lang="ru-RU" dirty="0" err="1" smtClean="0"/>
              <a:t>конференцію</a:t>
            </a:r>
            <a:r>
              <a:rPr lang="ru-RU" dirty="0" smtClean="0"/>
              <a:t> </a:t>
            </a:r>
            <a:r>
              <a:rPr lang="ru-RU" dirty="0" err="1" smtClean="0"/>
              <a:t>волонтерів</a:t>
            </a:r>
            <a:r>
              <a:rPr lang="ru-RU" dirty="0" smtClean="0"/>
              <a:t>. На </a:t>
            </a:r>
            <a:r>
              <a:rPr lang="ru-RU" dirty="0" err="1" smtClean="0"/>
              <a:t>такій</a:t>
            </a:r>
            <a:r>
              <a:rPr lang="ru-RU" dirty="0" smtClean="0"/>
              <a:t> </a:t>
            </a:r>
            <a:r>
              <a:rPr lang="ru-RU" dirty="0" err="1" smtClean="0"/>
              <a:t>конференції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проходила 1990 року в </a:t>
            </a:r>
            <a:r>
              <a:rPr lang="ru-RU" dirty="0" err="1" smtClean="0"/>
              <a:t>Парижі</a:t>
            </a:r>
            <a:r>
              <a:rPr lang="ru-RU" dirty="0" smtClean="0"/>
              <a:t>,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прийнято</a:t>
            </a:r>
            <a:r>
              <a:rPr lang="ru-RU" dirty="0" smtClean="0"/>
              <a:t> першу </a:t>
            </a:r>
            <a:r>
              <a:rPr lang="ru-RU" dirty="0" err="1" smtClean="0"/>
              <a:t>Загальну</a:t>
            </a:r>
            <a:r>
              <a:rPr lang="ru-RU" dirty="0" smtClean="0"/>
              <a:t> </a:t>
            </a:r>
            <a:r>
              <a:rPr lang="ru-RU" dirty="0" err="1" smtClean="0"/>
              <a:t>декларацію</a:t>
            </a:r>
            <a:r>
              <a:rPr lang="ru-RU" dirty="0" smtClean="0"/>
              <a:t> </a:t>
            </a:r>
            <a:r>
              <a:rPr lang="ru-RU" dirty="0" err="1" smtClean="0"/>
              <a:t>волонтерів</a:t>
            </a:r>
            <a:r>
              <a:rPr lang="ru-RU" dirty="0" smtClean="0"/>
              <a:t>. 2001 року на </a:t>
            </a:r>
            <a:r>
              <a:rPr lang="ru-RU" dirty="0" err="1" smtClean="0"/>
              <a:t>конференції</a:t>
            </a:r>
            <a:r>
              <a:rPr lang="ru-RU" dirty="0" smtClean="0"/>
              <a:t> в </a:t>
            </a:r>
            <a:r>
              <a:rPr lang="ru-RU" dirty="0" err="1" smtClean="0"/>
              <a:t>Амстердамі</a:t>
            </a:r>
            <a:r>
              <a:rPr lang="ru-RU" dirty="0" smtClean="0"/>
              <a:t> вона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переглянута</a:t>
            </a:r>
            <a:r>
              <a:rPr lang="ru-RU" dirty="0" smtClean="0"/>
              <a:t>. В </a:t>
            </a:r>
            <a:r>
              <a:rPr lang="ru-RU" dirty="0" err="1" smtClean="0"/>
              <a:t>ній</a:t>
            </a:r>
            <a:r>
              <a:rPr lang="ru-RU" dirty="0" smtClean="0"/>
              <a:t>, </a:t>
            </a:r>
            <a:r>
              <a:rPr lang="ru-RU" dirty="0" err="1" smtClean="0"/>
              <a:t>зокрема</a:t>
            </a:r>
            <a:r>
              <a:rPr lang="ru-RU" dirty="0" smtClean="0"/>
              <a:t>, </a:t>
            </a:r>
            <a:r>
              <a:rPr lang="ru-RU" dirty="0" err="1" smtClean="0"/>
              <a:t>зазначається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в </a:t>
            </a:r>
            <a:r>
              <a:rPr lang="ru-RU" dirty="0" err="1" smtClean="0"/>
              <a:t>волонтерстві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проявлятися</a:t>
            </a:r>
            <a:r>
              <a:rPr lang="ru-RU" dirty="0" smtClean="0"/>
              <a:t> й </a:t>
            </a:r>
            <a:r>
              <a:rPr lang="ru-RU" dirty="0" err="1" smtClean="0"/>
              <a:t>підсилюватися</a:t>
            </a:r>
            <a:r>
              <a:rPr lang="ru-RU" dirty="0" smtClean="0"/>
              <a:t> </a:t>
            </a:r>
            <a:r>
              <a:rPr lang="ru-RU" dirty="0" err="1" smtClean="0"/>
              <a:t>спільність</a:t>
            </a:r>
            <a:r>
              <a:rPr lang="ru-RU" dirty="0" smtClean="0"/>
              <a:t>, </a:t>
            </a:r>
            <a:r>
              <a:rPr lang="ru-RU" dirty="0" err="1" smtClean="0"/>
              <a:t>піклування</a:t>
            </a:r>
            <a:r>
              <a:rPr lang="ru-RU" dirty="0" smtClean="0"/>
              <a:t>, </a:t>
            </a:r>
            <a:r>
              <a:rPr lang="ru-RU" dirty="0" err="1" smtClean="0"/>
              <a:t>служіння</a:t>
            </a:r>
            <a:r>
              <a:rPr lang="ru-RU" dirty="0" smtClean="0"/>
              <a:t>, </a:t>
            </a:r>
            <a:r>
              <a:rPr lang="ru-RU" dirty="0" err="1" smtClean="0"/>
              <a:t>несення</a:t>
            </a:r>
            <a:r>
              <a:rPr lang="ru-RU" dirty="0" smtClean="0"/>
              <a:t> </a:t>
            </a:r>
            <a:r>
              <a:rPr lang="ru-RU" dirty="0" err="1" smtClean="0"/>
              <a:t>суспільної</a:t>
            </a:r>
            <a:r>
              <a:rPr lang="ru-RU" dirty="0" smtClean="0"/>
              <a:t> </a:t>
            </a:r>
            <a:r>
              <a:rPr lang="ru-RU" dirty="0" err="1" smtClean="0"/>
              <a:t>відповідальності</a:t>
            </a:r>
            <a:r>
              <a:rPr lang="ru-RU" dirty="0" smtClean="0"/>
              <a:t>, </a:t>
            </a:r>
            <a:r>
              <a:rPr lang="ru-RU" dirty="0" err="1" smtClean="0"/>
              <a:t>навчання</a:t>
            </a:r>
            <a:r>
              <a:rPr lang="ru-RU" dirty="0" smtClean="0"/>
              <a:t> та </a:t>
            </a:r>
            <a:r>
              <a:rPr lang="ru-RU" dirty="0" err="1" smtClean="0"/>
              <a:t>розвиток</a:t>
            </a:r>
            <a:r>
              <a:rPr lang="ru-RU" dirty="0" smtClean="0"/>
              <a:t>; </a:t>
            </a:r>
            <a:r>
              <a:rPr lang="ru-RU" dirty="0" err="1" smtClean="0"/>
              <a:t>волонтерство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скріплювати</a:t>
            </a:r>
            <a:r>
              <a:rPr lang="ru-RU" dirty="0" smtClean="0"/>
              <a:t> </a:t>
            </a:r>
            <a:r>
              <a:rPr lang="ru-RU" dirty="0" err="1" smtClean="0"/>
              <a:t>суспільство</a:t>
            </a:r>
            <a:r>
              <a:rPr lang="ru-RU" dirty="0" smtClean="0"/>
              <a:t> та </a:t>
            </a:r>
            <a:r>
              <a:rPr lang="ru-RU" dirty="0" err="1" smtClean="0"/>
              <a:t>розв'язувати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проблеми</a:t>
            </a:r>
            <a:r>
              <a:rPr lang="ru-RU" dirty="0" smtClean="0"/>
              <a:t>. </a:t>
            </a:r>
            <a:r>
              <a:rPr lang="ru-RU" dirty="0" err="1" smtClean="0"/>
              <a:t>Декларація</a:t>
            </a:r>
            <a:r>
              <a:rPr lang="ru-RU" dirty="0" smtClean="0"/>
              <a:t> </a:t>
            </a:r>
            <a:r>
              <a:rPr lang="ru-RU" dirty="0" err="1" smtClean="0"/>
              <a:t>підтримує</a:t>
            </a:r>
            <a:r>
              <a:rPr lang="ru-RU" dirty="0" smtClean="0"/>
              <a:t> право на </a:t>
            </a:r>
            <a:r>
              <a:rPr lang="ru-RU" dirty="0" err="1" smtClean="0"/>
              <a:t>волонтерську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для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чоловіків</a:t>
            </a:r>
            <a:r>
              <a:rPr lang="ru-RU" dirty="0" smtClean="0"/>
              <a:t>, </a:t>
            </a:r>
            <a:r>
              <a:rPr lang="ru-RU" dirty="0" err="1" smtClean="0"/>
              <a:t>жінок</a:t>
            </a:r>
            <a:r>
              <a:rPr lang="ru-RU" dirty="0" smtClean="0"/>
              <a:t> та </a:t>
            </a:r>
            <a:r>
              <a:rPr lang="ru-RU" dirty="0" err="1" smtClean="0"/>
              <a:t>дітей</a:t>
            </a:r>
            <a:r>
              <a:rPr lang="ru-RU" dirty="0" smtClean="0"/>
              <a:t>, </a:t>
            </a:r>
            <a:r>
              <a:rPr lang="ru-RU" dirty="0" err="1" smtClean="0"/>
              <a:t>незалежно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їхньої</a:t>
            </a:r>
            <a:r>
              <a:rPr lang="ru-RU" dirty="0" smtClean="0"/>
              <a:t> </a:t>
            </a:r>
            <a:r>
              <a:rPr lang="ru-RU" dirty="0" err="1" smtClean="0"/>
              <a:t>раси</a:t>
            </a:r>
            <a:r>
              <a:rPr lang="ru-RU" dirty="0" smtClean="0"/>
              <a:t>, </a:t>
            </a:r>
            <a:r>
              <a:rPr lang="ru-RU" dirty="0" err="1" smtClean="0"/>
              <a:t>віросповідання</a:t>
            </a:r>
            <a:r>
              <a:rPr lang="ru-RU" dirty="0" smtClean="0"/>
              <a:t>, </a:t>
            </a:r>
            <a:r>
              <a:rPr lang="ru-RU" dirty="0" err="1" smtClean="0"/>
              <a:t>фізичних</a:t>
            </a:r>
            <a:r>
              <a:rPr lang="ru-RU" dirty="0" smtClean="0"/>
              <a:t> </a:t>
            </a:r>
            <a:r>
              <a:rPr lang="ru-RU" dirty="0" err="1" smtClean="0"/>
              <a:t>особливостей</a:t>
            </a:r>
            <a:r>
              <a:rPr lang="ru-RU" dirty="0" smtClean="0"/>
              <a:t>, </a:t>
            </a:r>
            <a:r>
              <a:rPr lang="ru-RU" dirty="0" err="1" smtClean="0"/>
              <a:t>соціального</a:t>
            </a:r>
            <a:r>
              <a:rPr lang="ru-RU" dirty="0" smtClean="0"/>
              <a:t> та </a:t>
            </a:r>
            <a:r>
              <a:rPr lang="ru-RU" dirty="0" err="1" smtClean="0"/>
              <a:t>матеріального</a:t>
            </a:r>
            <a:r>
              <a:rPr lang="ru-RU" dirty="0" smtClean="0"/>
              <a:t> становища[7].</a:t>
            </a:r>
          </a:p>
          <a:p>
            <a:endParaRPr lang="ru-RU" dirty="0" smtClean="0"/>
          </a:p>
          <a:p>
            <a:r>
              <a:rPr lang="ru-RU" dirty="0" smtClean="0"/>
              <a:t>З </a:t>
            </a:r>
            <a:r>
              <a:rPr lang="ru-RU" dirty="0" err="1" smtClean="0"/>
              <a:t>появою</a:t>
            </a:r>
            <a:r>
              <a:rPr lang="ru-RU" dirty="0" smtClean="0"/>
              <a:t> </a:t>
            </a:r>
            <a:r>
              <a:rPr lang="ru-RU" dirty="0" err="1" smtClean="0"/>
              <a:t>Інтернету</a:t>
            </a:r>
            <a:r>
              <a:rPr lang="ru-RU" dirty="0" smtClean="0"/>
              <a:t> </a:t>
            </a:r>
            <a:r>
              <a:rPr lang="ru-RU" dirty="0" err="1" smtClean="0"/>
              <a:t>виникло</a:t>
            </a:r>
            <a:r>
              <a:rPr lang="ru-RU" dirty="0" smtClean="0"/>
              <a:t> </a:t>
            </a:r>
            <a:r>
              <a:rPr lang="ru-RU" dirty="0" err="1" smtClean="0"/>
              <a:t>віртуальне</a:t>
            </a:r>
            <a:r>
              <a:rPr lang="ru-RU" dirty="0" smtClean="0"/>
              <a:t> </a:t>
            </a:r>
            <a:r>
              <a:rPr lang="ru-RU" dirty="0" err="1" smtClean="0"/>
              <a:t>волонтерство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онлайн-</a:t>
            </a:r>
            <a:r>
              <a:rPr lang="ru-RU" dirty="0" err="1" smtClean="0"/>
              <a:t>волонтерство</a:t>
            </a:r>
            <a:r>
              <a:rPr lang="ru-RU" dirty="0" smtClean="0"/>
              <a:t>. До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проявів</a:t>
            </a:r>
            <a:r>
              <a:rPr lang="ru-RU" dirty="0" smtClean="0"/>
              <a:t> </a:t>
            </a:r>
            <a:r>
              <a:rPr lang="ru-RU" dirty="0" err="1" smtClean="0"/>
              <a:t>належить</a:t>
            </a:r>
            <a:r>
              <a:rPr lang="ru-RU" dirty="0" smtClean="0"/>
              <a:t>, </a:t>
            </a:r>
            <a:r>
              <a:rPr lang="ru-RU" dirty="0" err="1" smtClean="0"/>
              <a:t>зокрема</a:t>
            </a:r>
            <a:r>
              <a:rPr lang="ru-RU" dirty="0" smtClean="0"/>
              <a:t>, </a:t>
            </a:r>
            <a:r>
              <a:rPr lang="ru-RU" dirty="0" err="1" smtClean="0"/>
              <a:t>наповнення</a:t>
            </a:r>
            <a:r>
              <a:rPr lang="ru-RU" dirty="0" smtClean="0"/>
              <a:t> </a:t>
            </a:r>
            <a:r>
              <a:rPr lang="ru-RU" dirty="0" err="1" smtClean="0"/>
              <a:t>найбільшого</a:t>
            </a:r>
            <a:r>
              <a:rPr lang="ru-RU" dirty="0" smtClean="0"/>
              <a:t> й </a:t>
            </a:r>
            <a:r>
              <a:rPr lang="ru-RU" dirty="0" err="1" smtClean="0"/>
              <a:t>найпопулярнішого</a:t>
            </a:r>
            <a:r>
              <a:rPr lang="ru-RU" dirty="0" smtClean="0"/>
              <a:t> </a:t>
            </a:r>
            <a:r>
              <a:rPr lang="ru-RU" dirty="0" err="1" smtClean="0"/>
              <a:t>інтернет-довідника</a:t>
            </a:r>
            <a:r>
              <a:rPr lang="ru-RU" dirty="0" smtClean="0"/>
              <a:t> — </a:t>
            </a:r>
            <a:r>
              <a:rPr lang="ru-RU" dirty="0" err="1" smtClean="0"/>
              <a:t>Вікіпедії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7834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612845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В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існує</a:t>
            </a:r>
            <a:r>
              <a:rPr lang="ru-RU" dirty="0" smtClean="0"/>
              <a:t> </a:t>
            </a:r>
            <a:r>
              <a:rPr lang="ru-RU" dirty="0" err="1" smtClean="0"/>
              <a:t>давня</a:t>
            </a:r>
            <a:r>
              <a:rPr lang="ru-RU" dirty="0" smtClean="0"/>
              <a:t> </a:t>
            </a:r>
            <a:r>
              <a:rPr lang="ru-RU" dirty="0" err="1" smtClean="0"/>
              <a:t>традиція</a:t>
            </a:r>
            <a:r>
              <a:rPr lang="ru-RU" dirty="0" smtClean="0"/>
              <a:t> </a:t>
            </a:r>
            <a:r>
              <a:rPr lang="ru-RU" dirty="0" err="1" smtClean="0"/>
              <a:t>суспільної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, </a:t>
            </a:r>
            <a:r>
              <a:rPr lang="ru-RU" dirty="0" err="1" smtClean="0"/>
              <a:t>взаємодопомоги</a:t>
            </a:r>
            <a:r>
              <a:rPr lang="ru-RU" dirty="0" smtClean="0"/>
              <a:t>, </a:t>
            </a:r>
            <a:r>
              <a:rPr lang="ru-RU" dirty="0" err="1" smtClean="0"/>
              <a:t>піклування</a:t>
            </a:r>
            <a:r>
              <a:rPr lang="ru-RU" dirty="0" smtClean="0"/>
              <a:t> про </a:t>
            </a:r>
            <a:r>
              <a:rPr lang="ru-RU" dirty="0" err="1" smtClean="0"/>
              <a:t>ближнього</a:t>
            </a:r>
            <a:r>
              <a:rPr lang="ru-RU" dirty="0" smtClean="0"/>
              <a:t>. </a:t>
            </a:r>
            <a:r>
              <a:rPr lang="ru-RU" dirty="0" err="1" smtClean="0"/>
              <a:t>Осіб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працювали</a:t>
            </a:r>
            <a:r>
              <a:rPr lang="ru-RU" dirty="0" smtClean="0"/>
              <a:t> у </a:t>
            </a:r>
            <a:r>
              <a:rPr lang="ru-RU" dirty="0" err="1" smtClean="0"/>
              <a:t>цій</a:t>
            </a:r>
            <a:r>
              <a:rPr lang="ru-RU" dirty="0" smtClean="0"/>
              <a:t> </a:t>
            </a:r>
            <a:r>
              <a:rPr lang="ru-RU" dirty="0" err="1" smtClean="0"/>
              <a:t>сфері</a:t>
            </a:r>
            <a:r>
              <a:rPr lang="ru-RU" dirty="0" smtClean="0"/>
              <a:t>, </a:t>
            </a:r>
            <a:r>
              <a:rPr lang="ru-RU" dirty="0" err="1" smtClean="0"/>
              <a:t>називали</a:t>
            </a:r>
            <a:r>
              <a:rPr lang="ru-RU" dirty="0" smtClean="0"/>
              <a:t> </a:t>
            </a:r>
            <a:r>
              <a:rPr lang="ru-RU" dirty="0" err="1" smtClean="0"/>
              <a:t>громадськими</a:t>
            </a:r>
            <a:r>
              <a:rPr lang="ru-RU" dirty="0" smtClean="0"/>
              <a:t> </a:t>
            </a:r>
            <a:r>
              <a:rPr lang="ru-RU" dirty="0" err="1" smtClean="0"/>
              <a:t>діячами</a:t>
            </a:r>
            <a:r>
              <a:rPr lang="ru-RU" dirty="0" smtClean="0"/>
              <a:t>, </a:t>
            </a:r>
            <a:r>
              <a:rPr lang="ru-RU" dirty="0" err="1" smtClean="0"/>
              <a:t>альтруїстами</a:t>
            </a:r>
            <a:r>
              <a:rPr lang="ru-RU" dirty="0" smtClean="0"/>
              <a:t>, </a:t>
            </a:r>
            <a:r>
              <a:rPr lang="ru-RU" dirty="0" err="1" smtClean="0"/>
              <a:t>доброчинцями</a:t>
            </a:r>
            <a:r>
              <a:rPr lang="ru-RU" dirty="0" smtClean="0"/>
              <a:t>, </a:t>
            </a:r>
            <a:r>
              <a:rPr lang="ru-RU" dirty="0" err="1" smtClean="0"/>
              <a:t>добровольцями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, а з </a:t>
            </a:r>
            <a:r>
              <a:rPr lang="ru-RU" dirty="0" err="1" smtClean="0"/>
              <a:t>кінця</a:t>
            </a:r>
            <a:r>
              <a:rPr lang="ru-RU" dirty="0" smtClean="0"/>
              <a:t> </a:t>
            </a:r>
            <a:r>
              <a:rPr lang="en-US" dirty="0" smtClean="0"/>
              <a:t>XX </a:t>
            </a:r>
            <a:r>
              <a:rPr lang="ru-RU" dirty="0" err="1" smtClean="0"/>
              <a:t>століття</a:t>
            </a:r>
            <a:r>
              <a:rPr lang="ru-RU" dirty="0" smtClean="0"/>
              <a:t> — волонтерами.</a:t>
            </a:r>
          </a:p>
          <a:p>
            <a:endParaRPr lang="ru-RU" dirty="0" smtClean="0"/>
          </a:p>
          <a:p>
            <a:r>
              <a:rPr lang="ru-RU" dirty="0" err="1" smtClean="0"/>
              <a:t>Волонтерську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офіційно</a:t>
            </a:r>
            <a:r>
              <a:rPr lang="ru-RU" dirty="0" smtClean="0"/>
              <a:t> </a:t>
            </a:r>
            <a:r>
              <a:rPr lang="ru-RU" dirty="0" err="1" smtClean="0"/>
              <a:t>визнано</a:t>
            </a:r>
            <a:r>
              <a:rPr lang="ru-RU" dirty="0" smtClean="0"/>
              <a:t>[6] </a:t>
            </a:r>
            <a:r>
              <a:rPr lang="ru-RU" dirty="0" err="1" smtClean="0"/>
              <a:t>постановою</a:t>
            </a:r>
            <a:r>
              <a:rPr lang="ru-RU" dirty="0" smtClean="0"/>
              <a:t> </a:t>
            </a:r>
            <a:r>
              <a:rPr lang="ru-RU" dirty="0" err="1" smtClean="0"/>
              <a:t>Кабінету</a:t>
            </a:r>
            <a:r>
              <a:rPr lang="ru-RU" dirty="0" smtClean="0"/>
              <a:t> </a:t>
            </a:r>
            <a:r>
              <a:rPr lang="ru-RU" dirty="0" err="1" smtClean="0"/>
              <a:t>Міністрів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10 </a:t>
            </a:r>
            <a:r>
              <a:rPr lang="ru-RU" dirty="0" err="1" smtClean="0"/>
              <a:t>грудня</a:t>
            </a:r>
            <a:r>
              <a:rPr lang="ru-RU" dirty="0" smtClean="0"/>
              <a:t> 2003 року «Про </a:t>
            </a:r>
            <a:r>
              <a:rPr lang="ru-RU" dirty="0" err="1" smtClean="0"/>
              <a:t>затвердження</a:t>
            </a:r>
            <a:r>
              <a:rPr lang="ru-RU" dirty="0" smtClean="0"/>
              <a:t> </a:t>
            </a:r>
            <a:r>
              <a:rPr lang="ru-RU" dirty="0" err="1" smtClean="0"/>
              <a:t>Положення</a:t>
            </a:r>
            <a:r>
              <a:rPr lang="ru-RU" dirty="0" smtClean="0"/>
              <a:t> про </a:t>
            </a:r>
            <a:r>
              <a:rPr lang="ru-RU" dirty="0" err="1" smtClean="0"/>
              <a:t>волонтерську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у </a:t>
            </a:r>
            <a:r>
              <a:rPr lang="ru-RU" dirty="0" err="1" smtClean="0"/>
              <a:t>сфері</a:t>
            </a:r>
            <a:r>
              <a:rPr lang="ru-RU" dirty="0" smtClean="0"/>
              <a:t> </a:t>
            </a: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соціальних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»[8]. 2011 року </a:t>
            </a:r>
            <a:r>
              <a:rPr lang="ru-RU" dirty="0" err="1" smtClean="0"/>
              <a:t>Верховна</a:t>
            </a:r>
            <a:r>
              <a:rPr lang="ru-RU" dirty="0" smtClean="0"/>
              <a:t> Рада </a:t>
            </a:r>
            <a:r>
              <a:rPr lang="ru-RU" dirty="0" err="1" smtClean="0"/>
              <a:t>ухвалила</a:t>
            </a:r>
            <a:r>
              <a:rPr lang="ru-RU" dirty="0" smtClean="0"/>
              <a:t> закон «Про </a:t>
            </a:r>
            <a:r>
              <a:rPr lang="ru-RU" dirty="0" err="1" smtClean="0"/>
              <a:t>волонтерську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»[5], і </a:t>
            </a:r>
            <a:r>
              <a:rPr lang="ru-RU" dirty="0" err="1" smtClean="0"/>
              <a:t>ця</a:t>
            </a:r>
            <a:r>
              <a:rPr lang="ru-RU" dirty="0" smtClean="0"/>
              <a:t> постанова </a:t>
            </a:r>
            <a:r>
              <a:rPr lang="ru-RU" dirty="0" err="1" smtClean="0"/>
              <a:t>втратила</a:t>
            </a:r>
            <a:r>
              <a:rPr lang="ru-RU" dirty="0" smtClean="0"/>
              <a:t> </a:t>
            </a:r>
            <a:r>
              <a:rPr lang="ru-RU" dirty="0" err="1" smtClean="0"/>
              <a:t>чинність</a:t>
            </a:r>
            <a:r>
              <a:rPr lang="ru-RU" dirty="0" smtClean="0"/>
              <a:t>[6].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1115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548680"/>
            <a:ext cx="777686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Перший </a:t>
            </a:r>
            <a:r>
              <a:rPr lang="ru-RU" dirty="0" err="1" smtClean="0"/>
              <a:t>потужний</a:t>
            </a:r>
            <a:r>
              <a:rPr lang="ru-RU" dirty="0" smtClean="0"/>
              <a:t> </a:t>
            </a:r>
            <a:r>
              <a:rPr lang="ru-RU" dirty="0" err="1" smtClean="0"/>
              <a:t>сплеск</a:t>
            </a:r>
            <a:r>
              <a:rPr lang="ru-RU" dirty="0" smtClean="0"/>
              <a:t> </a:t>
            </a:r>
            <a:r>
              <a:rPr lang="ru-RU" dirty="0" err="1" smtClean="0"/>
              <a:t>волонтерства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пов'язаний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чемпіонатом</a:t>
            </a:r>
            <a:r>
              <a:rPr lang="ru-RU" dirty="0" smtClean="0"/>
              <a:t> </a:t>
            </a:r>
            <a:r>
              <a:rPr lang="ru-RU" dirty="0" err="1" smtClean="0"/>
              <a:t>Європи</a:t>
            </a:r>
            <a:r>
              <a:rPr lang="ru-RU" dirty="0" smtClean="0"/>
              <a:t> з футболу 2012 року[2]. </a:t>
            </a:r>
            <a:r>
              <a:rPr lang="ru-RU" dirty="0" err="1" smtClean="0"/>
              <a:t>Наступний</a:t>
            </a:r>
            <a:r>
              <a:rPr lang="ru-RU" dirty="0" smtClean="0"/>
              <a:t> </a:t>
            </a:r>
            <a:r>
              <a:rPr lang="ru-RU" dirty="0" err="1" smtClean="0"/>
              <a:t>сплеск</a:t>
            </a:r>
            <a:r>
              <a:rPr lang="ru-RU" dirty="0" smtClean="0"/>
              <a:t>, </a:t>
            </a:r>
            <a:r>
              <a:rPr lang="ru-RU" dirty="0" err="1" smtClean="0"/>
              <a:t>спричинений</a:t>
            </a:r>
            <a:r>
              <a:rPr lang="ru-RU" dirty="0" smtClean="0"/>
              <a:t> </a:t>
            </a:r>
            <a:r>
              <a:rPr lang="ru-RU" dirty="0" err="1" smtClean="0"/>
              <a:t>подіями</a:t>
            </a:r>
            <a:r>
              <a:rPr lang="ru-RU" dirty="0" smtClean="0"/>
              <a:t> </a:t>
            </a:r>
            <a:r>
              <a:rPr lang="ru-RU" dirty="0" err="1" smtClean="0"/>
              <a:t>Євромайдану</a:t>
            </a:r>
            <a:r>
              <a:rPr lang="ru-RU" dirty="0" smtClean="0"/>
              <a:t> та </a:t>
            </a:r>
            <a:r>
              <a:rPr lang="ru-RU" dirty="0" err="1" smtClean="0"/>
              <a:t>війною</a:t>
            </a:r>
            <a:r>
              <a:rPr lang="ru-RU" dirty="0" smtClean="0"/>
              <a:t> на </a:t>
            </a:r>
            <a:r>
              <a:rPr lang="ru-RU" dirty="0" err="1" smtClean="0"/>
              <a:t>сході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, </a:t>
            </a:r>
            <a:r>
              <a:rPr lang="ru-RU" dirty="0" err="1" smtClean="0"/>
              <a:t>мав</a:t>
            </a:r>
            <a:r>
              <a:rPr lang="ru-RU" dirty="0" smtClean="0"/>
              <a:t> </a:t>
            </a:r>
            <a:r>
              <a:rPr lang="ru-RU" dirty="0" err="1" smtClean="0"/>
              <a:t>безпрецедентний</a:t>
            </a:r>
            <a:r>
              <a:rPr lang="ru-RU" dirty="0" smtClean="0"/>
              <a:t> масштаб і </a:t>
            </a:r>
            <a:r>
              <a:rPr lang="ru-RU" dirty="0" err="1" smtClean="0"/>
              <a:t>сягнув</a:t>
            </a:r>
            <a:r>
              <a:rPr lang="ru-RU" dirty="0" smtClean="0"/>
              <a:t> максимуму 2014 року[2]. </a:t>
            </a:r>
            <a:r>
              <a:rPr lang="ru-RU" dirty="0" err="1" smtClean="0"/>
              <a:t>Крім</a:t>
            </a:r>
            <a:r>
              <a:rPr lang="ru-RU" dirty="0" smtClean="0"/>
              <a:t> того, </a:t>
            </a:r>
            <a:r>
              <a:rPr lang="ru-RU" dirty="0" err="1" smtClean="0"/>
              <a:t>українські</a:t>
            </a:r>
            <a:r>
              <a:rPr lang="ru-RU" dirty="0" smtClean="0"/>
              <a:t> </a:t>
            </a:r>
            <a:r>
              <a:rPr lang="ru-RU" dirty="0" err="1" smtClean="0"/>
              <a:t>волонтери</a:t>
            </a:r>
            <a:r>
              <a:rPr lang="ru-RU" dirty="0" smtClean="0"/>
              <a:t> </a:t>
            </a:r>
            <a:r>
              <a:rPr lang="ru-RU" dirty="0" err="1" smtClean="0"/>
              <a:t>займаються</a:t>
            </a:r>
            <a:r>
              <a:rPr lang="ru-RU" dirty="0" smtClean="0"/>
              <a:t> </a:t>
            </a:r>
            <a:r>
              <a:rPr lang="ru-RU" dirty="0" err="1" smtClean="0"/>
              <a:t>просвітництвом</a:t>
            </a:r>
            <a:r>
              <a:rPr lang="ru-RU" dirty="0" smtClean="0"/>
              <a:t>, </a:t>
            </a:r>
            <a:r>
              <a:rPr lang="ru-RU" dirty="0" err="1" smtClean="0"/>
              <a:t>профілактикою</a:t>
            </a:r>
            <a:r>
              <a:rPr lang="ru-RU" dirty="0" smtClean="0"/>
              <a:t> </a:t>
            </a:r>
            <a:r>
              <a:rPr lang="ru-RU" dirty="0" err="1" smtClean="0"/>
              <a:t>шкідливих</a:t>
            </a:r>
            <a:r>
              <a:rPr lang="ru-RU" dirty="0" smtClean="0"/>
              <a:t> </a:t>
            </a:r>
            <a:r>
              <a:rPr lang="ru-RU" dirty="0" err="1" smtClean="0"/>
              <a:t>звичок</a:t>
            </a:r>
            <a:r>
              <a:rPr lang="ru-RU" dirty="0" smtClean="0"/>
              <a:t> та </a:t>
            </a:r>
            <a:r>
              <a:rPr lang="ru-RU" dirty="0" err="1" smtClean="0"/>
              <a:t>негативних</a:t>
            </a:r>
            <a:r>
              <a:rPr lang="ru-RU" dirty="0" smtClean="0"/>
              <a:t> </a:t>
            </a:r>
            <a:r>
              <a:rPr lang="ru-RU" dirty="0" err="1" smtClean="0"/>
              <a:t>соціальних</a:t>
            </a:r>
            <a:r>
              <a:rPr lang="ru-RU" dirty="0" smtClean="0"/>
              <a:t> </a:t>
            </a:r>
            <a:r>
              <a:rPr lang="ru-RU" dirty="0" err="1" smtClean="0"/>
              <a:t>явищ</a:t>
            </a:r>
            <a:r>
              <a:rPr lang="ru-RU" dirty="0" smtClean="0"/>
              <a:t>, </a:t>
            </a:r>
            <a:r>
              <a:rPr lang="ru-RU" dirty="0" err="1" smtClean="0"/>
              <a:t>організацією</a:t>
            </a:r>
            <a:r>
              <a:rPr lang="ru-RU" dirty="0" smtClean="0"/>
              <a:t> </a:t>
            </a:r>
            <a:r>
              <a:rPr lang="ru-RU" dirty="0" err="1" smtClean="0"/>
              <a:t>дозвілля</a:t>
            </a:r>
            <a:r>
              <a:rPr lang="ru-RU" dirty="0" smtClean="0"/>
              <a:t> </a:t>
            </a:r>
            <a:r>
              <a:rPr lang="ru-RU" dirty="0" err="1" smtClean="0"/>
              <a:t>дітей</a:t>
            </a:r>
            <a:r>
              <a:rPr lang="ru-RU" dirty="0" smtClean="0"/>
              <a:t> та </a:t>
            </a:r>
            <a:r>
              <a:rPr lang="ru-RU" dirty="0" err="1" smtClean="0"/>
              <a:t>молоді</a:t>
            </a:r>
            <a:r>
              <a:rPr lang="ru-RU" dirty="0" smtClean="0"/>
              <a:t>, </a:t>
            </a:r>
            <a:r>
              <a:rPr lang="ru-RU" dirty="0" err="1" smtClean="0"/>
              <a:t>соціально-правовим</a:t>
            </a:r>
            <a:r>
              <a:rPr lang="ru-RU" dirty="0" smtClean="0"/>
              <a:t> </a:t>
            </a:r>
            <a:r>
              <a:rPr lang="ru-RU" dirty="0" err="1" smtClean="0"/>
              <a:t>захистом</a:t>
            </a:r>
            <a:r>
              <a:rPr lang="ru-RU" dirty="0" smtClean="0"/>
              <a:t> </a:t>
            </a:r>
            <a:r>
              <a:rPr lang="ru-RU" dirty="0" err="1" smtClean="0"/>
              <a:t>нужденних</a:t>
            </a:r>
            <a:r>
              <a:rPr lang="ru-RU" dirty="0" smtClean="0"/>
              <a:t> та </a:t>
            </a:r>
            <a:r>
              <a:rPr lang="ru-RU" dirty="0" err="1" smtClean="0"/>
              <a:t>різноманітною</a:t>
            </a:r>
            <a:r>
              <a:rPr lang="ru-RU" dirty="0" smtClean="0"/>
              <a:t> </a:t>
            </a:r>
            <a:r>
              <a:rPr lang="ru-RU" dirty="0" err="1" smtClean="0"/>
              <a:t>іншою</a:t>
            </a:r>
            <a:r>
              <a:rPr lang="ru-RU" dirty="0" smtClean="0"/>
              <a:t> </a:t>
            </a:r>
            <a:r>
              <a:rPr lang="ru-RU" dirty="0" err="1" smtClean="0"/>
              <a:t>роботою</a:t>
            </a:r>
            <a:r>
              <a:rPr lang="ru-RU" dirty="0" smtClean="0"/>
              <a:t>[9].</a:t>
            </a:r>
          </a:p>
          <a:p>
            <a:r>
              <a:rPr lang="ru-RU" dirty="0" err="1" smtClean="0"/>
              <a:t>Волонтери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працювати</a:t>
            </a:r>
            <a:r>
              <a:rPr lang="ru-RU" dirty="0" smtClean="0"/>
              <a:t>, </a:t>
            </a:r>
            <a:r>
              <a:rPr lang="ru-RU" dirty="0" err="1" smtClean="0"/>
              <a:t>зокрема</a:t>
            </a:r>
            <a:r>
              <a:rPr lang="ru-RU" dirty="0" smtClean="0"/>
              <a:t>, при Центрах </a:t>
            </a:r>
            <a:r>
              <a:rPr lang="ru-RU" dirty="0" err="1" smtClean="0"/>
              <a:t>соціальних</a:t>
            </a:r>
            <a:r>
              <a:rPr lang="ru-RU" dirty="0" smtClean="0"/>
              <a:t> служб для </a:t>
            </a:r>
            <a:r>
              <a:rPr lang="ru-RU" dirty="0" err="1" smtClean="0"/>
              <a:t>сім'ї</a:t>
            </a:r>
            <a:r>
              <a:rPr lang="ru-RU" dirty="0" smtClean="0"/>
              <a:t>, </a:t>
            </a:r>
            <a:r>
              <a:rPr lang="ru-RU" dirty="0" err="1" smtClean="0"/>
              <a:t>дітей</a:t>
            </a:r>
            <a:r>
              <a:rPr lang="ru-RU" dirty="0" smtClean="0"/>
              <a:t> та </a:t>
            </a:r>
            <a:r>
              <a:rPr lang="ru-RU" dirty="0" err="1" smtClean="0"/>
              <a:t>молоді</a:t>
            </a:r>
            <a:r>
              <a:rPr lang="ru-RU" dirty="0" smtClean="0"/>
              <a:t> (ЦСССДМ) та при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громадських</a:t>
            </a:r>
            <a:r>
              <a:rPr lang="ru-RU" dirty="0" smtClean="0"/>
              <a:t> </a:t>
            </a:r>
            <a:r>
              <a:rPr lang="ru-RU" dirty="0" err="1" smtClean="0"/>
              <a:t>об'єднаннях</a:t>
            </a:r>
            <a:r>
              <a:rPr lang="ru-RU" dirty="0" smtClean="0"/>
              <a:t>. </a:t>
            </a:r>
            <a:r>
              <a:rPr lang="ru-RU" dirty="0" err="1" smtClean="0"/>
              <a:t>Найчисельнішою</a:t>
            </a:r>
            <a:r>
              <a:rPr lang="ru-RU" dirty="0" smtClean="0"/>
              <a:t> </a:t>
            </a:r>
            <a:r>
              <a:rPr lang="ru-RU" dirty="0" err="1" smtClean="0"/>
              <a:t>групою</a:t>
            </a:r>
            <a:r>
              <a:rPr lang="ru-RU" dirty="0" smtClean="0"/>
              <a:t> </a:t>
            </a:r>
            <a:r>
              <a:rPr lang="ru-RU" dirty="0" err="1" smtClean="0"/>
              <a:t>волонтерів</a:t>
            </a:r>
            <a:r>
              <a:rPr lang="ru-RU" dirty="0" smtClean="0"/>
              <a:t> є </a:t>
            </a:r>
            <a:r>
              <a:rPr lang="ru-RU" dirty="0" err="1" smtClean="0"/>
              <a:t>учні</a:t>
            </a:r>
            <a:r>
              <a:rPr lang="ru-RU" dirty="0" smtClean="0"/>
              <a:t> старших </a:t>
            </a:r>
            <a:r>
              <a:rPr lang="ru-RU" dirty="0" err="1" smtClean="0"/>
              <a:t>класів</a:t>
            </a:r>
            <a:r>
              <a:rPr lang="ru-RU" dirty="0" smtClean="0"/>
              <a:t> і </a:t>
            </a:r>
            <a:r>
              <a:rPr lang="ru-RU" dirty="0" err="1" smtClean="0"/>
              <a:t>середніх</a:t>
            </a:r>
            <a:r>
              <a:rPr lang="ru-RU" dirty="0" smtClean="0"/>
              <a:t> </a:t>
            </a:r>
            <a:r>
              <a:rPr lang="ru-RU" dirty="0" err="1" smtClean="0"/>
              <a:t>спеціальних</a:t>
            </a:r>
            <a:r>
              <a:rPr lang="ru-RU" dirty="0" smtClean="0"/>
              <a:t> </a:t>
            </a:r>
            <a:r>
              <a:rPr lang="ru-RU" dirty="0" err="1" smtClean="0"/>
              <a:t>закладів</a:t>
            </a:r>
            <a:r>
              <a:rPr lang="ru-RU" dirty="0" smtClean="0"/>
              <a:t>, </a:t>
            </a:r>
            <a:r>
              <a:rPr lang="ru-RU" dirty="0" err="1" smtClean="0"/>
              <a:t>студенти</a:t>
            </a:r>
            <a:r>
              <a:rPr lang="ru-RU" dirty="0" smtClean="0"/>
              <a:t> </a:t>
            </a:r>
            <a:r>
              <a:rPr lang="ru-RU" dirty="0" err="1" smtClean="0"/>
              <a:t>вищої</a:t>
            </a:r>
            <a:r>
              <a:rPr lang="ru-RU" dirty="0" smtClean="0"/>
              <a:t> </a:t>
            </a:r>
            <a:r>
              <a:rPr lang="ru-RU" dirty="0" err="1" smtClean="0"/>
              <a:t>школи</a:t>
            </a:r>
            <a:r>
              <a:rPr lang="ru-RU" dirty="0" smtClean="0"/>
              <a:t>. Волонтерами </a:t>
            </a:r>
            <a:r>
              <a:rPr lang="ru-RU" dirty="0" err="1" smtClean="0"/>
              <a:t>виступають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батьки, </a:t>
            </a:r>
            <a:r>
              <a:rPr lang="ru-RU" dirty="0" err="1" smtClean="0"/>
              <a:t>пенсіонери</a:t>
            </a:r>
            <a:r>
              <a:rPr lang="ru-RU" dirty="0" smtClean="0"/>
              <a:t> та </a:t>
            </a:r>
            <a:r>
              <a:rPr lang="ru-RU" dirty="0" err="1" smtClean="0"/>
              <a:t>спеціалісти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безкоштовно</a:t>
            </a:r>
            <a:r>
              <a:rPr lang="ru-RU" dirty="0" smtClean="0"/>
              <a:t> </a:t>
            </a:r>
            <a:r>
              <a:rPr lang="ru-RU" dirty="0" err="1" smtClean="0"/>
              <a:t>надають</a:t>
            </a:r>
            <a:r>
              <a:rPr lang="ru-RU" dirty="0" smtClean="0"/>
              <a:t>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види</a:t>
            </a:r>
            <a:r>
              <a:rPr lang="ru-RU" dirty="0" smtClean="0"/>
              <a:t> </a:t>
            </a:r>
            <a:r>
              <a:rPr lang="ru-RU" dirty="0" err="1" smtClean="0"/>
              <a:t>соціальних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.</a:t>
            </a:r>
          </a:p>
          <a:p>
            <a:r>
              <a:rPr lang="ru-RU" dirty="0" smtClean="0"/>
              <a:t>Роль </a:t>
            </a:r>
            <a:r>
              <a:rPr lang="ru-RU" dirty="0" err="1" smtClean="0"/>
              <a:t>волонтерства</a:t>
            </a:r>
            <a:r>
              <a:rPr lang="ru-RU" dirty="0" smtClean="0"/>
              <a:t> у </a:t>
            </a:r>
            <a:r>
              <a:rPr lang="ru-RU" dirty="0" err="1" smtClean="0"/>
              <a:t>соціальній</a:t>
            </a:r>
            <a:r>
              <a:rPr lang="ru-RU" dirty="0" smtClean="0"/>
              <a:t> </a:t>
            </a:r>
            <a:r>
              <a:rPr lang="ru-RU" dirty="0" err="1" smtClean="0"/>
              <a:t>сфері</a:t>
            </a:r>
            <a:r>
              <a:rPr lang="ru-RU" dirty="0" smtClean="0"/>
              <a:t> </a:t>
            </a:r>
            <a:r>
              <a:rPr lang="ru-RU" dirty="0" err="1" smtClean="0"/>
              <a:t>визнана</a:t>
            </a:r>
            <a:r>
              <a:rPr lang="ru-RU" dirty="0" smtClean="0"/>
              <a:t> на державному </a:t>
            </a:r>
            <a:r>
              <a:rPr lang="ru-RU" dirty="0" err="1" smtClean="0"/>
              <a:t>рівні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знаходить</a:t>
            </a:r>
            <a:r>
              <a:rPr lang="ru-RU" dirty="0" smtClean="0"/>
              <a:t> </a:t>
            </a:r>
            <a:r>
              <a:rPr lang="ru-RU" dirty="0" err="1" smtClean="0"/>
              <a:t>підтвердження</a:t>
            </a:r>
            <a:r>
              <a:rPr lang="ru-RU" dirty="0" smtClean="0"/>
              <a:t> в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законодавчих</a:t>
            </a:r>
            <a:r>
              <a:rPr lang="ru-RU" dirty="0" smtClean="0"/>
              <a:t> документах, </a:t>
            </a:r>
            <a:r>
              <a:rPr lang="ru-RU" dirty="0" err="1" smtClean="0"/>
              <a:t>зокрема</a:t>
            </a:r>
            <a:r>
              <a:rPr lang="ru-RU" dirty="0" smtClean="0"/>
              <a:t> у законах </a:t>
            </a:r>
            <a:r>
              <a:rPr lang="ru-RU" dirty="0" err="1" smtClean="0"/>
              <a:t>України</a:t>
            </a:r>
            <a:r>
              <a:rPr lang="ru-RU" dirty="0" smtClean="0"/>
              <a:t> «Про </a:t>
            </a:r>
            <a:r>
              <a:rPr lang="ru-RU" dirty="0" err="1" smtClean="0"/>
              <a:t>соціальну</a:t>
            </a:r>
            <a:r>
              <a:rPr lang="ru-RU" dirty="0" smtClean="0"/>
              <a:t> роботу з </a:t>
            </a:r>
            <a:r>
              <a:rPr lang="ru-RU" dirty="0" err="1" smtClean="0"/>
              <a:t>сім'ями</a:t>
            </a:r>
            <a:r>
              <a:rPr lang="ru-RU" dirty="0" smtClean="0"/>
              <a:t>, </a:t>
            </a:r>
            <a:r>
              <a:rPr lang="ru-RU" dirty="0" err="1" smtClean="0"/>
              <a:t>дітьми</a:t>
            </a:r>
            <a:r>
              <a:rPr lang="ru-RU" dirty="0" smtClean="0"/>
              <a:t> та </a:t>
            </a:r>
            <a:r>
              <a:rPr lang="ru-RU" dirty="0" err="1" smtClean="0"/>
              <a:t>молоддю</a:t>
            </a:r>
            <a:r>
              <a:rPr lang="ru-RU" dirty="0" smtClean="0"/>
              <a:t>»[10], «Про </a:t>
            </a:r>
            <a:r>
              <a:rPr lang="ru-RU" dirty="0" err="1" smtClean="0"/>
              <a:t>соціальні</a:t>
            </a:r>
            <a:r>
              <a:rPr lang="ru-RU" dirty="0" smtClean="0"/>
              <a:t> </a:t>
            </a:r>
            <a:r>
              <a:rPr lang="ru-RU" dirty="0" err="1" smtClean="0"/>
              <a:t>послуги</a:t>
            </a:r>
            <a:r>
              <a:rPr lang="ru-RU" dirty="0" smtClean="0"/>
              <a:t>»[11], в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добровільна</a:t>
            </a:r>
            <a:r>
              <a:rPr lang="ru-RU" dirty="0" smtClean="0"/>
              <a:t> </a:t>
            </a:r>
            <a:r>
              <a:rPr lang="ru-RU" dirty="0" err="1" smtClean="0"/>
              <a:t>праця</a:t>
            </a:r>
            <a:r>
              <a:rPr lang="ru-RU" dirty="0" smtClean="0"/>
              <a:t> </a:t>
            </a:r>
            <a:r>
              <a:rPr lang="ru-RU" dirty="0" err="1" smtClean="0"/>
              <a:t>волонтерів</a:t>
            </a:r>
            <a:r>
              <a:rPr lang="ru-RU" dirty="0" smtClean="0"/>
              <a:t> </a:t>
            </a:r>
            <a:r>
              <a:rPr lang="ru-RU" dirty="0" err="1" smtClean="0"/>
              <a:t>визнається</a:t>
            </a:r>
            <a:r>
              <a:rPr lang="ru-RU" dirty="0" smtClean="0"/>
              <a:t> як </a:t>
            </a:r>
            <a:r>
              <a:rPr lang="ru-RU" dirty="0" err="1" smtClean="0"/>
              <a:t>необхідна</a:t>
            </a:r>
            <a:r>
              <a:rPr lang="ru-RU" dirty="0" smtClean="0"/>
              <a:t> та </a:t>
            </a:r>
            <a:r>
              <a:rPr lang="ru-RU" dirty="0" err="1" smtClean="0"/>
              <a:t>суспільно</a:t>
            </a:r>
            <a:r>
              <a:rPr lang="ru-RU" dirty="0" smtClean="0"/>
              <a:t> </a:t>
            </a:r>
            <a:r>
              <a:rPr lang="ru-RU" dirty="0" err="1" smtClean="0"/>
              <a:t>корисна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828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1412775"/>
            <a:ext cx="568863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Наразі</a:t>
            </a:r>
            <a:r>
              <a:rPr lang="ru-RU" dirty="0" smtClean="0"/>
              <a:t> </a:t>
            </a:r>
            <a:r>
              <a:rPr lang="ru-RU" dirty="0" err="1" smtClean="0"/>
              <a:t>волонтерський</a:t>
            </a:r>
            <a:r>
              <a:rPr lang="ru-RU" dirty="0" smtClean="0"/>
              <a:t> </a:t>
            </a:r>
            <a:r>
              <a:rPr lang="ru-RU" dirty="0" err="1" smtClean="0"/>
              <a:t>рух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виходить</a:t>
            </a:r>
            <a:r>
              <a:rPr lang="ru-RU" dirty="0" smtClean="0"/>
              <a:t> на </a:t>
            </a:r>
            <a:r>
              <a:rPr lang="ru-RU" dirty="0" err="1" smtClean="0"/>
              <a:t>іншу</a:t>
            </a:r>
            <a:r>
              <a:rPr lang="ru-RU" dirty="0" smtClean="0"/>
              <a:t> ланку. </a:t>
            </a:r>
            <a:r>
              <a:rPr lang="ru-RU" dirty="0" err="1" smtClean="0"/>
              <a:t>Волонтерські</a:t>
            </a:r>
            <a:r>
              <a:rPr lang="ru-RU" dirty="0" smtClean="0"/>
              <a:t> та </a:t>
            </a:r>
            <a:r>
              <a:rPr lang="ru-RU" dirty="0" err="1" smtClean="0"/>
              <a:t>благодійні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професійно</a:t>
            </a:r>
            <a:r>
              <a:rPr lang="ru-RU" dirty="0" smtClean="0"/>
              <a:t> </a:t>
            </a:r>
            <a:r>
              <a:rPr lang="ru-RU" dirty="0" err="1" smtClean="0"/>
              <a:t>розвинулися</a:t>
            </a:r>
            <a:r>
              <a:rPr lang="ru-RU" dirty="0" smtClean="0"/>
              <a:t> в </a:t>
            </a:r>
            <a:r>
              <a:rPr lang="ru-RU" dirty="0" err="1" smtClean="0"/>
              <a:t>напрямку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з волонтерами та </a:t>
            </a:r>
            <a:r>
              <a:rPr lang="ru-RU" dirty="0" err="1" smtClean="0"/>
              <a:t>пропонують</a:t>
            </a:r>
            <a:r>
              <a:rPr lang="ru-RU" dirty="0" smtClean="0"/>
              <a:t> </a:t>
            </a:r>
            <a:r>
              <a:rPr lang="ru-RU" dirty="0" err="1" smtClean="0"/>
              <a:t>програми</a:t>
            </a:r>
            <a:r>
              <a:rPr lang="ru-RU" dirty="0" smtClean="0"/>
              <a:t> в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передбачені</a:t>
            </a:r>
            <a:r>
              <a:rPr lang="ru-RU" dirty="0" smtClean="0"/>
              <a:t>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етапи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з </a:t>
            </a:r>
            <a:r>
              <a:rPr lang="ru-RU" dirty="0" err="1" smtClean="0"/>
              <a:t>кожним</a:t>
            </a:r>
            <a:r>
              <a:rPr lang="ru-RU" dirty="0" smtClean="0"/>
              <a:t> волонтером </a:t>
            </a:r>
            <a:r>
              <a:rPr lang="ru-RU" dirty="0" err="1" smtClean="0"/>
              <a:t>індивідуально</a:t>
            </a:r>
            <a:r>
              <a:rPr lang="ru-RU" dirty="0" smtClean="0"/>
              <a:t>, </a:t>
            </a:r>
            <a:r>
              <a:rPr lang="ru-RU" dirty="0" err="1" smtClean="0"/>
              <a:t>починаючи</a:t>
            </a:r>
            <a:r>
              <a:rPr lang="ru-RU" dirty="0" smtClean="0"/>
              <a:t> з </a:t>
            </a:r>
            <a:r>
              <a:rPr lang="ru-RU" dirty="0" err="1" smtClean="0"/>
              <a:t>прийому</a:t>
            </a:r>
            <a:r>
              <a:rPr lang="ru-RU" dirty="0" smtClean="0"/>
              <a:t> </a:t>
            </a:r>
            <a:r>
              <a:rPr lang="ru-RU" dirty="0" err="1" smtClean="0"/>
              <a:t>волонтерів</a:t>
            </a:r>
            <a:r>
              <a:rPr lang="ru-RU" dirty="0" smtClean="0"/>
              <a:t>, 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ролі</a:t>
            </a:r>
            <a:r>
              <a:rPr lang="ru-RU" dirty="0" smtClean="0"/>
              <a:t> та </a:t>
            </a:r>
            <a:r>
              <a:rPr lang="ru-RU" dirty="0" err="1" smtClean="0"/>
              <a:t>діяльності</a:t>
            </a:r>
            <a:r>
              <a:rPr lang="ru-RU" dirty="0" smtClean="0"/>
              <a:t>, </a:t>
            </a:r>
            <a:r>
              <a:rPr lang="ru-RU" dirty="0" err="1" smtClean="0"/>
              <a:t>формулювання</a:t>
            </a:r>
            <a:r>
              <a:rPr lang="ru-RU" dirty="0" smtClean="0"/>
              <a:t> </a:t>
            </a:r>
            <a:r>
              <a:rPr lang="ru-RU" dirty="0" err="1" smtClean="0"/>
              <a:t>цілі</a:t>
            </a:r>
            <a:r>
              <a:rPr lang="ru-RU" dirty="0" smtClean="0"/>
              <a:t>, </a:t>
            </a:r>
            <a:r>
              <a:rPr lang="ru-RU" dirty="0" err="1" smtClean="0"/>
              <a:t>завдання</a:t>
            </a:r>
            <a:r>
              <a:rPr lang="ru-RU" dirty="0" smtClean="0"/>
              <a:t> та </a:t>
            </a:r>
            <a:r>
              <a:rPr lang="ru-RU" dirty="0" err="1" smtClean="0"/>
              <a:t>критеріїв</a:t>
            </a:r>
            <a:r>
              <a:rPr lang="ru-RU" dirty="0" smtClean="0"/>
              <a:t> </a:t>
            </a:r>
            <a:r>
              <a:rPr lang="ru-RU" dirty="0" err="1" smtClean="0"/>
              <a:t>успіху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, </a:t>
            </a:r>
            <a:r>
              <a:rPr lang="ru-RU" dirty="0" err="1" smtClean="0"/>
              <a:t>підготовки</a:t>
            </a:r>
            <a:r>
              <a:rPr lang="ru-RU" dirty="0" smtClean="0"/>
              <a:t> та </a:t>
            </a:r>
            <a:r>
              <a:rPr lang="ru-RU" dirty="0" err="1" smtClean="0"/>
              <a:t>супервізії</a:t>
            </a:r>
            <a:r>
              <a:rPr lang="ru-RU" dirty="0" smtClean="0"/>
              <a:t> </a:t>
            </a:r>
            <a:r>
              <a:rPr lang="ru-RU" dirty="0" err="1" smtClean="0"/>
              <a:t>волонтерів</a:t>
            </a:r>
            <a:r>
              <a:rPr lang="ru-RU" dirty="0" smtClean="0"/>
              <a:t>. </a:t>
            </a:r>
            <a:r>
              <a:rPr lang="ru-RU" dirty="0" err="1" smtClean="0"/>
              <a:t>Варто</a:t>
            </a:r>
            <a:r>
              <a:rPr lang="ru-RU" dirty="0" smtClean="0"/>
              <a:t> </a:t>
            </a:r>
            <a:r>
              <a:rPr lang="ru-RU" dirty="0" err="1" smtClean="0"/>
              <a:t>зазначити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тепер</a:t>
            </a:r>
            <a:r>
              <a:rPr lang="ru-RU" dirty="0" smtClean="0"/>
              <a:t> </a:t>
            </a:r>
            <a:r>
              <a:rPr lang="ru-RU" dirty="0" err="1" smtClean="0"/>
              <a:t>волонтерство</a:t>
            </a:r>
            <a:r>
              <a:rPr lang="ru-RU" dirty="0" smtClean="0"/>
              <a:t> не </a:t>
            </a:r>
            <a:r>
              <a:rPr lang="ru-RU" dirty="0" err="1" smtClean="0"/>
              <a:t>розглядається</a:t>
            </a:r>
            <a:r>
              <a:rPr lang="ru-RU" dirty="0" smtClean="0"/>
              <a:t>, як </a:t>
            </a:r>
            <a:r>
              <a:rPr lang="ru-RU" dirty="0" err="1" smtClean="0"/>
              <a:t>виключно</a:t>
            </a:r>
            <a:r>
              <a:rPr lang="ru-RU" dirty="0" smtClean="0"/>
              <a:t> </a:t>
            </a:r>
            <a:r>
              <a:rPr lang="ru-RU" dirty="0" err="1" smtClean="0"/>
              <a:t>альтруїстичний</a:t>
            </a:r>
            <a:r>
              <a:rPr lang="ru-RU" dirty="0" smtClean="0"/>
              <a:t> </a:t>
            </a:r>
            <a:r>
              <a:rPr lang="ru-RU" dirty="0" err="1" smtClean="0"/>
              <a:t>намір</a:t>
            </a:r>
            <a:r>
              <a:rPr lang="ru-RU" dirty="0" smtClean="0"/>
              <a:t> </a:t>
            </a:r>
            <a:r>
              <a:rPr lang="ru-RU" dirty="0" err="1" smtClean="0"/>
              <a:t>волевиявлення</a:t>
            </a:r>
            <a:r>
              <a:rPr lang="ru-RU" dirty="0" smtClean="0"/>
              <a:t>, все </a:t>
            </a:r>
            <a:r>
              <a:rPr lang="ru-RU" dirty="0" err="1" smtClean="0"/>
              <a:t>частіше</a:t>
            </a:r>
            <a:r>
              <a:rPr lang="ru-RU" dirty="0" smtClean="0"/>
              <a:t> </a:t>
            </a:r>
            <a:r>
              <a:rPr lang="ru-RU" dirty="0" err="1" smtClean="0"/>
              <a:t>волонтерство</a:t>
            </a:r>
            <a:r>
              <a:rPr lang="ru-RU" dirty="0" smtClean="0"/>
              <a:t> </a:t>
            </a:r>
            <a:r>
              <a:rPr lang="ru-RU" dirty="0" err="1" smtClean="0"/>
              <a:t>розглядається</a:t>
            </a:r>
            <a:r>
              <a:rPr lang="ru-RU" dirty="0" smtClean="0"/>
              <a:t>, як </a:t>
            </a:r>
            <a:r>
              <a:rPr lang="ru-RU" dirty="0" err="1" smtClean="0"/>
              <a:t>засіб</a:t>
            </a:r>
            <a:r>
              <a:rPr lang="ru-RU" dirty="0" smtClean="0"/>
              <a:t> для </a:t>
            </a:r>
            <a:r>
              <a:rPr lang="ru-RU" dirty="0" err="1" smtClean="0"/>
              <a:t>розвитку</a:t>
            </a:r>
            <a:r>
              <a:rPr lang="ru-RU" dirty="0" smtClean="0"/>
              <a:t>, </a:t>
            </a:r>
            <a:r>
              <a:rPr lang="ru-RU" dirty="0" err="1" smtClean="0"/>
              <a:t>соціалізації</a:t>
            </a:r>
            <a:r>
              <a:rPr lang="ru-RU" dirty="0" smtClean="0"/>
              <a:t>, </a:t>
            </a:r>
            <a:r>
              <a:rPr lang="ru-RU" dirty="0" err="1" smtClean="0"/>
              <a:t>позиціювання</a:t>
            </a:r>
            <a:r>
              <a:rPr lang="ru-RU" dirty="0" smtClean="0"/>
              <a:t>, </a:t>
            </a:r>
            <a:r>
              <a:rPr lang="ru-RU" dirty="0" err="1" smtClean="0"/>
              <a:t>впливу</a:t>
            </a:r>
            <a:r>
              <a:rPr lang="ru-RU" dirty="0" smtClean="0"/>
              <a:t> та </a:t>
            </a:r>
            <a:r>
              <a:rPr lang="ru-RU" dirty="0" err="1" smtClean="0"/>
              <a:t>отримання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знань</a:t>
            </a:r>
            <a:r>
              <a:rPr lang="ru-RU" dirty="0" smtClean="0"/>
              <a:t>, </a:t>
            </a:r>
            <a:r>
              <a:rPr lang="ru-RU" dirty="0" err="1" smtClean="0"/>
              <a:t>знайомств</a:t>
            </a:r>
            <a:r>
              <a:rPr lang="ru-RU" dirty="0" smtClean="0"/>
              <a:t> та </a:t>
            </a:r>
            <a:r>
              <a:rPr lang="ru-RU" dirty="0" err="1" smtClean="0"/>
              <a:t>навичок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1249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7"/>
            <a:ext cx="856895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Література</a:t>
            </a:r>
            <a:endParaRPr lang="ru-RU" dirty="0" smtClean="0"/>
          </a:p>
          <a:p>
            <a:r>
              <a:rPr lang="ru-RU" dirty="0" smtClean="0"/>
              <a:t>1</a:t>
            </a:r>
            <a:r>
              <a:rPr lang="ru-RU" dirty="0" smtClean="0"/>
              <a:t>. К</a:t>
            </a:r>
            <a:r>
              <a:rPr lang="en-US" dirty="0" smtClean="0"/>
              <a:t>a</a:t>
            </a:r>
            <a:r>
              <a:rPr lang="ru-RU" dirty="0" err="1" smtClean="0"/>
              <a:t>пськ</a:t>
            </a:r>
            <a:r>
              <a:rPr lang="en-US" dirty="0" smtClean="0"/>
              <a:t>a </a:t>
            </a:r>
            <a:r>
              <a:rPr lang="en-US" dirty="0" err="1" smtClean="0"/>
              <a:t>A</a:t>
            </a:r>
            <a:r>
              <a:rPr lang="en-US" dirty="0" smtClean="0"/>
              <a:t>. </a:t>
            </a:r>
            <a:r>
              <a:rPr lang="ru-RU" dirty="0" smtClean="0"/>
              <a:t>Й. </a:t>
            </a:r>
            <a:r>
              <a:rPr lang="ru-RU" dirty="0" err="1" smtClean="0"/>
              <a:t>Технологіз</a:t>
            </a:r>
            <a:r>
              <a:rPr lang="en-US" dirty="0" smtClean="0"/>
              <a:t>a</a:t>
            </a:r>
            <a:r>
              <a:rPr lang="ru-RU" dirty="0" err="1" smtClean="0"/>
              <a:t>ція</a:t>
            </a:r>
            <a:r>
              <a:rPr lang="ru-RU" dirty="0" smtClean="0"/>
              <a:t> </a:t>
            </a:r>
            <a:r>
              <a:rPr lang="ru-RU" dirty="0" err="1" smtClean="0"/>
              <a:t>волонтерської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в </a:t>
            </a:r>
            <a:r>
              <a:rPr lang="ru-RU" dirty="0" err="1" smtClean="0"/>
              <a:t>суч</a:t>
            </a:r>
            <a:r>
              <a:rPr lang="en-US" dirty="0" smtClean="0"/>
              <a:t>a</a:t>
            </a:r>
            <a:r>
              <a:rPr lang="ru-RU" dirty="0" err="1" smtClean="0"/>
              <a:t>сних</a:t>
            </a:r>
            <a:r>
              <a:rPr lang="ru-RU" dirty="0" smtClean="0"/>
              <a:t> умов</a:t>
            </a:r>
            <a:r>
              <a:rPr lang="en-US" dirty="0" smtClean="0"/>
              <a:t>a</a:t>
            </a:r>
            <a:r>
              <a:rPr lang="ru-RU" dirty="0" smtClean="0"/>
              <a:t>х /</a:t>
            </a:r>
          </a:p>
          <a:p>
            <a:r>
              <a:rPr lang="ru-RU" dirty="0" smtClean="0"/>
              <a:t>з</a:t>
            </a:r>
            <a:r>
              <a:rPr lang="en-US" dirty="0" smtClean="0"/>
              <a:t>a </a:t>
            </a:r>
            <a:r>
              <a:rPr lang="ru-RU" dirty="0" smtClean="0"/>
              <a:t>ред. </a:t>
            </a:r>
            <a:r>
              <a:rPr lang="en-US" dirty="0" smtClean="0"/>
              <a:t>A.</a:t>
            </a:r>
            <a:r>
              <a:rPr lang="ru-RU" dirty="0" smtClean="0"/>
              <a:t>Й. К</a:t>
            </a:r>
            <a:r>
              <a:rPr lang="en-US" dirty="0" smtClean="0"/>
              <a:t>a</a:t>
            </a:r>
            <a:r>
              <a:rPr lang="ru-RU" dirty="0" err="1" smtClean="0"/>
              <a:t>пської</a:t>
            </a:r>
            <a:r>
              <a:rPr lang="ru-RU" dirty="0" smtClean="0"/>
              <a:t>. К. 2001. 140 с.</a:t>
            </a:r>
          </a:p>
          <a:p>
            <a:r>
              <a:rPr lang="ru-RU" dirty="0" smtClean="0"/>
              <a:t>2. Про </a:t>
            </a:r>
            <a:r>
              <a:rPr lang="ru-RU" dirty="0" err="1" smtClean="0"/>
              <a:t>волонтерську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: Закон </a:t>
            </a:r>
            <a:r>
              <a:rPr lang="ru-RU" dirty="0" err="1" smtClean="0"/>
              <a:t>України</a:t>
            </a:r>
            <a:r>
              <a:rPr lang="ru-RU" dirty="0" smtClean="0"/>
              <a:t> / </a:t>
            </a:r>
            <a:r>
              <a:rPr lang="ru-RU" dirty="0" err="1" smtClean="0"/>
              <a:t>Відомості</a:t>
            </a:r>
            <a:r>
              <a:rPr lang="ru-RU" dirty="0" smtClean="0"/>
              <a:t> </a:t>
            </a:r>
            <a:r>
              <a:rPr lang="ru-RU" dirty="0" err="1" smtClean="0"/>
              <a:t>Верховної</a:t>
            </a:r>
            <a:r>
              <a:rPr lang="ru-RU" dirty="0" smtClean="0"/>
              <a:t> Ради</a:t>
            </a:r>
          </a:p>
          <a:p>
            <a:r>
              <a:rPr lang="ru-RU" dirty="0" err="1" smtClean="0"/>
              <a:t>України</a:t>
            </a:r>
            <a:r>
              <a:rPr lang="ru-RU" dirty="0" smtClean="0"/>
              <a:t>. 2011. № 42. С.435.</a:t>
            </a:r>
          </a:p>
          <a:p>
            <a:r>
              <a:rPr lang="ru-RU" dirty="0" smtClean="0"/>
              <a:t>3. </a:t>
            </a:r>
            <a:r>
              <a:rPr lang="ru-RU" dirty="0" err="1" smtClean="0"/>
              <a:t>Тюптя</a:t>
            </a:r>
            <a:r>
              <a:rPr lang="ru-RU" dirty="0" smtClean="0"/>
              <a:t> Л.Т., </a:t>
            </a:r>
            <a:r>
              <a:rPr lang="ru-RU" dirty="0" err="1" smtClean="0"/>
              <a:t>Іванова</a:t>
            </a:r>
            <a:r>
              <a:rPr lang="ru-RU" dirty="0" smtClean="0"/>
              <a:t> І.Б. Т98 </a:t>
            </a:r>
            <a:r>
              <a:rPr lang="ru-RU" dirty="0" err="1" smtClean="0"/>
              <a:t>Соціальна</a:t>
            </a:r>
            <a:r>
              <a:rPr lang="ru-RU" dirty="0" smtClean="0"/>
              <a:t> робота: </a:t>
            </a:r>
            <a:r>
              <a:rPr lang="ru-RU" dirty="0" err="1" smtClean="0"/>
              <a:t>теорія</a:t>
            </a:r>
            <a:r>
              <a:rPr lang="ru-RU" dirty="0" smtClean="0"/>
              <a:t> і практика: </a:t>
            </a:r>
            <a:r>
              <a:rPr lang="ru-RU" dirty="0" err="1" smtClean="0"/>
              <a:t>Навч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посіб</a:t>
            </a:r>
            <a:r>
              <a:rPr lang="ru-RU" dirty="0" smtClean="0"/>
              <a:t>. 2-ге вид., </a:t>
            </a:r>
            <a:r>
              <a:rPr lang="ru-RU" dirty="0" err="1" smtClean="0"/>
              <a:t>перероб</a:t>
            </a:r>
            <a:r>
              <a:rPr lang="ru-RU" dirty="0" smtClean="0"/>
              <a:t>. і доп. К.: </a:t>
            </a:r>
            <a:r>
              <a:rPr lang="ru-RU" dirty="0" err="1" smtClean="0"/>
              <a:t>Знання</a:t>
            </a:r>
            <a:r>
              <a:rPr lang="ru-RU" dirty="0" smtClean="0"/>
              <a:t>, 2008. 574 с. </a:t>
            </a:r>
            <a:r>
              <a:rPr lang="en-US" dirty="0" smtClean="0"/>
              <a:t>ISBN 978-966-346-350-6</a:t>
            </a:r>
            <a:endParaRPr lang="uk-UA" dirty="0" smtClean="0"/>
          </a:p>
          <a:p>
            <a:r>
              <a:rPr lang="uk-UA" dirty="0" smtClean="0"/>
              <a:t>4.</a:t>
            </a:r>
            <a:r>
              <a:rPr lang="ru-RU" dirty="0" err="1" smtClean="0"/>
              <a:t>Миколаївна</a:t>
            </a:r>
            <a:r>
              <a:rPr lang="ru-RU" dirty="0" smtClean="0"/>
              <a:t> МОХОРЄВА,</a:t>
            </a:r>
          </a:p>
          <a:p>
            <a:r>
              <a:rPr lang="ru-RU" dirty="0" smtClean="0"/>
              <a:t>Марина </a:t>
            </a:r>
            <a:r>
              <a:rPr lang="ru-RU" dirty="0" err="1" smtClean="0"/>
              <a:t>Олександрівна</a:t>
            </a:r>
            <a:r>
              <a:rPr lang="ru-RU" dirty="0" smtClean="0"/>
              <a:t> ГОРОШКО,</a:t>
            </a:r>
          </a:p>
          <a:p>
            <a:r>
              <a:rPr lang="ru-RU" dirty="0" smtClean="0"/>
              <a:t>ВОЛОНТЕРСТВО ЯК СОЦІАЛЬНИЙ ФЕНОМЕН</a:t>
            </a:r>
            <a:r>
              <a:rPr lang="en-US" dirty="0" smtClean="0"/>
              <a:t>https://dspace.univd.edu.ua/server/api/core/bitstreams/ff1c2594-5237-4a2a-9270-09128cf32d43/content</a:t>
            </a:r>
            <a:endParaRPr lang="uk-UA" dirty="0" smtClean="0"/>
          </a:p>
          <a:p>
            <a:r>
              <a:rPr lang="uk-UA" dirty="0" smtClean="0"/>
              <a:t>5. Українська людина в </a:t>
            </a:r>
            <a:r>
              <a:rPr lang="uk-UA" dirty="0" err="1" smtClean="0"/>
              <a:t>євр</a:t>
            </a:r>
            <a:r>
              <a:rPr lang="uk-UA" dirty="0" smtClean="0"/>
              <a:t> </a:t>
            </a:r>
            <a:r>
              <a:rPr lang="uk-UA" dirty="0" err="1" smtClean="0"/>
              <a:t>опейському</a:t>
            </a:r>
            <a:r>
              <a:rPr lang="uk-UA" dirty="0" smtClean="0"/>
              <a:t> світі: виміри </a:t>
            </a:r>
            <a:r>
              <a:rPr lang="uk-UA" dirty="0" err="1" smtClean="0"/>
              <a:t>іден-тичності</a:t>
            </a:r>
            <a:r>
              <a:rPr lang="uk-UA" dirty="0" smtClean="0"/>
              <a:t>: </a:t>
            </a:r>
            <a:r>
              <a:rPr lang="uk-UA" dirty="0" err="1" smtClean="0"/>
              <a:t>навча-</a:t>
            </a:r>
            <a:endParaRPr lang="uk-UA" dirty="0" smtClean="0"/>
          </a:p>
          <a:p>
            <a:r>
              <a:rPr lang="uk-UA" dirty="0" err="1" smtClean="0"/>
              <a:t>льний</a:t>
            </a:r>
            <a:r>
              <a:rPr lang="uk-UA" dirty="0" smtClean="0"/>
              <a:t> посібник/</a:t>
            </a:r>
            <a:r>
              <a:rPr lang="uk-UA" dirty="0" err="1" smtClean="0"/>
              <a:t>кол</a:t>
            </a:r>
            <a:r>
              <a:rPr lang="uk-UA" dirty="0" smtClean="0"/>
              <a:t>. авторів; за ред. д-ра </a:t>
            </a:r>
            <a:r>
              <a:rPr lang="uk-UA" dirty="0" err="1" smtClean="0"/>
              <a:t>екон</a:t>
            </a:r>
            <a:r>
              <a:rPr lang="uk-UA" dirty="0" smtClean="0"/>
              <a:t>. наук, проф. ТС </a:t>
            </a:r>
            <a:r>
              <a:rPr lang="uk-UA" dirty="0" err="1" smtClean="0"/>
              <a:t>Смовженко</a:t>
            </a:r>
            <a:r>
              <a:rPr lang="uk-UA" dirty="0" smtClean="0"/>
              <a:t>, д-ра</a:t>
            </a:r>
          </a:p>
          <a:p>
            <a:r>
              <a:rPr lang="uk-UA" dirty="0" smtClean="0"/>
              <a:t>філос. наук, проф. ЗЕ </a:t>
            </a:r>
            <a:r>
              <a:rPr lang="uk-UA" dirty="0" err="1" smtClean="0"/>
              <a:t>Скринник.К</a:t>
            </a:r>
            <a:r>
              <a:rPr lang="uk-UA" dirty="0" smtClean="0"/>
              <a:t>.: УБС НБУ, 2015.609 с.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95555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20</TotalTime>
  <Words>976</Words>
  <Application>Microsoft Office PowerPoint</Application>
  <PresentationFormat>Экран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Волонтерство у соціально-педагогічній роботі</vt:lpstr>
      <vt:lpstr>Волонте́рство, або волонте́рська дія́льність (від фр. volontaire (доброволець) → лат. voluntarius → лат. voluntas (вільне волевиявлення) → лат. volō (бажання, намір)) — добровільна суспільно корисна діяльність. Може здійснюватись і окремими людьми, і організаціями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Волонтерство у соціально-педагогічній роботі</dc:title>
  <dc:creator>Пользователь</dc:creator>
  <cp:lastModifiedBy>Пользователь</cp:lastModifiedBy>
  <cp:revision>4</cp:revision>
  <dcterms:created xsi:type="dcterms:W3CDTF">2023-11-20T19:37:35Z</dcterms:created>
  <dcterms:modified xsi:type="dcterms:W3CDTF">2023-11-22T06:57:36Z</dcterms:modified>
</cp:coreProperties>
</file>