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1" r:id="rId3"/>
    <p:sldId id="259" r:id="rId4"/>
    <p:sldId id="260" r:id="rId5"/>
    <p:sldId id="262" r:id="rId6"/>
    <p:sldId id="257" r:id="rId7"/>
    <p:sldId id="266" r:id="rId8"/>
    <p:sldId id="264" r:id="rId9"/>
    <p:sldId id="265" r:id="rId10"/>
    <p:sldId id="267" r:id="rId11"/>
    <p:sldId id="268" r:id="rId12"/>
    <p:sldId id="258" r:id="rId13"/>
    <p:sldId id="269" r:id="rId14"/>
    <p:sldId id="270" r:id="rId15"/>
    <p:sldId id="271" r:id="rId16"/>
    <p:sldId id="272" r:id="rId17"/>
    <p:sldId id="274" r:id="rId18"/>
    <p:sldId id="275" r:id="rId19"/>
    <p:sldId id="277" r:id="rId20"/>
    <p:sldId id="279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BD976-3CD7-4D75-B28E-CB6AD866C29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B156883-DFF8-43DA-A425-0013EB6C0D6F}">
      <dgm:prSet custT="1"/>
      <dgm:spPr/>
      <dgm:t>
        <a:bodyPr/>
        <a:lstStyle/>
        <a:p>
          <a:pPr rtl="0"/>
          <a:r>
            <a:rPr lang="uk-UA" sz="5200" dirty="0" err="1" smtClean="0"/>
            <a:t>Психол</a:t>
          </a:r>
          <a:r>
            <a:rPr lang="uk-UA" sz="3600" dirty="0" err="1" smtClean="0"/>
            <a:t>ОГ</a:t>
          </a:r>
          <a:r>
            <a:rPr lang="uk-UA" sz="5200" dirty="0" err="1" smtClean="0"/>
            <a:t>ія</a:t>
          </a:r>
          <a:r>
            <a:rPr lang="uk-UA" sz="5200" dirty="0" smtClean="0"/>
            <a:t> організацій</a:t>
          </a:r>
          <a:endParaRPr lang="uk-UA" sz="5200" dirty="0"/>
        </a:p>
      </dgm:t>
    </dgm:pt>
    <dgm:pt modelId="{5E4B9E3D-8609-46CD-B39F-36B79D1505DB}" type="parTrans" cxnId="{0040DB50-79E3-4AD7-AC0E-2F2E1A884871}">
      <dgm:prSet/>
      <dgm:spPr/>
      <dgm:t>
        <a:bodyPr/>
        <a:lstStyle/>
        <a:p>
          <a:endParaRPr lang="uk-UA"/>
        </a:p>
      </dgm:t>
    </dgm:pt>
    <dgm:pt modelId="{A484B2E8-5CDC-4A05-AD3E-58068F18550D}" type="sibTrans" cxnId="{0040DB50-79E3-4AD7-AC0E-2F2E1A884871}">
      <dgm:prSet/>
      <dgm:spPr/>
      <dgm:t>
        <a:bodyPr/>
        <a:lstStyle/>
        <a:p>
          <a:endParaRPr lang="uk-UA"/>
        </a:p>
      </dgm:t>
    </dgm:pt>
    <dgm:pt modelId="{18314DE8-0667-49D5-994B-1709AFAD8B16}" type="pres">
      <dgm:prSet presAssocID="{58ABD976-3CD7-4D75-B28E-CB6AD866C2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DC11271-C972-43BF-A1B2-79BCD8CB75C9}" type="pres">
      <dgm:prSet presAssocID="{6B156883-DFF8-43DA-A425-0013EB6C0D6F}" presName="parentText" presStyleLbl="node1" presStyleIdx="0" presStyleCnt="1" custScaleY="27989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A87C738-6DB8-4337-860C-FDE4B1E14A4F}" type="presOf" srcId="{58ABD976-3CD7-4D75-B28E-CB6AD866C292}" destId="{18314DE8-0667-49D5-994B-1709AFAD8B16}" srcOrd="0" destOrd="0" presId="urn:microsoft.com/office/officeart/2005/8/layout/vList2"/>
    <dgm:cxn modelId="{B9721C91-5019-4159-B335-D8F22F432B70}" type="presOf" srcId="{6B156883-DFF8-43DA-A425-0013EB6C0D6F}" destId="{8DC11271-C972-43BF-A1B2-79BCD8CB75C9}" srcOrd="0" destOrd="0" presId="urn:microsoft.com/office/officeart/2005/8/layout/vList2"/>
    <dgm:cxn modelId="{0040DB50-79E3-4AD7-AC0E-2F2E1A884871}" srcId="{58ABD976-3CD7-4D75-B28E-CB6AD866C292}" destId="{6B156883-DFF8-43DA-A425-0013EB6C0D6F}" srcOrd="0" destOrd="0" parTransId="{5E4B9E3D-8609-46CD-B39F-36B79D1505DB}" sibTransId="{A484B2E8-5CDC-4A05-AD3E-58068F18550D}"/>
    <dgm:cxn modelId="{0023A3E9-B8A0-4D57-98CC-55878433B029}" type="presParOf" srcId="{18314DE8-0667-49D5-994B-1709AFAD8B16}" destId="{8DC11271-C972-43BF-A1B2-79BCD8CB75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14D7823-DA31-4CC3-A3A7-8E7C5AB0BC4C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6B88C410-91EA-4F40-A3DF-A6D55EF24209}">
      <dgm:prSet/>
      <dgm:spPr/>
      <dgm:t>
        <a:bodyPr/>
        <a:lstStyle/>
        <a:p>
          <a:pPr algn="ctr" rtl="0"/>
          <a:r>
            <a:rPr lang="uk-UA" i="1" dirty="0" smtClean="0"/>
            <a:t>Типи організацій в залежності від специфіки психологічних відносин.</a:t>
          </a:r>
          <a:endParaRPr lang="uk-UA" dirty="0"/>
        </a:p>
      </dgm:t>
    </dgm:pt>
    <dgm:pt modelId="{8EB31555-9957-49BA-8E32-1BE2DC578BC5}" type="parTrans" cxnId="{D28B9FFB-1AFA-4E3D-BB21-8F27C6EC71E1}">
      <dgm:prSet/>
      <dgm:spPr/>
      <dgm:t>
        <a:bodyPr/>
        <a:lstStyle/>
        <a:p>
          <a:endParaRPr lang="uk-UA"/>
        </a:p>
      </dgm:t>
    </dgm:pt>
    <dgm:pt modelId="{3093D87C-F733-4F68-B043-CBD7141B443C}" type="sibTrans" cxnId="{D28B9FFB-1AFA-4E3D-BB21-8F27C6EC71E1}">
      <dgm:prSet/>
      <dgm:spPr/>
      <dgm:t>
        <a:bodyPr/>
        <a:lstStyle/>
        <a:p>
          <a:endParaRPr lang="uk-UA"/>
        </a:p>
      </dgm:t>
    </dgm:pt>
    <dgm:pt modelId="{053E5513-F506-40DD-9900-BF31966AA2A3}" type="pres">
      <dgm:prSet presAssocID="{E14D7823-DA31-4CC3-A3A7-8E7C5AB0BC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86802DE-2B52-44CD-A25F-3CEBB0078C2F}" type="pres">
      <dgm:prSet presAssocID="{6B88C410-91EA-4F40-A3DF-A6D55EF242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C733768-8133-4219-AF32-333D31D3419F}" type="presOf" srcId="{E14D7823-DA31-4CC3-A3A7-8E7C5AB0BC4C}" destId="{053E5513-F506-40DD-9900-BF31966AA2A3}" srcOrd="0" destOrd="0" presId="urn:microsoft.com/office/officeart/2005/8/layout/vList2"/>
    <dgm:cxn modelId="{7D0ABA78-7D13-49D6-9D28-1C00A4151149}" type="presOf" srcId="{6B88C410-91EA-4F40-A3DF-A6D55EF24209}" destId="{986802DE-2B52-44CD-A25F-3CEBB0078C2F}" srcOrd="0" destOrd="0" presId="urn:microsoft.com/office/officeart/2005/8/layout/vList2"/>
    <dgm:cxn modelId="{D28B9FFB-1AFA-4E3D-BB21-8F27C6EC71E1}" srcId="{E14D7823-DA31-4CC3-A3A7-8E7C5AB0BC4C}" destId="{6B88C410-91EA-4F40-A3DF-A6D55EF24209}" srcOrd="0" destOrd="0" parTransId="{8EB31555-9957-49BA-8E32-1BE2DC578BC5}" sibTransId="{3093D87C-F733-4F68-B043-CBD7141B443C}"/>
    <dgm:cxn modelId="{A5A22501-12DE-41D4-957B-34269DEF146B}" type="presParOf" srcId="{053E5513-F506-40DD-9900-BF31966AA2A3}" destId="{986802DE-2B52-44CD-A25F-3CEBB0078C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B53B84-F2A5-4C3D-AAC1-ED1D97332A9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8194CAC2-7DE3-4021-84C6-526D010E93F0}">
      <dgm:prSet custT="1"/>
      <dgm:spPr/>
      <dgm:t>
        <a:bodyPr/>
        <a:lstStyle/>
        <a:p>
          <a:pPr rtl="0"/>
          <a:r>
            <a:rPr lang="uk-UA" sz="2000" u="sng" dirty="0" smtClean="0"/>
            <a:t>Демонстративна</a:t>
          </a:r>
          <a:r>
            <a:rPr lang="uk-UA" sz="2000" dirty="0" smtClean="0"/>
            <a:t> – організації, в яких домінуючим є показна поведінка, </a:t>
          </a:r>
          <a:r>
            <a:rPr lang="uk-UA" sz="2000" dirty="0" err="1" smtClean="0"/>
            <a:t>де-</a:t>
          </a:r>
          <a:r>
            <a:rPr lang="uk-UA" sz="2000" dirty="0" smtClean="0"/>
            <a:t> </a:t>
          </a:r>
          <a:r>
            <a:rPr lang="uk-UA" sz="2000" dirty="0" err="1" smtClean="0"/>
            <a:t>монстрація</a:t>
          </a:r>
          <a:r>
            <a:rPr lang="uk-UA" sz="2000" dirty="0" smtClean="0"/>
            <a:t> бурхливої діяльності, турбота про зовнішнє враження.</a:t>
          </a:r>
          <a:endParaRPr lang="uk-UA" sz="2000" dirty="0"/>
        </a:p>
      </dgm:t>
    </dgm:pt>
    <dgm:pt modelId="{5C72DB94-9973-4172-AF4E-B39C0B69A260}" type="parTrans" cxnId="{E36CE3FD-BE69-4EC4-B657-1075DC678337}">
      <dgm:prSet/>
      <dgm:spPr/>
      <dgm:t>
        <a:bodyPr/>
        <a:lstStyle/>
        <a:p>
          <a:endParaRPr lang="uk-UA"/>
        </a:p>
      </dgm:t>
    </dgm:pt>
    <dgm:pt modelId="{966C4CAF-18A7-4E6B-A505-3159C81AB5B8}" type="sibTrans" cxnId="{E36CE3FD-BE69-4EC4-B657-1075DC678337}">
      <dgm:prSet/>
      <dgm:spPr/>
      <dgm:t>
        <a:bodyPr/>
        <a:lstStyle/>
        <a:p>
          <a:endParaRPr lang="uk-UA"/>
        </a:p>
      </dgm:t>
    </dgm:pt>
    <dgm:pt modelId="{57A09DAF-4FF1-43CE-9E4E-59EC38739C29}">
      <dgm:prSet custT="1"/>
      <dgm:spPr/>
      <dgm:t>
        <a:bodyPr/>
        <a:lstStyle/>
        <a:p>
          <a:pPr rtl="0"/>
          <a:r>
            <a:rPr lang="uk-UA" sz="2000" u="sng" dirty="0" smtClean="0"/>
            <a:t>Депресивна</a:t>
          </a:r>
          <a:r>
            <a:rPr lang="uk-UA" sz="2000" dirty="0" smtClean="0"/>
            <a:t> – організація, в якій можна помітити консерватизм та </a:t>
          </a:r>
          <a:r>
            <a:rPr lang="uk-UA" sz="2000" dirty="0" err="1" smtClean="0"/>
            <a:t>бюрокра-</a:t>
          </a:r>
          <a:r>
            <a:rPr lang="uk-UA" sz="2000" dirty="0" smtClean="0"/>
            <a:t> </a:t>
          </a:r>
          <a:r>
            <a:rPr lang="uk-UA" sz="2000" dirty="0" err="1" smtClean="0"/>
            <a:t>тизм</a:t>
          </a:r>
          <a:r>
            <a:rPr lang="uk-UA" sz="2000" dirty="0" smtClean="0"/>
            <a:t> в діяльності. Основна мета учасників організації – збереження статус-кво. Організація зі слабким потенціалом до виживання, яка може існувати тільки в умовах низької конкуренції на ринку. Стиль керівництва – </a:t>
          </a:r>
          <a:r>
            <a:rPr lang="uk-UA" sz="2000" dirty="0" err="1" smtClean="0"/>
            <a:t>авторитарно-</a:t>
          </a:r>
          <a:r>
            <a:rPr lang="uk-UA" sz="2000" dirty="0" smtClean="0"/>
            <a:t> бюрократичний.</a:t>
          </a:r>
          <a:endParaRPr lang="uk-UA" sz="2000" dirty="0"/>
        </a:p>
      </dgm:t>
    </dgm:pt>
    <dgm:pt modelId="{D236CA43-1F91-4098-94F0-1BA8F5A361AE}" type="parTrans" cxnId="{7BA211BC-88BA-4BDF-BF59-0B887B39F664}">
      <dgm:prSet/>
      <dgm:spPr/>
      <dgm:t>
        <a:bodyPr/>
        <a:lstStyle/>
        <a:p>
          <a:endParaRPr lang="uk-UA"/>
        </a:p>
      </dgm:t>
    </dgm:pt>
    <dgm:pt modelId="{FFAF20A5-19CD-49C0-901B-E03D8C497667}" type="sibTrans" cxnId="{7BA211BC-88BA-4BDF-BF59-0B887B39F664}">
      <dgm:prSet/>
      <dgm:spPr/>
      <dgm:t>
        <a:bodyPr/>
        <a:lstStyle/>
        <a:p>
          <a:endParaRPr lang="uk-UA"/>
        </a:p>
      </dgm:t>
    </dgm:pt>
    <dgm:pt modelId="{808BE3BC-254A-4D28-8C6E-6A8F2A63018B}">
      <dgm:prSet custT="1"/>
      <dgm:spPr/>
      <dgm:t>
        <a:bodyPr/>
        <a:lstStyle/>
        <a:p>
          <a:pPr rtl="0"/>
          <a:r>
            <a:rPr lang="uk-UA" sz="2000" u="sng" dirty="0" err="1" smtClean="0"/>
            <a:t>Шизоїдна</a:t>
          </a:r>
          <a:r>
            <a:rPr lang="uk-UA" sz="2000" dirty="0" smtClean="0"/>
            <a:t> – в організації присутня знижена зовнішня активність при </a:t>
          </a:r>
          <a:r>
            <a:rPr lang="uk-UA" sz="2000" dirty="0" err="1" smtClean="0"/>
            <a:t>актив-</a:t>
          </a:r>
          <a:r>
            <a:rPr lang="uk-UA" sz="2000" dirty="0" smtClean="0"/>
            <a:t> </a:t>
          </a:r>
          <a:r>
            <a:rPr lang="uk-UA" sz="2000" dirty="0" err="1" smtClean="0"/>
            <a:t>ному</a:t>
          </a:r>
          <a:r>
            <a:rPr lang="uk-UA" sz="2000" dirty="0" smtClean="0"/>
            <a:t> внутрішньому житті. Цілі та стратегія організації неясні, роль керівництва теж. Лінійні керівники прагнуть до особистого благополуччя і завоювання </a:t>
          </a:r>
          <a:r>
            <a:rPr lang="uk-UA" sz="2000" dirty="0" err="1" smtClean="0"/>
            <a:t>особи-</a:t>
          </a:r>
          <a:r>
            <a:rPr lang="uk-UA" sz="2000" dirty="0" smtClean="0"/>
            <a:t> </a:t>
          </a:r>
          <a:r>
            <a:rPr lang="uk-UA" sz="2000" dirty="0" err="1" smtClean="0"/>
            <a:t>стого</a:t>
          </a:r>
          <a:r>
            <a:rPr lang="uk-UA" sz="2000" dirty="0" smtClean="0"/>
            <a:t> розташування вищого керівництва. Стиль управління – ліберальний (</a:t>
          </a:r>
          <a:r>
            <a:rPr lang="uk-UA" sz="2000" dirty="0" err="1" smtClean="0"/>
            <a:t>пасив-</a:t>
          </a:r>
          <a:r>
            <a:rPr lang="uk-UA" sz="2000" dirty="0" smtClean="0"/>
            <a:t> ний).</a:t>
          </a:r>
          <a:endParaRPr lang="uk-UA" sz="2000" dirty="0"/>
        </a:p>
      </dgm:t>
    </dgm:pt>
    <dgm:pt modelId="{37EB1B4A-FCE0-4E55-9B9F-6108F5F6541C}" type="parTrans" cxnId="{997540D6-E95E-4A4F-A3D9-B8364213C255}">
      <dgm:prSet/>
      <dgm:spPr/>
      <dgm:t>
        <a:bodyPr/>
        <a:lstStyle/>
        <a:p>
          <a:endParaRPr lang="uk-UA"/>
        </a:p>
      </dgm:t>
    </dgm:pt>
    <dgm:pt modelId="{97985361-2D5A-469C-9050-AD35B4597ADE}" type="sibTrans" cxnId="{997540D6-E95E-4A4F-A3D9-B8364213C255}">
      <dgm:prSet/>
      <dgm:spPr/>
      <dgm:t>
        <a:bodyPr/>
        <a:lstStyle/>
        <a:p>
          <a:endParaRPr lang="uk-UA"/>
        </a:p>
      </dgm:t>
    </dgm:pt>
    <dgm:pt modelId="{EF5DF441-7DCC-4E3A-8719-2F6B34505D00}" type="pres">
      <dgm:prSet presAssocID="{EDB53B84-F2A5-4C3D-AAC1-ED1D97332A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198F8D2-AEA5-4B9D-AE05-181AD0FE104F}" type="pres">
      <dgm:prSet presAssocID="{8194CAC2-7DE3-4021-84C6-526D010E93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9E92E5-367F-4A8F-ABB1-7E8AF74ECD8B}" type="pres">
      <dgm:prSet presAssocID="{966C4CAF-18A7-4E6B-A505-3159C81AB5B8}" presName="spacer" presStyleCnt="0"/>
      <dgm:spPr/>
    </dgm:pt>
    <dgm:pt modelId="{FFEE5FE1-46CE-4505-BAE1-0960E2293046}" type="pres">
      <dgm:prSet presAssocID="{57A09DAF-4FF1-43CE-9E4E-59EC38739C2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AEA50B-2471-4B42-9EDC-52F3588D6F61}" type="pres">
      <dgm:prSet presAssocID="{FFAF20A5-19CD-49C0-901B-E03D8C497667}" presName="spacer" presStyleCnt="0"/>
      <dgm:spPr/>
    </dgm:pt>
    <dgm:pt modelId="{2B2AFC05-14C4-4DC8-ADBD-486E96901CAD}" type="pres">
      <dgm:prSet presAssocID="{808BE3BC-254A-4D28-8C6E-6A8F2A63018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97540D6-E95E-4A4F-A3D9-B8364213C255}" srcId="{EDB53B84-F2A5-4C3D-AAC1-ED1D97332A90}" destId="{808BE3BC-254A-4D28-8C6E-6A8F2A63018B}" srcOrd="2" destOrd="0" parTransId="{37EB1B4A-FCE0-4E55-9B9F-6108F5F6541C}" sibTransId="{97985361-2D5A-469C-9050-AD35B4597ADE}"/>
    <dgm:cxn modelId="{352374E6-ED3D-4AE6-A8C7-13C9B75D1814}" type="presOf" srcId="{57A09DAF-4FF1-43CE-9E4E-59EC38739C29}" destId="{FFEE5FE1-46CE-4505-BAE1-0960E2293046}" srcOrd="0" destOrd="0" presId="urn:microsoft.com/office/officeart/2005/8/layout/vList2"/>
    <dgm:cxn modelId="{1034F2AA-5942-4526-83BB-738133B021B1}" type="presOf" srcId="{EDB53B84-F2A5-4C3D-AAC1-ED1D97332A90}" destId="{EF5DF441-7DCC-4E3A-8719-2F6B34505D00}" srcOrd="0" destOrd="0" presId="urn:microsoft.com/office/officeart/2005/8/layout/vList2"/>
    <dgm:cxn modelId="{7BA211BC-88BA-4BDF-BF59-0B887B39F664}" srcId="{EDB53B84-F2A5-4C3D-AAC1-ED1D97332A90}" destId="{57A09DAF-4FF1-43CE-9E4E-59EC38739C29}" srcOrd="1" destOrd="0" parTransId="{D236CA43-1F91-4098-94F0-1BA8F5A361AE}" sibTransId="{FFAF20A5-19CD-49C0-901B-E03D8C497667}"/>
    <dgm:cxn modelId="{E36CE3FD-BE69-4EC4-B657-1075DC678337}" srcId="{EDB53B84-F2A5-4C3D-AAC1-ED1D97332A90}" destId="{8194CAC2-7DE3-4021-84C6-526D010E93F0}" srcOrd="0" destOrd="0" parTransId="{5C72DB94-9973-4172-AF4E-B39C0B69A260}" sibTransId="{966C4CAF-18A7-4E6B-A505-3159C81AB5B8}"/>
    <dgm:cxn modelId="{79C61464-FDAB-49B4-ABD1-071D36993515}" type="presOf" srcId="{808BE3BC-254A-4D28-8C6E-6A8F2A63018B}" destId="{2B2AFC05-14C4-4DC8-ADBD-486E96901CAD}" srcOrd="0" destOrd="0" presId="urn:microsoft.com/office/officeart/2005/8/layout/vList2"/>
    <dgm:cxn modelId="{AFDA5164-9DDA-4B82-94A2-DC8CC2D8F428}" type="presOf" srcId="{8194CAC2-7DE3-4021-84C6-526D010E93F0}" destId="{F198F8D2-AEA5-4B9D-AE05-181AD0FE104F}" srcOrd="0" destOrd="0" presId="urn:microsoft.com/office/officeart/2005/8/layout/vList2"/>
    <dgm:cxn modelId="{3344605A-6679-4D93-89CA-5CBA073F9D0D}" type="presParOf" srcId="{EF5DF441-7DCC-4E3A-8719-2F6B34505D00}" destId="{F198F8D2-AEA5-4B9D-AE05-181AD0FE104F}" srcOrd="0" destOrd="0" presId="urn:microsoft.com/office/officeart/2005/8/layout/vList2"/>
    <dgm:cxn modelId="{5BC77AB6-2DED-4B89-9C90-6515BCD6B2F9}" type="presParOf" srcId="{EF5DF441-7DCC-4E3A-8719-2F6B34505D00}" destId="{819E92E5-367F-4A8F-ABB1-7E8AF74ECD8B}" srcOrd="1" destOrd="0" presId="urn:microsoft.com/office/officeart/2005/8/layout/vList2"/>
    <dgm:cxn modelId="{0A9B70AC-0CAE-469C-8B3A-862C5FBED93B}" type="presParOf" srcId="{EF5DF441-7DCC-4E3A-8719-2F6B34505D00}" destId="{FFEE5FE1-46CE-4505-BAE1-0960E2293046}" srcOrd="2" destOrd="0" presId="urn:microsoft.com/office/officeart/2005/8/layout/vList2"/>
    <dgm:cxn modelId="{3F8660D8-EFB3-43F8-96EF-39D7D65A862D}" type="presParOf" srcId="{EF5DF441-7DCC-4E3A-8719-2F6B34505D00}" destId="{FAAEA50B-2471-4B42-9EDC-52F3588D6F61}" srcOrd="3" destOrd="0" presId="urn:microsoft.com/office/officeart/2005/8/layout/vList2"/>
    <dgm:cxn modelId="{9A8952C5-29B5-434D-8BE9-79DE7B9A61AF}" type="presParOf" srcId="{EF5DF441-7DCC-4E3A-8719-2F6B34505D00}" destId="{2B2AFC05-14C4-4DC8-ADBD-486E96901C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9109F87-5531-4D8C-9DA4-8539201733E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072DC92E-F890-4935-9A96-55FB1A1708DE}">
      <dgm:prSet/>
      <dgm:spPr/>
      <dgm:t>
        <a:bodyPr/>
        <a:lstStyle/>
        <a:p>
          <a:pPr rtl="0"/>
          <a:r>
            <a:rPr lang="uk-UA" u="sng" dirty="0" err="1" smtClean="0"/>
            <a:t>Параноїдальна</a:t>
          </a:r>
          <a:r>
            <a:rPr lang="uk-UA" dirty="0" smtClean="0"/>
            <a:t> – організація, в якій існує страх перед втратою контролю над ситуацією (страх перед контролем іншого). Організація намагається </a:t>
          </a:r>
          <a:r>
            <a:rPr lang="uk-UA" dirty="0" err="1" smtClean="0"/>
            <a:t>підстра-</a:t>
          </a:r>
          <a:r>
            <a:rPr lang="uk-UA" dirty="0" smtClean="0"/>
            <a:t> </a:t>
          </a:r>
          <a:r>
            <a:rPr lang="uk-UA" dirty="0" err="1" smtClean="0"/>
            <a:t>хуватися</a:t>
          </a:r>
          <a:r>
            <a:rPr lang="uk-UA" dirty="0" smtClean="0"/>
            <a:t> на всі випадки життя. Реактивно реагує на виникаючі загрози. </a:t>
          </a:r>
          <a:r>
            <a:rPr lang="uk-UA" dirty="0" err="1" smtClean="0"/>
            <a:t>Перева-</a:t>
          </a:r>
          <a:r>
            <a:rPr lang="uk-UA" dirty="0" smtClean="0"/>
            <a:t> </a:t>
          </a:r>
          <a:r>
            <a:rPr lang="uk-UA" dirty="0" err="1" smtClean="0"/>
            <a:t>жає</a:t>
          </a:r>
          <a:r>
            <a:rPr lang="uk-UA" dirty="0" smtClean="0"/>
            <a:t> роль обґрунтувань, регламентів, інструкцій і т.п., що знімають </a:t>
          </a:r>
          <a:r>
            <a:rPr lang="uk-UA" dirty="0" err="1" smtClean="0"/>
            <a:t>відповідаль-</a:t>
          </a:r>
          <a:r>
            <a:rPr lang="uk-UA" dirty="0" smtClean="0"/>
            <a:t> </a:t>
          </a:r>
          <a:r>
            <a:rPr lang="uk-UA" dirty="0" err="1" smtClean="0"/>
            <a:t>ність</a:t>
          </a:r>
          <a:r>
            <a:rPr lang="uk-UA" dirty="0" smtClean="0"/>
            <a:t> з нижчестоящих керівників. Стиль управління – бюрократичний.</a:t>
          </a:r>
          <a:endParaRPr lang="uk-UA" dirty="0"/>
        </a:p>
      </dgm:t>
    </dgm:pt>
    <dgm:pt modelId="{2882666E-8A5A-438F-894C-C4A62F0B92C7}" type="parTrans" cxnId="{9AA13C2E-4A9D-45FE-B1C5-5E51AFCEE169}">
      <dgm:prSet/>
      <dgm:spPr/>
      <dgm:t>
        <a:bodyPr/>
        <a:lstStyle/>
        <a:p>
          <a:endParaRPr lang="uk-UA"/>
        </a:p>
      </dgm:t>
    </dgm:pt>
    <dgm:pt modelId="{2558031A-7B28-40C0-8B26-595449D094A8}" type="sibTrans" cxnId="{9AA13C2E-4A9D-45FE-B1C5-5E51AFCEE169}">
      <dgm:prSet/>
      <dgm:spPr/>
      <dgm:t>
        <a:bodyPr/>
        <a:lstStyle/>
        <a:p>
          <a:endParaRPr lang="uk-UA"/>
        </a:p>
      </dgm:t>
    </dgm:pt>
    <dgm:pt modelId="{4590DC0D-C70C-4D6F-BB21-5E95E20DE97C}">
      <dgm:prSet/>
      <dgm:spPr/>
      <dgm:t>
        <a:bodyPr/>
        <a:lstStyle/>
        <a:p>
          <a:pPr rtl="0"/>
          <a:r>
            <a:rPr lang="uk-UA" u="sng" dirty="0" smtClean="0"/>
            <a:t>Примусова</a:t>
          </a:r>
          <a:r>
            <a:rPr lang="uk-UA" dirty="0" smtClean="0"/>
            <a:t> – в організації переважає прагнення уникнути помилок, </a:t>
          </a:r>
          <a:r>
            <a:rPr lang="uk-UA" dirty="0" err="1" smtClean="0"/>
            <a:t>дотри-</a:t>
          </a:r>
          <a:r>
            <a:rPr lang="uk-UA" dirty="0" smtClean="0"/>
            <a:t> </a:t>
          </a:r>
          <a:r>
            <a:rPr lang="uk-UA" dirty="0" err="1" smtClean="0"/>
            <a:t>мання</a:t>
          </a:r>
          <a:r>
            <a:rPr lang="uk-UA" dirty="0" smtClean="0"/>
            <a:t> ієрархії, інертність, посилена увага до дрібниць. Стиль управління – патріархальний.</a:t>
          </a:r>
          <a:endParaRPr lang="uk-UA" dirty="0"/>
        </a:p>
      </dgm:t>
    </dgm:pt>
    <dgm:pt modelId="{7EBAC6E4-BD63-4E16-8F7C-56E0EB5491B7}" type="parTrans" cxnId="{14697C82-36C9-4ECD-A79C-EEFC0CFD831A}">
      <dgm:prSet/>
      <dgm:spPr/>
      <dgm:t>
        <a:bodyPr/>
        <a:lstStyle/>
        <a:p>
          <a:endParaRPr lang="uk-UA"/>
        </a:p>
      </dgm:t>
    </dgm:pt>
    <dgm:pt modelId="{D00D15F9-7D80-4B30-87EF-8FE87B7AE72B}" type="sibTrans" cxnId="{14697C82-36C9-4ECD-A79C-EEFC0CFD831A}">
      <dgm:prSet/>
      <dgm:spPr/>
      <dgm:t>
        <a:bodyPr/>
        <a:lstStyle/>
        <a:p>
          <a:endParaRPr lang="uk-UA"/>
        </a:p>
      </dgm:t>
    </dgm:pt>
    <dgm:pt modelId="{0E738080-0C0F-4BA5-AE5C-A3D9394AA6A3}" type="pres">
      <dgm:prSet presAssocID="{99109F87-5531-4D8C-9DA4-8539201733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954D4D3-02E9-44D0-9012-F76616192B5C}" type="pres">
      <dgm:prSet presAssocID="{072DC92E-F890-4935-9A96-55FB1A1708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BEDC29-E126-4F61-B74D-E0730AA9AAA5}" type="pres">
      <dgm:prSet presAssocID="{2558031A-7B28-40C0-8B26-595449D094A8}" presName="spacer" presStyleCnt="0"/>
      <dgm:spPr/>
    </dgm:pt>
    <dgm:pt modelId="{F41D5B8F-81BA-4DC7-8643-C94E56D1D128}" type="pres">
      <dgm:prSet presAssocID="{4590DC0D-C70C-4D6F-BB21-5E95E20DE97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A101AA1-9743-440E-A103-2284831E2A1A}" type="presOf" srcId="{99109F87-5531-4D8C-9DA4-8539201733E3}" destId="{0E738080-0C0F-4BA5-AE5C-A3D9394AA6A3}" srcOrd="0" destOrd="0" presId="urn:microsoft.com/office/officeart/2005/8/layout/vList2"/>
    <dgm:cxn modelId="{14697C82-36C9-4ECD-A79C-EEFC0CFD831A}" srcId="{99109F87-5531-4D8C-9DA4-8539201733E3}" destId="{4590DC0D-C70C-4D6F-BB21-5E95E20DE97C}" srcOrd="1" destOrd="0" parTransId="{7EBAC6E4-BD63-4E16-8F7C-56E0EB5491B7}" sibTransId="{D00D15F9-7D80-4B30-87EF-8FE87B7AE72B}"/>
    <dgm:cxn modelId="{EF875E86-D9F3-4666-A85A-633D5A48B17B}" type="presOf" srcId="{072DC92E-F890-4935-9A96-55FB1A1708DE}" destId="{C954D4D3-02E9-44D0-9012-F76616192B5C}" srcOrd="0" destOrd="0" presId="urn:microsoft.com/office/officeart/2005/8/layout/vList2"/>
    <dgm:cxn modelId="{1D9BA186-174A-4932-8E38-7969F36FFAEB}" type="presOf" srcId="{4590DC0D-C70C-4D6F-BB21-5E95E20DE97C}" destId="{F41D5B8F-81BA-4DC7-8643-C94E56D1D128}" srcOrd="0" destOrd="0" presId="urn:microsoft.com/office/officeart/2005/8/layout/vList2"/>
    <dgm:cxn modelId="{9AA13C2E-4A9D-45FE-B1C5-5E51AFCEE169}" srcId="{99109F87-5531-4D8C-9DA4-8539201733E3}" destId="{072DC92E-F890-4935-9A96-55FB1A1708DE}" srcOrd="0" destOrd="0" parTransId="{2882666E-8A5A-438F-894C-C4A62F0B92C7}" sibTransId="{2558031A-7B28-40C0-8B26-595449D094A8}"/>
    <dgm:cxn modelId="{1D6E5439-CB9F-4B3F-B8F2-18A62030B04C}" type="presParOf" srcId="{0E738080-0C0F-4BA5-AE5C-A3D9394AA6A3}" destId="{C954D4D3-02E9-44D0-9012-F76616192B5C}" srcOrd="0" destOrd="0" presId="urn:microsoft.com/office/officeart/2005/8/layout/vList2"/>
    <dgm:cxn modelId="{A6F03171-EAC4-4241-9081-C8A5B8AF73F2}" type="presParOf" srcId="{0E738080-0C0F-4BA5-AE5C-A3D9394AA6A3}" destId="{7EBEDC29-E126-4F61-B74D-E0730AA9AAA5}" srcOrd="1" destOrd="0" presId="urn:microsoft.com/office/officeart/2005/8/layout/vList2"/>
    <dgm:cxn modelId="{5D8FEA4B-49B7-4B0B-B084-0E9BB14AE0E5}" type="presParOf" srcId="{0E738080-0C0F-4BA5-AE5C-A3D9394AA6A3}" destId="{F41D5B8F-81BA-4DC7-8643-C94E56D1D1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C6D30E-1AB1-4A0F-957E-4106E1D2017F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9C90B92-DE3A-4FE0-A4A0-E96BB4CAE6D1}">
      <dgm:prSet custT="1"/>
      <dgm:spPr/>
      <dgm:t>
        <a:bodyPr/>
        <a:lstStyle/>
        <a:p>
          <a:pPr algn="ctr" rtl="0"/>
          <a:r>
            <a:rPr lang="uk-UA" sz="2800" b="1" i="1" dirty="0" smtClean="0"/>
            <a:t>Життєвий цикл </a:t>
          </a:r>
          <a:r>
            <a:rPr lang="uk-UA" sz="2800" b="1" i="1" dirty="0" smtClean="0"/>
            <a:t>організацій </a:t>
          </a:r>
        </a:p>
        <a:p>
          <a:pPr algn="ctr" rtl="0"/>
          <a:r>
            <a:rPr lang="uk-UA" sz="3200" b="1" i="1" dirty="0" smtClean="0"/>
            <a:t>(</a:t>
          </a:r>
          <a:r>
            <a:rPr lang="uk-UA" sz="2000" b="1" i="1" dirty="0" err="1" smtClean="0"/>
            <a:t>Кеннет</a:t>
          </a:r>
          <a:r>
            <a:rPr lang="uk-UA" sz="2000" b="1" i="1" dirty="0" smtClean="0"/>
            <a:t> </a:t>
          </a:r>
          <a:r>
            <a:rPr lang="uk-UA" sz="2000" b="1" i="1" dirty="0" err="1" smtClean="0"/>
            <a:t>Боулдінг</a:t>
          </a:r>
          <a:r>
            <a:rPr lang="uk-UA" sz="2000" b="1" i="1" dirty="0" smtClean="0"/>
            <a:t>, 1950</a:t>
          </a:r>
          <a:r>
            <a:rPr lang="uk-UA" sz="3200" b="1" i="1" dirty="0" smtClean="0"/>
            <a:t>)</a:t>
          </a:r>
          <a:r>
            <a:rPr lang="uk-UA" sz="3200" b="1" i="1" dirty="0" smtClean="0"/>
            <a:t/>
          </a:r>
          <a:br>
            <a:rPr lang="uk-UA" sz="3200" b="1" i="1" dirty="0" smtClean="0"/>
          </a:br>
          <a:endParaRPr lang="uk-UA" sz="3200" dirty="0"/>
        </a:p>
      </dgm:t>
    </dgm:pt>
    <dgm:pt modelId="{4FDDBC82-3588-4C5A-B512-A4255E3C359C}" type="parTrans" cxnId="{344DA1B0-3D3F-4915-9486-A58D974DEF5F}">
      <dgm:prSet/>
      <dgm:spPr/>
      <dgm:t>
        <a:bodyPr/>
        <a:lstStyle/>
        <a:p>
          <a:endParaRPr lang="uk-UA"/>
        </a:p>
      </dgm:t>
    </dgm:pt>
    <dgm:pt modelId="{2527B53B-D2A6-443D-BBC5-E09AB8D15402}" type="sibTrans" cxnId="{344DA1B0-3D3F-4915-9486-A58D974DEF5F}">
      <dgm:prSet/>
      <dgm:spPr/>
      <dgm:t>
        <a:bodyPr/>
        <a:lstStyle/>
        <a:p>
          <a:endParaRPr lang="uk-UA"/>
        </a:p>
      </dgm:t>
    </dgm:pt>
    <dgm:pt modelId="{E9B37659-802A-4074-980E-4E63B43E86A5}" type="pres">
      <dgm:prSet presAssocID="{6FC6D30E-1AB1-4A0F-957E-4106E1D201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E8B5C93-28F0-46DB-A8ED-3EB5DEF1DAA3}" type="pres">
      <dgm:prSet presAssocID="{89C90B92-DE3A-4FE0-A4A0-E96BB4CAE6D1}" presName="parentText" presStyleLbl="node1" presStyleIdx="0" presStyleCnt="1" custScaleY="278463" custLinFactNeighborX="-426" custLinFactNeighborY="-756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EFDD3C-A10F-4E3B-97F2-F37B0240BF6E}" type="presOf" srcId="{89C90B92-DE3A-4FE0-A4A0-E96BB4CAE6D1}" destId="{6E8B5C93-28F0-46DB-A8ED-3EB5DEF1DAA3}" srcOrd="0" destOrd="0" presId="urn:microsoft.com/office/officeart/2005/8/layout/vList2"/>
    <dgm:cxn modelId="{344DA1B0-3D3F-4915-9486-A58D974DEF5F}" srcId="{6FC6D30E-1AB1-4A0F-957E-4106E1D2017F}" destId="{89C90B92-DE3A-4FE0-A4A0-E96BB4CAE6D1}" srcOrd="0" destOrd="0" parTransId="{4FDDBC82-3588-4C5A-B512-A4255E3C359C}" sibTransId="{2527B53B-D2A6-443D-BBC5-E09AB8D15402}"/>
    <dgm:cxn modelId="{4C5FEC00-879B-4E1C-B994-4B685E44B60D}" type="presOf" srcId="{6FC6D30E-1AB1-4A0F-957E-4106E1D2017F}" destId="{E9B37659-802A-4074-980E-4E63B43E86A5}" srcOrd="0" destOrd="0" presId="urn:microsoft.com/office/officeart/2005/8/layout/vList2"/>
    <dgm:cxn modelId="{96A7CF27-2375-4CBA-8ABC-9E44654F3B43}" type="presParOf" srcId="{E9B37659-802A-4074-980E-4E63B43E86A5}" destId="{6E8B5C93-28F0-46DB-A8ED-3EB5DEF1DA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06EA035-DA15-4040-B3A9-FD9E07ED87F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360E74-7E7E-45BD-8FEB-32148F1D0E53}">
      <dgm:prSet/>
      <dgm:spPr/>
      <dgm:t>
        <a:bodyPr/>
        <a:lstStyle/>
        <a:p>
          <a:pPr algn="ctr" rtl="0"/>
          <a:r>
            <a:rPr lang="uk-UA" dirty="0" smtClean="0"/>
            <a:t>Етап </a:t>
          </a:r>
          <a:r>
            <a:rPr lang="uk-UA" dirty="0" smtClean="0"/>
            <a:t>створення</a:t>
          </a:r>
          <a:endParaRPr lang="uk-UA" dirty="0"/>
        </a:p>
      </dgm:t>
    </dgm:pt>
    <dgm:pt modelId="{B252A498-F955-4E04-B77B-838FB5D76367}" type="parTrans" cxnId="{89CA6741-3F8B-4EFF-A279-D3BEC0F23AFC}">
      <dgm:prSet/>
      <dgm:spPr/>
      <dgm:t>
        <a:bodyPr/>
        <a:lstStyle/>
        <a:p>
          <a:endParaRPr lang="uk-UA"/>
        </a:p>
      </dgm:t>
    </dgm:pt>
    <dgm:pt modelId="{9AB2493E-59E9-49F1-8B3A-2BE7485CA576}" type="sibTrans" cxnId="{89CA6741-3F8B-4EFF-A279-D3BEC0F23AFC}">
      <dgm:prSet/>
      <dgm:spPr/>
      <dgm:t>
        <a:bodyPr/>
        <a:lstStyle/>
        <a:p>
          <a:endParaRPr lang="uk-UA"/>
        </a:p>
      </dgm:t>
    </dgm:pt>
    <dgm:pt modelId="{3AD286C1-BB6F-49C1-8B43-3EBFF58566CE}" type="pres">
      <dgm:prSet presAssocID="{906EA035-DA15-4040-B3A9-FD9E07ED87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A52D633-36F3-46F8-8C0D-0AFB64FB962F}" type="pres">
      <dgm:prSet presAssocID="{05360E74-7E7E-45BD-8FEB-32148F1D0E53}" presName="parentText" presStyleLbl="node1" presStyleIdx="0" presStyleCnt="1" custLinFactNeighborX="534" custLinFactNeighborY="-193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62EC510-BC3E-4AF2-8F89-174177D4B3C2}" type="presOf" srcId="{05360E74-7E7E-45BD-8FEB-32148F1D0E53}" destId="{5A52D633-36F3-46F8-8C0D-0AFB64FB962F}" srcOrd="0" destOrd="0" presId="urn:microsoft.com/office/officeart/2005/8/layout/vList2"/>
    <dgm:cxn modelId="{89CA6741-3F8B-4EFF-A279-D3BEC0F23AFC}" srcId="{906EA035-DA15-4040-B3A9-FD9E07ED87F1}" destId="{05360E74-7E7E-45BD-8FEB-32148F1D0E53}" srcOrd="0" destOrd="0" parTransId="{B252A498-F955-4E04-B77B-838FB5D76367}" sibTransId="{9AB2493E-59E9-49F1-8B3A-2BE7485CA576}"/>
    <dgm:cxn modelId="{0F2C586F-DC5E-4AE5-B542-E4D2B11621F9}" type="presOf" srcId="{906EA035-DA15-4040-B3A9-FD9E07ED87F1}" destId="{3AD286C1-BB6F-49C1-8B43-3EBFF58566CE}" srcOrd="0" destOrd="0" presId="urn:microsoft.com/office/officeart/2005/8/layout/vList2"/>
    <dgm:cxn modelId="{FA876E64-AA1D-468D-BD06-1DEBF00395A1}" type="presParOf" srcId="{3AD286C1-BB6F-49C1-8B43-3EBFF58566CE}" destId="{5A52D633-36F3-46F8-8C0D-0AFB64FB96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FFDA70A-B767-44B7-BE5B-53FE29D9E97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96171BB7-F7C9-46C1-A802-4F8112D2767A}">
      <dgm:prSet/>
      <dgm:spPr/>
      <dgm:t>
        <a:bodyPr/>
        <a:lstStyle/>
        <a:p>
          <a:pPr algn="ctr" rtl="0"/>
          <a:r>
            <a:rPr lang="uk-UA" u="sng" dirty="0" smtClean="0"/>
            <a:t>Етап зростання</a:t>
          </a:r>
          <a:endParaRPr lang="uk-UA" dirty="0"/>
        </a:p>
      </dgm:t>
    </dgm:pt>
    <dgm:pt modelId="{5C36AC4D-512D-4359-8026-65EEA8452F78}" type="parTrans" cxnId="{7A8E7464-E3FC-48CD-BC6A-313A5BB38AB5}">
      <dgm:prSet/>
      <dgm:spPr/>
      <dgm:t>
        <a:bodyPr/>
        <a:lstStyle/>
        <a:p>
          <a:endParaRPr lang="uk-UA"/>
        </a:p>
      </dgm:t>
    </dgm:pt>
    <dgm:pt modelId="{1FFA8024-2C83-488A-AD19-41DB418DAB1C}" type="sibTrans" cxnId="{7A8E7464-E3FC-48CD-BC6A-313A5BB38AB5}">
      <dgm:prSet/>
      <dgm:spPr/>
      <dgm:t>
        <a:bodyPr/>
        <a:lstStyle/>
        <a:p>
          <a:endParaRPr lang="uk-UA"/>
        </a:p>
      </dgm:t>
    </dgm:pt>
    <dgm:pt modelId="{E79F0060-67BE-47DB-A468-CC56688547BB}" type="pres">
      <dgm:prSet presAssocID="{CFFDA70A-B767-44B7-BE5B-53FE29D9E978}" presName="linear" presStyleCnt="0">
        <dgm:presLayoutVars>
          <dgm:animLvl val="lvl"/>
          <dgm:resizeHandles val="exact"/>
        </dgm:presLayoutVars>
      </dgm:prSet>
      <dgm:spPr/>
    </dgm:pt>
    <dgm:pt modelId="{A002C2BF-7587-4F5C-BF35-BEA9C7B16E60}" type="pres">
      <dgm:prSet presAssocID="{96171BB7-F7C9-46C1-A802-4F8112D2767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7023D2A-1BC1-4878-A6E3-B9F172E756AF}" type="presOf" srcId="{CFFDA70A-B767-44B7-BE5B-53FE29D9E978}" destId="{E79F0060-67BE-47DB-A468-CC56688547BB}" srcOrd="0" destOrd="0" presId="urn:microsoft.com/office/officeart/2005/8/layout/vList2"/>
    <dgm:cxn modelId="{3C4FF953-79FB-4C8A-9C5A-357F9C321C1F}" type="presOf" srcId="{96171BB7-F7C9-46C1-A802-4F8112D2767A}" destId="{A002C2BF-7587-4F5C-BF35-BEA9C7B16E60}" srcOrd="0" destOrd="0" presId="urn:microsoft.com/office/officeart/2005/8/layout/vList2"/>
    <dgm:cxn modelId="{7A8E7464-E3FC-48CD-BC6A-313A5BB38AB5}" srcId="{CFFDA70A-B767-44B7-BE5B-53FE29D9E978}" destId="{96171BB7-F7C9-46C1-A802-4F8112D2767A}" srcOrd="0" destOrd="0" parTransId="{5C36AC4D-512D-4359-8026-65EEA8452F78}" sibTransId="{1FFA8024-2C83-488A-AD19-41DB418DAB1C}"/>
    <dgm:cxn modelId="{15CA4961-4BD4-45EF-A22E-64EFD99B16F8}" type="presParOf" srcId="{E79F0060-67BE-47DB-A468-CC56688547BB}" destId="{A002C2BF-7587-4F5C-BF35-BEA9C7B16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50533E-B64D-47EE-AC9E-79C87F47CED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73EDF9C-1F48-4E2C-825A-7650D33CD026}">
      <dgm:prSet/>
      <dgm:spPr/>
      <dgm:t>
        <a:bodyPr/>
        <a:lstStyle/>
        <a:p>
          <a:pPr algn="ctr" rtl="0"/>
          <a:r>
            <a:rPr lang="uk-UA" u="sng" dirty="0" smtClean="0"/>
            <a:t>Етап зрілість</a:t>
          </a:r>
          <a:endParaRPr lang="uk-UA" dirty="0"/>
        </a:p>
      </dgm:t>
    </dgm:pt>
    <dgm:pt modelId="{E1643763-0BD5-4F53-B060-34F969ED28EC}" type="parTrans" cxnId="{2A5C4F7D-33C4-4D5F-A435-703721689478}">
      <dgm:prSet/>
      <dgm:spPr/>
      <dgm:t>
        <a:bodyPr/>
        <a:lstStyle/>
        <a:p>
          <a:endParaRPr lang="uk-UA"/>
        </a:p>
      </dgm:t>
    </dgm:pt>
    <dgm:pt modelId="{CD380AE6-2CD5-446D-8796-331ED1A10368}" type="sibTrans" cxnId="{2A5C4F7D-33C4-4D5F-A435-703721689478}">
      <dgm:prSet/>
      <dgm:spPr/>
      <dgm:t>
        <a:bodyPr/>
        <a:lstStyle/>
        <a:p>
          <a:endParaRPr lang="uk-UA"/>
        </a:p>
      </dgm:t>
    </dgm:pt>
    <dgm:pt modelId="{48004805-D59A-4F81-A498-9B02ECA20232}" type="pres">
      <dgm:prSet presAssocID="{F950533E-B64D-47EE-AC9E-79C87F47CED1}" presName="linear" presStyleCnt="0">
        <dgm:presLayoutVars>
          <dgm:animLvl val="lvl"/>
          <dgm:resizeHandles val="exact"/>
        </dgm:presLayoutVars>
      </dgm:prSet>
      <dgm:spPr/>
    </dgm:pt>
    <dgm:pt modelId="{A5744393-DA36-43BD-8DB1-4A5FF24C4256}" type="pres">
      <dgm:prSet presAssocID="{373EDF9C-1F48-4E2C-825A-7650D33CD0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A5C4F7D-33C4-4D5F-A435-703721689478}" srcId="{F950533E-B64D-47EE-AC9E-79C87F47CED1}" destId="{373EDF9C-1F48-4E2C-825A-7650D33CD026}" srcOrd="0" destOrd="0" parTransId="{E1643763-0BD5-4F53-B060-34F969ED28EC}" sibTransId="{CD380AE6-2CD5-446D-8796-331ED1A10368}"/>
    <dgm:cxn modelId="{1ABEAEC3-2FE2-4262-A221-B32C3A87F762}" type="presOf" srcId="{373EDF9C-1F48-4E2C-825A-7650D33CD026}" destId="{A5744393-DA36-43BD-8DB1-4A5FF24C4256}" srcOrd="0" destOrd="0" presId="urn:microsoft.com/office/officeart/2005/8/layout/vList2"/>
    <dgm:cxn modelId="{E51FDFF1-D6CE-467D-A0FC-1D126E57A200}" type="presOf" srcId="{F950533E-B64D-47EE-AC9E-79C87F47CED1}" destId="{48004805-D59A-4F81-A498-9B02ECA20232}" srcOrd="0" destOrd="0" presId="urn:microsoft.com/office/officeart/2005/8/layout/vList2"/>
    <dgm:cxn modelId="{2F0AB422-669F-45EB-B496-008997735793}" type="presParOf" srcId="{48004805-D59A-4F81-A498-9B02ECA20232}" destId="{A5744393-DA36-43BD-8DB1-4A5FF24C42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D80A2D-0F41-4464-81EF-1CE17D3911A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05C360-F49C-4BA0-8240-745835C51A4C}">
      <dgm:prSet/>
      <dgm:spPr/>
      <dgm:t>
        <a:bodyPr/>
        <a:lstStyle/>
        <a:p>
          <a:pPr algn="ctr" rtl="0"/>
          <a:r>
            <a:rPr lang="uk-UA" u="sng" dirty="0" smtClean="0"/>
            <a:t>Етап спад</a:t>
          </a:r>
          <a:endParaRPr lang="uk-UA" dirty="0"/>
        </a:p>
      </dgm:t>
    </dgm:pt>
    <dgm:pt modelId="{97B867A2-73D0-4C73-883A-F77520ABB1C4}" type="parTrans" cxnId="{3F5FA9EB-DBA6-4451-A01A-56F1BE2EB140}">
      <dgm:prSet/>
      <dgm:spPr/>
      <dgm:t>
        <a:bodyPr/>
        <a:lstStyle/>
        <a:p>
          <a:endParaRPr lang="uk-UA"/>
        </a:p>
      </dgm:t>
    </dgm:pt>
    <dgm:pt modelId="{7076343A-4553-442E-9C99-0C76ECC3CD6B}" type="sibTrans" cxnId="{3F5FA9EB-DBA6-4451-A01A-56F1BE2EB140}">
      <dgm:prSet/>
      <dgm:spPr/>
      <dgm:t>
        <a:bodyPr/>
        <a:lstStyle/>
        <a:p>
          <a:endParaRPr lang="uk-UA"/>
        </a:p>
      </dgm:t>
    </dgm:pt>
    <dgm:pt modelId="{BF0DDF4D-E358-4022-8856-E5B3692F3E18}" type="pres">
      <dgm:prSet presAssocID="{1CD80A2D-0F41-4464-81EF-1CE17D3911AF}" presName="linear" presStyleCnt="0">
        <dgm:presLayoutVars>
          <dgm:animLvl val="lvl"/>
          <dgm:resizeHandles val="exact"/>
        </dgm:presLayoutVars>
      </dgm:prSet>
      <dgm:spPr/>
    </dgm:pt>
    <dgm:pt modelId="{057F6764-A1F5-43F9-BD9F-386838BD309D}" type="pres">
      <dgm:prSet presAssocID="{4F05C360-F49C-4BA0-8240-745835C51A4C}" presName="parentText" presStyleLbl="node1" presStyleIdx="0" presStyleCnt="1" custLinFactNeighborX="534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F5FA9EB-DBA6-4451-A01A-56F1BE2EB140}" srcId="{1CD80A2D-0F41-4464-81EF-1CE17D3911AF}" destId="{4F05C360-F49C-4BA0-8240-745835C51A4C}" srcOrd="0" destOrd="0" parTransId="{97B867A2-73D0-4C73-883A-F77520ABB1C4}" sibTransId="{7076343A-4553-442E-9C99-0C76ECC3CD6B}"/>
    <dgm:cxn modelId="{E68AF010-51F1-4DFB-8BEF-0AD55EC12931}" type="presOf" srcId="{4F05C360-F49C-4BA0-8240-745835C51A4C}" destId="{057F6764-A1F5-43F9-BD9F-386838BD309D}" srcOrd="0" destOrd="0" presId="urn:microsoft.com/office/officeart/2005/8/layout/vList2"/>
    <dgm:cxn modelId="{83ED01D7-9BBE-4DF8-BAB4-70559069981B}" type="presOf" srcId="{1CD80A2D-0F41-4464-81EF-1CE17D3911AF}" destId="{BF0DDF4D-E358-4022-8856-E5B3692F3E18}" srcOrd="0" destOrd="0" presId="urn:microsoft.com/office/officeart/2005/8/layout/vList2"/>
    <dgm:cxn modelId="{546A6860-A898-4369-9242-C660AFA10941}" type="presParOf" srcId="{BF0DDF4D-E358-4022-8856-E5B3692F3E18}" destId="{057F6764-A1F5-43F9-BD9F-386838BD30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F54897D-9C30-47A9-BA25-E54D977B11E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56EC843-2F97-43B3-86FE-0FE278565876}">
      <dgm:prSet/>
      <dgm:spPr/>
      <dgm:t>
        <a:bodyPr/>
        <a:lstStyle/>
        <a:p>
          <a:pPr algn="ctr" rtl="0"/>
          <a:r>
            <a:rPr lang="uk-UA" u="sng" dirty="0" smtClean="0"/>
            <a:t>Етап оновлення</a:t>
          </a:r>
          <a:endParaRPr lang="uk-UA" dirty="0"/>
        </a:p>
      </dgm:t>
    </dgm:pt>
    <dgm:pt modelId="{761A6564-58FD-4DA5-8985-CE37F9F14D55}" type="parTrans" cxnId="{8E6CF7A3-B884-4182-A3C5-142DCCBADE65}">
      <dgm:prSet/>
      <dgm:spPr/>
      <dgm:t>
        <a:bodyPr/>
        <a:lstStyle/>
        <a:p>
          <a:endParaRPr lang="uk-UA"/>
        </a:p>
      </dgm:t>
    </dgm:pt>
    <dgm:pt modelId="{7245265B-70E6-4E00-B930-EEDD4EA7DA8E}" type="sibTrans" cxnId="{8E6CF7A3-B884-4182-A3C5-142DCCBADE65}">
      <dgm:prSet/>
      <dgm:spPr/>
      <dgm:t>
        <a:bodyPr/>
        <a:lstStyle/>
        <a:p>
          <a:endParaRPr lang="uk-UA"/>
        </a:p>
      </dgm:t>
    </dgm:pt>
    <dgm:pt modelId="{89C9CBDF-E382-4D5E-B17B-77E9997B8CFF}" type="pres">
      <dgm:prSet presAssocID="{4F54897D-9C30-47A9-BA25-E54D977B11EB}" presName="linear" presStyleCnt="0">
        <dgm:presLayoutVars>
          <dgm:animLvl val="lvl"/>
          <dgm:resizeHandles val="exact"/>
        </dgm:presLayoutVars>
      </dgm:prSet>
      <dgm:spPr/>
    </dgm:pt>
    <dgm:pt modelId="{E040092C-A58F-4941-8950-74E63E9C7276}" type="pres">
      <dgm:prSet presAssocID="{756EC843-2F97-43B3-86FE-0FE27856587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31CA5F5-3380-4D62-94B9-7605FC1203F2}" type="presOf" srcId="{756EC843-2F97-43B3-86FE-0FE278565876}" destId="{E040092C-A58F-4941-8950-74E63E9C7276}" srcOrd="0" destOrd="0" presId="urn:microsoft.com/office/officeart/2005/8/layout/vList2"/>
    <dgm:cxn modelId="{8E6CF7A3-B884-4182-A3C5-142DCCBADE65}" srcId="{4F54897D-9C30-47A9-BA25-E54D977B11EB}" destId="{756EC843-2F97-43B3-86FE-0FE278565876}" srcOrd="0" destOrd="0" parTransId="{761A6564-58FD-4DA5-8985-CE37F9F14D55}" sibTransId="{7245265B-70E6-4E00-B930-EEDD4EA7DA8E}"/>
    <dgm:cxn modelId="{1C1BBAAE-4DA8-47E4-A8D1-2D1AD54EEB17}" type="presOf" srcId="{4F54897D-9C30-47A9-BA25-E54D977B11EB}" destId="{89C9CBDF-E382-4D5E-B17B-77E9997B8CFF}" srcOrd="0" destOrd="0" presId="urn:microsoft.com/office/officeart/2005/8/layout/vList2"/>
    <dgm:cxn modelId="{806AD8B0-9E30-4AC3-AB6A-90F8CCF96CAA}" type="presParOf" srcId="{89C9CBDF-E382-4D5E-B17B-77E9997B8CFF}" destId="{E040092C-A58F-4941-8950-74E63E9C72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583DF2-0018-4096-AD45-8D16AE458FA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1BF27EF0-3E21-44A0-BD3D-7FD51658EAB0}">
      <dgm:prSet/>
      <dgm:spPr/>
      <dgm:t>
        <a:bodyPr/>
        <a:lstStyle/>
        <a:p>
          <a:pPr rtl="0"/>
          <a:r>
            <a:rPr lang="uk-UA" dirty="0" smtClean="0"/>
            <a:t>Мета курсу</a:t>
          </a:r>
          <a:endParaRPr lang="uk-UA" dirty="0"/>
        </a:p>
      </dgm:t>
    </dgm:pt>
    <dgm:pt modelId="{E26E74F8-96D1-4DA7-B49C-9E4726D21511}" type="parTrans" cxnId="{95F46DED-6D7C-4222-BEDD-D5945BBBA1D0}">
      <dgm:prSet/>
      <dgm:spPr/>
      <dgm:t>
        <a:bodyPr/>
        <a:lstStyle/>
        <a:p>
          <a:endParaRPr lang="uk-UA"/>
        </a:p>
      </dgm:t>
    </dgm:pt>
    <dgm:pt modelId="{46DF8574-DC6D-4DD4-B92A-56527903EB11}" type="sibTrans" cxnId="{95F46DED-6D7C-4222-BEDD-D5945BBBA1D0}">
      <dgm:prSet/>
      <dgm:spPr/>
      <dgm:t>
        <a:bodyPr/>
        <a:lstStyle/>
        <a:p>
          <a:endParaRPr lang="uk-UA"/>
        </a:p>
      </dgm:t>
    </dgm:pt>
    <dgm:pt modelId="{F82239FE-4787-461C-B2A4-A6F85C5D1478}" type="pres">
      <dgm:prSet presAssocID="{12583DF2-0018-4096-AD45-8D16AE458F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41B7F85-0A43-4147-8B23-3132AB730C31}" type="pres">
      <dgm:prSet presAssocID="{1BF27EF0-3E21-44A0-BD3D-7FD51658EAB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F46DED-6D7C-4222-BEDD-D5945BBBA1D0}" srcId="{12583DF2-0018-4096-AD45-8D16AE458FA4}" destId="{1BF27EF0-3E21-44A0-BD3D-7FD51658EAB0}" srcOrd="0" destOrd="0" parTransId="{E26E74F8-96D1-4DA7-B49C-9E4726D21511}" sibTransId="{46DF8574-DC6D-4DD4-B92A-56527903EB11}"/>
    <dgm:cxn modelId="{A9D4FCC9-B711-4358-8EE7-7A574C538725}" type="presOf" srcId="{1BF27EF0-3E21-44A0-BD3D-7FD51658EAB0}" destId="{941B7F85-0A43-4147-8B23-3132AB730C31}" srcOrd="0" destOrd="0" presId="urn:microsoft.com/office/officeart/2005/8/layout/vList2"/>
    <dgm:cxn modelId="{9E74DB1B-0810-4247-B6D6-0BC317D861E7}" type="presOf" srcId="{12583DF2-0018-4096-AD45-8D16AE458FA4}" destId="{F82239FE-4787-461C-B2A4-A6F85C5D1478}" srcOrd="0" destOrd="0" presId="urn:microsoft.com/office/officeart/2005/8/layout/vList2"/>
    <dgm:cxn modelId="{A8D1F9CF-8B6C-4EFB-AF9E-CED9FDBA80FF}" type="presParOf" srcId="{F82239FE-4787-461C-B2A4-A6F85C5D1478}" destId="{941B7F85-0A43-4147-8B23-3132AB730C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4ED27C-902D-4E95-BF00-A3FB7A84993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3DF1195-AF1E-472F-956C-A08232CFB8AE}">
      <dgm:prSet custT="1"/>
      <dgm:spPr/>
      <dgm:t>
        <a:bodyPr/>
        <a:lstStyle/>
        <a:p>
          <a:pPr rtl="0"/>
          <a:r>
            <a:rPr lang="uk-UA" sz="2400" dirty="0" smtClean="0"/>
            <a:t>Полягає у розкритті психологічного змісту психології організацій, формуванні у здобувачів уявлення про сучасні та актуальні дослідження в межах психології організацій,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dirty="0" smtClean="0"/>
            <a:t>.</a:t>
          </a:r>
          <a:endParaRPr lang="uk-UA" sz="1600" dirty="0"/>
        </a:p>
      </dgm:t>
    </dgm:pt>
    <dgm:pt modelId="{E5FC8E18-710A-4E04-B761-2EB5CC689CB0}" type="parTrans" cxnId="{A6C70726-45A4-4EE6-BFC4-2E3EADFDFB13}">
      <dgm:prSet/>
      <dgm:spPr/>
      <dgm:t>
        <a:bodyPr/>
        <a:lstStyle/>
        <a:p>
          <a:endParaRPr lang="uk-UA"/>
        </a:p>
      </dgm:t>
    </dgm:pt>
    <dgm:pt modelId="{1B93DF81-9367-415B-94CA-82BE0D9AC1A9}" type="sibTrans" cxnId="{A6C70726-45A4-4EE6-BFC4-2E3EADFDFB13}">
      <dgm:prSet/>
      <dgm:spPr/>
      <dgm:t>
        <a:bodyPr/>
        <a:lstStyle/>
        <a:p>
          <a:endParaRPr lang="uk-UA"/>
        </a:p>
      </dgm:t>
    </dgm:pt>
    <dgm:pt modelId="{4B2F004A-1F79-493D-BD1D-C1AF666C77F8}" type="pres">
      <dgm:prSet presAssocID="{9D4ED27C-902D-4E95-BF00-A3FB7A84993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299A9CCC-DA43-43A3-8792-7FBE11835004}" type="pres">
      <dgm:prSet presAssocID="{9D4ED27C-902D-4E95-BF00-A3FB7A849933}" presName="pyramid" presStyleLbl="node1" presStyleIdx="0" presStyleCnt="1"/>
      <dgm:spPr/>
    </dgm:pt>
    <dgm:pt modelId="{A1077F10-28DC-4DE8-AF6E-DADF21D3AF91}" type="pres">
      <dgm:prSet presAssocID="{9D4ED27C-902D-4E95-BF00-A3FB7A849933}" presName="theList" presStyleCnt="0"/>
      <dgm:spPr/>
    </dgm:pt>
    <dgm:pt modelId="{9D004D4C-15AF-43D2-B755-C3F8D3207D1D}" type="pres">
      <dgm:prSet presAssocID="{73DF1195-AF1E-472F-956C-A08232CFB8AE}" presName="aNode" presStyleLbl="fgAcc1" presStyleIdx="0" presStyleCnt="1" custScaleX="161404" custScaleY="132581" custLinFactNeighborX="5429" custLinFactNeighborY="1568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1F4694-1A1F-4D71-A59D-287350C0AA40}" type="pres">
      <dgm:prSet presAssocID="{73DF1195-AF1E-472F-956C-A08232CFB8AE}" presName="aSpace" presStyleCnt="0"/>
      <dgm:spPr/>
    </dgm:pt>
  </dgm:ptLst>
  <dgm:cxnLst>
    <dgm:cxn modelId="{A6C70726-45A4-4EE6-BFC4-2E3EADFDFB13}" srcId="{9D4ED27C-902D-4E95-BF00-A3FB7A849933}" destId="{73DF1195-AF1E-472F-956C-A08232CFB8AE}" srcOrd="0" destOrd="0" parTransId="{E5FC8E18-710A-4E04-B761-2EB5CC689CB0}" sibTransId="{1B93DF81-9367-415B-94CA-82BE0D9AC1A9}"/>
    <dgm:cxn modelId="{44493EB7-9786-4ABB-95D2-0171580923A0}" type="presOf" srcId="{9D4ED27C-902D-4E95-BF00-A3FB7A849933}" destId="{4B2F004A-1F79-493D-BD1D-C1AF666C77F8}" srcOrd="0" destOrd="0" presId="urn:microsoft.com/office/officeart/2005/8/layout/pyramid2"/>
    <dgm:cxn modelId="{A668BFF4-DE2D-4B73-8053-865F636480F0}" type="presOf" srcId="{73DF1195-AF1E-472F-956C-A08232CFB8AE}" destId="{9D004D4C-15AF-43D2-B755-C3F8D3207D1D}" srcOrd="0" destOrd="0" presId="urn:microsoft.com/office/officeart/2005/8/layout/pyramid2"/>
    <dgm:cxn modelId="{0E3765CC-55B8-4625-84C9-906CC9BE5ACB}" type="presParOf" srcId="{4B2F004A-1F79-493D-BD1D-C1AF666C77F8}" destId="{299A9CCC-DA43-43A3-8792-7FBE11835004}" srcOrd="0" destOrd="0" presId="urn:microsoft.com/office/officeart/2005/8/layout/pyramid2"/>
    <dgm:cxn modelId="{34777BDC-1732-41BE-865B-EAAC752EB71A}" type="presParOf" srcId="{4B2F004A-1F79-493D-BD1D-C1AF666C77F8}" destId="{A1077F10-28DC-4DE8-AF6E-DADF21D3AF91}" srcOrd="1" destOrd="0" presId="urn:microsoft.com/office/officeart/2005/8/layout/pyramid2"/>
    <dgm:cxn modelId="{524F17ED-53C5-4810-83CB-8231917DF45E}" type="presParOf" srcId="{A1077F10-28DC-4DE8-AF6E-DADF21D3AF91}" destId="{9D004D4C-15AF-43D2-B755-C3F8D3207D1D}" srcOrd="0" destOrd="0" presId="urn:microsoft.com/office/officeart/2005/8/layout/pyramid2"/>
    <dgm:cxn modelId="{6BA79C23-5911-4E60-B494-7AB01FF6399E}" type="presParOf" srcId="{A1077F10-28DC-4DE8-AF6E-DADF21D3AF91}" destId="{981F4694-1A1F-4D71-A59D-287350C0AA40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0C4601-4FED-4416-9EB9-5BCE13292FE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F9B190AA-4532-4718-B924-4912C886154C}">
      <dgm:prSet/>
      <dgm:spPr/>
      <dgm:t>
        <a:bodyPr/>
        <a:lstStyle/>
        <a:p>
          <a:pPr rtl="0"/>
          <a:r>
            <a:rPr lang="uk-UA" dirty="0" smtClean="0"/>
            <a:t>Міждисциплінарні зв’язки.</a:t>
          </a:r>
          <a:endParaRPr lang="uk-UA" dirty="0"/>
        </a:p>
      </dgm:t>
    </dgm:pt>
    <dgm:pt modelId="{D84CECFB-970A-4CF8-8119-6786BEE63EFC}" type="parTrans" cxnId="{11835C28-0111-4F17-9B02-486BB92981CD}">
      <dgm:prSet/>
      <dgm:spPr/>
      <dgm:t>
        <a:bodyPr/>
        <a:lstStyle/>
        <a:p>
          <a:endParaRPr lang="uk-UA"/>
        </a:p>
      </dgm:t>
    </dgm:pt>
    <dgm:pt modelId="{90219342-CC5A-4FB8-8883-69E2DB598D89}" type="sibTrans" cxnId="{11835C28-0111-4F17-9B02-486BB92981CD}">
      <dgm:prSet/>
      <dgm:spPr/>
      <dgm:t>
        <a:bodyPr/>
        <a:lstStyle/>
        <a:p>
          <a:endParaRPr lang="uk-UA"/>
        </a:p>
      </dgm:t>
    </dgm:pt>
    <dgm:pt modelId="{8703EE67-8861-49BA-8487-4D49E17C13D1}" type="pres">
      <dgm:prSet presAssocID="{0D0C4601-4FED-4416-9EB9-5BCE13292F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8CF9FB-5570-4D30-841B-B5BA4D8112FE}" type="pres">
      <dgm:prSet presAssocID="{F9B190AA-4532-4718-B924-4912C88615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1835C28-0111-4F17-9B02-486BB92981CD}" srcId="{0D0C4601-4FED-4416-9EB9-5BCE13292FE3}" destId="{F9B190AA-4532-4718-B924-4912C886154C}" srcOrd="0" destOrd="0" parTransId="{D84CECFB-970A-4CF8-8119-6786BEE63EFC}" sibTransId="{90219342-CC5A-4FB8-8883-69E2DB598D89}"/>
    <dgm:cxn modelId="{4A8339E5-5E1B-42E0-B0B4-D78FCFA17FCC}" type="presOf" srcId="{F9B190AA-4532-4718-B924-4912C886154C}" destId="{438CF9FB-5570-4D30-841B-B5BA4D8112FE}" srcOrd="0" destOrd="0" presId="urn:microsoft.com/office/officeart/2005/8/layout/vList2"/>
    <dgm:cxn modelId="{DB001284-26DE-47B8-AB5D-7DC9D38253E4}" type="presOf" srcId="{0D0C4601-4FED-4416-9EB9-5BCE13292FE3}" destId="{8703EE67-8861-49BA-8487-4D49E17C13D1}" srcOrd="0" destOrd="0" presId="urn:microsoft.com/office/officeart/2005/8/layout/vList2"/>
    <dgm:cxn modelId="{7D30E03E-C180-4D2A-B981-4329C15390BA}" type="presParOf" srcId="{8703EE67-8861-49BA-8487-4D49E17C13D1}" destId="{438CF9FB-5570-4D30-841B-B5BA4D8112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55CC86-E9E4-4C1C-883C-DD86C023079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8F14A156-1EA1-4712-80D7-B0BF7DCA7C81}">
      <dgm:prSet custT="1"/>
      <dgm:spPr/>
      <dgm:t>
        <a:bodyPr/>
        <a:lstStyle/>
        <a:p>
          <a:pPr rtl="0"/>
          <a:r>
            <a:rPr lang="uk-UA" sz="3200" dirty="0" smtClean="0"/>
            <a:t>Тема: 1. Введення в психологію організацій.</a:t>
          </a:r>
          <a:endParaRPr lang="uk-UA" sz="3200" dirty="0"/>
        </a:p>
      </dgm:t>
    </dgm:pt>
    <dgm:pt modelId="{946028E3-1F2C-4752-9000-0511D1B90613}" type="parTrans" cxnId="{343A6C6B-47BD-4F7C-BE5D-E6DD8285BFF2}">
      <dgm:prSet/>
      <dgm:spPr/>
      <dgm:t>
        <a:bodyPr/>
        <a:lstStyle/>
        <a:p>
          <a:endParaRPr lang="uk-UA"/>
        </a:p>
      </dgm:t>
    </dgm:pt>
    <dgm:pt modelId="{DB64206F-61B6-485B-94C2-7613683B2DA0}" type="sibTrans" cxnId="{343A6C6B-47BD-4F7C-BE5D-E6DD8285BFF2}">
      <dgm:prSet/>
      <dgm:spPr/>
      <dgm:t>
        <a:bodyPr/>
        <a:lstStyle/>
        <a:p>
          <a:endParaRPr lang="uk-UA"/>
        </a:p>
      </dgm:t>
    </dgm:pt>
    <dgm:pt modelId="{91C2286B-9DEB-49F8-BCD0-9989B53AB8B6}" type="pres">
      <dgm:prSet presAssocID="{EA55CC86-E9E4-4C1C-883C-DD86C02307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084CDD2-7573-4453-B3BC-0D99D3F47214}" type="pres">
      <dgm:prSet presAssocID="{8F14A156-1EA1-4712-80D7-B0BF7DCA7C8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3A6C6B-47BD-4F7C-BE5D-E6DD8285BFF2}" srcId="{EA55CC86-E9E4-4C1C-883C-DD86C023079E}" destId="{8F14A156-1EA1-4712-80D7-B0BF7DCA7C81}" srcOrd="0" destOrd="0" parTransId="{946028E3-1F2C-4752-9000-0511D1B90613}" sibTransId="{DB64206F-61B6-485B-94C2-7613683B2DA0}"/>
    <dgm:cxn modelId="{FD9A4B5B-41F5-45FA-A1FB-FFED165B588F}" type="presOf" srcId="{8F14A156-1EA1-4712-80D7-B0BF7DCA7C81}" destId="{6084CDD2-7573-4453-B3BC-0D99D3F47214}" srcOrd="0" destOrd="0" presId="urn:microsoft.com/office/officeart/2005/8/layout/vList2"/>
    <dgm:cxn modelId="{7CF147DA-8BAA-4AB0-9912-624195F9BF68}" type="presOf" srcId="{EA55CC86-E9E4-4C1C-883C-DD86C023079E}" destId="{91C2286B-9DEB-49F8-BCD0-9989B53AB8B6}" srcOrd="0" destOrd="0" presId="urn:microsoft.com/office/officeart/2005/8/layout/vList2"/>
    <dgm:cxn modelId="{EC57D10D-B41A-43E4-B522-50A654BD3F1F}" type="presParOf" srcId="{91C2286B-9DEB-49F8-BCD0-9989B53AB8B6}" destId="{6084CDD2-7573-4453-B3BC-0D99D3F472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CFA9DC-1EFE-4E96-85DB-19E3D6CEF8F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1A5E8F-CDC8-4A2A-89B5-8F2383B551B0}">
      <dgm:prSet custT="1"/>
      <dgm:spPr/>
      <dgm:t>
        <a:bodyPr/>
        <a:lstStyle/>
        <a:p>
          <a:pPr algn="l" rtl="0"/>
          <a:r>
            <a:rPr lang="uk-UA" sz="3200" dirty="0" smtClean="0"/>
            <a:t>1. Предмет,  завдання  психології  організацій</a:t>
          </a:r>
          <a:r>
            <a:rPr lang="uk-UA" sz="1800" dirty="0" smtClean="0"/>
            <a:t>.  </a:t>
          </a:r>
          <a:endParaRPr lang="uk-UA" sz="1800" dirty="0"/>
        </a:p>
      </dgm:t>
    </dgm:pt>
    <dgm:pt modelId="{547E1204-9D6C-4199-8FDE-86201F467967}" type="parTrans" cxnId="{216A9A7D-8641-4BEA-9BE7-B70908AED6CD}">
      <dgm:prSet/>
      <dgm:spPr/>
      <dgm:t>
        <a:bodyPr/>
        <a:lstStyle/>
        <a:p>
          <a:endParaRPr lang="uk-UA"/>
        </a:p>
      </dgm:t>
    </dgm:pt>
    <dgm:pt modelId="{56915713-E79D-4C20-8F30-7B9CD6AA4366}" type="sibTrans" cxnId="{216A9A7D-8641-4BEA-9BE7-B70908AED6CD}">
      <dgm:prSet/>
      <dgm:spPr/>
      <dgm:t>
        <a:bodyPr/>
        <a:lstStyle/>
        <a:p>
          <a:endParaRPr lang="uk-UA"/>
        </a:p>
      </dgm:t>
    </dgm:pt>
    <dgm:pt modelId="{EC3B9DAB-D6AC-47C0-9104-D99B37FEFAF8}">
      <dgm:prSet custT="1"/>
      <dgm:spPr/>
      <dgm:t>
        <a:bodyPr/>
        <a:lstStyle/>
        <a:p>
          <a:pPr algn="l" rtl="0"/>
          <a:r>
            <a:rPr lang="uk-UA" sz="3200" dirty="0" smtClean="0"/>
            <a:t>2. Поняття  «організація»  та організаційна структура.</a:t>
          </a:r>
          <a:endParaRPr lang="uk-UA" sz="3200" dirty="0"/>
        </a:p>
      </dgm:t>
    </dgm:pt>
    <dgm:pt modelId="{DB28D2A8-BFA6-415F-9839-BA3DF03E64F9}" type="parTrans" cxnId="{995562FB-2D4B-4B53-88F7-92417956C9BB}">
      <dgm:prSet/>
      <dgm:spPr/>
      <dgm:t>
        <a:bodyPr/>
        <a:lstStyle/>
        <a:p>
          <a:endParaRPr lang="uk-UA"/>
        </a:p>
      </dgm:t>
    </dgm:pt>
    <dgm:pt modelId="{5DCCCA1A-6B0A-45A2-8B9C-DA86390AAAFD}" type="sibTrans" cxnId="{995562FB-2D4B-4B53-88F7-92417956C9BB}">
      <dgm:prSet/>
      <dgm:spPr/>
      <dgm:t>
        <a:bodyPr/>
        <a:lstStyle/>
        <a:p>
          <a:endParaRPr lang="uk-UA"/>
        </a:p>
      </dgm:t>
    </dgm:pt>
    <dgm:pt modelId="{A1E06D2F-DE64-4511-A8DF-18E2A3B2E2CA}">
      <dgm:prSet/>
      <dgm:spPr/>
      <dgm:t>
        <a:bodyPr/>
        <a:lstStyle/>
        <a:p>
          <a:pPr algn="l" rtl="0"/>
          <a:r>
            <a:rPr lang="uk-UA" dirty="0" smtClean="0"/>
            <a:t>3. </a:t>
          </a:r>
          <a:r>
            <a:rPr lang="uk-UA" dirty="0" smtClean="0"/>
            <a:t> </a:t>
          </a:r>
          <a:r>
            <a:rPr lang="uk-UA" dirty="0" smtClean="0"/>
            <a:t>Типи </a:t>
          </a:r>
          <a:r>
            <a:rPr lang="uk-UA" dirty="0" smtClean="0"/>
            <a:t>організацій в залежності від специфіки психологічних відносин. </a:t>
          </a:r>
          <a:endParaRPr lang="uk-UA" dirty="0"/>
        </a:p>
      </dgm:t>
    </dgm:pt>
    <dgm:pt modelId="{1E8C1017-999C-4385-AD18-A9D70272857A}" type="parTrans" cxnId="{A18B5E82-4677-4E81-9B85-46A580535CFF}">
      <dgm:prSet/>
      <dgm:spPr/>
      <dgm:t>
        <a:bodyPr/>
        <a:lstStyle/>
        <a:p>
          <a:endParaRPr lang="uk-UA"/>
        </a:p>
      </dgm:t>
    </dgm:pt>
    <dgm:pt modelId="{CD32BE4F-F0C9-4E4F-B9EC-8F3F23B357E5}" type="sibTrans" cxnId="{A18B5E82-4677-4E81-9B85-46A580535CFF}">
      <dgm:prSet/>
      <dgm:spPr/>
      <dgm:t>
        <a:bodyPr/>
        <a:lstStyle/>
        <a:p>
          <a:endParaRPr lang="uk-UA"/>
        </a:p>
      </dgm:t>
    </dgm:pt>
    <dgm:pt modelId="{352B0D54-2011-4697-B752-FC2265C15293}">
      <dgm:prSet/>
      <dgm:spPr/>
      <dgm:t>
        <a:bodyPr/>
        <a:lstStyle/>
        <a:p>
          <a:pPr algn="l" rtl="0"/>
          <a:r>
            <a:rPr lang="uk-UA" dirty="0" smtClean="0"/>
            <a:t>4. Життєвий цикл  </a:t>
          </a:r>
          <a:r>
            <a:rPr lang="uk-UA" dirty="0" smtClean="0"/>
            <a:t>організацій.</a:t>
          </a:r>
          <a:endParaRPr lang="uk-UA" dirty="0"/>
        </a:p>
      </dgm:t>
    </dgm:pt>
    <dgm:pt modelId="{2588293F-0CF9-42B0-BA96-73D9C206F4F6}" type="parTrans" cxnId="{F31B629F-CDF4-4C14-A752-AE5711BE9DCE}">
      <dgm:prSet/>
      <dgm:spPr/>
      <dgm:t>
        <a:bodyPr/>
        <a:lstStyle/>
        <a:p>
          <a:endParaRPr lang="uk-UA"/>
        </a:p>
      </dgm:t>
    </dgm:pt>
    <dgm:pt modelId="{A0D766DE-455A-4781-961C-3AC1BD6B5AE6}" type="sibTrans" cxnId="{F31B629F-CDF4-4C14-A752-AE5711BE9DCE}">
      <dgm:prSet/>
      <dgm:spPr/>
      <dgm:t>
        <a:bodyPr/>
        <a:lstStyle/>
        <a:p>
          <a:endParaRPr lang="uk-UA"/>
        </a:p>
      </dgm:t>
    </dgm:pt>
    <dgm:pt modelId="{C58633A0-B681-47A7-B627-C3612A2FBE8F}" type="pres">
      <dgm:prSet presAssocID="{05CFA9DC-1EFE-4E96-85DB-19E3D6CEF8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EF3CE4E-7DC4-453D-BCEE-A084FC0C7229}" type="pres">
      <dgm:prSet presAssocID="{251A5E8F-CDC8-4A2A-89B5-8F2383B551B0}" presName="linNode" presStyleCnt="0"/>
      <dgm:spPr/>
    </dgm:pt>
    <dgm:pt modelId="{2D10D2D0-AC84-4FAD-9E3F-5EEA656A2DB2}" type="pres">
      <dgm:prSet presAssocID="{251A5E8F-CDC8-4A2A-89B5-8F2383B551B0}" presName="parentText" presStyleLbl="node1" presStyleIdx="0" presStyleCnt="4" custScaleX="277778" custLinFactNeighborX="30692" custLinFactNeighborY="-87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02A6F3-FC67-4EC4-93BF-3C694F18C634}" type="pres">
      <dgm:prSet presAssocID="{56915713-E79D-4C20-8F30-7B9CD6AA4366}" presName="sp" presStyleCnt="0"/>
      <dgm:spPr/>
    </dgm:pt>
    <dgm:pt modelId="{6816387E-6933-4ADF-8166-A34CCA2791C9}" type="pres">
      <dgm:prSet presAssocID="{EC3B9DAB-D6AC-47C0-9104-D99B37FEFAF8}" presName="linNode" presStyleCnt="0"/>
      <dgm:spPr/>
    </dgm:pt>
    <dgm:pt modelId="{7D578318-4F9C-4355-8A62-47CAB10172D1}" type="pres">
      <dgm:prSet presAssocID="{EC3B9DAB-D6AC-47C0-9104-D99B37FEFAF8}" presName="parentText" presStyleLbl="node1" presStyleIdx="1" presStyleCnt="4" custScaleX="277778" custLinFactNeighborX="-2041" custLinFactNeighborY="364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308F33-9E1E-42E0-8257-BC23450AD274}" type="pres">
      <dgm:prSet presAssocID="{5DCCCA1A-6B0A-45A2-8B9C-DA86390AAAFD}" presName="sp" presStyleCnt="0"/>
      <dgm:spPr/>
    </dgm:pt>
    <dgm:pt modelId="{B8DA1BD0-FC14-4160-A0A7-A3AB6ACCF5A5}" type="pres">
      <dgm:prSet presAssocID="{A1E06D2F-DE64-4511-A8DF-18E2A3B2E2CA}" presName="linNode" presStyleCnt="0"/>
      <dgm:spPr/>
    </dgm:pt>
    <dgm:pt modelId="{9791BADF-00A2-4CC7-9B57-E3C41CB98868}" type="pres">
      <dgm:prSet presAssocID="{A1E06D2F-DE64-4511-A8DF-18E2A3B2E2CA}" presName="parentText" presStyleLbl="node1" presStyleIdx="2" presStyleCnt="4" custScaleX="277778" custLinFactNeighborX="-1321" custLinFactNeighborY="485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5F1C5D-4CEE-4A2E-B4B4-9829A49DB5EE}" type="pres">
      <dgm:prSet presAssocID="{CD32BE4F-F0C9-4E4F-B9EC-8F3F23B357E5}" presName="sp" presStyleCnt="0"/>
      <dgm:spPr/>
    </dgm:pt>
    <dgm:pt modelId="{CBB63188-2AEB-4EC4-82B3-A7AF1139E7D8}" type="pres">
      <dgm:prSet presAssocID="{352B0D54-2011-4697-B752-FC2265C15293}" presName="linNode" presStyleCnt="0"/>
      <dgm:spPr/>
    </dgm:pt>
    <dgm:pt modelId="{D948F997-D537-4E91-8E50-B18D400BB311}" type="pres">
      <dgm:prSet presAssocID="{352B0D54-2011-4697-B752-FC2265C15293}" presName="parentText" presStyleLbl="node1" presStyleIdx="3" presStyleCnt="4" custScaleX="277778" custLinFactNeighborX="-1320" custLinFactNeighborY="674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F0E85DE-8E74-4F67-96C8-2C3C394A7BF3}" type="presOf" srcId="{A1E06D2F-DE64-4511-A8DF-18E2A3B2E2CA}" destId="{9791BADF-00A2-4CC7-9B57-E3C41CB98868}" srcOrd="0" destOrd="0" presId="urn:microsoft.com/office/officeart/2005/8/layout/vList5"/>
    <dgm:cxn modelId="{A18B5E82-4677-4E81-9B85-46A580535CFF}" srcId="{05CFA9DC-1EFE-4E96-85DB-19E3D6CEF8F2}" destId="{A1E06D2F-DE64-4511-A8DF-18E2A3B2E2CA}" srcOrd="2" destOrd="0" parTransId="{1E8C1017-999C-4385-AD18-A9D70272857A}" sibTransId="{CD32BE4F-F0C9-4E4F-B9EC-8F3F23B357E5}"/>
    <dgm:cxn modelId="{8B35D104-C862-4FAC-A30B-18D1B93387FF}" type="presOf" srcId="{05CFA9DC-1EFE-4E96-85DB-19E3D6CEF8F2}" destId="{C58633A0-B681-47A7-B627-C3612A2FBE8F}" srcOrd="0" destOrd="0" presId="urn:microsoft.com/office/officeart/2005/8/layout/vList5"/>
    <dgm:cxn modelId="{91AE2111-0F1D-4475-8611-204E9E1A57AD}" type="presOf" srcId="{251A5E8F-CDC8-4A2A-89B5-8F2383B551B0}" destId="{2D10D2D0-AC84-4FAD-9E3F-5EEA656A2DB2}" srcOrd="0" destOrd="0" presId="urn:microsoft.com/office/officeart/2005/8/layout/vList5"/>
    <dgm:cxn modelId="{F31B629F-CDF4-4C14-A752-AE5711BE9DCE}" srcId="{05CFA9DC-1EFE-4E96-85DB-19E3D6CEF8F2}" destId="{352B0D54-2011-4697-B752-FC2265C15293}" srcOrd="3" destOrd="0" parTransId="{2588293F-0CF9-42B0-BA96-73D9C206F4F6}" sibTransId="{A0D766DE-455A-4781-961C-3AC1BD6B5AE6}"/>
    <dgm:cxn modelId="{995562FB-2D4B-4B53-88F7-92417956C9BB}" srcId="{05CFA9DC-1EFE-4E96-85DB-19E3D6CEF8F2}" destId="{EC3B9DAB-D6AC-47C0-9104-D99B37FEFAF8}" srcOrd="1" destOrd="0" parTransId="{DB28D2A8-BFA6-415F-9839-BA3DF03E64F9}" sibTransId="{5DCCCA1A-6B0A-45A2-8B9C-DA86390AAAFD}"/>
    <dgm:cxn modelId="{B7D3C2E7-9265-41FC-9BC8-D4DEADD4EBFF}" type="presOf" srcId="{EC3B9DAB-D6AC-47C0-9104-D99B37FEFAF8}" destId="{7D578318-4F9C-4355-8A62-47CAB10172D1}" srcOrd="0" destOrd="0" presId="urn:microsoft.com/office/officeart/2005/8/layout/vList5"/>
    <dgm:cxn modelId="{216A9A7D-8641-4BEA-9BE7-B70908AED6CD}" srcId="{05CFA9DC-1EFE-4E96-85DB-19E3D6CEF8F2}" destId="{251A5E8F-CDC8-4A2A-89B5-8F2383B551B0}" srcOrd="0" destOrd="0" parTransId="{547E1204-9D6C-4199-8FDE-86201F467967}" sibTransId="{56915713-E79D-4C20-8F30-7B9CD6AA4366}"/>
    <dgm:cxn modelId="{C40DAD19-3595-4E9A-83D1-62F0955F45FE}" type="presOf" srcId="{352B0D54-2011-4697-B752-FC2265C15293}" destId="{D948F997-D537-4E91-8E50-B18D400BB311}" srcOrd="0" destOrd="0" presId="urn:microsoft.com/office/officeart/2005/8/layout/vList5"/>
    <dgm:cxn modelId="{C19B1961-051E-4666-8755-01296DED977D}" type="presParOf" srcId="{C58633A0-B681-47A7-B627-C3612A2FBE8F}" destId="{FEF3CE4E-7DC4-453D-BCEE-A084FC0C7229}" srcOrd="0" destOrd="0" presId="urn:microsoft.com/office/officeart/2005/8/layout/vList5"/>
    <dgm:cxn modelId="{FAD40777-39A4-4A77-8261-4F788F668319}" type="presParOf" srcId="{FEF3CE4E-7DC4-453D-BCEE-A084FC0C7229}" destId="{2D10D2D0-AC84-4FAD-9E3F-5EEA656A2DB2}" srcOrd="0" destOrd="0" presId="urn:microsoft.com/office/officeart/2005/8/layout/vList5"/>
    <dgm:cxn modelId="{60A50CC2-CCE9-41D6-9829-E429C9532C60}" type="presParOf" srcId="{C58633A0-B681-47A7-B627-C3612A2FBE8F}" destId="{5402A6F3-FC67-4EC4-93BF-3C694F18C634}" srcOrd="1" destOrd="0" presId="urn:microsoft.com/office/officeart/2005/8/layout/vList5"/>
    <dgm:cxn modelId="{A93AFC6F-88FD-4ECB-926E-64CFCA37B048}" type="presParOf" srcId="{C58633A0-B681-47A7-B627-C3612A2FBE8F}" destId="{6816387E-6933-4ADF-8166-A34CCA2791C9}" srcOrd="2" destOrd="0" presId="urn:microsoft.com/office/officeart/2005/8/layout/vList5"/>
    <dgm:cxn modelId="{CF734114-3610-44A9-AC32-4930F8DD75AA}" type="presParOf" srcId="{6816387E-6933-4ADF-8166-A34CCA2791C9}" destId="{7D578318-4F9C-4355-8A62-47CAB10172D1}" srcOrd="0" destOrd="0" presId="urn:microsoft.com/office/officeart/2005/8/layout/vList5"/>
    <dgm:cxn modelId="{15078E21-C030-4158-BDC9-4DBBE3818297}" type="presParOf" srcId="{C58633A0-B681-47A7-B627-C3612A2FBE8F}" destId="{7E308F33-9E1E-42E0-8257-BC23450AD274}" srcOrd="3" destOrd="0" presId="urn:microsoft.com/office/officeart/2005/8/layout/vList5"/>
    <dgm:cxn modelId="{F1B9FE35-1405-46DF-83A6-A16634966497}" type="presParOf" srcId="{C58633A0-B681-47A7-B627-C3612A2FBE8F}" destId="{B8DA1BD0-FC14-4160-A0A7-A3AB6ACCF5A5}" srcOrd="4" destOrd="0" presId="urn:microsoft.com/office/officeart/2005/8/layout/vList5"/>
    <dgm:cxn modelId="{F9DCBDD4-6B11-4EFB-BBC2-B3E7DD251557}" type="presParOf" srcId="{B8DA1BD0-FC14-4160-A0A7-A3AB6ACCF5A5}" destId="{9791BADF-00A2-4CC7-9B57-E3C41CB98868}" srcOrd="0" destOrd="0" presId="urn:microsoft.com/office/officeart/2005/8/layout/vList5"/>
    <dgm:cxn modelId="{DC3754AF-D48E-4F5B-8E27-1FFA546BE9E6}" type="presParOf" srcId="{C58633A0-B681-47A7-B627-C3612A2FBE8F}" destId="{565F1C5D-4CEE-4A2E-B4B4-9829A49DB5EE}" srcOrd="5" destOrd="0" presId="urn:microsoft.com/office/officeart/2005/8/layout/vList5"/>
    <dgm:cxn modelId="{52F5C881-E3E8-42B5-9CF9-C830F0BAA094}" type="presParOf" srcId="{C58633A0-B681-47A7-B627-C3612A2FBE8F}" destId="{CBB63188-2AEB-4EC4-82B3-A7AF1139E7D8}" srcOrd="6" destOrd="0" presId="urn:microsoft.com/office/officeart/2005/8/layout/vList5"/>
    <dgm:cxn modelId="{50D19DCF-86DA-4984-BA10-06CE8C5CFB1F}" type="presParOf" srcId="{CBB63188-2AEB-4EC4-82B3-A7AF1139E7D8}" destId="{D948F997-D537-4E91-8E50-B18D400BB31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6336B8-39A9-4EDD-9858-70E95983F9F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C2B06441-7864-4B18-A0AE-368AEF59CB5B}">
      <dgm:prSet/>
      <dgm:spPr/>
      <dgm:t>
        <a:bodyPr/>
        <a:lstStyle/>
        <a:p>
          <a:pPr algn="just" rtl="0"/>
          <a:r>
            <a:rPr lang="uk-UA" b="1" dirty="0" smtClean="0"/>
            <a:t>Предметом дослідження </a:t>
          </a:r>
          <a:r>
            <a:rPr lang="uk-UA" dirty="0" smtClean="0"/>
            <a:t>організаційної психології є різноманітні психічні феномени і поведінка людей в організаціях.</a:t>
          </a:r>
          <a:endParaRPr lang="uk-UA" dirty="0"/>
        </a:p>
      </dgm:t>
    </dgm:pt>
    <dgm:pt modelId="{C60EBC85-866A-4469-AB20-6B102ECBA57B}" type="parTrans" cxnId="{A82BDDFD-9DDD-4AE2-8F0C-0DCD9A3C05C9}">
      <dgm:prSet/>
      <dgm:spPr/>
      <dgm:t>
        <a:bodyPr/>
        <a:lstStyle/>
        <a:p>
          <a:endParaRPr lang="uk-UA"/>
        </a:p>
      </dgm:t>
    </dgm:pt>
    <dgm:pt modelId="{D52134CF-1F0D-4EAA-A41E-3D420E3E8E6A}" type="sibTrans" cxnId="{A82BDDFD-9DDD-4AE2-8F0C-0DCD9A3C05C9}">
      <dgm:prSet/>
      <dgm:spPr/>
      <dgm:t>
        <a:bodyPr/>
        <a:lstStyle/>
        <a:p>
          <a:endParaRPr lang="uk-UA"/>
        </a:p>
      </dgm:t>
    </dgm:pt>
    <dgm:pt modelId="{679A0E43-E18D-4878-A3F2-B482FDC44B84}" type="pres">
      <dgm:prSet presAssocID="{FF6336B8-39A9-4EDD-9858-70E95983F9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959FEE9-6576-48E6-AD69-9440E3CF39C9}" type="pres">
      <dgm:prSet presAssocID="{C2B06441-7864-4B18-A0AE-368AEF59CB5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B9CA60D-257A-4DC3-9CE6-F2C9C964A6C0}" type="presOf" srcId="{FF6336B8-39A9-4EDD-9858-70E95983F9FF}" destId="{679A0E43-E18D-4878-A3F2-B482FDC44B84}" srcOrd="0" destOrd="0" presId="urn:microsoft.com/office/officeart/2005/8/layout/vList2"/>
    <dgm:cxn modelId="{A82BDDFD-9DDD-4AE2-8F0C-0DCD9A3C05C9}" srcId="{FF6336B8-39A9-4EDD-9858-70E95983F9FF}" destId="{C2B06441-7864-4B18-A0AE-368AEF59CB5B}" srcOrd="0" destOrd="0" parTransId="{C60EBC85-866A-4469-AB20-6B102ECBA57B}" sibTransId="{D52134CF-1F0D-4EAA-A41E-3D420E3E8E6A}"/>
    <dgm:cxn modelId="{49810E82-FC3C-4D1B-941F-45231800F541}" type="presOf" srcId="{C2B06441-7864-4B18-A0AE-368AEF59CB5B}" destId="{0959FEE9-6576-48E6-AD69-9440E3CF39C9}" srcOrd="0" destOrd="0" presId="urn:microsoft.com/office/officeart/2005/8/layout/vList2"/>
    <dgm:cxn modelId="{332F3A61-8BB4-48C9-9A18-10605FAE7CB2}" type="presParOf" srcId="{679A0E43-E18D-4878-A3F2-B482FDC44B84}" destId="{0959FEE9-6576-48E6-AD69-9440E3CF39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38CB7D-246D-4F7A-8398-71B0E0439C4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9C07C343-5BB1-4476-AACB-A971CCFB6CB1}">
      <dgm:prSet/>
      <dgm:spPr/>
      <dgm:t>
        <a:bodyPr/>
        <a:lstStyle/>
        <a:p>
          <a:pPr rtl="0"/>
          <a:r>
            <a:rPr lang="uk-UA" i="1" dirty="0" smtClean="0"/>
            <a:t>Організація як соціальна система</a:t>
          </a:r>
          <a:endParaRPr lang="uk-UA" dirty="0"/>
        </a:p>
      </dgm:t>
    </dgm:pt>
    <dgm:pt modelId="{67DE80FA-850B-4550-9289-B7481B98C30A}" type="parTrans" cxnId="{7237CE5F-F3B6-459D-87BA-75848FF020A7}">
      <dgm:prSet/>
      <dgm:spPr/>
      <dgm:t>
        <a:bodyPr/>
        <a:lstStyle/>
        <a:p>
          <a:endParaRPr lang="uk-UA"/>
        </a:p>
      </dgm:t>
    </dgm:pt>
    <dgm:pt modelId="{ECE76EA3-FEF6-4EAF-9ADA-1C9A1083B9A3}" type="sibTrans" cxnId="{7237CE5F-F3B6-459D-87BA-75848FF020A7}">
      <dgm:prSet/>
      <dgm:spPr/>
      <dgm:t>
        <a:bodyPr/>
        <a:lstStyle/>
        <a:p>
          <a:endParaRPr lang="uk-UA"/>
        </a:p>
      </dgm:t>
    </dgm:pt>
    <dgm:pt modelId="{EEB9BDB6-9C61-4472-89DB-8547947BFE95}" type="pres">
      <dgm:prSet presAssocID="{A938CB7D-246D-4F7A-8398-71B0E0439C4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4E944CD-6F1F-47C7-B78E-63CE08C5D689}" type="pres">
      <dgm:prSet presAssocID="{9C07C343-5BB1-4476-AACB-A971CCFB6CB1}" presName="circle1" presStyleLbl="node1" presStyleIdx="0" presStyleCnt="1"/>
      <dgm:spPr/>
    </dgm:pt>
    <dgm:pt modelId="{288D091E-6C13-4259-8F31-19CBEE08C9B1}" type="pres">
      <dgm:prSet presAssocID="{9C07C343-5BB1-4476-AACB-A971CCFB6CB1}" presName="space" presStyleCnt="0"/>
      <dgm:spPr/>
    </dgm:pt>
    <dgm:pt modelId="{57756D57-51CE-4412-BCB7-94273E1FD5E9}" type="pres">
      <dgm:prSet presAssocID="{9C07C343-5BB1-4476-AACB-A971CCFB6CB1}" presName="rect1" presStyleLbl="alignAcc1" presStyleIdx="0" presStyleCnt="1"/>
      <dgm:spPr/>
      <dgm:t>
        <a:bodyPr/>
        <a:lstStyle/>
        <a:p>
          <a:endParaRPr lang="uk-UA"/>
        </a:p>
      </dgm:t>
    </dgm:pt>
    <dgm:pt modelId="{3C2F8897-664E-4E00-9D55-AAAFB320B9E4}" type="pres">
      <dgm:prSet presAssocID="{9C07C343-5BB1-4476-AACB-A971CCFB6CB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921B7DA-338E-4E80-84CB-EA39FF66E1E5}" type="presOf" srcId="{9C07C343-5BB1-4476-AACB-A971CCFB6CB1}" destId="{3C2F8897-664E-4E00-9D55-AAAFB320B9E4}" srcOrd="1" destOrd="0" presId="urn:microsoft.com/office/officeart/2005/8/layout/target3"/>
    <dgm:cxn modelId="{7237CE5F-F3B6-459D-87BA-75848FF020A7}" srcId="{A938CB7D-246D-4F7A-8398-71B0E0439C41}" destId="{9C07C343-5BB1-4476-AACB-A971CCFB6CB1}" srcOrd="0" destOrd="0" parTransId="{67DE80FA-850B-4550-9289-B7481B98C30A}" sibTransId="{ECE76EA3-FEF6-4EAF-9ADA-1C9A1083B9A3}"/>
    <dgm:cxn modelId="{1A60F4F0-7B1D-4BC4-A96C-DEAC7B16F027}" type="presOf" srcId="{A938CB7D-246D-4F7A-8398-71B0E0439C41}" destId="{EEB9BDB6-9C61-4472-89DB-8547947BFE95}" srcOrd="0" destOrd="0" presId="urn:microsoft.com/office/officeart/2005/8/layout/target3"/>
    <dgm:cxn modelId="{66513637-933A-478A-9501-A5BD4D030D03}" type="presOf" srcId="{9C07C343-5BB1-4476-AACB-A971CCFB6CB1}" destId="{57756D57-51CE-4412-BCB7-94273E1FD5E9}" srcOrd="0" destOrd="0" presId="urn:microsoft.com/office/officeart/2005/8/layout/target3"/>
    <dgm:cxn modelId="{88D775C7-D64D-49B2-8C8C-218DC9C76B89}" type="presParOf" srcId="{EEB9BDB6-9C61-4472-89DB-8547947BFE95}" destId="{E4E944CD-6F1F-47C7-B78E-63CE08C5D689}" srcOrd="0" destOrd="0" presId="urn:microsoft.com/office/officeart/2005/8/layout/target3"/>
    <dgm:cxn modelId="{43869BF4-A4BD-4BFD-90C8-B62AB597AA45}" type="presParOf" srcId="{EEB9BDB6-9C61-4472-89DB-8547947BFE95}" destId="{288D091E-6C13-4259-8F31-19CBEE08C9B1}" srcOrd="1" destOrd="0" presId="urn:microsoft.com/office/officeart/2005/8/layout/target3"/>
    <dgm:cxn modelId="{B2C0987F-773C-4920-8038-D4391FACACDA}" type="presParOf" srcId="{EEB9BDB6-9C61-4472-89DB-8547947BFE95}" destId="{57756D57-51CE-4412-BCB7-94273E1FD5E9}" srcOrd="2" destOrd="0" presId="urn:microsoft.com/office/officeart/2005/8/layout/target3"/>
    <dgm:cxn modelId="{D032D67D-ACA9-4FD9-977B-2519FFCFFAF5}" type="presParOf" srcId="{EEB9BDB6-9C61-4472-89DB-8547947BFE95}" destId="{3C2F8897-664E-4E00-9D55-AAAFB320B9E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D04676-CDCD-4C5E-B970-9A73D6DC3E2B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8EE6300E-EE64-4220-B797-F32E20C7C5C3}">
      <dgm:prSet/>
      <dgm:spPr/>
      <dgm:t>
        <a:bodyPr/>
        <a:lstStyle/>
        <a:p>
          <a:pPr rtl="0"/>
          <a:r>
            <a:rPr lang="uk-UA" dirty="0" smtClean="0"/>
            <a:t>Організація – одна з найбільш розвинених соціальних систем. Її найважливішою ознакою є синергія. Синергія – організаційний ефект. Суть цього ефекту – поповнення додаткової енергії, що перевищує суму індивідуальних зусиль. </a:t>
          </a:r>
          <a:endParaRPr lang="uk-UA" dirty="0"/>
        </a:p>
      </dgm:t>
    </dgm:pt>
    <dgm:pt modelId="{5D13D4E1-10FA-4B99-B0C2-DF036012566B}" type="parTrans" cxnId="{BE67DC03-DBB2-4B47-A619-5D72D91D941B}">
      <dgm:prSet/>
      <dgm:spPr/>
      <dgm:t>
        <a:bodyPr/>
        <a:lstStyle/>
        <a:p>
          <a:endParaRPr lang="uk-UA"/>
        </a:p>
      </dgm:t>
    </dgm:pt>
    <dgm:pt modelId="{D92ED6F9-D4C4-4BDB-95B8-E5699BC4395D}" type="sibTrans" cxnId="{BE67DC03-DBB2-4B47-A619-5D72D91D941B}">
      <dgm:prSet/>
      <dgm:spPr/>
      <dgm:t>
        <a:bodyPr/>
        <a:lstStyle/>
        <a:p>
          <a:endParaRPr lang="uk-UA"/>
        </a:p>
      </dgm:t>
    </dgm:pt>
    <dgm:pt modelId="{0B15736F-4D97-496F-87B1-46999B770A67}">
      <dgm:prSet/>
      <dgm:spPr/>
      <dgm:t>
        <a:bodyPr/>
        <a:lstStyle/>
        <a:p>
          <a:pPr rtl="0"/>
          <a:r>
            <a:rPr lang="uk-UA" dirty="0" smtClean="0"/>
            <a:t>Джерело ефекту – одночасність і </a:t>
          </a:r>
          <a:r>
            <a:rPr lang="uk-UA" dirty="0" err="1" smtClean="0"/>
            <a:t>односпрямованість</a:t>
          </a:r>
          <a:r>
            <a:rPr lang="uk-UA" dirty="0" smtClean="0"/>
            <a:t> дій, спеціалізація і комбінування праці, процеси і відносини поділу праці, кооперації та управління.</a:t>
          </a:r>
          <a:endParaRPr lang="uk-UA" dirty="0"/>
        </a:p>
      </dgm:t>
    </dgm:pt>
    <dgm:pt modelId="{E28DAF16-237C-48E2-8905-CA48BBC7B4EF}" type="parTrans" cxnId="{ABB759F6-CB0B-445E-AC60-378E5A424D55}">
      <dgm:prSet/>
      <dgm:spPr/>
      <dgm:t>
        <a:bodyPr/>
        <a:lstStyle/>
        <a:p>
          <a:endParaRPr lang="uk-UA"/>
        </a:p>
      </dgm:t>
    </dgm:pt>
    <dgm:pt modelId="{8BB03C20-4D13-4773-870B-1F2BA0080A95}" type="sibTrans" cxnId="{ABB759F6-CB0B-445E-AC60-378E5A424D55}">
      <dgm:prSet/>
      <dgm:spPr/>
      <dgm:t>
        <a:bodyPr/>
        <a:lstStyle/>
        <a:p>
          <a:endParaRPr lang="uk-UA"/>
        </a:p>
      </dgm:t>
    </dgm:pt>
    <dgm:pt modelId="{CB14D56B-C274-4347-AC20-AF8A0E20C4A4}" type="pres">
      <dgm:prSet presAssocID="{27D04676-CDCD-4C5E-B970-9A73D6DC3E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2BB4B76-1730-433C-B52C-F6C10B72AAAD}" type="pres">
      <dgm:prSet presAssocID="{8EE6300E-EE64-4220-B797-F32E20C7C5C3}" presName="parentText" presStyleLbl="node1" presStyleIdx="0" presStyleCnt="2" custLinFactNeighborY="2706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BA7CC2-4710-4266-899C-E7B2BCE6DA5A}" type="pres">
      <dgm:prSet presAssocID="{D92ED6F9-D4C4-4BDB-95B8-E5699BC4395D}" presName="spacer" presStyleCnt="0"/>
      <dgm:spPr/>
    </dgm:pt>
    <dgm:pt modelId="{A779183F-283D-490A-B6BA-31B5503983EE}" type="pres">
      <dgm:prSet presAssocID="{0B15736F-4D97-496F-87B1-46999B770A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23EBDFB-70D0-4B20-9C7A-3FC9AD78277D}" type="presOf" srcId="{0B15736F-4D97-496F-87B1-46999B770A67}" destId="{A779183F-283D-490A-B6BA-31B5503983EE}" srcOrd="0" destOrd="0" presId="urn:microsoft.com/office/officeart/2005/8/layout/vList2"/>
    <dgm:cxn modelId="{BE67DC03-DBB2-4B47-A619-5D72D91D941B}" srcId="{27D04676-CDCD-4C5E-B970-9A73D6DC3E2B}" destId="{8EE6300E-EE64-4220-B797-F32E20C7C5C3}" srcOrd="0" destOrd="0" parTransId="{5D13D4E1-10FA-4B99-B0C2-DF036012566B}" sibTransId="{D92ED6F9-D4C4-4BDB-95B8-E5699BC4395D}"/>
    <dgm:cxn modelId="{F65999B5-28C7-403B-B1B8-72FCC578130F}" type="presOf" srcId="{8EE6300E-EE64-4220-B797-F32E20C7C5C3}" destId="{52BB4B76-1730-433C-B52C-F6C10B72AAAD}" srcOrd="0" destOrd="0" presId="urn:microsoft.com/office/officeart/2005/8/layout/vList2"/>
    <dgm:cxn modelId="{ABB759F6-CB0B-445E-AC60-378E5A424D55}" srcId="{27D04676-CDCD-4C5E-B970-9A73D6DC3E2B}" destId="{0B15736F-4D97-496F-87B1-46999B770A67}" srcOrd="1" destOrd="0" parTransId="{E28DAF16-237C-48E2-8905-CA48BBC7B4EF}" sibTransId="{8BB03C20-4D13-4773-870B-1F2BA0080A95}"/>
    <dgm:cxn modelId="{B7DB6367-AECA-4123-BCD1-83E126DDCD9D}" type="presOf" srcId="{27D04676-CDCD-4C5E-B970-9A73D6DC3E2B}" destId="{CB14D56B-C274-4347-AC20-AF8A0E20C4A4}" srcOrd="0" destOrd="0" presId="urn:microsoft.com/office/officeart/2005/8/layout/vList2"/>
    <dgm:cxn modelId="{2A9BE471-0547-4C37-8EB8-1F0D80BCF9B9}" type="presParOf" srcId="{CB14D56B-C274-4347-AC20-AF8A0E20C4A4}" destId="{52BB4B76-1730-433C-B52C-F6C10B72AAAD}" srcOrd="0" destOrd="0" presId="urn:microsoft.com/office/officeart/2005/8/layout/vList2"/>
    <dgm:cxn modelId="{DAC16C91-FE1E-43B5-93C5-22F6B74D083A}" type="presParOf" srcId="{CB14D56B-C274-4347-AC20-AF8A0E20C4A4}" destId="{F4BA7CC2-4710-4266-899C-E7B2BCE6DA5A}" srcOrd="1" destOrd="0" presId="urn:microsoft.com/office/officeart/2005/8/layout/vList2"/>
    <dgm:cxn modelId="{A5741B42-3982-4C41-8E3B-0E7C4714BA61}" type="presParOf" srcId="{CB14D56B-C274-4347-AC20-AF8A0E20C4A4}" destId="{A779183F-283D-490A-B6BA-31B5503983E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11271-C972-43BF-A1B2-79BCD8CB75C9}">
      <dsp:nvSpPr>
        <dsp:cNvPr id="0" name=""/>
        <dsp:cNvSpPr/>
      </dsp:nvSpPr>
      <dsp:spPr>
        <a:xfrm>
          <a:off x="0" y="44770"/>
          <a:ext cx="7406640" cy="21154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err="1" smtClean="0"/>
            <a:t>Психол</a:t>
          </a:r>
          <a:r>
            <a:rPr lang="uk-UA" sz="3600" kern="1200" dirty="0" err="1" smtClean="0"/>
            <a:t>ОГ</a:t>
          </a:r>
          <a:r>
            <a:rPr lang="uk-UA" sz="5200" kern="1200" dirty="0" err="1" smtClean="0"/>
            <a:t>ія</a:t>
          </a:r>
          <a:r>
            <a:rPr lang="uk-UA" sz="5200" kern="1200" dirty="0" smtClean="0"/>
            <a:t> організацій</a:t>
          </a:r>
          <a:endParaRPr lang="uk-UA" sz="5200" kern="1200" dirty="0"/>
        </a:p>
      </dsp:txBody>
      <dsp:txXfrm>
        <a:off x="0" y="44770"/>
        <a:ext cx="7406640" cy="211546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6802DE-2B52-44CD-A25F-3CEBB0078C2F}">
      <dsp:nvSpPr>
        <dsp:cNvPr id="0" name=""/>
        <dsp:cNvSpPr/>
      </dsp:nvSpPr>
      <dsp:spPr>
        <a:xfrm>
          <a:off x="0" y="14580"/>
          <a:ext cx="7498080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/>
            <a:t>Типи організацій в залежності від специфіки психологічних відносин.</a:t>
          </a:r>
          <a:endParaRPr lang="uk-UA" sz="2800" kern="1200" dirty="0"/>
        </a:p>
      </dsp:txBody>
      <dsp:txXfrm>
        <a:off x="0" y="14580"/>
        <a:ext cx="7498080" cy="11138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98F8D2-AEA5-4B9D-AE05-181AD0FE104F}">
      <dsp:nvSpPr>
        <dsp:cNvPr id="0" name=""/>
        <dsp:cNvSpPr/>
      </dsp:nvSpPr>
      <dsp:spPr>
        <a:xfrm>
          <a:off x="0" y="835"/>
          <a:ext cx="7498080" cy="1592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sng" kern="1200" dirty="0" smtClean="0"/>
            <a:t>Демонстративна</a:t>
          </a:r>
          <a:r>
            <a:rPr lang="uk-UA" sz="2000" kern="1200" dirty="0" smtClean="0"/>
            <a:t> – організації, в яких домінуючим є показна поведінка, </a:t>
          </a:r>
          <a:r>
            <a:rPr lang="uk-UA" sz="2000" kern="1200" dirty="0" err="1" smtClean="0"/>
            <a:t>де-</a:t>
          </a:r>
          <a:r>
            <a:rPr lang="uk-UA" sz="2000" kern="1200" dirty="0" smtClean="0"/>
            <a:t> </a:t>
          </a:r>
          <a:r>
            <a:rPr lang="uk-UA" sz="2000" kern="1200" dirty="0" err="1" smtClean="0"/>
            <a:t>монстрація</a:t>
          </a:r>
          <a:r>
            <a:rPr lang="uk-UA" sz="2000" kern="1200" dirty="0" smtClean="0"/>
            <a:t> бурхливої діяльності, турбота про зовнішнє враження.</a:t>
          </a:r>
          <a:endParaRPr lang="uk-UA" sz="2000" kern="1200" dirty="0"/>
        </a:p>
      </dsp:txBody>
      <dsp:txXfrm>
        <a:off x="0" y="835"/>
        <a:ext cx="7498080" cy="1592105"/>
      </dsp:txXfrm>
    </dsp:sp>
    <dsp:sp modelId="{FFEE5FE1-46CE-4505-BAE1-0960E2293046}">
      <dsp:nvSpPr>
        <dsp:cNvPr id="0" name=""/>
        <dsp:cNvSpPr/>
      </dsp:nvSpPr>
      <dsp:spPr>
        <a:xfrm>
          <a:off x="0" y="1604247"/>
          <a:ext cx="7498080" cy="1592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sng" kern="1200" dirty="0" smtClean="0"/>
            <a:t>Депресивна</a:t>
          </a:r>
          <a:r>
            <a:rPr lang="uk-UA" sz="2000" kern="1200" dirty="0" smtClean="0"/>
            <a:t> – організація, в якій можна помітити консерватизм та </a:t>
          </a:r>
          <a:r>
            <a:rPr lang="uk-UA" sz="2000" kern="1200" dirty="0" err="1" smtClean="0"/>
            <a:t>бюрокра-</a:t>
          </a:r>
          <a:r>
            <a:rPr lang="uk-UA" sz="2000" kern="1200" dirty="0" smtClean="0"/>
            <a:t> </a:t>
          </a:r>
          <a:r>
            <a:rPr lang="uk-UA" sz="2000" kern="1200" dirty="0" err="1" smtClean="0"/>
            <a:t>тизм</a:t>
          </a:r>
          <a:r>
            <a:rPr lang="uk-UA" sz="2000" kern="1200" dirty="0" smtClean="0"/>
            <a:t> в діяльності. Основна мета учасників організації – збереження статус-кво. Організація зі слабким потенціалом до виживання, яка може існувати тільки в умовах низької конкуренції на ринку. Стиль керівництва – </a:t>
          </a:r>
          <a:r>
            <a:rPr lang="uk-UA" sz="2000" kern="1200" dirty="0" err="1" smtClean="0"/>
            <a:t>авторитарно-</a:t>
          </a:r>
          <a:r>
            <a:rPr lang="uk-UA" sz="2000" kern="1200" dirty="0" smtClean="0"/>
            <a:t> бюрократичний.</a:t>
          </a:r>
          <a:endParaRPr lang="uk-UA" sz="2000" kern="1200" dirty="0"/>
        </a:p>
      </dsp:txBody>
      <dsp:txXfrm>
        <a:off x="0" y="1604247"/>
        <a:ext cx="7498080" cy="1592105"/>
      </dsp:txXfrm>
    </dsp:sp>
    <dsp:sp modelId="{2B2AFC05-14C4-4DC8-ADBD-486E96901CAD}">
      <dsp:nvSpPr>
        <dsp:cNvPr id="0" name=""/>
        <dsp:cNvSpPr/>
      </dsp:nvSpPr>
      <dsp:spPr>
        <a:xfrm>
          <a:off x="0" y="3207658"/>
          <a:ext cx="7498080" cy="1592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sng" kern="1200" dirty="0" err="1" smtClean="0"/>
            <a:t>Шизоїдна</a:t>
          </a:r>
          <a:r>
            <a:rPr lang="uk-UA" sz="2000" kern="1200" dirty="0" smtClean="0"/>
            <a:t> – в організації присутня знижена зовнішня активність при </a:t>
          </a:r>
          <a:r>
            <a:rPr lang="uk-UA" sz="2000" kern="1200" dirty="0" err="1" smtClean="0"/>
            <a:t>актив-</a:t>
          </a:r>
          <a:r>
            <a:rPr lang="uk-UA" sz="2000" kern="1200" dirty="0" smtClean="0"/>
            <a:t> </a:t>
          </a:r>
          <a:r>
            <a:rPr lang="uk-UA" sz="2000" kern="1200" dirty="0" err="1" smtClean="0"/>
            <a:t>ному</a:t>
          </a:r>
          <a:r>
            <a:rPr lang="uk-UA" sz="2000" kern="1200" dirty="0" smtClean="0"/>
            <a:t> внутрішньому житті. Цілі та стратегія організації неясні, роль керівництва теж. Лінійні керівники прагнуть до особистого благополуччя і завоювання </a:t>
          </a:r>
          <a:r>
            <a:rPr lang="uk-UA" sz="2000" kern="1200" dirty="0" err="1" smtClean="0"/>
            <a:t>особи-</a:t>
          </a:r>
          <a:r>
            <a:rPr lang="uk-UA" sz="2000" kern="1200" dirty="0" smtClean="0"/>
            <a:t> </a:t>
          </a:r>
          <a:r>
            <a:rPr lang="uk-UA" sz="2000" kern="1200" dirty="0" err="1" smtClean="0"/>
            <a:t>стого</a:t>
          </a:r>
          <a:r>
            <a:rPr lang="uk-UA" sz="2000" kern="1200" dirty="0" smtClean="0"/>
            <a:t> розташування вищого керівництва. Стиль управління – ліберальний (</a:t>
          </a:r>
          <a:r>
            <a:rPr lang="uk-UA" sz="2000" kern="1200" dirty="0" err="1" smtClean="0"/>
            <a:t>пасив-</a:t>
          </a:r>
          <a:r>
            <a:rPr lang="uk-UA" sz="2000" kern="1200" dirty="0" smtClean="0"/>
            <a:t> ний).</a:t>
          </a:r>
          <a:endParaRPr lang="uk-UA" sz="2000" kern="1200" dirty="0"/>
        </a:p>
      </dsp:txBody>
      <dsp:txXfrm>
        <a:off x="0" y="3207658"/>
        <a:ext cx="7498080" cy="159210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54D4D3-02E9-44D0-9012-F76616192B5C}">
      <dsp:nvSpPr>
        <dsp:cNvPr id="0" name=""/>
        <dsp:cNvSpPr/>
      </dsp:nvSpPr>
      <dsp:spPr>
        <a:xfrm>
          <a:off x="0" y="316187"/>
          <a:ext cx="7498080" cy="2574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u="sng" kern="1200" dirty="0" err="1" smtClean="0"/>
            <a:t>Параноїдальна</a:t>
          </a:r>
          <a:r>
            <a:rPr lang="uk-UA" sz="2200" kern="1200" dirty="0" smtClean="0"/>
            <a:t> – організація, в якій існує страх перед втратою контролю над ситуацією (страх перед контролем іншого). Організація намагається </a:t>
          </a:r>
          <a:r>
            <a:rPr lang="uk-UA" sz="2200" kern="1200" dirty="0" err="1" smtClean="0"/>
            <a:t>підстра-</a:t>
          </a:r>
          <a:r>
            <a:rPr lang="uk-UA" sz="2200" kern="1200" dirty="0" smtClean="0"/>
            <a:t> </a:t>
          </a:r>
          <a:r>
            <a:rPr lang="uk-UA" sz="2200" kern="1200" dirty="0" err="1" smtClean="0"/>
            <a:t>хуватися</a:t>
          </a:r>
          <a:r>
            <a:rPr lang="uk-UA" sz="2200" kern="1200" dirty="0" smtClean="0"/>
            <a:t> на всі випадки життя. Реактивно реагує на виникаючі загрози. </a:t>
          </a:r>
          <a:r>
            <a:rPr lang="uk-UA" sz="2200" kern="1200" dirty="0" err="1" smtClean="0"/>
            <a:t>Перева-</a:t>
          </a:r>
          <a:r>
            <a:rPr lang="uk-UA" sz="2200" kern="1200" dirty="0" smtClean="0"/>
            <a:t> </a:t>
          </a:r>
          <a:r>
            <a:rPr lang="uk-UA" sz="2200" kern="1200" dirty="0" err="1" smtClean="0"/>
            <a:t>жає</a:t>
          </a:r>
          <a:r>
            <a:rPr lang="uk-UA" sz="2200" kern="1200" dirty="0" smtClean="0"/>
            <a:t> роль обґрунтувань, регламентів, інструкцій і т.п., що знімають </a:t>
          </a:r>
          <a:r>
            <a:rPr lang="uk-UA" sz="2200" kern="1200" dirty="0" err="1" smtClean="0"/>
            <a:t>відповідаль-</a:t>
          </a:r>
          <a:r>
            <a:rPr lang="uk-UA" sz="2200" kern="1200" dirty="0" smtClean="0"/>
            <a:t> </a:t>
          </a:r>
          <a:r>
            <a:rPr lang="uk-UA" sz="2200" kern="1200" dirty="0" err="1" smtClean="0"/>
            <a:t>ність</a:t>
          </a:r>
          <a:r>
            <a:rPr lang="uk-UA" sz="2200" kern="1200" dirty="0" smtClean="0"/>
            <a:t> з нижчестоящих керівників. Стиль управління – бюрократичний.</a:t>
          </a:r>
          <a:endParaRPr lang="uk-UA" sz="2200" kern="1200" dirty="0"/>
        </a:p>
      </dsp:txBody>
      <dsp:txXfrm>
        <a:off x="0" y="316187"/>
        <a:ext cx="7498080" cy="2574000"/>
      </dsp:txXfrm>
    </dsp:sp>
    <dsp:sp modelId="{F41D5B8F-81BA-4DC7-8643-C94E56D1D128}">
      <dsp:nvSpPr>
        <dsp:cNvPr id="0" name=""/>
        <dsp:cNvSpPr/>
      </dsp:nvSpPr>
      <dsp:spPr>
        <a:xfrm>
          <a:off x="0" y="2953547"/>
          <a:ext cx="7498080" cy="2574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u="sng" kern="1200" dirty="0" smtClean="0"/>
            <a:t>Примусова</a:t>
          </a:r>
          <a:r>
            <a:rPr lang="uk-UA" sz="2200" kern="1200" dirty="0" smtClean="0"/>
            <a:t> – в організації переважає прагнення уникнути помилок, </a:t>
          </a:r>
          <a:r>
            <a:rPr lang="uk-UA" sz="2200" kern="1200" dirty="0" err="1" smtClean="0"/>
            <a:t>дотри-</a:t>
          </a:r>
          <a:r>
            <a:rPr lang="uk-UA" sz="2200" kern="1200" dirty="0" smtClean="0"/>
            <a:t> </a:t>
          </a:r>
          <a:r>
            <a:rPr lang="uk-UA" sz="2200" kern="1200" dirty="0" err="1" smtClean="0"/>
            <a:t>мання</a:t>
          </a:r>
          <a:r>
            <a:rPr lang="uk-UA" sz="2200" kern="1200" dirty="0" smtClean="0"/>
            <a:t> ієрархії, інертність, посилена увага до дрібниць. Стиль управління – патріархальний.</a:t>
          </a:r>
          <a:endParaRPr lang="uk-UA" sz="2200" kern="1200" dirty="0"/>
        </a:p>
      </dsp:txBody>
      <dsp:txXfrm>
        <a:off x="0" y="2953547"/>
        <a:ext cx="7498080" cy="25740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8B5C93-28F0-46DB-A8ED-3EB5DEF1DAA3}">
      <dsp:nvSpPr>
        <dsp:cNvPr id="0" name=""/>
        <dsp:cNvSpPr/>
      </dsp:nvSpPr>
      <dsp:spPr>
        <a:xfrm>
          <a:off x="0" y="0"/>
          <a:ext cx="7498080" cy="14752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Життєвий цикл </a:t>
          </a:r>
          <a:r>
            <a:rPr lang="uk-UA" sz="2800" b="1" i="1" kern="1200" dirty="0" smtClean="0"/>
            <a:t>організацій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(</a:t>
          </a:r>
          <a:r>
            <a:rPr lang="uk-UA" sz="2000" b="1" i="1" kern="1200" dirty="0" err="1" smtClean="0"/>
            <a:t>Кеннет</a:t>
          </a:r>
          <a:r>
            <a:rPr lang="uk-UA" sz="2000" b="1" i="1" kern="1200" dirty="0" smtClean="0"/>
            <a:t> </a:t>
          </a:r>
          <a:r>
            <a:rPr lang="uk-UA" sz="2000" b="1" i="1" kern="1200" dirty="0" err="1" smtClean="0"/>
            <a:t>Боулдінг</a:t>
          </a:r>
          <a:r>
            <a:rPr lang="uk-UA" sz="2000" b="1" i="1" kern="1200" dirty="0" smtClean="0"/>
            <a:t>, 1950</a:t>
          </a:r>
          <a:r>
            <a:rPr lang="uk-UA" sz="3200" b="1" i="1" kern="1200" dirty="0" smtClean="0"/>
            <a:t>)</a:t>
          </a:r>
          <a:r>
            <a:rPr lang="uk-UA" sz="3200" b="1" i="1" kern="1200" dirty="0" smtClean="0"/>
            <a:t/>
          </a:r>
          <a:br>
            <a:rPr lang="uk-UA" sz="3200" b="1" i="1" kern="1200" dirty="0" smtClean="0"/>
          </a:br>
          <a:endParaRPr lang="uk-UA" sz="3200" kern="1200" dirty="0"/>
        </a:p>
      </dsp:txBody>
      <dsp:txXfrm>
        <a:off x="0" y="0"/>
        <a:ext cx="7498080" cy="147527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52D633-36F3-46F8-8C0D-0AFB64FB962F}">
      <dsp:nvSpPr>
        <dsp:cNvPr id="0" name=""/>
        <dsp:cNvSpPr/>
      </dsp:nvSpPr>
      <dsp:spPr>
        <a:xfrm>
          <a:off x="0" y="0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Етап </a:t>
          </a:r>
          <a:r>
            <a:rPr lang="uk-UA" sz="4700" kern="1200" dirty="0" smtClean="0"/>
            <a:t>створення</a:t>
          </a:r>
          <a:endParaRPr lang="uk-UA" sz="4700" kern="1200" dirty="0"/>
        </a:p>
      </dsp:txBody>
      <dsp:txXfrm>
        <a:off x="0" y="0"/>
        <a:ext cx="7498080" cy="1127295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2C2BF-7587-4F5C-BF35-BEA9C7B16E60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u="sng" kern="1200" dirty="0" smtClean="0"/>
            <a:t>Етап зростання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744393-DA36-43BD-8DB1-4A5FF24C4256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u="sng" kern="1200" dirty="0" smtClean="0"/>
            <a:t>Етап зрілість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7F6764-A1F5-43F9-BD9F-386838BD309D}">
      <dsp:nvSpPr>
        <dsp:cNvPr id="0" name=""/>
        <dsp:cNvSpPr/>
      </dsp:nvSpPr>
      <dsp:spPr>
        <a:xfrm>
          <a:off x="0" y="15705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u="sng" kern="1200" dirty="0" smtClean="0"/>
            <a:t>Етап спад</a:t>
          </a:r>
          <a:endParaRPr lang="uk-UA" sz="4700" kern="1200" dirty="0"/>
        </a:p>
      </dsp:txBody>
      <dsp:txXfrm>
        <a:off x="0" y="15705"/>
        <a:ext cx="7498080" cy="112729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40092C-A58F-4941-8950-74E63E9C7276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u="sng" kern="1200" dirty="0" smtClean="0"/>
            <a:t>Етап оновлення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1B7F85-0A43-4147-8B23-3132AB730C31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Мета курсу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9A9CCC-DA43-43A3-8792-7FBE11835004}">
      <dsp:nvSpPr>
        <dsp:cNvPr id="0" name=""/>
        <dsp:cNvSpPr/>
      </dsp:nvSpPr>
      <dsp:spPr>
        <a:xfrm>
          <a:off x="464273" y="0"/>
          <a:ext cx="5051647" cy="505164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04D4C-15AF-43D2-B755-C3F8D3207D1D}">
      <dsp:nvSpPr>
        <dsp:cNvPr id="0" name=""/>
        <dsp:cNvSpPr/>
      </dsp:nvSpPr>
      <dsp:spPr>
        <a:xfrm>
          <a:off x="2160240" y="562035"/>
          <a:ext cx="5299815" cy="36888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Полягає у розкритті психологічного змісту психології організацій, формуванні у здобувачів уявлення про сучасні та актуальні дослідження в межах психології організацій,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kern="1200" dirty="0" smtClean="0"/>
            <a:t>.</a:t>
          </a:r>
          <a:endParaRPr lang="uk-UA" sz="1600" kern="1200" dirty="0"/>
        </a:p>
      </dsp:txBody>
      <dsp:txXfrm>
        <a:off x="2160240" y="562035"/>
        <a:ext cx="5299815" cy="368887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8CF9FB-5570-4D30-841B-B5BA4D8112FE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Міждисциплінарні зв’язки.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4CDD2-7573-4453-B3BC-0D99D3F47214}">
      <dsp:nvSpPr>
        <dsp:cNvPr id="0" name=""/>
        <dsp:cNvSpPr/>
      </dsp:nvSpPr>
      <dsp:spPr>
        <a:xfrm>
          <a:off x="0" y="165"/>
          <a:ext cx="7498080" cy="11426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Тема: 1. Введення в психологію організацій.</a:t>
          </a:r>
          <a:endParaRPr lang="uk-UA" sz="3200" kern="1200" dirty="0"/>
        </a:p>
      </dsp:txBody>
      <dsp:txXfrm>
        <a:off x="0" y="165"/>
        <a:ext cx="7498080" cy="114266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10D2D0-AC84-4FAD-9E3F-5EEA656A2DB2}">
      <dsp:nvSpPr>
        <dsp:cNvPr id="0" name=""/>
        <dsp:cNvSpPr/>
      </dsp:nvSpPr>
      <dsp:spPr>
        <a:xfrm>
          <a:off x="7316" y="0"/>
          <a:ext cx="7490763" cy="1155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1. Предмет,  завдання  психології  організацій</a:t>
          </a:r>
          <a:r>
            <a:rPr lang="uk-UA" sz="1800" kern="1200" dirty="0" smtClean="0"/>
            <a:t>.  </a:t>
          </a:r>
          <a:endParaRPr lang="uk-UA" sz="1800" kern="1200" dirty="0"/>
        </a:p>
      </dsp:txBody>
      <dsp:txXfrm>
        <a:off x="7316" y="0"/>
        <a:ext cx="7490763" cy="1155613"/>
      </dsp:txXfrm>
    </dsp:sp>
    <dsp:sp modelId="{7D578318-4F9C-4355-8A62-47CAB10172D1}">
      <dsp:nvSpPr>
        <dsp:cNvPr id="0" name=""/>
        <dsp:cNvSpPr/>
      </dsp:nvSpPr>
      <dsp:spPr>
        <a:xfrm>
          <a:off x="0" y="1257918"/>
          <a:ext cx="7490763" cy="1155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2. Поняття  «організація»  та організаційна структура.</a:t>
          </a:r>
          <a:endParaRPr lang="uk-UA" sz="3200" kern="1200" dirty="0"/>
        </a:p>
      </dsp:txBody>
      <dsp:txXfrm>
        <a:off x="0" y="1257918"/>
        <a:ext cx="7490763" cy="1155613"/>
      </dsp:txXfrm>
    </dsp:sp>
    <dsp:sp modelId="{9791BADF-00A2-4CC7-9B57-E3C41CB98868}">
      <dsp:nvSpPr>
        <dsp:cNvPr id="0" name=""/>
        <dsp:cNvSpPr/>
      </dsp:nvSpPr>
      <dsp:spPr>
        <a:xfrm>
          <a:off x="0" y="2485260"/>
          <a:ext cx="7490763" cy="1155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3. </a:t>
          </a:r>
          <a:r>
            <a:rPr lang="uk-UA" sz="3200" kern="1200" dirty="0" smtClean="0"/>
            <a:t> </a:t>
          </a:r>
          <a:r>
            <a:rPr lang="uk-UA" sz="3200" kern="1200" dirty="0" smtClean="0"/>
            <a:t>Типи </a:t>
          </a:r>
          <a:r>
            <a:rPr lang="uk-UA" sz="3200" kern="1200" dirty="0" smtClean="0"/>
            <a:t>організацій в залежності від специфіки психологічних відносин. </a:t>
          </a:r>
          <a:endParaRPr lang="uk-UA" sz="3200" kern="1200" dirty="0"/>
        </a:p>
      </dsp:txBody>
      <dsp:txXfrm>
        <a:off x="0" y="2485260"/>
        <a:ext cx="7490763" cy="1155613"/>
      </dsp:txXfrm>
    </dsp:sp>
    <dsp:sp modelId="{D948F997-D537-4E91-8E50-B18D400BB311}">
      <dsp:nvSpPr>
        <dsp:cNvPr id="0" name=""/>
        <dsp:cNvSpPr/>
      </dsp:nvSpPr>
      <dsp:spPr>
        <a:xfrm>
          <a:off x="0" y="3644986"/>
          <a:ext cx="7490763" cy="1155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4. Життєвий цикл  </a:t>
          </a:r>
          <a:r>
            <a:rPr lang="uk-UA" sz="3200" kern="1200" dirty="0" smtClean="0"/>
            <a:t>організацій.</a:t>
          </a:r>
          <a:endParaRPr lang="uk-UA" sz="3200" kern="1200" dirty="0"/>
        </a:p>
      </dsp:txBody>
      <dsp:txXfrm>
        <a:off x="0" y="3644986"/>
        <a:ext cx="7490763" cy="115561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59FEE9-6576-48E6-AD69-9440E3CF39C9}">
      <dsp:nvSpPr>
        <dsp:cNvPr id="0" name=""/>
        <dsp:cNvSpPr/>
      </dsp:nvSpPr>
      <dsp:spPr>
        <a:xfrm>
          <a:off x="0" y="5855"/>
          <a:ext cx="7498080" cy="5616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just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/>
            <a:t>Предметом дослідження </a:t>
          </a:r>
          <a:r>
            <a:rPr lang="uk-UA" sz="4800" kern="1200" dirty="0" smtClean="0"/>
            <a:t>організаційної психології є різноманітні психічні феномени і поведінка людей в організаціях.</a:t>
          </a:r>
          <a:endParaRPr lang="uk-UA" sz="4800" kern="1200" dirty="0"/>
        </a:p>
      </dsp:txBody>
      <dsp:txXfrm>
        <a:off x="0" y="5855"/>
        <a:ext cx="7498080" cy="5616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E944CD-6F1F-47C7-B78E-63CE08C5D689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56D57-51CE-4412-BCB7-94273E1FD5E9}">
      <dsp:nvSpPr>
        <dsp:cNvPr id="0" name=""/>
        <dsp:cNvSpPr/>
      </dsp:nvSpPr>
      <dsp:spPr>
        <a:xfrm>
          <a:off x="571500" y="0"/>
          <a:ext cx="692658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i="1" kern="1200" dirty="0" smtClean="0"/>
            <a:t>Організація як соціальна система</a:t>
          </a:r>
          <a:endParaRPr lang="uk-UA" sz="3500" kern="1200" dirty="0"/>
        </a:p>
      </dsp:txBody>
      <dsp:txXfrm>
        <a:off x="571500" y="0"/>
        <a:ext cx="6926580" cy="1143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B4B76-1730-433C-B52C-F6C10B72AAAD}">
      <dsp:nvSpPr>
        <dsp:cNvPr id="0" name=""/>
        <dsp:cNvSpPr/>
      </dsp:nvSpPr>
      <dsp:spPr>
        <a:xfrm>
          <a:off x="0" y="288033"/>
          <a:ext cx="7530040" cy="225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Організація – одна з найбільш розвинених соціальних систем. Її найважливішою ознакою є синергія. Синергія – організаційний ефект. Суть цього ефекту – поповнення додаткової енергії, що перевищує суму індивідуальних зусиль. </a:t>
          </a:r>
          <a:endParaRPr lang="uk-UA" sz="2600" kern="1200" dirty="0"/>
        </a:p>
      </dsp:txBody>
      <dsp:txXfrm>
        <a:off x="0" y="288033"/>
        <a:ext cx="7530040" cy="2251080"/>
      </dsp:txXfrm>
    </dsp:sp>
    <dsp:sp modelId="{A779183F-283D-490A-B6BA-31B5503983EE}">
      <dsp:nvSpPr>
        <dsp:cNvPr id="0" name=""/>
        <dsp:cNvSpPr/>
      </dsp:nvSpPr>
      <dsp:spPr>
        <a:xfrm>
          <a:off x="0" y="2593723"/>
          <a:ext cx="7530040" cy="225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Джерело ефекту – одночасність і </a:t>
          </a:r>
          <a:r>
            <a:rPr lang="uk-UA" sz="2600" kern="1200" dirty="0" err="1" smtClean="0"/>
            <a:t>односпрямованість</a:t>
          </a:r>
          <a:r>
            <a:rPr lang="uk-UA" sz="2600" kern="1200" dirty="0" smtClean="0"/>
            <a:t> дій, спеціалізація і комбінування праці, процеси і відносини поділу праці, кооперації та управління.</a:t>
          </a:r>
          <a:endParaRPr lang="uk-UA" sz="2600" kern="1200" dirty="0"/>
        </a:p>
      </dsp:txBody>
      <dsp:txXfrm>
        <a:off x="0" y="2593723"/>
        <a:ext cx="7530040" cy="2251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b.iitta.gov.ua/1008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pa.org/pubs/journals/psp/" TargetMode="External"/><Relationship Id="rId3" Type="http://schemas.openxmlformats.org/officeDocument/2006/relationships/hyperlink" Target="https://pidru4niki.com/" TargetMode="External"/><Relationship Id="rId7" Type="http://schemas.openxmlformats.org/officeDocument/2006/relationships/hyperlink" Target="https://onlinelibrary.wiley.com/journal/20448309" TargetMode="External"/><Relationship Id="rId2" Type="http://schemas.openxmlformats.org/officeDocument/2006/relationships/hyperlink" Target="http://nbuv.go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ndfonline.com/toc/vsoc20/current" TargetMode="External"/><Relationship Id="rId5" Type="http://schemas.openxmlformats.org/officeDocument/2006/relationships/hyperlink" Target="https://www.apa.org/pubs/journals/amp/" TargetMode="External"/><Relationship Id="rId10" Type="http://schemas.openxmlformats.org/officeDocument/2006/relationships/hyperlink" Target="http://orgpsy-journal.in.ua/index.php/opep/issue/view/29/31" TargetMode="External"/><Relationship Id="rId4" Type="http://schemas.openxmlformats.org/officeDocument/2006/relationships/hyperlink" Target="http://appsychology.org.ua/index.php/ua/dlia-avtoriv" TargetMode="External"/><Relationship Id="rId9" Type="http://schemas.openxmlformats.org/officeDocument/2006/relationships/hyperlink" Target="https://www.youtube.com/watch?v=M-xWYszvwVY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2560" y="359898"/>
          <a:ext cx="7406640" cy="2205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936104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9800" dirty="0" smtClean="0"/>
              <a:t>Юрчук Л.В.,</a:t>
            </a:r>
            <a:r>
              <a:rPr lang="uk-UA" sz="9800" dirty="0" err="1" smtClean="0"/>
              <a:t>к.історичних</a:t>
            </a:r>
            <a:r>
              <a:rPr lang="uk-UA" sz="9800" dirty="0" smtClean="0"/>
              <a:t> наук, доцент.</a:t>
            </a:r>
            <a:endParaRPr lang="uk-UA" sz="9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620688"/>
          <a:ext cx="7498080" cy="562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03648" y="1268760"/>
          <a:ext cx="75300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	Організація – це соціальна група, яка об’єднує на основі спільної цілі людей, діяльність яких свідомо координується і спрямовується в інтересах досягнення цієї цілі.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	Організацію як соціальну систему відрізняє складність, оскільки її </a:t>
            </a:r>
            <a:r>
              <a:rPr lang="uk-UA" dirty="0" err="1" smtClean="0"/>
              <a:t>голов-</a:t>
            </a:r>
            <a:r>
              <a:rPr lang="uk-UA" dirty="0" smtClean="0"/>
              <a:t> ним елементом виступає людина, що володіє власною суб’єктивністю і великим діапазоном вибору поведінки. Це створює значну невизначеність функціонування організації і межі керованості.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404664"/>
          <a:ext cx="7498080" cy="5843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75656" y="0"/>
          <a:ext cx="7498080" cy="147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/>
          <p:cNvPicPr>
            <a:picLocks noGrp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619672" y="1484784"/>
            <a:ext cx="6912768" cy="46805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sz="4400" dirty="0" smtClean="0"/>
              <a:t>		На </a:t>
            </a:r>
            <a:r>
              <a:rPr lang="uk-UA" sz="4400" dirty="0" smtClean="0"/>
              <a:t>цьому етапі всі компанії мають дуже просту організаційну структуру з централізованою владою, де всі рішення приймає засновник бізнесу. Основні завдання компанії на цьому етапі – визначити свої ключові компетенції та створити продукт, який буде </a:t>
            </a:r>
            <a:r>
              <a:rPr lang="uk-UA" sz="4400" dirty="0" smtClean="0"/>
              <a:t>затребуваним</a:t>
            </a:r>
            <a:r>
              <a:rPr lang="uk-UA" sz="4400" dirty="0" smtClean="0"/>
              <a:t>. На даному етапі відчувається нестачу в кадрах, тому співробітники </a:t>
            </a:r>
            <a:r>
              <a:rPr lang="uk-UA" sz="4400" dirty="0" smtClean="0"/>
              <a:t>компанії </a:t>
            </a:r>
            <a:r>
              <a:rPr lang="uk-UA" sz="4400" dirty="0" smtClean="0"/>
              <a:t>часто виконують кілька функцій одночасно, а керівник також активно бере участь в процесі розробки і створення продукту.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	На </a:t>
            </a:r>
            <a:r>
              <a:rPr lang="uk-UA" dirty="0" smtClean="0"/>
              <a:t>цій стадії система </a:t>
            </a:r>
            <a:r>
              <a:rPr lang="uk-UA" dirty="0" smtClean="0"/>
              <a:t>управління </a:t>
            </a:r>
            <a:r>
              <a:rPr lang="uk-UA" dirty="0" smtClean="0"/>
              <a:t>компанією змінюється: власник бізнесу віддаляється від вирішення тактичних завдань і починає займатися стратегічним плануванням, а частина його повноважень делегується менеджерам середньої ланки. Всі процеси в компанії починають приймати формалізований вигляд.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	На </a:t>
            </a:r>
            <a:r>
              <a:rPr lang="uk-UA" dirty="0" smtClean="0"/>
              <a:t>етапі зрілості делегування влади зменшується, з’являється консерватизм в прийнятті рішень і бюрократизується структура компанії. Впроваджені процеси контролю і координації процесів створюють певну тяганину, сповільнюється </a:t>
            </a:r>
            <a:r>
              <a:rPr lang="uk-UA" dirty="0" smtClean="0"/>
              <a:t>процес </a:t>
            </a:r>
            <a:r>
              <a:rPr lang="uk-UA" dirty="0" smtClean="0"/>
              <a:t>прийняття рішень.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196752"/>
          <a:ext cx="7746064" cy="505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		Відсутність </a:t>
            </a:r>
            <a:r>
              <a:rPr lang="uk-UA" dirty="0" smtClean="0"/>
              <a:t>інновацій знижує рентабельність </a:t>
            </a:r>
            <a:r>
              <a:rPr lang="uk-UA" dirty="0" err="1" smtClean="0"/>
              <a:t>ком-</a:t>
            </a:r>
            <a:r>
              <a:rPr lang="uk-UA" dirty="0" smtClean="0"/>
              <a:t> панії. Всі рішення стають дуже консервативними. Компанія відмовляється від будь-яких інновацій і навіть не йде на мінімальний ризик. Компанія переходить в режим жорсткої економії і скорочення витрат, може почати виходити з галузі або переходити до стадії оновлення.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dirty="0" smtClean="0"/>
              <a:t>		Часто керівництво </a:t>
            </a:r>
            <a:r>
              <a:rPr lang="uk-UA" dirty="0" smtClean="0"/>
              <a:t>компанії повністю оновлюється і створюються проектні групи для </a:t>
            </a:r>
            <a:r>
              <a:rPr lang="uk-UA" dirty="0" smtClean="0"/>
              <a:t>швидкої </a:t>
            </a:r>
            <a:r>
              <a:rPr lang="uk-UA" dirty="0" smtClean="0"/>
              <a:t>модернізації внутрішніх процесів. Прийняття рішень прискорюється, </a:t>
            </a:r>
            <a:r>
              <a:rPr lang="uk-UA" dirty="0" err="1" smtClean="0"/>
              <a:t>бюрок-</a:t>
            </a:r>
            <a:r>
              <a:rPr lang="uk-UA" dirty="0" smtClean="0"/>
              <a:t> </a:t>
            </a:r>
            <a:r>
              <a:rPr lang="uk-UA" dirty="0" err="1" smtClean="0"/>
              <a:t>ратизація</a:t>
            </a:r>
            <a:r>
              <a:rPr lang="uk-UA" dirty="0" smtClean="0"/>
              <a:t> знижується. Компанія фокусується на розробці нових продуктів і </a:t>
            </a:r>
            <a:r>
              <a:rPr lang="uk-UA" dirty="0" smtClean="0"/>
              <a:t>підвищення </a:t>
            </a:r>
            <a:r>
              <a:rPr lang="uk-UA" dirty="0" smtClean="0"/>
              <a:t>конкурентоспроможності бізнесу.</a:t>
            </a:r>
          </a:p>
          <a:p>
            <a:pPr algn="just">
              <a:buNone/>
            </a:pPr>
            <a:r>
              <a:rPr lang="uk-UA" dirty="0" smtClean="0"/>
              <a:t>		Стадія </a:t>
            </a:r>
            <a:r>
              <a:rPr lang="uk-UA" dirty="0" smtClean="0"/>
              <a:t>оновлення може бути як успішної, так і не привести до </a:t>
            </a:r>
            <a:r>
              <a:rPr lang="uk-UA" dirty="0" smtClean="0"/>
              <a:t>зростання.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Психологія організацій являє собою </a:t>
            </a:r>
            <a:r>
              <a:rPr lang="uk-UA" dirty="0" err="1" smtClean="0"/>
              <a:t>мультидисципліну</a:t>
            </a:r>
            <a:r>
              <a:rPr lang="uk-UA" dirty="0" smtClean="0"/>
              <a:t>, оскільки використовує принципи і методи, запозичені у інших дисциплін: теорії організації, психології, соціальної психології, менеджменту, управління персоналом.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uk-UA" dirty="0" smtClean="0"/>
              <a:t>1.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(2022). Психічне здоров’я персоналу організацій в умовах війни: основні вияви і ресурси. Вчені записки Університету «Крок», 3(67). С. 124-133. DOI: https://doi. </a:t>
            </a:r>
            <a:r>
              <a:rPr lang="uk-UA" dirty="0" err="1" smtClean="0"/>
              <a:t>org</a:t>
            </a:r>
            <a:r>
              <a:rPr lang="uk-UA" dirty="0" smtClean="0"/>
              <a:t>/10.31732/2663-2209-2022-67-124-133</a:t>
            </a:r>
          </a:p>
          <a:p>
            <a:pPr lvl="0" algn="just">
              <a:buNone/>
            </a:pPr>
            <a:r>
              <a:rPr lang="uk-UA" dirty="0" smtClean="0"/>
              <a:t>2.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(Ред.) (2015). Психологічні детермінанти розвитку організаційної культури. Монографія. Київ: Педагогічна думка. URL: </a:t>
            </a:r>
            <a:r>
              <a:rPr lang="uk-UA" dirty="0" smtClean="0">
                <a:hlinkClick r:id="rId2"/>
              </a:rPr>
              <a:t>http://lib.iitta.gov.ua/10087/</a:t>
            </a:r>
            <a:endParaRPr lang="uk-UA" dirty="0" smtClean="0"/>
          </a:p>
          <a:p>
            <a:pPr lvl="0" algn="just">
              <a:buNone/>
            </a:pPr>
            <a:r>
              <a:rPr lang="uk-UA" dirty="0" smtClean="0"/>
              <a:t>3. </a:t>
            </a:r>
            <a:r>
              <a:rPr lang="uk-UA" dirty="0" err="1" smtClean="0"/>
              <a:t>Карамушка</a:t>
            </a:r>
            <a:r>
              <a:rPr lang="uk-UA" dirty="0" smtClean="0"/>
              <a:t>, Т. В. (2015). Професійна кар’єра особистості: сутність, основні види та функції. Теоретичні і прикладні проблеми психології, (1), 181-190.</a:t>
            </a:r>
          </a:p>
          <a:p>
            <a:pPr lvl="0" algn="just">
              <a:buNone/>
            </a:pPr>
            <a:r>
              <a:rPr lang="uk-UA" dirty="0" smtClean="0"/>
              <a:t>4. Методики дослідження психічного здоров’я та благополуччя персоналу організацій : психологічний практикум. Л. М. </a:t>
            </a:r>
            <a:r>
              <a:rPr lang="uk-UA" dirty="0" err="1" smtClean="0"/>
              <a:t>Карамушка</a:t>
            </a:r>
            <a:r>
              <a:rPr lang="uk-UA" dirty="0" smtClean="0"/>
              <a:t>, О. В. </a:t>
            </a:r>
            <a:r>
              <a:rPr lang="uk-UA" dirty="0" err="1" smtClean="0"/>
              <a:t>Креденцер</a:t>
            </a:r>
            <a:r>
              <a:rPr lang="uk-UA" dirty="0" smtClean="0"/>
              <a:t>, К. В. Терещенко, В. І. </a:t>
            </a:r>
            <a:r>
              <a:rPr lang="uk-UA" dirty="0" err="1" smtClean="0"/>
              <a:t>Лагодзінська</a:t>
            </a:r>
            <a:r>
              <a:rPr lang="uk-UA" dirty="0" smtClean="0"/>
              <a:t>, В. М. </a:t>
            </a:r>
            <a:r>
              <a:rPr lang="uk-UA" dirty="0" err="1" smtClean="0"/>
              <a:t>Івкін</a:t>
            </a:r>
            <a:r>
              <a:rPr lang="uk-UA" dirty="0" smtClean="0"/>
              <a:t>, О. С. Ковальчук ; за ред. Л. М. </a:t>
            </a:r>
            <a:r>
              <a:rPr lang="uk-UA" dirty="0" err="1" smtClean="0"/>
              <a:t>Карамушки</a:t>
            </a:r>
            <a:r>
              <a:rPr lang="uk-UA" dirty="0" smtClean="0"/>
              <a:t>. Київ : Інститут психології імені Г.С. Костюка НАПН </a:t>
            </a:r>
            <a:r>
              <a:rPr lang="uk-UA" dirty="0" err="1" smtClean="0"/>
              <a:t>Украї</a:t>
            </a:r>
            <a:r>
              <a:rPr lang="uk-UA" dirty="0" smtClean="0"/>
              <a:t> </a:t>
            </a:r>
            <a:r>
              <a:rPr lang="uk-UA" dirty="0" err="1" smtClean="0"/>
              <a:t>ни</a:t>
            </a:r>
            <a:r>
              <a:rPr lang="uk-UA" dirty="0" smtClean="0"/>
              <a:t>, 2023. 76 с.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Електронні інформаційні ресурси: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12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uk-UA" b="1" dirty="0" smtClean="0"/>
          </a:p>
          <a:p>
            <a:pPr lvl="0"/>
            <a:r>
              <a:rPr lang="uk-UA" sz="5500" dirty="0" smtClean="0">
                <a:hlinkClick r:id="rId2"/>
              </a:rPr>
              <a:t>http://nbuv.gov.ua</a:t>
            </a:r>
            <a:r>
              <a:rPr lang="uk-UA" sz="5500" dirty="0" smtClean="0"/>
              <a:t> - Електронні інформаційні Національна бібліотека України імені В. І. </a:t>
            </a:r>
            <a:r>
              <a:rPr lang="uk-UA" sz="7200" dirty="0" smtClean="0"/>
              <a:t>Вернадського ресурси</a:t>
            </a:r>
          </a:p>
          <a:p>
            <a:pPr lvl="0"/>
            <a:r>
              <a:rPr lang="uk-UA" sz="7200" dirty="0" smtClean="0">
                <a:hlinkClick r:id="rId3"/>
              </a:rPr>
              <a:t>https://pidru4niki.com</a:t>
            </a:r>
            <a:r>
              <a:rPr lang="uk-UA" sz="7200" dirty="0" smtClean="0"/>
              <a:t>  </a:t>
            </a:r>
            <a:r>
              <a:rPr lang="uk-UA" sz="7200" dirty="0" err="1" smtClean="0"/>
              <a:t>Букнет</a:t>
            </a:r>
            <a:r>
              <a:rPr lang="uk-UA" sz="7200" dirty="0" smtClean="0"/>
              <a:t> Електронні книги безкоштовно</a:t>
            </a:r>
          </a:p>
          <a:p>
            <a:pPr lvl="0"/>
            <a:r>
              <a:rPr lang="uk-UA" sz="7200" dirty="0" smtClean="0">
                <a:hlinkClick r:id="rId4"/>
              </a:rPr>
              <a:t>http://appsychology.org.ua/index.php/ua/dlia-avtoriv</a:t>
            </a:r>
            <a:r>
              <a:rPr lang="uk-UA" sz="7200" dirty="0" smtClean="0"/>
              <a:t>	Актуальні проблеми психології. Збірник наукових праць Інституту психології імені Г.С.Костюка НАПН України</a:t>
            </a:r>
          </a:p>
          <a:p>
            <a:pPr lvl="0"/>
            <a:r>
              <a:rPr lang="uk-UA" sz="7200" dirty="0" smtClean="0">
                <a:hlinkClick r:id="rId5"/>
              </a:rPr>
              <a:t>https://www.apa.org/pubs/journals/amp/</a:t>
            </a:r>
            <a:r>
              <a:rPr lang="uk-UA" sz="7200" dirty="0" smtClean="0"/>
              <a:t> -American </a:t>
            </a:r>
            <a:r>
              <a:rPr lang="uk-UA" sz="7200" dirty="0" err="1" smtClean="0"/>
              <a:t>Psychological</a:t>
            </a:r>
            <a:r>
              <a:rPr lang="uk-UA" sz="7200" dirty="0" smtClean="0"/>
              <a:t> </a:t>
            </a:r>
            <a:r>
              <a:rPr lang="uk-UA" sz="7200" dirty="0" err="1" smtClean="0"/>
              <a:t>Association</a:t>
            </a:r>
            <a:endParaRPr lang="uk-UA" sz="7200" dirty="0" smtClean="0"/>
          </a:p>
          <a:p>
            <a:pPr lvl="0"/>
            <a:r>
              <a:rPr lang="uk-UA" sz="7200" dirty="0" smtClean="0">
                <a:hlinkClick r:id="rId6"/>
              </a:rPr>
              <a:t>https://www.tandfonline.com/toc/vsoc20/current</a:t>
            </a:r>
            <a:r>
              <a:rPr lang="uk-UA" sz="7200" dirty="0" smtClean="0"/>
              <a:t> </a:t>
            </a:r>
            <a:r>
              <a:rPr lang="uk-UA" sz="7200" dirty="0" err="1" smtClean="0"/>
              <a:t>The</a:t>
            </a:r>
            <a:r>
              <a:rPr lang="uk-UA" sz="7200" dirty="0" smtClean="0"/>
              <a:t> </a:t>
            </a:r>
            <a:r>
              <a:rPr lang="uk-UA" sz="7200" dirty="0" err="1" smtClean="0"/>
              <a:t>Journal</a:t>
            </a:r>
            <a:r>
              <a:rPr lang="uk-UA" sz="7200" dirty="0" smtClean="0"/>
              <a:t> </a:t>
            </a:r>
            <a:r>
              <a:rPr lang="uk-UA" sz="7200" dirty="0" err="1" smtClean="0"/>
              <a:t>of</a:t>
            </a:r>
            <a:r>
              <a:rPr lang="uk-UA" sz="7200" dirty="0" smtClean="0"/>
              <a:t> </a:t>
            </a:r>
            <a:r>
              <a:rPr lang="uk-UA" sz="7200" dirty="0" err="1" smtClean="0"/>
              <a:t>Social</a:t>
            </a:r>
            <a:r>
              <a:rPr lang="uk-UA" sz="7200" dirty="0" smtClean="0"/>
              <a:t> </a:t>
            </a:r>
            <a:r>
              <a:rPr lang="uk-UA" sz="7200" dirty="0" err="1" smtClean="0"/>
              <a:t>Psychology</a:t>
            </a:r>
            <a:endParaRPr lang="uk-UA" sz="7200" dirty="0" smtClean="0"/>
          </a:p>
          <a:p>
            <a:pPr lvl="0"/>
            <a:r>
              <a:rPr lang="uk-UA" sz="7200" dirty="0" smtClean="0">
                <a:hlinkClick r:id="rId7"/>
              </a:rPr>
              <a:t>https://onlinelibrary.wiley.com/journal/20448309</a:t>
            </a:r>
            <a:r>
              <a:rPr lang="uk-UA" sz="7200" dirty="0" smtClean="0"/>
              <a:t> </a:t>
            </a:r>
            <a:r>
              <a:rPr lang="uk-UA" sz="7200" dirty="0" err="1" smtClean="0"/>
              <a:t>The</a:t>
            </a:r>
            <a:r>
              <a:rPr lang="uk-UA" sz="7200" dirty="0" smtClean="0"/>
              <a:t> </a:t>
            </a:r>
            <a:r>
              <a:rPr lang="uk-UA" sz="7200" dirty="0" err="1" smtClean="0"/>
              <a:t>British</a:t>
            </a:r>
            <a:r>
              <a:rPr lang="uk-UA" sz="7200" dirty="0" smtClean="0"/>
              <a:t> </a:t>
            </a:r>
            <a:r>
              <a:rPr lang="uk-UA" sz="7200" dirty="0" err="1" smtClean="0"/>
              <a:t>Psychological</a:t>
            </a:r>
            <a:r>
              <a:rPr lang="uk-UA" sz="7200" dirty="0" smtClean="0"/>
              <a:t> </a:t>
            </a:r>
            <a:r>
              <a:rPr lang="uk-UA" sz="7200" dirty="0" err="1" smtClean="0"/>
              <a:t>Society</a:t>
            </a:r>
            <a:r>
              <a:rPr lang="uk-UA" sz="7200" dirty="0" smtClean="0"/>
              <a:t> </a:t>
            </a:r>
            <a:r>
              <a:rPr lang="uk-UA" sz="7200" dirty="0" smtClean="0">
                <a:hlinkClick r:id="rId8"/>
              </a:rPr>
              <a:t>https://www.apa.org/pubs/journals/psp/</a:t>
            </a:r>
            <a:r>
              <a:rPr lang="uk-UA" sz="7200" dirty="0" smtClean="0"/>
              <a:t> </a:t>
            </a:r>
            <a:r>
              <a:rPr lang="uk-UA" sz="7200" dirty="0" err="1" smtClean="0"/>
              <a:t>Journal</a:t>
            </a:r>
            <a:r>
              <a:rPr lang="uk-UA" sz="7200" dirty="0" smtClean="0"/>
              <a:t> </a:t>
            </a:r>
            <a:r>
              <a:rPr lang="uk-UA" sz="7200" dirty="0" err="1" smtClean="0"/>
              <a:t>of</a:t>
            </a:r>
            <a:r>
              <a:rPr lang="uk-UA" sz="7200" dirty="0" smtClean="0"/>
              <a:t> </a:t>
            </a:r>
            <a:r>
              <a:rPr lang="uk-UA" sz="7200" dirty="0" err="1" smtClean="0"/>
              <a:t>Personality</a:t>
            </a:r>
            <a:r>
              <a:rPr lang="uk-UA" sz="7200" dirty="0" smtClean="0"/>
              <a:t> </a:t>
            </a:r>
            <a:r>
              <a:rPr lang="uk-UA" sz="7200" dirty="0" err="1" smtClean="0"/>
              <a:t>and</a:t>
            </a:r>
            <a:r>
              <a:rPr lang="uk-UA" sz="7200" dirty="0" smtClean="0"/>
              <a:t> </a:t>
            </a:r>
            <a:r>
              <a:rPr lang="uk-UA" sz="7200" dirty="0" err="1" smtClean="0"/>
              <a:t>Social</a:t>
            </a:r>
            <a:r>
              <a:rPr lang="uk-UA" sz="7200" dirty="0" smtClean="0"/>
              <a:t> </a:t>
            </a:r>
            <a:r>
              <a:rPr lang="uk-UA" sz="7200" dirty="0" err="1" smtClean="0"/>
              <a:t>Psychology</a:t>
            </a:r>
            <a:endParaRPr lang="uk-UA" sz="7200" dirty="0" smtClean="0"/>
          </a:p>
          <a:p>
            <a:pPr lvl="0"/>
            <a:r>
              <a:rPr lang="en-US" sz="7200" dirty="0" smtClean="0">
                <a:hlinkClick r:id="rId9"/>
              </a:rPr>
              <a:t>https</a:t>
            </a:r>
            <a:r>
              <a:rPr lang="en-US" sz="7200" dirty="0" smtClean="0">
                <a:hlinkClick r:id="rId9"/>
              </a:rPr>
              <a:t>://</a:t>
            </a:r>
            <a:r>
              <a:rPr lang="en-US" sz="7200" dirty="0" smtClean="0">
                <a:hlinkClick r:id="rId9"/>
              </a:rPr>
              <a:t>www.youtube.com/watch?v=M-xWYszvwVY</a:t>
            </a:r>
            <a:r>
              <a:rPr lang="uk-UA" sz="7200" dirty="0" smtClean="0"/>
              <a:t> </a:t>
            </a:r>
            <a:r>
              <a:rPr lang="uk-UA" sz="7200" dirty="0" smtClean="0"/>
              <a:t> Виступ Людмила </a:t>
            </a:r>
            <a:r>
              <a:rPr lang="uk-UA" sz="7200" dirty="0" err="1" smtClean="0"/>
              <a:t>Карамушки</a:t>
            </a:r>
            <a:endParaRPr lang="uk-UA" sz="7200" dirty="0" smtClean="0"/>
          </a:p>
          <a:p>
            <a:pPr lvl="0"/>
            <a:r>
              <a:rPr lang="en-US" sz="7200" dirty="0" smtClean="0"/>
              <a:t> </a:t>
            </a:r>
            <a:r>
              <a:rPr lang="en-US" sz="7200" dirty="0" smtClean="0">
                <a:hlinkClick r:id="rId10"/>
              </a:rPr>
              <a:t>http://</a:t>
            </a:r>
            <a:r>
              <a:rPr lang="en-US" sz="7200" dirty="0" smtClean="0">
                <a:hlinkClick r:id="rId10"/>
              </a:rPr>
              <a:t>orgpsy-journal.in.ua/index.php/opep/issue/view/29/31</a:t>
            </a:r>
            <a:r>
              <a:rPr lang="uk-UA" sz="7200" dirty="0" smtClean="0"/>
              <a:t> Організаційна психологія. Економічна психологія. Журнал. 2024.</a:t>
            </a:r>
            <a:endParaRPr lang="uk-UA" sz="7200" dirty="0" smtClean="0"/>
          </a:p>
          <a:p>
            <a:pPr>
              <a:buNone/>
            </a:pPr>
            <a:r>
              <a:rPr lang="uk-UA" sz="7200" dirty="0" smtClean="0"/>
              <a:t/>
            </a:r>
            <a:br>
              <a:rPr lang="uk-UA" sz="7200" dirty="0" smtClean="0"/>
            </a:br>
            <a:endParaRPr lang="uk-U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 anchor="ctr"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uk-UA" dirty="0" smtClean="0"/>
              <a:t>	</a:t>
            </a:r>
            <a:r>
              <a:rPr lang="uk-UA" b="1" dirty="0" smtClean="0"/>
              <a:t>Психологія організацій  </a:t>
            </a:r>
            <a:r>
              <a:rPr lang="uk-UA" dirty="0" smtClean="0"/>
              <a:t>– прикладна галузь психології, що вивчає всі аспекти психічної діяльності і поведінки людей в організаціях з метою підвищення ефективності та створення сприятливих умов для праці, індивідуального розвитку та психічного здоров’я членів організації.</a:t>
            </a:r>
          </a:p>
          <a:p>
            <a:pPr algn="just">
              <a:lnSpc>
                <a:spcPct val="150000"/>
              </a:lnSpc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633670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uk-UA" dirty="0" smtClean="0"/>
              <a:t>		</a:t>
            </a:r>
            <a:r>
              <a:rPr lang="uk-UA" sz="9600" dirty="0" smtClean="0"/>
              <a:t>Внесок науки </a:t>
            </a:r>
            <a:r>
              <a:rPr lang="uk-UA" sz="9600" b="1" dirty="0" smtClean="0"/>
              <a:t>психології</a:t>
            </a:r>
            <a:r>
              <a:rPr lang="uk-UA" sz="9600" dirty="0" smtClean="0"/>
              <a:t> </a:t>
            </a:r>
            <a:r>
              <a:rPr lang="uk-UA" sz="9600" dirty="0" smtClean="0"/>
              <a:t>в </a:t>
            </a:r>
            <a:r>
              <a:rPr lang="uk-UA" sz="9600" dirty="0" smtClean="0"/>
              <a:t>психологію</a:t>
            </a:r>
            <a:r>
              <a:rPr lang="uk-UA" sz="9600" dirty="0" smtClean="0"/>
              <a:t> </a:t>
            </a:r>
            <a:r>
              <a:rPr lang="uk-UA" sz="9600" dirty="0" smtClean="0"/>
              <a:t>організації виявляється </a:t>
            </a:r>
            <a:r>
              <a:rPr lang="uk-UA" sz="9600" dirty="0" smtClean="0"/>
              <a:t>через </a:t>
            </a:r>
            <a:r>
              <a:rPr lang="uk-UA" sz="9600" dirty="0" smtClean="0"/>
              <a:t>вивчення і прогнозування поведінки індивідуума, визначення можливостей зміни </a:t>
            </a:r>
            <a:r>
              <a:rPr lang="uk-UA" sz="9600" dirty="0" smtClean="0"/>
              <a:t>поведінки </a:t>
            </a:r>
            <a:r>
              <a:rPr lang="uk-UA" sz="9600" dirty="0" smtClean="0"/>
              <a:t>людей. Психологія виявляє умови, що заважають або сприяють раціональним діям та вчинкам людей. Останнім часом розширилася база саме тих психологічних </a:t>
            </a:r>
            <a:r>
              <a:rPr lang="uk-UA" sz="9600" dirty="0" smtClean="0"/>
              <a:t>досліджень</a:t>
            </a:r>
            <a:r>
              <a:rPr lang="uk-UA" sz="9600" dirty="0" smtClean="0"/>
              <a:t>, які безпосередньо пов’язані з поведінкою людини в організації. Йдеться про прийоми сприйняття, навчання і тренування, виявлення потреб та розробку </a:t>
            </a:r>
            <a:r>
              <a:rPr lang="uk-UA" sz="9600" dirty="0" smtClean="0"/>
              <a:t>мотиваційних </a:t>
            </a:r>
            <a:r>
              <a:rPr lang="uk-UA" sz="9600" dirty="0" smtClean="0"/>
              <a:t>методів, ступінь задоволеності роботою, психологічні аспекти процесів ухвалення рішень, оцінку вчинків й </a:t>
            </a:r>
            <a:r>
              <a:rPr lang="uk-UA" sz="9600" dirty="0" smtClean="0"/>
              <a:t>позицій </a:t>
            </a:r>
            <a:r>
              <a:rPr lang="uk-UA" sz="9600" dirty="0" smtClean="0"/>
              <a:t>людей, природу підприємництва.</a:t>
            </a:r>
          </a:p>
          <a:p>
            <a:pPr algn="just"/>
            <a:endParaRPr lang="uk-UA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332656"/>
            <a:ext cx="7498080" cy="626469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3300" dirty="0" smtClean="0"/>
              <a:t>На </a:t>
            </a:r>
            <a:r>
              <a:rPr lang="uk-UA" sz="3300" dirty="0" smtClean="0"/>
              <a:t>питання, що виникають в процесі функціонування організації, про те, як індивідууми поводяться в груповій діяльності так чому вони поводяться так, а не інакше, дає відповіді порівняно нова наукова дисципліна — </a:t>
            </a:r>
            <a:r>
              <a:rPr lang="uk-UA" sz="3300" b="1" dirty="0" smtClean="0"/>
              <a:t>соціальна психологія</a:t>
            </a:r>
            <a:r>
              <a:rPr lang="uk-UA" sz="3300" dirty="0" smtClean="0"/>
              <a:t>. При вивченні </a:t>
            </a:r>
            <a:r>
              <a:rPr lang="uk-UA" sz="3300" dirty="0" err="1" smtClean="0"/>
              <a:t>міжособової</a:t>
            </a:r>
            <a:r>
              <a:rPr lang="uk-UA" sz="3300" dirty="0" smtClean="0"/>
              <a:t> поведінки головним орієнтиром є те, як відбуваються зміни, в яких формах вони здійснюються та як долаються бар’єри їх сприйняття. Виняткову важливість для організацій мають </a:t>
            </a:r>
            <a:r>
              <a:rPr lang="uk-UA" sz="3300" dirty="0" smtClean="0"/>
              <a:t>дослідження</a:t>
            </a:r>
            <a:r>
              <a:rPr lang="uk-UA" sz="3300" dirty="0" smtClean="0"/>
              <a:t>, присвячені оцінці і аналізу зміни позицій, форм комунікацій та шляхів задоволення індивідуальних потреб в умовах групової діяльності.</a:t>
            </a:r>
            <a:endParaRPr lang="uk-UA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620</TotalTime>
  <Words>612</Words>
  <Application>Microsoft Office PowerPoint</Application>
  <PresentationFormat>Экран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Слайд 1</vt:lpstr>
      <vt:lpstr>Слайд 2</vt:lpstr>
      <vt:lpstr>Слайд 3</vt:lpstr>
      <vt:lpstr>Рекомендована література</vt:lpstr>
      <vt:lpstr>Електронні інформаційні ресурси: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Психолія організацій</dc:title>
  <dc:creator>user</dc:creator>
  <cp:lastModifiedBy>user</cp:lastModifiedBy>
  <cp:revision>62</cp:revision>
  <dcterms:created xsi:type="dcterms:W3CDTF">2024-04-29T06:29:44Z</dcterms:created>
  <dcterms:modified xsi:type="dcterms:W3CDTF">2024-04-30T07:10:27Z</dcterms:modified>
</cp:coreProperties>
</file>