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D766F7E-0FCB-45C4-BE5C-3D186A9552F0}">
          <p14:sldIdLst>
            <p14:sldId id="257"/>
            <p14:sldId id="258"/>
            <p14:sldId id="269"/>
            <p14:sldId id="270"/>
            <p14:sldId id="271"/>
            <p14:sldId id="272"/>
            <p14:sldId id="273"/>
            <p14:sldId id="274"/>
            <p14:sldId id="275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00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9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FC06B-5BFA-4632-A6D5-28AE1B6C319C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3ABD3-0EE0-4190-98D4-33A5DD06C8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001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19E68-028D-4DCD-8404-B963CBFEE9F6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06FB9-0F66-41A6-9468-837C010A0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19E68-028D-4DCD-8404-B963CBFEE9F6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06FB9-0F66-41A6-9468-837C010A0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19E68-028D-4DCD-8404-B963CBFEE9F6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06FB9-0F66-41A6-9468-837C010A0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19E68-028D-4DCD-8404-B963CBFEE9F6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06FB9-0F66-41A6-9468-837C010A0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19E68-028D-4DCD-8404-B963CBFEE9F6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06FB9-0F66-41A6-9468-837C010A0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19E68-028D-4DCD-8404-B963CBFEE9F6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06FB9-0F66-41A6-9468-837C010A0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19E68-028D-4DCD-8404-B963CBFEE9F6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06FB9-0F66-41A6-9468-837C010A0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19E68-028D-4DCD-8404-B963CBFEE9F6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06FB9-0F66-41A6-9468-837C010A0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19E68-028D-4DCD-8404-B963CBFEE9F6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06FB9-0F66-41A6-9468-837C010A0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19E68-028D-4DCD-8404-B963CBFEE9F6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06FB9-0F66-41A6-9468-837C010A0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19E68-028D-4DCD-8404-B963CBFEE9F6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06FB9-0F66-41A6-9468-837C010A0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19E68-028D-4DCD-8404-B963CBFEE9F6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06FB9-0F66-41A6-9468-837C010A0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err="1">
                <a:solidFill>
                  <a:srgbClr val="C00000"/>
                </a:solidFill>
              </a:rPr>
              <a:t>Предметний</a:t>
            </a:r>
            <a:r>
              <a:rPr lang="ru-RU" sz="4800" b="1" dirty="0">
                <a:solidFill>
                  <a:srgbClr val="C00000"/>
                </a:solidFill>
              </a:rPr>
              <a:t> </a:t>
            </a:r>
            <a:r>
              <a:rPr lang="ru-RU" sz="4800" b="1" dirty="0" err="1">
                <a:solidFill>
                  <a:srgbClr val="C00000"/>
                </a:solidFill>
              </a:rPr>
              <a:t>світ</a:t>
            </a:r>
            <a:r>
              <a:rPr lang="ru-RU" sz="4800" b="1" dirty="0">
                <a:solidFill>
                  <a:srgbClr val="C00000"/>
                </a:solidFill>
              </a:rPr>
              <a:t> в </a:t>
            </a:r>
            <a:r>
              <a:rPr lang="ru-RU" sz="4800" b="1" dirty="0" err="1">
                <a:solidFill>
                  <a:srgbClr val="C00000"/>
                </a:solidFill>
              </a:rPr>
              <a:t>епоху</a:t>
            </a:r>
            <a:r>
              <a:rPr lang="ru-RU" sz="4800" b="1" dirty="0">
                <a:solidFill>
                  <a:srgbClr val="C00000"/>
                </a:solidFill>
              </a:rPr>
              <a:t> </a:t>
            </a:r>
            <a:r>
              <a:rPr lang="ru-RU" sz="4800" b="1" dirty="0" err="1">
                <a:solidFill>
                  <a:srgbClr val="C00000"/>
                </a:solidFill>
              </a:rPr>
              <a:t>ремісничого</a:t>
            </a:r>
            <a:r>
              <a:rPr lang="ru-RU" sz="4800" b="1" dirty="0">
                <a:solidFill>
                  <a:srgbClr val="C00000"/>
                </a:solidFill>
              </a:rPr>
              <a:t> </a:t>
            </a:r>
            <a:r>
              <a:rPr lang="ru-RU" sz="4800" b="1" dirty="0" err="1">
                <a:solidFill>
                  <a:srgbClr val="C00000"/>
                </a:solidFill>
              </a:rPr>
              <a:t>виробництва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2431"/>
            <a:ext cx="6705600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857364"/>
            <a:ext cx="722186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uk-UA" sz="72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Дякую за увагу </a:t>
            </a:r>
            <a:r>
              <a:rPr lang="uk-UA" sz="7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!</a:t>
            </a:r>
            <a:endParaRPr lang="ru-RU" sz="72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25000">
              <a:srgbClr val="92D050"/>
            </a:gs>
            <a:gs pos="75000">
              <a:srgbClr val="00B050"/>
            </a:gs>
            <a:gs pos="100000">
              <a:srgbClr val="7030A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332656"/>
            <a:ext cx="7344816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</a:rPr>
              <a:t>Тільки пізнавши еволюцію предметного світу минулого, можна краще орієнтуватися в проблемах сьогоднішнього дня.</a:t>
            </a:r>
          </a:p>
          <a:p>
            <a:endParaRPr lang="uk-UA" sz="2000" b="1" dirty="0" smtClean="0"/>
          </a:p>
          <a:p>
            <a:pPr algn="just"/>
            <a:r>
              <a:rPr lang="uk-UA" sz="2400" dirty="0" smtClean="0">
                <a:solidFill>
                  <a:srgbClr val="002060"/>
                </a:solidFill>
              </a:rPr>
              <a:t>Вчені, фахівці розглядають дизайн як діяльність художника-конструктора в області проектування масової промислової продукції і створенні на цій основі предметного середовища. Художня доцільність, естетизація промислово технічної продукції - важлива турбота вчених, інженерів, промисловців: «У центрі уваги дизайну, спрямованого на створення зручних і красивих виробів, завжди виявляється людина з його суспільними і індивідуальними потребами, утилітарними і духовними запитами».</a:t>
            </a:r>
            <a:endParaRPr lang="uk-UA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25000">
              <a:srgbClr val="92D050"/>
            </a:gs>
            <a:gs pos="75000">
              <a:srgbClr val="00B050"/>
            </a:gs>
            <a:gs pos="100000">
              <a:srgbClr val="7030A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 </a:t>
            </a:r>
            <a:r>
              <a:rPr lang="ru-RU" sz="3600" b="1" dirty="0" err="1">
                <a:solidFill>
                  <a:srgbClr val="FF0000"/>
                </a:solidFill>
              </a:rPr>
              <a:t>Меблі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err="1">
                <a:solidFill>
                  <a:srgbClr val="FF0000"/>
                </a:solidFill>
              </a:rPr>
              <a:t>стародавніх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err="1">
                <a:solidFill>
                  <a:srgbClr val="FF0000"/>
                </a:solidFill>
              </a:rPr>
              <a:t>народів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2060"/>
                </a:solidFill>
              </a:rPr>
              <a:t>1 — </a:t>
            </a:r>
            <a:r>
              <a:rPr lang="ru-RU" sz="2000" dirty="0" err="1">
                <a:solidFill>
                  <a:srgbClr val="002060"/>
                </a:solidFill>
              </a:rPr>
              <a:t>ліжко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Тауї</a:t>
            </a:r>
            <a:r>
              <a:rPr lang="ru-RU" sz="2000" dirty="0">
                <a:solidFill>
                  <a:srgbClr val="002060"/>
                </a:solidFill>
              </a:rPr>
              <a:t> (</a:t>
            </a:r>
            <a:r>
              <a:rPr lang="ru-RU" sz="2000" dirty="0" err="1">
                <a:solidFill>
                  <a:srgbClr val="002060"/>
                </a:solidFill>
              </a:rPr>
              <a:t>Адміралтейські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острови</a:t>
            </a:r>
            <a:r>
              <a:rPr lang="ru-RU" sz="2000" dirty="0">
                <a:solidFill>
                  <a:srgbClr val="002060"/>
                </a:solidFill>
              </a:rPr>
              <a:t>); 2 — </a:t>
            </a:r>
            <a:r>
              <a:rPr lang="ru-RU" sz="2000" dirty="0" err="1">
                <a:solidFill>
                  <a:srgbClr val="002060"/>
                </a:solidFill>
              </a:rPr>
              <a:t>сидіння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із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розгалуженою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дерев'яного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стовбура</a:t>
            </a:r>
            <a:r>
              <a:rPr lang="ru-RU" sz="2000" dirty="0">
                <a:solidFill>
                  <a:srgbClr val="002060"/>
                </a:solidFill>
              </a:rPr>
              <a:t> з </a:t>
            </a:r>
            <a:r>
              <a:rPr lang="ru-RU" sz="2000" dirty="0" err="1">
                <a:solidFill>
                  <a:srgbClr val="002060"/>
                </a:solidFill>
              </a:rPr>
              <a:t>підпіркою</a:t>
            </a:r>
            <a:r>
              <a:rPr lang="ru-RU" sz="2000" dirty="0">
                <a:solidFill>
                  <a:srgbClr val="002060"/>
                </a:solidFill>
              </a:rPr>
              <a:t>; 3 — табуретка з </a:t>
            </a:r>
            <a:r>
              <a:rPr lang="ru-RU" sz="2000" dirty="0" err="1">
                <a:solidFill>
                  <a:srgbClr val="002060"/>
                </a:solidFill>
              </a:rPr>
              <a:t>видовбаним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сидінням</a:t>
            </a:r>
            <a:r>
              <a:rPr lang="ru-RU" sz="2000" dirty="0">
                <a:solidFill>
                  <a:srgbClr val="002060"/>
                </a:solidFill>
              </a:rPr>
              <a:t>; 4 — табуретка, </a:t>
            </a:r>
            <a:r>
              <a:rPr lang="ru-RU" sz="2000" dirty="0" err="1">
                <a:solidFill>
                  <a:srgbClr val="002060"/>
                </a:solidFill>
              </a:rPr>
              <a:t>що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водночас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може</a:t>
            </a:r>
            <a:r>
              <a:rPr lang="ru-RU" sz="2000" dirty="0">
                <a:solidFill>
                  <a:srgbClr val="002060"/>
                </a:solidFill>
              </a:rPr>
              <a:t> бути столом; 5 -- ложе, </a:t>
            </a:r>
            <a:r>
              <a:rPr lang="ru-RU" sz="2000" dirty="0" err="1">
                <a:solidFill>
                  <a:srgbClr val="002060"/>
                </a:solidFill>
              </a:rPr>
              <a:t>примітивний</a:t>
            </a:r>
            <a:r>
              <a:rPr lang="ru-RU" sz="2000" dirty="0">
                <a:solidFill>
                  <a:srgbClr val="002060"/>
                </a:solidFill>
              </a:rPr>
              <a:t> каркас, плетений </a:t>
            </a:r>
            <a:r>
              <a:rPr lang="ru-RU" sz="2000" dirty="0" err="1">
                <a:solidFill>
                  <a:srgbClr val="002060"/>
                </a:solidFill>
              </a:rPr>
              <a:t>із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соломи</a:t>
            </a:r>
            <a:r>
              <a:rPr lang="ru-RU" sz="2000" dirty="0">
                <a:solidFill>
                  <a:srgbClr val="002060"/>
                </a:solidFill>
              </a:rPr>
              <a:t> і лика; 6 — табуретка (</a:t>
            </a:r>
            <a:r>
              <a:rPr lang="ru-RU" sz="2000" dirty="0" err="1">
                <a:solidFill>
                  <a:srgbClr val="002060"/>
                </a:solidFill>
              </a:rPr>
              <a:t>Кордофен</a:t>
            </a:r>
            <a:r>
              <a:rPr lang="ru-RU" sz="2000" dirty="0">
                <a:solidFill>
                  <a:srgbClr val="002060"/>
                </a:solidFill>
              </a:rPr>
              <a:t>, Африка)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88840"/>
            <a:ext cx="7128792" cy="4387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279451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25000">
              <a:srgbClr val="92D050"/>
            </a:gs>
            <a:gs pos="75000">
              <a:srgbClr val="00B050"/>
            </a:gs>
            <a:gs pos="100000">
              <a:srgbClr val="7030A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8191956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Стилі Стародавнього Єгипту:</a:t>
            </a:r>
            <a:r>
              <a:rPr lang="ru-RU" sz="4000" b="1" dirty="0">
                <a:solidFill>
                  <a:srgbClr val="FF0000"/>
                </a:solidFill>
              </a:rPr>
              <a:t/>
            </a:r>
            <a:br>
              <a:rPr lang="ru-RU" sz="4000" b="1" dirty="0">
                <a:solidFill>
                  <a:srgbClr val="FF0000"/>
                </a:solidFill>
              </a:rPr>
            </a:br>
            <a:r>
              <a:rPr lang="uk-UA" sz="2000" dirty="0">
                <a:solidFill>
                  <a:srgbClr val="002060"/>
                </a:solidFill>
              </a:rPr>
              <a:t>/ — столяр, який працює зі свердлом; </a:t>
            </a:r>
            <a:r>
              <a:rPr lang="uk-UA" sz="2000" i="1" dirty="0">
                <a:solidFill>
                  <a:srgbClr val="002060"/>
                </a:solidFill>
              </a:rPr>
              <a:t>2 — </a:t>
            </a:r>
            <a:r>
              <a:rPr lang="uk-UA" sz="2000" dirty="0">
                <a:solidFill>
                  <a:srgbClr val="002060"/>
                </a:solidFill>
              </a:rPr>
              <a:t>столяр полірує ніжки;</a:t>
            </a:r>
            <a:r>
              <a:rPr lang="uk-UA" sz="2000" i="1" dirty="0">
                <a:solidFill>
                  <a:srgbClr val="002060"/>
                </a:solidFill>
              </a:rPr>
              <a:t>3</a:t>
            </a:r>
            <a:r>
              <a:rPr lang="uk-UA" sz="2000" b="1" dirty="0">
                <a:solidFill>
                  <a:srgbClr val="002060"/>
                </a:solidFill>
              </a:rPr>
              <a:t> </a:t>
            </a:r>
            <a:r>
              <a:rPr lang="uk-UA" sz="2000" dirty="0">
                <a:solidFill>
                  <a:srgbClr val="002060"/>
                </a:solidFill>
              </a:rPr>
              <a:t>— переносне ліжко з ручками (ніжки — у вигляді звірячих лапі; </a:t>
            </a:r>
            <a:r>
              <a:rPr lang="uk-UA" sz="2000" i="1" dirty="0">
                <a:solidFill>
                  <a:srgbClr val="002060"/>
                </a:solidFill>
              </a:rPr>
              <a:t>4 </a:t>
            </a:r>
            <a:r>
              <a:rPr lang="uk-UA" sz="2000" dirty="0">
                <a:solidFill>
                  <a:srgbClr val="002060"/>
                </a:solidFill>
              </a:rPr>
              <a:t>— єгипетська пальметка; 5 — сфінкс; </a:t>
            </a:r>
            <a:r>
              <a:rPr lang="uk-UA" sz="2000" i="1" dirty="0">
                <a:solidFill>
                  <a:srgbClr val="002060"/>
                </a:solidFill>
              </a:rPr>
              <a:t>6 - </a:t>
            </a:r>
            <a:r>
              <a:rPr lang="uk-UA" sz="2000" dirty="0">
                <a:solidFill>
                  <a:srgbClr val="002060"/>
                </a:solidFill>
              </a:rPr>
              <a:t>парадне крісло з ніжками у вигляді звірячих лап (м'яка оббивка).</a:t>
            </a:r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94516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25000">
              <a:srgbClr val="92D050"/>
            </a:gs>
            <a:gs pos="75000">
              <a:srgbClr val="00B050"/>
            </a:gs>
            <a:gs pos="100000">
              <a:srgbClr val="7030A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4000" b="1" dirty="0" err="1" smtClean="0">
                <a:solidFill>
                  <a:srgbClr val="FF0000"/>
                </a:solidFill>
              </a:rPr>
              <a:t>Стилі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>
                <a:solidFill>
                  <a:srgbClr val="FF0000"/>
                </a:solidFill>
              </a:rPr>
              <a:t>Давньої</a:t>
            </a:r>
            <a:r>
              <a:rPr lang="ru-RU" sz="4000" b="1" dirty="0">
                <a:solidFill>
                  <a:srgbClr val="FF0000"/>
                </a:solidFill>
              </a:rPr>
              <a:t> </a:t>
            </a:r>
            <a:r>
              <a:rPr lang="ru-RU" sz="4000" b="1" dirty="0" err="1">
                <a:solidFill>
                  <a:srgbClr val="FF0000"/>
                </a:solidFill>
              </a:rPr>
              <a:t>Греції</a:t>
            </a:r>
            <a:r>
              <a:rPr lang="ru-RU" sz="4000" b="1" dirty="0">
                <a:solidFill>
                  <a:srgbClr val="FF0000"/>
                </a:solidFill>
              </a:rPr>
              <a:t>:</a:t>
            </a:r>
            <a:br>
              <a:rPr lang="ru-RU" sz="4000" b="1" dirty="0">
                <a:solidFill>
                  <a:srgbClr val="FF000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/ — </a:t>
            </a:r>
            <a:r>
              <a:rPr lang="ru-RU" sz="2000" dirty="0" err="1">
                <a:solidFill>
                  <a:srgbClr val="002060"/>
                </a:solidFill>
              </a:rPr>
              <a:t>клісмос</a:t>
            </a:r>
            <a:r>
              <a:rPr lang="ru-RU" sz="2000" dirty="0">
                <a:solidFill>
                  <a:srgbClr val="002060"/>
                </a:solidFill>
              </a:rPr>
              <a:t>, </a:t>
            </a:r>
            <a:r>
              <a:rPr lang="ru-RU" sz="2000" dirty="0" err="1">
                <a:solidFill>
                  <a:srgbClr val="002060"/>
                </a:solidFill>
              </a:rPr>
              <a:t>елегантна</a:t>
            </a:r>
            <a:r>
              <a:rPr lang="ru-RU" sz="2000" dirty="0">
                <a:solidFill>
                  <a:srgbClr val="002060"/>
                </a:solidFill>
              </a:rPr>
              <a:t> форма </a:t>
            </a:r>
            <a:r>
              <a:rPr lang="ru-RU" sz="2000" dirty="0" err="1">
                <a:solidFill>
                  <a:srgbClr val="002060"/>
                </a:solidFill>
              </a:rPr>
              <a:t>грецького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стільця</a:t>
            </a:r>
            <a:r>
              <a:rPr lang="ru-RU" sz="2000" dirty="0">
                <a:solidFill>
                  <a:srgbClr val="002060"/>
                </a:solidFill>
              </a:rPr>
              <a:t> з </a:t>
            </a:r>
            <a:r>
              <a:rPr lang="ru-RU" sz="2000" dirty="0" err="1">
                <a:solidFill>
                  <a:srgbClr val="002060"/>
                </a:solidFill>
              </a:rPr>
              <a:t>однаково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вигнутими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ніжками</a:t>
            </a:r>
            <a:r>
              <a:rPr lang="ru-RU" sz="2000" dirty="0">
                <a:solidFill>
                  <a:srgbClr val="002060"/>
                </a:solidFill>
              </a:rPr>
              <a:t> та </a:t>
            </a:r>
            <a:r>
              <a:rPr lang="ru-RU" sz="2000" dirty="0" err="1">
                <a:solidFill>
                  <a:srgbClr val="002060"/>
                </a:solidFill>
              </a:rPr>
              <a:t>спинкою</a:t>
            </a:r>
            <a:r>
              <a:rPr lang="ru-RU" sz="2000" dirty="0">
                <a:solidFill>
                  <a:srgbClr val="002060"/>
                </a:solidFill>
              </a:rPr>
              <a:t>; 2 — </a:t>
            </a:r>
            <a:r>
              <a:rPr lang="ru-RU" sz="2000" dirty="0" err="1">
                <a:solidFill>
                  <a:srgbClr val="002060"/>
                </a:solidFill>
              </a:rPr>
              <a:t>кіма</a:t>
            </a:r>
            <a:r>
              <a:rPr lang="ru-RU" sz="2000" dirty="0">
                <a:solidFill>
                  <a:srgbClr val="002060"/>
                </a:solidFill>
              </a:rPr>
              <a:t> (</a:t>
            </a:r>
            <a:r>
              <a:rPr lang="ru-RU" sz="2000" dirty="0" err="1">
                <a:solidFill>
                  <a:srgbClr val="002060"/>
                </a:solidFill>
              </a:rPr>
              <a:t>хвиля</a:t>
            </a:r>
            <a:r>
              <a:rPr lang="ru-RU" sz="2000" dirty="0">
                <a:solidFill>
                  <a:srgbClr val="002060"/>
                </a:solidFill>
              </a:rPr>
              <a:t>, </a:t>
            </a:r>
            <a:r>
              <a:rPr lang="ru-RU" sz="2000" dirty="0" err="1">
                <a:solidFill>
                  <a:srgbClr val="002060"/>
                </a:solidFill>
              </a:rPr>
              <a:t>що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набігає</a:t>
            </a:r>
            <a:r>
              <a:rPr lang="ru-RU" sz="2000" dirty="0">
                <a:solidFill>
                  <a:srgbClr val="002060"/>
                </a:solidFill>
              </a:rPr>
              <a:t>); 3 — </a:t>
            </a:r>
            <a:r>
              <a:rPr lang="ru-RU" sz="2000" dirty="0" err="1">
                <a:solidFill>
                  <a:srgbClr val="002060"/>
                </a:solidFill>
              </a:rPr>
              <a:t>пальметка</a:t>
            </a:r>
            <a:r>
              <a:rPr lang="ru-RU" sz="2000" dirty="0">
                <a:solidFill>
                  <a:srgbClr val="002060"/>
                </a:solidFill>
              </a:rPr>
              <a:t>, 4 — саркофаг </a:t>
            </a:r>
            <a:r>
              <a:rPr lang="ru-RU" sz="2000" dirty="0" err="1">
                <a:solidFill>
                  <a:srgbClr val="002060"/>
                </a:solidFill>
              </a:rPr>
              <a:t>із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Абусір</a:t>
            </a:r>
            <a:r>
              <a:rPr lang="ru-RU" sz="2000" dirty="0">
                <a:solidFill>
                  <a:srgbClr val="002060"/>
                </a:solidFill>
              </a:rPr>
              <a:t>; 5 - </a:t>
            </a:r>
            <a:r>
              <a:rPr lang="ru-RU" sz="2000" dirty="0" err="1">
                <a:solidFill>
                  <a:srgbClr val="002060"/>
                </a:solidFill>
              </a:rPr>
              <a:t>візерунок</a:t>
            </a:r>
            <a:r>
              <a:rPr lang="ru-RU" sz="2000" dirty="0">
                <a:solidFill>
                  <a:srgbClr val="002060"/>
                </a:solidFill>
              </a:rPr>
              <a:t> фризу </a:t>
            </a:r>
            <a:r>
              <a:rPr lang="ru-RU" sz="2000" dirty="0" err="1">
                <a:solidFill>
                  <a:srgbClr val="002060"/>
                </a:solidFill>
              </a:rPr>
              <a:t>із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стрічкового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переплетіння</a:t>
            </a:r>
            <a:r>
              <a:rPr lang="ru-RU" sz="2000" dirty="0">
                <a:solidFill>
                  <a:srgbClr val="002060"/>
                </a:solidFill>
              </a:rPr>
              <a:t>; 6 — </a:t>
            </a:r>
            <a:r>
              <a:rPr lang="ru-RU" sz="2000" dirty="0" err="1">
                <a:solidFill>
                  <a:srgbClr val="002060"/>
                </a:solidFill>
              </a:rPr>
              <a:t>складний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стілець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із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загнутими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всередину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ніжками</a:t>
            </a:r>
            <a:r>
              <a:rPr lang="ru-RU" sz="2000" dirty="0">
                <a:solidFill>
                  <a:srgbClr val="002060"/>
                </a:solidFill>
              </a:rPr>
              <a:t>; 7 — меандр; 8 — трон без спинки з </a:t>
            </a:r>
            <a:r>
              <a:rPr lang="ru-RU" sz="2000" dirty="0" err="1">
                <a:solidFill>
                  <a:srgbClr val="002060"/>
                </a:solidFill>
              </a:rPr>
              <a:t>підставкою</a:t>
            </a:r>
            <a:r>
              <a:rPr lang="ru-RU" sz="2000" dirty="0">
                <a:solidFill>
                  <a:srgbClr val="002060"/>
                </a:solidFill>
              </a:rPr>
              <a:t> для </a:t>
            </a:r>
            <a:r>
              <a:rPr lang="ru-RU" sz="2000" dirty="0" err="1">
                <a:solidFill>
                  <a:srgbClr val="002060"/>
                </a:solidFill>
              </a:rPr>
              <a:t>ніг</a:t>
            </a:r>
            <a:r>
              <a:rPr lang="ru-RU" sz="2000" dirty="0">
                <a:solidFill>
                  <a:srgbClr val="002060"/>
                </a:solidFill>
              </a:rPr>
              <a:t>.</a:t>
            </a:r>
            <a:br>
              <a:rPr lang="ru-RU" sz="2000" dirty="0">
                <a:solidFill>
                  <a:srgbClr val="002060"/>
                </a:solidFill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046" y="1885300"/>
            <a:ext cx="6768752" cy="4143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979541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25000">
              <a:srgbClr val="92D050"/>
            </a:gs>
            <a:gs pos="75000">
              <a:srgbClr val="00B050"/>
            </a:gs>
            <a:gs pos="100000">
              <a:srgbClr val="7030A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4000" b="1" dirty="0" err="1">
                <a:solidFill>
                  <a:srgbClr val="FF0000"/>
                </a:solidFill>
              </a:rPr>
              <a:t>Стилі</a:t>
            </a:r>
            <a:r>
              <a:rPr lang="ru-RU" sz="4000" b="1" dirty="0">
                <a:solidFill>
                  <a:srgbClr val="FF0000"/>
                </a:solidFill>
              </a:rPr>
              <a:t> </a:t>
            </a:r>
            <a:r>
              <a:rPr lang="ru-RU" sz="4000" b="1" dirty="0" err="1">
                <a:solidFill>
                  <a:srgbClr val="FF0000"/>
                </a:solidFill>
              </a:rPr>
              <a:t>Давнього</a:t>
            </a:r>
            <a:r>
              <a:rPr lang="ru-RU" sz="4000" b="1" dirty="0">
                <a:solidFill>
                  <a:srgbClr val="FF0000"/>
                </a:solidFill>
              </a:rPr>
              <a:t> Риму:</a:t>
            </a:r>
            <a:br>
              <a:rPr lang="ru-RU" sz="4000" b="1" dirty="0">
                <a:solidFill>
                  <a:srgbClr val="FF0000"/>
                </a:solidFill>
              </a:rPr>
            </a:br>
            <a:r>
              <a:rPr lang="ru-RU" sz="2700" dirty="0">
                <a:solidFill>
                  <a:srgbClr val="002060"/>
                </a:solidFill>
              </a:rPr>
              <a:t>1 – </a:t>
            </a:r>
            <a:r>
              <a:rPr lang="ru-RU" sz="2700" dirty="0" err="1">
                <a:solidFill>
                  <a:srgbClr val="002060"/>
                </a:solidFill>
              </a:rPr>
              <a:t>стіл</a:t>
            </a:r>
            <a:r>
              <a:rPr lang="ru-RU" sz="2700" dirty="0">
                <a:solidFill>
                  <a:srgbClr val="002060"/>
                </a:solidFill>
              </a:rPr>
              <a:t>; 2- лев; 3- </a:t>
            </a:r>
            <a:r>
              <a:rPr lang="ru-RU" sz="2700" dirty="0" err="1">
                <a:solidFill>
                  <a:srgbClr val="002060"/>
                </a:solidFill>
              </a:rPr>
              <a:t>римський</a:t>
            </a:r>
            <a:r>
              <a:rPr lang="ru-RU" sz="2700" dirty="0">
                <a:solidFill>
                  <a:srgbClr val="002060"/>
                </a:solidFill>
              </a:rPr>
              <a:t> акант; 4- </a:t>
            </a:r>
            <a:r>
              <a:rPr lang="ru-RU" sz="2700" dirty="0" err="1">
                <a:solidFill>
                  <a:srgbClr val="002060"/>
                </a:solidFill>
              </a:rPr>
              <a:t>римські</a:t>
            </a:r>
            <a:r>
              <a:rPr lang="ru-RU" sz="2700" dirty="0">
                <a:solidFill>
                  <a:srgbClr val="002060"/>
                </a:solidFill>
              </a:rPr>
              <a:t> </a:t>
            </a:r>
            <a:r>
              <a:rPr lang="ru-RU" sz="2700" dirty="0" err="1">
                <a:solidFill>
                  <a:srgbClr val="002060"/>
                </a:solidFill>
              </a:rPr>
              <a:t>форми</a:t>
            </a:r>
            <a:r>
              <a:rPr lang="ru-RU" sz="2700" dirty="0">
                <a:solidFill>
                  <a:srgbClr val="002060"/>
                </a:solidFill>
              </a:rPr>
              <a:t> </a:t>
            </a:r>
            <a:r>
              <a:rPr lang="ru-RU" sz="2700" dirty="0" err="1">
                <a:solidFill>
                  <a:srgbClr val="002060"/>
                </a:solidFill>
              </a:rPr>
              <a:t>меблевих</a:t>
            </a:r>
            <a:r>
              <a:rPr lang="ru-RU" sz="2700" dirty="0">
                <a:solidFill>
                  <a:srgbClr val="002060"/>
                </a:solidFill>
              </a:rPr>
              <a:t> </a:t>
            </a:r>
            <a:r>
              <a:rPr lang="ru-RU" sz="2700" dirty="0" err="1">
                <a:solidFill>
                  <a:srgbClr val="002060"/>
                </a:solidFill>
              </a:rPr>
              <a:t>ніжок</a:t>
            </a:r>
            <a:r>
              <a:rPr lang="ru-RU" sz="2700" dirty="0">
                <a:solidFill>
                  <a:srgbClr val="002060"/>
                </a:solidFill>
              </a:rPr>
              <a:t>; 5 – </a:t>
            </a:r>
            <a:r>
              <a:rPr lang="ru-RU" sz="2700" dirty="0" err="1">
                <a:solidFill>
                  <a:srgbClr val="002060"/>
                </a:solidFill>
              </a:rPr>
              <a:t>лапи</a:t>
            </a:r>
            <a:r>
              <a:rPr lang="ru-RU" sz="2700" dirty="0">
                <a:solidFill>
                  <a:srgbClr val="002060"/>
                </a:solidFill>
              </a:rPr>
              <a:t> лева.</a:t>
            </a:r>
            <a:br>
              <a:rPr lang="ru-RU" sz="2700" dirty="0">
                <a:solidFill>
                  <a:srgbClr val="002060"/>
                </a:solidFill>
              </a:rPr>
            </a:br>
            <a:endParaRPr lang="ru-RU" sz="2700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56792"/>
            <a:ext cx="3888432" cy="4824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00864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25000">
              <a:srgbClr val="92D050"/>
            </a:gs>
            <a:gs pos="75000">
              <a:srgbClr val="00B050"/>
            </a:gs>
            <a:gs pos="100000">
              <a:srgbClr val="7030A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3600" b="1" dirty="0" err="1" smtClean="0">
                <a:solidFill>
                  <a:srgbClr val="FF0000"/>
                </a:solidFill>
              </a:rPr>
              <a:t>Зразки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>
                <a:solidFill>
                  <a:srgbClr val="FF0000"/>
                </a:solidFill>
              </a:rPr>
              <a:t>візантійського</a:t>
            </a:r>
            <a:r>
              <a:rPr lang="ru-RU" sz="3600" b="1" dirty="0">
                <a:solidFill>
                  <a:srgbClr val="FF0000"/>
                </a:solidFill>
              </a:rPr>
              <a:t> і </a:t>
            </a:r>
            <a:r>
              <a:rPr lang="ru-RU" sz="3600" b="1" dirty="0" err="1">
                <a:solidFill>
                  <a:srgbClr val="FF0000"/>
                </a:solidFill>
              </a:rPr>
              <a:t>романського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err="1">
                <a:solidFill>
                  <a:srgbClr val="FF0000"/>
                </a:solidFill>
              </a:rPr>
              <a:t>стилів</a:t>
            </a:r>
            <a:r>
              <a:rPr lang="ru-RU" sz="3600" b="1" dirty="0">
                <a:solidFill>
                  <a:srgbClr val="FF0000"/>
                </a:solidFill>
              </a:rPr>
              <a:t>:</a:t>
            </a:r>
            <a:br>
              <a:rPr lang="ru-RU" sz="3600" b="1" dirty="0">
                <a:solidFill>
                  <a:srgbClr val="FF000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/ — трон з аркадами; 2 — </a:t>
            </a:r>
            <a:r>
              <a:rPr lang="ru-RU" sz="2000" dirty="0" err="1">
                <a:solidFill>
                  <a:srgbClr val="002060"/>
                </a:solidFill>
              </a:rPr>
              <a:t>церковна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скриня</a:t>
            </a:r>
            <a:r>
              <a:rPr lang="ru-RU" sz="2000" dirty="0">
                <a:solidFill>
                  <a:srgbClr val="002060"/>
                </a:solidFill>
              </a:rPr>
              <a:t> на </a:t>
            </a:r>
            <a:r>
              <a:rPr lang="ru-RU" sz="2000" dirty="0" err="1">
                <a:solidFill>
                  <a:srgbClr val="002060"/>
                </a:solidFill>
              </a:rPr>
              <a:t>ніжках</a:t>
            </a:r>
            <a:r>
              <a:rPr lang="ru-RU" sz="2000" dirty="0">
                <a:solidFill>
                  <a:srgbClr val="002060"/>
                </a:solidFill>
              </a:rPr>
              <a:t> з </a:t>
            </a:r>
            <a:r>
              <a:rPr lang="ru-RU" sz="2000" dirty="0" err="1">
                <a:solidFill>
                  <a:srgbClr val="002060"/>
                </a:solidFill>
              </a:rPr>
              <a:t>обманними</a:t>
            </a:r>
            <a:r>
              <a:rPr lang="ru-RU" sz="2000" dirty="0">
                <a:solidFill>
                  <a:srgbClr val="002060"/>
                </a:solidFill>
              </a:rPr>
              <a:t> (</a:t>
            </a:r>
            <a:r>
              <a:rPr lang="ru-RU" sz="2000" dirty="0" err="1">
                <a:solidFill>
                  <a:srgbClr val="002060"/>
                </a:solidFill>
              </a:rPr>
              <a:t>удаваними</a:t>
            </a:r>
            <a:r>
              <a:rPr lang="ru-RU" sz="2000" dirty="0">
                <a:solidFill>
                  <a:srgbClr val="002060"/>
                </a:solidFill>
              </a:rPr>
              <a:t>) аркадами; І — </a:t>
            </a:r>
            <a:r>
              <a:rPr lang="ru-RU" sz="2000" dirty="0" err="1">
                <a:solidFill>
                  <a:srgbClr val="002060"/>
                </a:solidFill>
              </a:rPr>
              <a:t>візантійсько-романський</a:t>
            </a:r>
            <a:r>
              <a:rPr lang="ru-RU" sz="2000" dirty="0">
                <a:solidFill>
                  <a:srgbClr val="002060"/>
                </a:solidFill>
              </a:rPr>
              <a:t> акант; 4 — сирена; 5 — </a:t>
            </a:r>
            <a:r>
              <a:rPr lang="ru-RU" sz="2000" dirty="0" err="1">
                <a:solidFill>
                  <a:srgbClr val="002060"/>
                </a:solidFill>
              </a:rPr>
              <a:t>ранньосередньовічний</a:t>
            </a:r>
            <a:r>
              <a:rPr lang="ru-RU" sz="2000" dirty="0">
                <a:solidFill>
                  <a:srgbClr val="002060"/>
                </a:solidFill>
              </a:rPr>
              <a:t> точений </a:t>
            </a:r>
            <a:r>
              <a:rPr lang="ru-RU" sz="2000" dirty="0" err="1">
                <a:solidFill>
                  <a:srgbClr val="002060"/>
                </a:solidFill>
              </a:rPr>
              <a:t>стілець</a:t>
            </a:r>
            <a:r>
              <a:rPr lang="ru-RU" sz="2000" dirty="0">
                <a:solidFill>
                  <a:srgbClr val="002060"/>
                </a:solidFill>
              </a:rPr>
              <a:t>; б — </a:t>
            </a:r>
            <a:r>
              <a:rPr lang="ru-RU" sz="2000" dirty="0" err="1">
                <a:solidFill>
                  <a:srgbClr val="002060"/>
                </a:solidFill>
              </a:rPr>
              <a:t>скриня</a:t>
            </a:r>
            <a:r>
              <a:rPr lang="ru-RU" sz="2000" dirty="0">
                <a:solidFill>
                  <a:srgbClr val="002060"/>
                </a:solidFill>
              </a:rPr>
              <a:t> і </a:t>
            </a:r>
            <a:r>
              <a:rPr lang="ru-RU" sz="2000" dirty="0" err="1">
                <a:solidFill>
                  <a:srgbClr val="002060"/>
                </a:solidFill>
              </a:rPr>
              <a:t>сідлоподібним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піком</a:t>
            </a:r>
            <a:r>
              <a:rPr lang="ru-RU" sz="2000" dirty="0">
                <a:solidFill>
                  <a:srgbClr val="002060"/>
                </a:solidFill>
              </a:rPr>
              <a:t>, </a:t>
            </a:r>
            <a:r>
              <a:rPr lang="ru-RU" sz="2000" dirty="0" err="1">
                <a:solidFill>
                  <a:srgbClr val="002060"/>
                </a:solidFill>
              </a:rPr>
              <a:t>декорована</a:t>
            </a:r>
            <a:r>
              <a:rPr lang="ru-RU" sz="2000" dirty="0">
                <a:solidFill>
                  <a:srgbClr val="002060"/>
                </a:solidFill>
              </a:rPr>
              <a:t> бронзовою </a:t>
            </a:r>
            <a:r>
              <a:rPr lang="ru-RU" sz="2000" dirty="0" err="1">
                <a:solidFill>
                  <a:srgbClr val="002060"/>
                </a:solidFill>
              </a:rPr>
              <a:t>чеканкою</a:t>
            </a:r>
            <a:r>
              <a:rPr lang="ru-RU" sz="2000" dirty="0">
                <a:solidFill>
                  <a:srgbClr val="002060"/>
                </a:solidFill>
              </a:rPr>
              <a:t> з </a:t>
            </a:r>
            <a:r>
              <a:rPr lang="ru-RU" sz="2000" dirty="0" err="1">
                <a:solidFill>
                  <a:srgbClr val="002060"/>
                </a:solidFill>
              </a:rPr>
              <a:t>фігурним</a:t>
            </a:r>
            <a:r>
              <a:rPr lang="ru-RU" sz="2000" dirty="0">
                <a:solidFill>
                  <a:srgbClr val="002060"/>
                </a:solidFill>
              </a:rPr>
              <a:t> орнаментом; 7 — </a:t>
            </a:r>
            <a:r>
              <a:rPr lang="ru-RU" sz="2000" dirty="0" err="1">
                <a:solidFill>
                  <a:srgbClr val="002060"/>
                </a:solidFill>
              </a:rPr>
              <a:t>шафа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із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церковної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рисниці</a:t>
            </a:r>
            <a:r>
              <a:rPr lang="ru-RU" sz="2000" dirty="0">
                <a:solidFill>
                  <a:srgbClr val="002060"/>
                </a:solidFill>
              </a:rPr>
              <a:t>.</a:t>
            </a:r>
            <a:br>
              <a:rPr lang="ru-RU" sz="2000" dirty="0">
                <a:solidFill>
                  <a:srgbClr val="002060"/>
                </a:solidFill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76872"/>
            <a:ext cx="5065338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795861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25000">
              <a:srgbClr val="92D050"/>
            </a:gs>
            <a:gs pos="75000">
              <a:srgbClr val="00B050"/>
            </a:gs>
            <a:gs pos="100000">
              <a:srgbClr val="7030A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3600" b="1" dirty="0" err="1">
                <a:solidFill>
                  <a:srgbClr val="FF0000"/>
                </a:solidFill>
              </a:rPr>
              <a:t>Зразки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err="1">
                <a:solidFill>
                  <a:srgbClr val="FF0000"/>
                </a:solidFill>
              </a:rPr>
              <a:t>готичного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err="1">
                <a:solidFill>
                  <a:srgbClr val="FF0000"/>
                </a:solidFill>
              </a:rPr>
              <a:t>мистецтва</a:t>
            </a:r>
            <a:r>
              <a:rPr lang="ru-RU" sz="3600" b="1" dirty="0">
                <a:solidFill>
                  <a:srgbClr val="FF0000"/>
                </a:solidFill>
              </a:rPr>
              <a:t>:</a:t>
            </a:r>
            <a:br>
              <a:rPr lang="ru-RU" sz="3600" b="1" dirty="0">
                <a:solidFill>
                  <a:srgbClr val="FF000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1800" dirty="0">
                <a:solidFill>
                  <a:srgbClr val="002060"/>
                </a:solidFill>
              </a:rPr>
              <a:t>1 — буфет "</a:t>
            </a:r>
            <a:r>
              <a:rPr lang="ru-RU" sz="1800" dirty="0" err="1">
                <a:solidFill>
                  <a:srgbClr val="002060"/>
                </a:solidFill>
              </a:rPr>
              <a:t>сходинками</a:t>
            </a:r>
            <a:r>
              <a:rPr lang="ru-RU" sz="1800" dirty="0">
                <a:solidFill>
                  <a:srgbClr val="002060"/>
                </a:solidFill>
              </a:rPr>
              <a:t>" з невеликим </a:t>
            </a:r>
            <a:r>
              <a:rPr lang="ru-RU" sz="1800" dirty="0" err="1">
                <a:solidFill>
                  <a:srgbClr val="002060"/>
                </a:solidFill>
              </a:rPr>
              <a:t>балдахіном</a:t>
            </a:r>
            <a:r>
              <a:rPr lang="ru-RU" sz="1800" dirty="0">
                <a:solidFill>
                  <a:srgbClr val="002060"/>
                </a:solidFill>
              </a:rPr>
              <a:t> і </a:t>
            </a:r>
            <a:r>
              <a:rPr lang="ru-RU" sz="1800" dirty="0" err="1">
                <a:solidFill>
                  <a:srgbClr val="002060"/>
                </a:solidFill>
              </a:rPr>
              <a:t>багатою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різьбою</a:t>
            </a:r>
            <a:r>
              <a:rPr lang="ru-RU" sz="1800" dirty="0">
                <a:solidFill>
                  <a:srgbClr val="002060"/>
                </a:solidFill>
              </a:rPr>
              <a:t>; 2 — </a:t>
            </a:r>
            <a:r>
              <a:rPr lang="ru-RU" sz="1800" dirty="0" err="1">
                <a:solidFill>
                  <a:srgbClr val="002060"/>
                </a:solidFill>
              </a:rPr>
              <a:t>простий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стілець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із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дощок</a:t>
            </a:r>
            <a:r>
              <a:rPr lang="ru-RU" sz="1800" dirty="0">
                <a:solidFill>
                  <a:srgbClr val="002060"/>
                </a:solidFill>
              </a:rPr>
              <a:t>; 3 — .</a:t>
            </a:r>
            <a:r>
              <a:rPr lang="ru-RU" sz="1800" dirty="0" err="1">
                <a:solidFill>
                  <a:srgbClr val="002060"/>
                </a:solidFill>
              </a:rPr>
              <a:t>лляні</a:t>
            </a:r>
            <a:r>
              <a:rPr lang="ru-RU" sz="1800" dirty="0">
                <a:solidFill>
                  <a:srgbClr val="002060"/>
                </a:solidFill>
              </a:rPr>
              <a:t> складки; 4— </a:t>
            </a:r>
            <a:r>
              <a:rPr lang="ru-RU" sz="1800" dirty="0" err="1">
                <a:solidFill>
                  <a:srgbClr val="002060"/>
                </a:solidFill>
              </a:rPr>
              <a:t>північне-німецьке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крісло</a:t>
            </a:r>
            <a:r>
              <a:rPr lang="ru-RU" sz="1800" dirty="0">
                <a:solidFill>
                  <a:srgbClr val="002060"/>
                </a:solidFill>
              </a:rPr>
              <a:t> з </a:t>
            </a:r>
            <a:r>
              <a:rPr lang="ru-RU" sz="1800" dirty="0" err="1">
                <a:solidFill>
                  <a:srgbClr val="002060"/>
                </a:solidFill>
              </a:rPr>
              <a:t>нижньою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частиною</a:t>
            </a:r>
            <a:r>
              <a:rPr lang="ru-RU" sz="1800" dirty="0">
                <a:solidFill>
                  <a:srgbClr val="002060"/>
                </a:solidFill>
              </a:rPr>
              <a:t> у </a:t>
            </a:r>
            <a:r>
              <a:rPr lang="ru-RU" sz="1800" dirty="0" err="1">
                <a:solidFill>
                  <a:srgbClr val="002060"/>
                </a:solidFill>
              </a:rPr>
              <a:t>вигляді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скрині</a:t>
            </a:r>
            <a:r>
              <a:rPr lang="ru-RU" sz="1800" dirty="0">
                <a:solidFill>
                  <a:srgbClr val="002060"/>
                </a:solidFill>
              </a:rPr>
              <a:t>, </a:t>
            </a:r>
            <a:r>
              <a:rPr lang="ru-RU" sz="1800" dirty="0" err="1">
                <a:solidFill>
                  <a:srgbClr val="002060"/>
                </a:solidFill>
              </a:rPr>
              <a:t>прикрашене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фільонками</a:t>
            </a:r>
            <a:r>
              <a:rPr lang="ru-RU" sz="1800" dirty="0">
                <a:solidFill>
                  <a:srgbClr val="002060"/>
                </a:solidFill>
              </a:rPr>
              <a:t> (</a:t>
            </a:r>
            <a:r>
              <a:rPr lang="en-US" sz="1800" dirty="0">
                <a:solidFill>
                  <a:srgbClr val="002060"/>
                </a:solidFill>
              </a:rPr>
              <a:t>XV </a:t>
            </a:r>
            <a:r>
              <a:rPr lang="ru-RU" sz="1800" dirty="0">
                <a:solidFill>
                  <a:srgbClr val="002060"/>
                </a:solidFill>
              </a:rPr>
              <a:t>ст.); 5 — </a:t>
            </a:r>
            <a:r>
              <a:rPr lang="ru-RU" sz="1800" dirty="0" err="1">
                <a:solidFill>
                  <a:srgbClr val="002060"/>
                </a:solidFill>
              </a:rPr>
              <a:t>масверк</a:t>
            </a:r>
            <a:r>
              <a:rPr lang="ru-RU" sz="1800" dirty="0">
                <a:solidFill>
                  <a:srgbClr val="002060"/>
                </a:solidFill>
              </a:rPr>
              <a:t> (</a:t>
            </a:r>
            <a:r>
              <a:rPr lang="ru-RU" sz="1800" dirty="0" err="1">
                <a:solidFill>
                  <a:srgbClr val="002060"/>
                </a:solidFill>
              </a:rPr>
              <a:t>ажурний</a:t>
            </a:r>
            <a:r>
              <a:rPr lang="ru-RU" sz="1800" dirty="0">
                <a:solidFill>
                  <a:srgbClr val="002060"/>
                </a:solidFill>
              </a:rPr>
              <a:t> орнамент); 6 — орнамент </a:t>
            </a:r>
            <a:r>
              <a:rPr lang="ru-RU" sz="1800" dirty="0" err="1">
                <a:solidFill>
                  <a:srgbClr val="002060"/>
                </a:solidFill>
              </a:rPr>
              <a:t>плоскої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різьби</a:t>
            </a:r>
            <a:r>
              <a:rPr lang="ru-RU" sz="1800" dirty="0">
                <a:solidFill>
                  <a:srgbClr val="002060"/>
                </a:solidFill>
              </a:rPr>
              <a:t>; 7 — розетка; 8 — проста лавка (</a:t>
            </a:r>
            <a:r>
              <a:rPr lang="en-US" sz="1800" dirty="0">
                <a:solidFill>
                  <a:srgbClr val="002060"/>
                </a:solidFill>
              </a:rPr>
              <a:t>XV </a:t>
            </a:r>
            <a:r>
              <a:rPr lang="ru-RU" sz="1800" dirty="0">
                <a:solidFill>
                  <a:srgbClr val="002060"/>
                </a:solidFill>
              </a:rPr>
              <a:t>ст.); 9 — </a:t>
            </a:r>
            <a:r>
              <a:rPr lang="ru-RU" sz="1800" dirty="0" err="1">
                <a:solidFill>
                  <a:srgbClr val="002060"/>
                </a:solidFill>
              </a:rPr>
              <a:t>готичний</a:t>
            </a:r>
            <a:r>
              <a:rPr lang="ru-RU" sz="1800" dirty="0">
                <a:solidFill>
                  <a:srgbClr val="002060"/>
                </a:solidFill>
              </a:rPr>
              <a:t> акант.</a:t>
            </a:r>
            <a:br>
              <a:rPr lang="ru-RU" sz="1800" dirty="0">
                <a:solidFill>
                  <a:srgbClr val="002060"/>
                </a:solidFill>
              </a:rPr>
            </a:b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458" y="1669543"/>
            <a:ext cx="4072447" cy="4711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742531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25000">
              <a:srgbClr val="92D050"/>
            </a:gs>
            <a:gs pos="75000">
              <a:srgbClr val="00B050"/>
            </a:gs>
            <a:gs pos="100000">
              <a:srgbClr val="7030A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3100" b="1" dirty="0" err="1" smtClean="0">
                <a:solidFill>
                  <a:srgbClr val="FF0000"/>
                </a:solidFill>
              </a:rPr>
              <a:t>Зразки</a:t>
            </a:r>
            <a:r>
              <a:rPr lang="ru-RU" sz="3100" b="1" dirty="0" smtClean="0">
                <a:solidFill>
                  <a:srgbClr val="FF0000"/>
                </a:solidFill>
              </a:rPr>
              <a:t> </a:t>
            </a:r>
            <a:r>
              <a:rPr lang="ru-RU" sz="3100" b="1" dirty="0" err="1">
                <a:solidFill>
                  <a:srgbClr val="FF0000"/>
                </a:solidFill>
              </a:rPr>
              <a:t>мистецтва</a:t>
            </a:r>
            <a:r>
              <a:rPr lang="ru-RU" sz="3100" b="1" dirty="0">
                <a:solidFill>
                  <a:srgbClr val="FF0000"/>
                </a:solidFill>
              </a:rPr>
              <a:t> </a:t>
            </a:r>
            <a:r>
              <a:rPr lang="ru-RU" sz="3100" b="1" dirty="0" err="1">
                <a:solidFill>
                  <a:srgbClr val="FF0000"/>
                </a:solidFill>
              </a:rPr>
              <a:t>епохи</a:t>
            </a:r>
            <a:r>
              <a:rPr lang="ru-RU" sz="3100" b="1" dirty="0">
                <a:solidFill>
                  <a:srgbClr val="FF0000"/>
                </a:solidFill>
              </a:rPr>
              <a:t> </a:t>
            </a:r>
            <a:r>
              <a:rPr lang="ru-RU" sz="3100" b="1" dirty="0" err="1">
                <a:solidFill>
                  <a:srgbClr val="FF0000"/>
                </a:solidFill>
              </a:rPr>
              <a:t>Відродження</a:t>
            </a:r>
            <a:r>
              <a:rPr lang="ru-RU" sz="3100" b="1" dirty="0">
                <a:solidFill>
                  <a:srgbClr val="FF0000"/>
                </a:solidFill>
              </a:rPr>
              <a:t> (</a:t>
            </a:r>
            <a:r>
              <a:rPr lang="ru-RU" sz="3100" b="1" dirty="0" err="1">
                <a:solidFill>
                  <a:srgbClr val="FF0000"/>
                </a:solidFill>
              </a:rPr>
              <a:t>Ренесанс</a:t>
            </a:r>
            <a:r>
              <a:rPr lang="ru-RU" sz="3100" b="1" dirty="0">
                <a:solidFill>
                  <a:srgbClr val="FF0000"/>
                </a:solidFill>
              </a:rPr>
              <a:t>):</a:t>
            </a:r>
            <a:r>
              <a:rPr lang="ru-RU" sz="3300" dirty="0">
                <a:solidFill>
                  <a:srgbClr val="002060"/>
                </a:solidFill>
              </a:rPr>
              <a:t/>
            </a:r>
            <a:br>
              <a:rPr lang="ru-RU" sz="3300" dirty="0">
                <a:solidFill>
                  <a:srgbClr val="002060"/>
                </a:solidFill>
              </a:rPr>
            </a:br>
            <a:r>
              <a:rPr lang="ru-RU" sz="1800" dirty="0">
                <a:solidFill>
                  <a:srgbClr val="002060"/>
                </a:solidFill>
              </a:rPr>
              <a:t>1 — </a:t>
            </a:r>
            <a:r>
              <a:rPr lang="ru-RU" sz="1800" dirty="0" err="1">
                <a:solidFill>
                  <a:srgbClr val="002060"/>
                </a:solidFill>
              </a:rPr>
              <a:t>каса</a:t>
            </a:r>
            <a:r>
              <a:rPr lang="ru-RU" sz="1800" dirty="0">
                <a:solidFill>
                  <a:srgbClr val="002060"/>
                </a:solidFill>
              </a:rPr>
              <a:t>-панка (</a:t>
            </a:r>
            <a:r>
              <a:rPr lang="ru-RU" sz="1800" dirty="0" err="1">
                <a:solidFill>
                  <a:srgbClr val="002060"/>
                </a:solidFill>
              </a:rPr>
              <a:t>Флоренція</a:t>
            </a:r>
            <a:r>
              <a:rPr lang="ru-RU" sz="1800" dirty="0">
                <a:solidFill>
                  <a:srgbClr val="002060"/>
                </a:solidFill>
              </a:rPr>
              <a:t>); 2 — </a:t>
            </a:r>
            <a:r>
              <a:rPr lang="ru-RU" sz="1800" dirty="0" err="1">
                <a:solidFill>
                  <a:srgbClr val="002060"/>
                </a:solidFill>
              </a:rPr>
              <a:t>французький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ренесансний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стіл</a:t>
            </a:r>
            <a:r>
              <a:rPr lang="ru-RU" sz="1800" dirty="0">
                <a:solidFill>
                  <a:srgbClr val="002060"/>
                </a:solidFill>
              </a:rPr>
              <a:t>; 3 -— </a:t>
            </a:r>
            <a:r>
              <a:rPr lang="ru-RU" sz="1800" dirty="0" err="1">
                <a:solidFill>
                  <a:srgbClr val="002060"/>
                </a:solidFill>
              </a:rPr>
              <a:t>різьблена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фільонка</a:t>
            </a:r>
            <a:r>
              <a:rPr lang="ru-RU" sz="1800" dirty="0">
                <a:solidFill>
                  <a:srgbClr val="002060"/>
                </a:solidFill>
              </a:rPr>
              <a:t> з мотивом </a:t>
            </a:r>
            <a:r>
              <a:rPr lang="ru-RU" sz="1800" dirty="0" err="1">
                <a:solidFill>
                  <a:srgbClr val="002060"/>
                </a:solidFill>
              </a:rPr>
              <a:t>медальйона</a:t>
            </a:r>
            <a:r>
              <a:rPr lang="ru-RU" sz="1800" dirty="0">
                <a:solidFill>
                  <a:srgbClr val="002060"/>
                </a:solidFill>
              </a:rPr>
              <a:t>; 4 — </a:t>
            </a:r>
            <a:r>
              <a:rPr lang="ru-RU" sz="1800" dirty="0" err="1">
                <a:solidFill>
                  <a:srgbClr val="002060"/>
                </a:solidFill>
              </a:rPr>
              <a:t>різьблена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ніжка</a:t>
            </a:r>
            <a:r>
              <a:rPr lang="ru-RU" sz="1800" dirty="0">
                <a:solidFill>
                  <a:srgbClr val="002060"/>
                </a:solidFill>
              </a:rPr>
              <a:t>-балясина; 5 — </a:t>
            </a:r>
            <a:r>
              <a:rPr lang="ru-RU" sz="1800" dirty="0" err="1">
                <a:solidFill>
                  <a:srgbClr val="002060"/>
                </a:solidFill>
              </a:rPr>
              <a:t>різьблена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двокорпусна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шафа</a:t>
            </a:r>
            <a:r>
              <a:rPr lang="ru-RU" sz="1800" dirty="0">
                <a:solidFill>
                  <a:srgbClr val="002060"/>
                </a:solidFill>
              </a:rPr>
              <a:t> (</a:t>
            </a:r>
            <a:r>
              <a:rPr lang="en-US" sz="1800" dirty="0">
                <a:solidFill>
                  <a:srgbClr val="002060"/>
                </a:solidFill>
              </a:rPr>
              <a:t>XVI </a:t>
            </a:r>
            <a:r>
              <a:rPr lang="ru-RU" sz="1800" dirty="0">
                <a:solidFill>
                  <a:srgbClr val="002060"/>
                </a:solidFill>
              </a:rPr>
              <a:t>ст.); б — </a:t>
            </a:r>
            <a:r>
              <a:rPr lang="ru-RU" sz="1800" dirty="0" err="1">
                <a:solidFill>
                  <a:srgbClr val="002060"/>
                </a:solidFill>
              </a:rPr>
              <a:t>фламандський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стіл</a:t>
            </a:r>
            <a:r>
              <a:rPr lang="ru-RU" sz="1800" dirty="0">
                <a:solidFill>
                  <a:srgbClr val="002060"/>
                </a:solidFill>
              </a:rPr>
              <a:t> (</a:t>
            </a:r>
            <a:r>
              <a:rPr lang="ru-RU" sz="1800" dirty="0" err="1">
                <a:solidFill>
                  <a:srgbClr val="002060"/>
                </a:solidFill>
              </a:rPr>
              <a:t>кінець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en-US" sz="1800" dirty="0">
                <a:solidFill>
                  <a:srgbClr val="002060"/>
                </a:solidFill>
              </a:rPr>
              <a:t>XVII </a:t>
            </a:r>
            <a:r>
              <a:rPr lang="ru-RU" sz="1800" dirty="0">
                <a:solidFill>
                  <a:srgbClr val="002060"/>
                </a:solidFill>
              </a:rPr>
              <a:t>ст.); 7 — </a:t>
            </a:r>
            <a:r>
              <a:rPr lang="ru-RU" sz="1800" dirty="0" err="1">
                <a:solidFill>
                  <a:srgbClr val="002060"/>
                </a:solidFill>
              </a:rPr>
              <a:t>крісло</a:t>
            </a:r>
            <a:r>
              <a:rPr lang="ru-RU" sz="1800" dirty="0">
                <a:solidFill>
                  <a:srgbClr val="002060"/>
                </a:solidFill>
              </a:rPr>
              <a:t> з </a:t>
            </a:r>
            <a:r>
              <a:rPr lang="ru-RU" sz="1800" dirty="0" err="1">
                <a:solidFill>
                  <a:srgbClr val="002060"/>
                </a:solidFill>
              </a:rPr>
              <a:t>різьбленою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спинкою</a:t>
            </a:r>
            <a:r>
              <a:rPr lang="ru-RU" sz="1800" dirty="0">
                <a:solidFill>
                  <a:srgbClr val="002060"/>
                </a:solidFill>
              </a:rPr>
              <a:t>; 8 — акант у </a:t>
            </a:r>
            <a:r>
              <a:rPr lang="ru-RU" sz="1800" dirty="0" err="1">
                <a:solidFill>
                  <a:srgbClr val="002060"/>
                </a:solidFill>
              </a:rPr>
              <a:t>сгилі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Ренесансу</a:t>
            </a:r>
            <a:r>
              <a:rPr lang="ru-RU" sz="1800" dirty="0">
                <a:solidFill>
                  <a:srgbClr val="002060"/>
                </a:solidFill>
              </a:rPr>
              <a:t>; 9 — </a:t>
            </a:r>
            <a:r>
              <a:rPr lang="ru-RU" sz="1800" dirty="0" err="1">
                <a:solidFill>
                  <a:srgbClr val="002060"/>
                </a:solidFill>
              </a:rPr>
              <a:t>стіл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із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ніжками</a:t>
            </a:r>
            <a:r>
              <a:rPr lang="ru-RU" sz="1800" dirty="0">
                <a:solidFill>
                  <a:srgbClr val="002060"/>
                </a:solidFill>
              </a:rPr>
              <a:t>-балясинами.</a:t>
            </a:r>
            <a:br>
              <a:rPr lang="ru-RU" sz="18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056" y="1412776"/>
            <a:ext cx="4471735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4562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97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Предметний світ в епоху ремісничого виробництва</vt:lpstr>
      <vt:lpstr>Презентация PowerPoint</vt:lpstr>
      <vt:lpstr>.   Меблі стародавніх народів 1 — ліжко Тауї (Адміралтейські острови); 2 — сидіння із розгалуженою дерев'яного стовбура з підпіркою; 3 — табуретка з видовбаним сидінням; 4 — табуретка, що водночас може бути столом; 5 -- ложе, примітивний каркас, плетений із соломи і лика; 6 — табуретка (Кордофен, Африка) </vt:lpstr>
      <vt:lpstr>Стилі Стародавнього Єгипту: / — столяр, який працює зі свердлом; 2 — столяр полірує ніжки;3 — переносне ліжко з ручками (ніжки — у вигляді звірячих лапі; 4 — єгипетська пальметка; 5 — сфінкс; 6 - парадне крісло з ніжками у вигляді звірячих лап (м'яка оббивка). </vt:lpstr>
      <vt:lpstr> Стилі Давньої Греції: / — клісмос, елегантна форма грецького стільця з однаково вигнутими ніжками та спинкою; 2 — кіма (хвиля, що набігає); 3 — пальметка, 4 — саркофаг із Абусір; 5 - візерунок фризу із стрічкового переплетіння; 6 — складний стілець із загнутими всередину ніжками; 7 — меандр; 8 — трон без спинки з підставкою для ніг. </vt:lpstr>
      <vt:lpstr> Стилі Давнього Риму: 1 – стіл; 2- лев; 3- римський акант; 4- римські форми меблевих ніжок; 5 – лапи лева. </vt:lpstr>
      <vt:lpstr>     Зразки візантійського і романського стилів: / — трон з аркадами; 2 — церковна скриня на ніжках з обманними (удаваними) аркадами; І — візантійсько-романський акант; 4 — сирена; 5 — ранньосередньовічний точений стілець; б — скриня і сідлоподібним піком, декорована бронзовою чеканкою з фігурним орнаментом; 7 — шафа із церковної рисниці. </vt:lpstr>
      <vt:lpstr> Зразки готичного мистецтва:  1 — буфет "сходинками" з невеликим балдахіном і багатою різьбою; 2 — простий стілець із дощок; 3 — .лляні складки; 4— північне-німецьке крісло з нижньою частиною у вигляді скрині, прикрашене фільонками (XV ст.); 5 — масверк (ажурний орнамент); 6 — орнамент плоскої різьби; 7 — розетка; 8 — проста лавка (XV ст.); 9 — готичний акант. </vt:lpstr>
      <vt:lpstr> Зразки мистецтва епохи Відродження (Ренесанс): 1 — каса-панка (Флоренція); 2 — французький ренесансний стіл; 3 -— різьблена фільонка з мотивом медальйона; 4 — різьблена ніжка-балясина; 5 — різьблена двокорпусна шафа (XVI ст.); б — фламандський стіл (кінець XVII ст.); 7 — крісло з різьбленою спинкою; 8 — акант у сгилі Ренесансу; 9 — стіл із ніжками-балясинами.  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AdmiNN</cp:lastModifiedBy>
  <cp:revision>32</cp:revision>
  <dcterms:created xsi:type="dcterms:W3CDTF">2013-12-19T13:09:17Z</dcterms:created>
  <dcterms:modified xsi:type="dcterms:W3CDTF">2023-12-07T22:12:06Z</dcterms:modified>
</cp:coreProperties>
</file>