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  <p:sldMasterId id="2147484121" r:id="rId2"/>
  </p:sldMasterIdLst>
  <p:notesMasterIdLst>
    <p:notesMasterId r:id="rId31"/>
  </p:notesMasterIdLst>
  <p:handoutMasterIdLst>
    <p:handoutMasterId r:id="rId32"/>
  </p:handoutMasterIdLst>
  <p:sldIdLst>
    <p:sldId id="261" r:id="rId3"/>
    <p:sldId id="403" r:id="rId4"/>
    <p:sldId id="441" r:id="rId5"/>
    <p:sldId id="442" r:id="rId6"/>
    <p:sldId id="443" r:id="rId7"/>
    <p:sldId id="470" r:id="rId8"/>
    <p:sldId id="445" r:id="rId9"/>
    <p:sldId id="471" r:id="rId10"/>
    <p:sldId id="472" r:id="rId11"/>
    <p:sldId id="450" r:id="rId12"/>
    <p:sldId id="451" r:id="rId13"/>
    <p:sldId id="452" r:id="rId14"/>
    <p:sldId id="453" r:id="rId15"/>
    <p:sldId id="454" r:id="rId16"/>
    <p:sldId id="457" r:id="rId17"/>
    <p:sldId id="455" r:id="rId18"/>
    <p:sldId id="456" r:id="rId19"/>
    <p:sldId id="458" r:id="rId20"/>
    <p:sldId id="460" r:id="rId21"/>
    <p:sldId id="463" r:id="rId22"/>
    <p:sldId id="464" r:id="rId23"/>
    <p:sldId id="459" r:id="rId24"/>
    <p:sldId id="465" r:id="rId25"/>
    <p:sldId id="466" r:id="rId26"/>
    <p:sldId id="473" r:id="rId27"/>
    <p:sldId id="474" r:id="rId28"/>
    <p:sldId id="468" r:id="rId29"/>
    <p:sldId id="421" r:id="rId30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14.09.2022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097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27563"/>
            <a:ext cx="7315200" cy="530225"/>
          </a:xfrm>
        </p:spPr>
        <p:txBody>
          <a:bodyPr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41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5841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6879476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81000" y="1416050"/>
            <a:ext cx="4152900" cy="235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86300" y="1416050"/>
            <a:ext cx="4152900" cy="235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5229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2341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8009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432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030919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348284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5107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35448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354488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5708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5088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381000" y="1416050"/>
            <a:ext cx="8458200" cy="2357438"/>
          </a:xfrm>
        </p:spPr>
        <p:txBody>
          <a:bodyPr/>
          <a:lstStyle/>
          <a:p>
            <a:r>
              <a:rPr lang="uk-UA" smtClean="0"/>
              <a:t>Клацніть піктограму, щоб додати рисунок SmartArt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6086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6050"/>
            <a:ext cx="8458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7526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571500" indent="-5715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28700" indent="-4556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Ø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3984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828800" indent="-3984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27263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84463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1663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98863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56063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</a:t>
            </a: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фаховий коледж </a:t>
            </a: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09800"/>
            <a:ext cx="9130553" cy="4343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</a:t>
            </a:r>
            <a:r>
              <a:rPr lang="uk-UA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Інформаційні  технології та навчальний процес</a:t>
            </a:r>
            <a:endParaRPr lang="uk-UA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447" y="2893368"/>
            <a:ext cx="9144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1. Головні напрямки розвитку  сучасної освіти ……………….........3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2. Складові частини інформаційних технологій ………….………....5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kumimoji="0" lang="uk-UA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3. Чинники навчального інформаційного процесу…………………..7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Специфічні та методичні умови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 мультимедійних засобів …10</a:t>
            </a: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4. Специфічні та методичні умови до мультимедійних засобів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416050"/>
            <a:ext cx="8458200" cy="474591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адаптивність до індивідуальних можливостей студента;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інтерактивність навчання;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реалізація можливостей комп’ютерної візуалізації учбової інформації;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інтелектуального потенціалу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системність і структурно-функціональна зв’язаність представлення навчального матеріалу;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забезпечення повноти (цілісності) і неперервності дидактичного циклу навчання.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767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Методичні вимоги до мультимедійних засобів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844824"/>
            <a:ext cx="8458200" cy="4745915"/>
          </a:xfrm>
        </p:spPr>
        <p:txBody>
          <a:bodyPr/>
          <a:lstStyle/>
          <a:p>
            <a:pPr lvl="0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представлення навчального матеріалу з опорою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взаємозв’язок і взаємодію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понятійних, образних і дієвих компонентів мислення;</a:t>
            </a:r>
          </a:p>
          <a:p>
            <a:pPr lvl="0"/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відображення системи термінів навчальної дисципліни у вигляді ієрархічної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структури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високого порядку;</a:t>
            </a:r>
          </a:p>
          <a:p>
            <a:pPr lvl="0"/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надання студенту можливості виконання різноманітних контролюючих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тренувальних дій.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516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mobile-review.com/mp3/articles/2007/image/mass-storage/class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501008"/>
            <a:ext cx="367240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://www.3d-y.kz/ru/school/school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65" y="3501008"/>
            <a:ext cx="373340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8" name="Picture 8" descr="http://t1.gstatic.com/images?q=tbn:ANd9GcTTtFWTvomgBhNbymG4AkCjyeCd0f_MWeSXL0QMCZzeU2bNWN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196" y="152400"/>
            <a:ext cx="3234063" cy="2422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http://www.ufa.polymedia.ru/images/isl/72_166_dop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18052"/>
            <a:ext cx="3468462" cy="2601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08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58200" cy="120032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Алгоритм підготовки занять з мультимедійними засобами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268760"/>
            <a:ext cx="8458200" cy="59093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400" dirty="0" smtClean="0"/>
              <a:t>визначити тему, ціль і тип заняття;</a:t>
            </a:r>
          </a:p>
          <a:p>
            <a:pPr lvl="0"/>
            <a:r>
              <a:rPr lang="uk-UA" sz="2400" dirty="0" smtClean="0"/>
              <a:t>скласти тимчасову структуру уроку, у відповідності із основною ціллю намітити задачі і необхідні етапи для їх досягнення;</a:t>
            </a:r>
          </a:p>
          <a:p>
            <a:pPr lvl="0"/>
            <a:r>
              <a:rPr lang="uk-UA" sz="2400" dirty="0" smtClean="0"/>
              <a:t>продумати етапи, на яких необхідні інструменти </a:t>
            </a:r>
            <a:r>
              <a:rPr lang="uk-UA" sz="2400" dirty="0" err="1" smtClean="0"/>
              <a:t>мультимедіа</a:t>
            </a:r>
            <a:r>
              <a:rPr lang="uk-UA" sz="2400" dirty="0" smtClean="0"/>
              <a:t>;</a:t>
            </a:r>
          </a:p>
          <a:p>
            <a:pPr lvl="0"/>
            <a:r>
              <a:rPr lang="uk-UA" sz="2400" dirty="0" smtClean="0"/>
              <a:t>із резервів комп’ютерного забезпечення відбираються найбільш ефективні засоби;</a:t>
            </a:r>
          </a:p>
          <a:p>
            <a:pPr lvl="0"/>
            <a:r>
              <a:rPr lang="uk-UA" sz="2400" dirty="0" smtClean="0"/>
              <a:t>розглядається доцільність їх застосування в порівнянні з традиційними засобами;</a:t>
            </a:r>
          </a:p>
          <a:p>
            <a:pPr lvl="0"/>
            <a:r>
              <a:rPr lang="uk-UA" sz="2400" dirty="0" smtClean="0"/>
              <a:t>відібрані матеріали оцінюються по часу: їх тривалість не повинна перевищувати санітарних норм, рекомендується продивитись і врахувати інтерактивний характер матеріалу;</a:t>
            </a:r>
          </a:p>
          <a:p>
            <a:pPr lvl="0"/>
            <a:r>
              <a:rPr lang="uk-UA" sz="2400" dirty="0" smtClean="0"/>
              <a:t>створюється часова розгортка уроку;</a:t>
            </a:r>
          </a:p>
          <a:p>
            <a:pPr lvl="0"/>
            <a:r>
              <a:rPr lang="uk-UA" sz="2400" dirty="0" smtClean="0"/>
              <a:t>при нестачі комп’ютерного ілюстративного матеріалу чи програмного матеріалу проводиться пошук в бібліотеці чи складається авторська програма;</a:t>
            </a:r>
          </a:p>
          <a:p>
            <a:pPr lvl="0"/>
            <a:r>
              <a:rPr lang="uk-UA" sz="2400" dirty="0" smtClean="0"/>
              <a:t>із знайденого матеріалу складається презентаційна програма. Для цього пишеться її сценарій;  апробація заняття.</a:t>
            </a: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9956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58200" cy="7017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Критерії відбору інформації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908720"/>
            <a:ext cx="8458200" cy="5770811"/>
          </a:xfrm>
        </p:spPr>
        <p:txBody>
          <a:bodyPr/>
          <a:lstStyle/>
          <a:p>
            <a:r>
              <a:rPr lang="uk-UA" sz="3000" dirty="0" smtClean="0"/>
              <a:t>зміст, глибина і об’єм навчальної інформації повинні відповідати пізнавальним можливостям учнів, враховувати їх інтелектуальну підготовку і вікові особливості;</a:t>
            </a:r>
          </a:p>
          <a:p>
            <a:r>
              <a:rPr lang="uk-UA" sz="3000" dirty="0" smtClean="0"/>
              <a:t>слайди презентації повинні містити тільки основні моменти уроку (основні визначення, схеми, анімаційні та відео фрагменти, що відображають сутність вивчаючих явищ);</a:t>
            </a:r>
          </a:p>
          <a:p>
            <a:r>
              <a:rPr lang="uk-UA" sz="3000" dirty="0" smtClean="0"/>
              <a:t>при відборі матеріалу для зорового ряду опису моделі уникати дальніх планів і дрібних деталей;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1815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3.gstatic.com/images?q=tbn:ANd9GcTLpZL9q8ab9Svacizdy6ya6PTwu0fYWOrUgpYlV9eusoIbEITJ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060848"/>
            <a:ext cx="1567772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796" name="Picture 4" descr="http://t2.gstatic.com/images?q=tbn:ANd9GcQl0tvN3KWYBXhS46WX8vDlDUFAz_tzNwkkZcunyitvpZGsSnYV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223224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798" name="Picture 6" descr="http://t3.gstatic.com/images?q=tbn:ANd9GcQw7G9HHs_0bjhKDok9ot21ilLmkq27zsgmRCddDF2oWei1Xze_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81736"/>
            <a:ext cx="1901011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0" name="Picture 8" descr="http://t1.gstatic.com/images?q=tbn:ANd9GcRKr3RngQId0TMrbPKv86ghi2bGYdlNxuY8PpiNATrh0gD5ZlA7C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4038"/>
            <a:ext cx="2051720" cy="1536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2" name="Picture 10" descr="http://t2.gstatic.com/images?q=tbn:ANd9GcQdyv1BhvosH5_hONpvx0XRX4zK6p_nwmIJKHd04LO-EOxALuHUU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76872"/>
            <a:ext cx="1368151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4" name="Picture 12" descr="http://t2.gstatic.com/images?q=tbn:ANd9GcROlCmrnxDfBb-aooddgFX26KM6AXI8Dv9PL7Tt8tDJMEhJcPF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348880"/>
            <a:ext cx="1776304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6" name="Picture 14" descr="http://t0.gstatic.com/images?q=tbn:ANd9GcQ_1-rM4IEvJMra5akVjWmUi0UOtIJv4vE1Kfb8obGw-Lgbypgwu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348880"/>
            <a:ext cx="1808236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8" name="Picture 16" descr="http://t0.gstatic.com/images?q=tbn:ANd9GcS2zoghxy3EcVrx_SVWnSV6_Dj_lza9WBn7H0fc9npCZpAkFo0q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77280"/>
            <a:ext cx="1800200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10" name="Picture 18" descr="http://t0.gstatic.com/images?q=tbn:ANd9GcR0BcSnyLu-sNWArkl5D-PGRVMHa_-NiV9rzTROdxRlzArlefMiU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4437112"/>
            <a:ext cx="1763891" cy="2204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12" name="Picture 20" descr="http://t0.gstatic.com/images?q=tbn:ANd9GcRpIGe3_WayA86czThb38jswf-uzZ_Kz_6DQ2sn-G3O99wDmemqm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437112"/>
            <a:ext cx="1672031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14" name="Picture 22" descr="Система тестування 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1DCA1"/>
              </a:clrFrom>
              <a:clrTo>
                <a:srgbClr val="F1DC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04664"/>
            <a:ext cx="4365308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91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58200" cy="7017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Критерії відбору інформації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295400"/>
            <a:ext cx="8458200" cy="4782848"/>
          </a:xfrm>
        </p:spPr>
        <p:txBody>
          <a:bodyPr/>
          <a:lstStyle/>
          <a:p>
            <a:r>
              <a:rPr lang="uk-UA" sz="2800" dirty="0" smtClean="0"/>
              <a:t>слідує уникати великих текстових фрагментів. Недопустимо використовувати для читання тексту полоси прокрутки чи кнопки переходу від екрану до екрану;</a:t>
            </a:r>
          </a:p>
          <a:p>
            <a:endParaRPr lang="uk-UA" sz="2800" dirty="0" smtClean="0"/>
          </a:p>
          <a:p>
            <a:r>
              <a:rPr lang="uk-UA" sz="2800" dirty="0" smtClean="0"/>
              <a:t>виділяти в текстах найбільш важливі моменти, використовуючи напівжирний чи курсивний шрифт;</a:t>
            </a:r>
          </a:p>
          <a:p>
            <a:endParaRPr lang="uk-UA" sz="2800" dirty="0" smtClean="0"/>
          </a:p>
          <a:p>
            <a:r>
              <a:rPr lang="uk-UA" sz="2800" dirty="0" smtClean="0"/>
              <a:t>загальна кількість слайдів не повинна перевищувати 20-25;</a:t>
            </a:r>
          </a:p>
          <a:p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6936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58200" cy="70173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Критерії відбору інформації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908720"/>
            <a:ext cx="8458200" cy="5946243"/>
          </a:xfrm>
        </p:spPr>
        <p:txBody>
          <a:bodyPr/>
          <a:lstStyle/>
          <a:p>
            <a:r>
              <a:rPr lang="uk-UA" sz="2800" dirty="0" smtClean="0"/>
              <a:t>не варто перенавантажувати слайди різноманітними спец ефектами, інакше увага учнів буде зосереджена саме на них, а не на інформаційному наповненні слайду;</a:t>
            </a:r>
          </a:p>
          <a:p>
            <a:endParaRPr lang="uk-UA" sz="2800" dirty="0" smtClean="0"/>
          </a:p>
          <a:p>
            <a:r>
              <a:rPr lang="uk-UA" sz="2800" dirty="0" smtClean="0"/>
              <a:t>на рівень сприйняття матеріалу великий вплив має кольорова гама слайда, тому необхідно підібрати правильне забарвлення презентації, щоб слайд добре "</a:t>
            </a:r>
            <a:r>
              <a:rPr lang="uk-UA" sz="2800" dirty="0" err="1" smtClean="0"/>
              <a:t>читався</a:t>
            </a:r>
            <a:r>
              <a:rPr lang="uk-UA" sz="2800" dirty="0" smtClean="0"/>
              <a:t>";</a:t>
            </a:r>
          </a:p>
          <a:p>
            <a:endParaRPr lang="uk-UA" sz="2800" dirty="0" smtClean="0"/>
          </a:p>
          <a:p>
            <a:r>
              <a:rPr lang="uk-UA" sz="2800" dirty="0" smtClean="0"/>
              <a:t>необхідно чітко розрахувати час на показ того чи іншого слайду, щоб презентація була доповненням до уроку, а не навпаки.</a:t>
            </a:r>
          </a:p>
          <a:p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5983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hISDxQPEBAQEBAPDw8PDw0PDw8PDw8PFRAVFBQQFBQXGyYeFxkjGRQUHy8gLycpLC8sFh4xNTEqNSYrLCkBCQoKDgwOGg8PGiwfHiQpKSwsLSwsKSwpLC0sKSwsLC4pLCksKSwsKSkpKSwsKSwsKSwpKSosLCwpKSwpLCwsLP/AABEIAMMBAwMBIgACEQEDEQH/xAAbAAABBQEBAAAAAAAAAAAAAAACAAEDBAUGB//EADwQAAICAQEFBgQCCAUFAAAAAAABAgMRBAUSITFRBhMiQWFxFIGRoTKxByNCUnLB0fAkM0NighUWotLh/8QAGwEBAAIDAQEAAAAAAAAAAAAAAAECAwQFBgf/xAAtEQACAgEEAQMCBAcAAAAAAAAAAQIDEQQSITEFE0FRInEUQoHRFSMyUmGRof/aAAwDAQACEQMRAD8A9fQaIkSRAJUEmRphJgE0WGmQpnA1ds9RTbKFmLownOLjLEZ8JNeGSXp5pmvfqIUY3+5q6jV16fHqcJnoojK2N2ip1K/VyamlmVUuE4/1XqjUTM0ZqazF5RsQnGa3ReUOIQixYQhCAEIQgBCEIAQhCAEIQgBCENkAcFsTYLYApMBibBbAGZHIJgsAiYMkExmARNASRKwGgCLAgxAFlMKLACTAJEwkyOLCTAJMnm3bLR93q5yS8NuLV/y4S/8AKL+p6MmY/ajYvxFXhX6yvLgv3k14ofZNeq9TR19DupaXa5Od5LTPUUOMe1yjz6uUoNWQk4uPijOLw4npHZfb3xNXiwra8KxLgnnlNdE+P0Z53COP1clxWVjGGvT3Rv8AYjeWqaS8PcS32uX447mfXOfucPxt04XKv2Z5vxGpsr1CqfT9jv0wskOQlI9Ue1JMj5I8j74AeRZI94feADyLIGRZADyLIG8NvAEm8NvAOQ28AHkbIDkLIATkC2M2C2AO2MxsjNgDNgyHYDABYw7GABYDDYLAAEFgQBImEBkdMAPI6YCY4BImOmR5HUgCntDYVFz3rIeL9+EnCb9G1z+ZT0Oy46XVJVZVeorlFpycmrYeJPLeeMd77ljtFqLYaO+dH+dCmc62oqbUks5UXwbxngcVp+3VspVO2Ndqqt33ZT4LJR3ZRfgbxyl1RpX+lXJSaw/kxPSKf8yEVuTX3PS94WTO2XtunURcqbFLdwpwacbIPpKD4ovZNxNNZRmaa7JciyRbw6kSQSZFkj3hbwBJkobS29p9PhX311yn+CtyzZP+GCzKXyRy/bvt18Mvh9O4/ESXjtaUo6eL5Pd/am/JcvN+vD9m9PqJTlfGTi7XmzU2rvL7uviazj0zjoaV+shUmZoVOXZ66u0FT5K5p+fw9yX3WfsWa9o1yeFLDf7Mk4P6SwclpLoVpNxcp+cm0/pnkXr9txlW4+b4YlFSXucb+NST64M8tOvY6jIsnK7L213eINylDpLi4p9PT0OkrtTSknlNZTOzpdbXqV9PD+DXsqcCVsbIDkLJumIPIwORnIALIzYO8C2AE5A5GbEAIZiGAGYLCYLAGEIQA+R8g5FkAPI+QEx94APIsgZHcgAyvqdBVZ/mVVz6uUIt/VrJyfab9IcaW6dNFXWrnNvFUPfHN+hxktqam+6NmptssrecUt9zpn05cG165MM7YddnSp8fdPl8L/p0m3tDDTWq/R6muNsXiNfeRnOOf9OSzmdT5YfFfRroNm9vtLZVGc5uqzGLKXC2bhNPDjmMWms8vRo4SWlrtWIynDH+nhQX/FrgzmY6eXfzhNtPek3jhlrH8jShP0pPb0/b9jpS8bvik3l/P7ntse1+j89RGPrONla+soo0dNr67FmuyuxdYTjL8meN7NjbCS3HNrzTSlHH8Kw2TafYVm+5xmqG5OSknuTbznO7DgvY2FqH8FJeIj7SPZd4ze0e03RpbbYtKarkq21nE2niWPPD44OL0PbHUaSShq2r6XwVy/HH3Lvafa0NTXDuZ71coN5XDxN4aa8mscUU1OqVdTknyc9aCyFiU1x8nLdnez116d2tkrJObakljvMpPemvfh8jr69NurdX9ozNh7cjGPcXrupV+FOSxFr16M299Nppp+qaa9DyWrtlJtyMqhh4Ie7BcC3FcV7ll1LOMeX8zm7jLtMlwNPYe0nF93J+F8n0ZVsrKyXiXoze0l7rmpIxzgpLB2u8LeKmgv3q03zXB/L/AOCt2nTH8VtUfR2Rz9Mnu42RcVLPZyJtRfLwW94ZszZdotMuHf1/V/0OT7Udp3fb8HpbEq/D390Zbu/KX4alJ8lji37FLL41x3MiLUnhM2O0X6RNHo4yc5u2UOddCU3nkouWVFPPqavZ/bles0tWrqUlC6O8ozSUotScZRePNSTRylv6LKL6dy3UWOMsNrTqqMODykpNSfz+x2OztBXRTCimO5VVBQhDniK9fN+bfVlqZTlHM1gvLb+V5LQzY2RNmUqO2M2MNkAcHIhACENkQA2RwB8gBZEmDkWQA8nGfpB7ROuPw1TxKUd6yS8ovhGP5v6dTsEzyDtVe56m2b87ZJfwx8K/I19RPbH7nX8Tplddl9RWTGh/fUsafXTreYSceqX4X7rkyCMeAzOY2e3rrW3GC49sS5zSl1Wd38kiSG3Gl4a4r6f0M5V5+gcdM8c0Rkt6az0X3t6fT7sCzbU2sLw+vN/cqQ07aznmA44eOgyW2IaVjk8ttvzbeWbGwLnvqOcRnOCkn1zzXq0sGNul3QPi8c+af+5cUUuW6DNO6pTjKL90ei2bOrtWbYppcnyn7JriPRQqoqMFhdObXpkl09ct2M3+GSi4+u9HKD3Dy9s88HlIIVU8tYeHnzJrG1+028ICFS4PCEqMyNZ4JZFa8e5Uou334Pw5xv4zvPzUV5+/L3ItvXvK08Hhzw7JLnGD4Y93xD0+t7pJRinFJJeTSXkblFfCk/c855LybrfpV9+7+A9raO2VeF3iis5jCWc+rw8s5nUamyK8K7uvO6lViGGurXib92dZ/wBaj5PD6S4YK9mppnlzVbb5tcG16tczqRsSWGee9RPLll/c5Cbc4SmrZppOWct8V5NMXZLZs7nPjKO7N5msZnJrz+WDo7Nl6SSa4x3lhuM/IbZyr0sXXXPwTm5b+FKWWuT458i7vWMZMsboxg1Fvkux0MavxWQqxjjCco2+73EvuRQ7V3UyeZvVUripSju246cPzM6zV5ba4ZynKOVlfMhdixhF4aqUH9LKwv2f0ZO62N2ip1Uc1S8S/FXLhOPy8zTbPI7cwmranuWReVJcM46noHZbtEtVVl4VsMKyPXpJHd02qVqw+zs6fUqzh9m5kYbIsm6bgmxZGEAIQhAACyNkbIAW8LeAyM2ASJ8TyLbK/WSjLmpzz77zPWHI847YbP3NVJ48NqVkfykvr+ZqamOYo9B4O3ZbKPyjmJMDJYnSQOBzj2WWHUueHjh0JFB4fi6+SIq+DySRt4NEMyJ8h1V8F4nyXLBBJcX7sl7x8iKZBL6Bb4lnSvim+HUrRiTad71ijzXmnyw+H88/InGVg0brFWtzPQLtuVw09VsJxnFwqjOtNKakklvRXnyNnRX13R3q5KXVea9GvI8u1+ohU2qm4wc3JV5yq23l7r6Z44NPs3pbtRZHck4b2VG7LXFJvG9Hj5HE1PjlBd/qeN9XPKPSFpWEtNgwXs3adbxCxzXl4qZ/eWGR36bam63Ozu1h5cnRBe3Dicz8JN/mRSV3DZXulm2T88tt+7xFfKK+5FJkiXGT6zlx9E8L7IGSN7rj4Pnt8nKTbKV0csNVixx+ZK0S2YZMhcRmjQhu4WccvPBHqFHHDHD2ITK55MsaRoNQ/wBv2Kl9fHhyM0WZ4soal8CXsZtF161LPhn4Zr0fDP1wR6mPAp7Bt/xeFzcWllpYx4m/omdDTycfqRvU8cr2PZBARnlJ9Un9VkI9MmehXQ7YwwiQOIYcAjGbE2M2CUJg5E2CypIzkY3abZnf0vdWbK8yh68OMPma0mRzZEllYM1U5VyU49o8twms+6a80+jKt1Z1narYby9RRwlzsr8pdXg5OOui3uy8EukuT9mcqytxZ7/R6yGorWeGRKAyXEtuoDuDDk6KiQhOHmG6ccfzM7WbSisxi959FyXuyYpvoxXWxrWZE2q1CjH1JtjaWW47Zftfhz6+ZnbM0rtsW+/Dzk/JLovVnZ4i0klhJJJLojbhDB5LyOqdnCOW1emcp46s6vs52PkmrIXTqfB5hOUfyKF8YQlFy5yliK/el0NnS9pVDwuMl8jQ10mltizgevXXLE3g6mvR3pYetsfrlZ+uClrOz1U2pW3WWSi005ylLDXHhl8CrXtuMlmMiG7aLfmciNFmezO5wkuCpp9U2scPC3GX8SeH9yzKz0Rh/EOF8v3LGpeib5/dfc2IrPIvbVtZ4rU1bJtAYwSCcRkjA0aUkWasbvJeaIdQuH0B3n1YzbfNkJBInUfRfQq3rMnj2JN99WNgsXRQ1NHAyNHs2XxKSypz8MfRS4ZOpppy+OOrzySSy2/TCB7MabvtZK/i66s7jlx83uL7tnQ0WZT2o6eji28I7qCwkuiSXsgsgJj5PUneHyIQiQIQhAEWRhCILCYLQpSwVrtRgFkgrbEUNTrMLmRarVmLrdUDIkPtHa2PM4zXamuVmZ17yfPd4P39zT1tmSjXo95mGaTXJv6Wc4S+lleOgpl/k6t1P9y5SgvbeXD7E8dg6l8tVQ11Vy/9S3DY0WSf9vV9Psabwj0cFOS7x+pl39n4pN6jXV8n4IuVrb6Y4fkYVdTfKL/I7B7FhHkirqNGlyReDzwampTjzkydDvRZv6S/gYeq1ca+fN8orm/6Iiq2plZdjjnOIwTwveSTbZllNRPL6nUxrfPLOpv0feJLLTTTT6NEU4amKfCq3o5x4/VNZOdjtixNKnenJNcXFpP0eXlneaZZim+iz7mF1Qu5kjRWzUfU1hnNQnqd9ZqpgsrecFblrz4OTRsqLNN6bJG9OPw8Y9IywioLCM7UaHfhw/EuX8yTZ+qcfBPy5P0LMnulLUONjxF4sXFLzl7evoaWpp+n/BztZXuWTYjx5B7qRh6Xa7g8WJ9N7HD59Da018ZrMWnnocWytxOFZW4j5XmRP0Lfw48dKYcoxZwVFEkhVkuR0nmYO3dtpf4fTveslwnZDiq4/upr9p/Yy1RlY8RM9VbslhEeq2hKyx6ejim+7lJLO/LKyovpwx9Tt9jbNVFKrXPnOXWX98DD7KbGjRFTnjvWsfwLp7nUQZ6jSadVLPuejoqVa4JEx8jIR0DZyEPkFMfIJHyIYQJIwZSwO5FeyYLAX3GdfeT3TM+9gsirqrTK1MjQvM+6OQy6Zk6iPEnoSSHsgAmYpLJuUz2cl2FqC+IRR3xt8wutG/8AjGW53lLU8Qg4VF4wwa9upc1gxNR2djZLeeU+CynJcF7Mm03ZGvz3n83/ADZvV6ct00GTCOTOEW8sqaDYtcMYjx6vizbppBqpLlVYwUwl0KNRDfAttFe4hoqzG1jOd2hGTeVlY4prmvU6bVwMrUacxSiYZIo6fa28t2+LbSeLo43n0U15+64+4OmnNyXdOUZSeEq3utssVadZxg1dNsWMvJHNtrjDo51lUY8o0KNibUjFOMq5ppPDlTJr0fLiHLRbSX45aepecpzoS/Nio7Nryk17NonXZiPm8+/E57Uc8pf6MDlT/aYW04eFq3WS1E+Sqo3u7XvPCX2Zm7MSrfCKX5nVXbDilwMXWaHdZ0dLtT4NmiUc8LBs6DaPLibem15xWntwa2l1J1Ub6Ouq1OSwp5Oe0+rNKjUmRMyGgIirtJUyxI+RDCBJWnMrWSJJshmC5XsKdsS7NEE4gIzbYFS2o1J1kE6wXTMa2gryoNmdBG9OMFlIyfhmPHTGp8OHHTlcE7zOr0paq0xchpyeFBKRVyK1emLVdBPGknhWTgxtkddRYjAKMA90ggr2Iq3IvWRKtsCMFWZt0DPurNe2BStqKtFWjJlHDNnZtywULKR9O8GrdXlGtbDKOop1KwWPiDnIaokWrZz3pjSdBs22oy9Yk0RPVEM7jLCpxLwraM6deJFmiY1nEVaOjBm7BmnRaaNF5j1MvUTMyMps03F2q0x6ZlymwsWNLeEV1YIAhkRSJWA0C5BJEcok7iA0CStKBFKsuOBHKAGSnKoDuS66we7AyVFSGqSyqwlWBkgVRLCslVYSiADGBIoBRiSRgCBowFKJKoiaBBWnEgnAuyiQzgAZ9lZVsqNScCtOoggybKiB1mrZSVp0lHHJRrJnsbvCxZSQypZj2GPaC7Ru8F3LF3I2DaLJLWgY1E1dZbBbBNUi3UivXAtVxMiLlqpluplStFmBYktJiI0xwCZoBokGwWLETQDiTboO6VBC4jYJt0bdAIWht0m3R90E5IVEdRJdwJQBBGohKIaiHgABQJEhJBpADbozRINgAicSOUSZoZoAqygRSgW5wIpQAKU6iGVRflAidYIM6dBBKg05VkcqyGiMGa6Ru5LzrB7sjBGCoqg41FjuwlWBgCuBYjEaMCaMSxI8ETwI4xJYgBiFgQBbGYhFiwwIhFQO0NgQgBYFgQgB8DCEAEEIRKA6CEIAIZiEQBgWIQADBkhhAgjkiNoQgSA0RSQwgVAaBaEIAWB0hCADig0IQBLANCECUGkIQg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72" name="AutoShape 4" descr="data:image/jpeg;base64,/9j/4AAQSkZJRgABAQAAAQABAAD/2wCEAAkGBhISDxQPEBAQEBAPDw8PDw0PDw8PDw8PFRAVFBQQFBQXGyYeFxkjGRQUHy8gLycpLC8sFh4xNTEqNSYrLCkBCQoKDgwOGg8PGiwfHiQpKSwsLSwsKSwpLC0sKSwsLC4pLCksKSwsKSkpKSwsKSwsKSwpKSosLCwpKSwpLCwsLP/AABEIAMMBAwMBIgACEQEDEQH/xAAbAAABBQEBAAAAAAAAAAAAAAACAAEDBAUGB//EADwQAAICAQEFBgQCCAUFAAAAAAABAgMRBAUSITFRBhMiQWFxFIGRoTKxByNCUnLB0fAkM0NighUWotLh/8QAGwEBAAIDAQEAAAAAAAAAAAAAAAECAwQFBgf/xAAtEQACAgEEAQMCBAcAAAAAAAAAAQIDEQQSITEFE0FRInEUQoHRFSMyUmGRof/aAAwDAQACEQMRAD8A9fQaIkSRAJUEmRphJgE0WGmQpnA1ds9RTbKFmLownOLjLEZ8JNeGSXp5pmvfqIUY3+5q6jV16fHqcJnoojK2N2ip1K/VyamlmVUuE4/1XqjUTM0ZqazF5RsQnGa3ReUOIQixYQhCAEIQgBCEIAQhCAEIQgBCENkAcFsTYLYApMBibBbAGZHIJgsAiYMkExmARNASRKwGgCLAgxAFlMKLACTAJEwkyOLCTAJMnm3bLR93q5yS8NuLV/y4S/8AKL+p6MmY/ajYvxFXhX6yvLgv3k14ofZNeq9TR19DupaXa5Od5LTPUUOMe1yjz6uUoNWQk4uPijOLw4npHZfb3xNXiwra8KxLgnnlNdE+P0Z53COP1clxWVjGGvT3Rv8AYjeWqaS8PcS32uX447mfXOfucPxt04XKv2Z5vxGpsr1CqfT9jv0wskOQlI9Ue1JMj5I8j74AeRZI94feADyLIGRZADyLIG8NvAEm8NvAOQ28AHkbIDkLIATkC2M2C2AO2MxsjNgDNgyHYDABYw7GABYDDYLAAEFgQBImEBkdMAPI6YCY4BImOmR5HUgCntDYVFz3rIeL9+EnCb9G1z+ZT0Oy46XVJVZVeorlFpycmrYeJPLeeMd77ljtFqLYaO+dH+dCmc62oqbUks5UXwbxngcVp+3VspVO2Ndqqt33ZT4LJR3ZRfgbxyl1RpX+lXJSaw/kxPSKf8yEVuTX3PS94WTO2XtunURcqbFLdwpwacbIPpKD4ovZNxNNZRmaa7JciyRbw6kSQSZFkj3hbwBJkobS29p9PhX311yn+CtyzZP+GCzKXyRy/bvt18Mvh9O4/ESXjtaUo6eL5Pd/am/JcvN+vD9m9PqJTlfGTi7XmzU2rvL7uviazj0zjoaV+shUmZoVOXZ66u0FT5K5p+fw9yX3WfsWa9o1yeFLDf7Mk4P6SwclpLoVpNxcp+cm0/pnkXr9txlW4+b4YlFSXucb+NST64M8tOvY6jIsnK7L213eINylDpLi4p9PT0OkrtTSknlNZTOzpdbXqV9PD+DXsqcCVsbIDkLJumIPIwORnIALIzYO8C2AE5A5GbEAIZiGAGYLCYLAGEIQA+R8g5FkAPI+QEx94APIsgZHcgAyvqdBVZ/mVVz6uUIt/VrJyfab9IcaW6dNFXWrnNvFUPfHN+hxktqam+6NmptssrecUt9zpn05cG165MM7YddnSp8fdPl8L/p0m3tDDTWq/R6muNsXiNfeRnOOf9OSzmdT5YfFfRroNm9vtLZVGc5uqzGLKXC2bhNPDjmMWms8vRo4SWlrtWIynDH+nhQX/FrgzmY6eXfzhNtPek3jhlrH8jShP0pPb0/b9jpS8bvik3l/P7ntse1+j89RGPrONla+soo0dNr67FmuyuxdYTjL8meN7NjbCS3HNrzTSlHH8Kw2TafYVm+5xmqG5OSknuTbznO7DgvY2FqH8FJeIj7SPZd4ze0e03RpbbYtKarkq21nE2niWPPD44OL0PbHUaSShq2r6XwVy/HH3Lvafa0NTXDuZ71coN5XDxN4aa8mscUU1OqVdTknyc9aCyFiU1x8nLdnez116d2tkrJObakljvMpPemvfh8jr69NurdX9ozNh7cjGPcXrupV+FOSxFr16M299Nppp+qaa9DyWrtlJtyMqhh4Ie7BcC3FcV7ll1LOMeX8zm7jLtMlwNPYe0nF93J+F8n0ZVsrKyXiXoze0l7rmpIxzgpLB2u8LeKmgv3q03zXB/L/AOCt2nTH8VtUfR2Rz9Mnu42RcVLPZyJtRfLwW94ZszZdotMuHf1/V/0OT7Udp3fb8HpbEq/D390Zbu/KX4alJ8lji37FLL41x3MiLUnhM2O0X6RNHo4yc5u2UOddCU3nkouWVFPPqavZ/bles0tWrqUlC6O8ozSUotScZRePNSTRylv6LKL6dy3UWOMsNrTqqMODykpNSfz+x2OztBXRTCimO5VVBQhDniK9fN+bfVlqZTlHM1gvLb+V5LQzY2RNmUqO2M2MNkAcHIhACENkQA2RwB8gBZEmDkWQA8nGfpB7ROuPw1TxKUd6yS8ovhGP5v6dTsEzyDtVe56m2b87ZJfwx8K/I19RPbH7nX8Tplddl9RWTGh/fUsafXTreYSceqX4X7rkyCMeAzOY2e3rrW3GC49sS5zSl1Wd38kiSG3Gl4a4r6f0M5V5+gcdM8c0Rkt6az0X3t6fT7sCzbU2sLw+vN/cqQ07aznmA44eOgyW2IaVjk8ttvzbeWbGwLnvqOcRnOCkn1zzXq0sGNul3QPi8c+af+5cUUuW6DNO6pTjKL90ei2bOrtWbYppcnyn7JriPRQqoqMFhdObXpkl09ct2M3+GSi4+u9HKD3Dy9s88HlIIVU8tYeHnzJrG1+028ICFS4PCEqMyNZ4JZFa8e5Uou334Pw5xv4zvPzUV5+/L3ItvXvK08Hhzw7JLnGD4Y93xD0+t7pJRinFJJeTSXkblFfCk/c855LybrfpV9+7+A9raO2VeF3iis5jCWc+rw8s5nUamyK8K7uvO6lViGGurXib92dZ/wBaj5PD6S4YK9mppnlzVbb5tcG16tczqRsSWGee9RPLll/c5Cbc4SmrZppOWct8V5NMXZLZs7nPjKO7N5msZnJrz+WDo7Nl6SSa4x3lhuM/IbZyr0sXXXPwTm5b+FKWWuT458i7vWMZMsboxg1Fvkux0MavxWQqxjjCco2+73EvuRQ7V3UyeZvVUripSju246cPzM6zV5ba4ZynKOVlfMhdixhF4aqUH9LKwv2f0ZO62N2ip1Uc1S8S/FXLhOPy8zTbPI7cwmranuWReVJcM46noHZbtEtVVl4VsMKyPXpJHd02qVqw+zs6fUqzh9m5kYbIsm6bgmxZGEAIQhAACyNkbIAW8LeAyM2ASJ8TyLbK/WSjLmpzz77zPWHI847YbP3NVJ48NqVkfykvr+ZqamOYo9B4O3ZbKPyjmJMDJYnSQOBzj2WWHUueHjh0JFB4fi6+SIq+DySRt4NEMyJ8h1V8F4nyXLBBJcX7sl7x8iKZBL6Bb4lnSvim+HUrRiTad71ijzXmnyw+H88/InGVg0brFWtzPQLtuVw09VsJxnFwqjOtNKakklvRXnyNnRX13R3q5KXVea9GvI8u1+ohU2qm4wc3JV5yq23l7r6Z44NPs3pbtRZHck4b2VG7LXFJvG9Hj5HE1PjlBd/qeN9XPKPSFpWEtNgwXs3adbxCxzXl4qZ/eWGR36bam63Ozu1h5cnRBe3Dicz8JN/mRSV3DZXulm2T88tt+7xFfKK+5FJkiXGT6zlx9E8L7IGSN7rj4Pnt8nKTbKV0csNVixx+ZK0S2YZMhcRmjQhu4WccvPBHqFHHDHD2ITK55MsaRoNQ/wBv2Kl9fHhyM0WZ4soal8CXsZtF161LPhn4Zr0fDP1wR6mPAp7Bt/xeFzcWllpYx4m/omdDTycfqRvU8cr2PZBARnlJ9Un9VkI9MmehXQ7YwwiQOIYcAjGbE2M2CUJg5E2CypIzkY3abZnf0vdWbK8yh68OMPma0mRzZEllYM1U5VyU49o8twms+6a80+jKt1Z1narYby9RRwlzsr8pdXg5OOui3uy8EukuT9mcqytxZ7/R6yGorWeGRKAyXEtuoDuDDk6KiQhOHmG6ccfzM7WbSisxi959FyXuyYpvoxXWxrWZE2q1CjH1JtjaWW47Zftfhz6+ZnbM0rtsW+/Dzk/JLovVnZ4i0klhJJJLojbhDB5LyOqdnCOW1emcp46s6vs52PkmrIXTqfB5hOUfyKF8YQlFy5yliK/el0NnS9pVDwuMl8jQ10mltizgevXXLE3g6mvR3pYetsfrlZ+uClrOz1U2pW3WWSi005ylLDXHhl8CrXtuMlmMiG7aLfmciNFmezO5wkuCpp9U2scPC3GX8SeH9yzKz0Rh/EOF8v3LGpeib5/dfc2IrPIvbVtZ4rU1bJtAYwSCcRkjA0aUkWasbvJeaIdQuH0B3n1YzbfNkJBInUfRfQq3rMnj2JN99WNgsXRQ1NHAyNHs2XxKSypz8MfRS4ZOpppy+OOrzySSy2/TCB7MabvtZK/i66s7jlx83uL7tnQ0WZT2o6eji28I7qCwkuiSXsgsgJj5PUneHyIQiQIQhAEWRhCILCYLQpSwVrtRgFkgrbEUNTrMLmRarVmLrdUDIkPtHa2PM4zXamuVmZ17yfPd4P39zT1tmSjXo95mGaTXJv6Wc4S+lleOgpl/k6t1P9y5SgvbeXD7E8dg6l8tVQ11Vy/9S3DY0WSf9vV9Psabwj0cFOS7x+pl39n4pN6jXV8n4IuVrb6Y4fkYVdTfKL/I7B7FhHkirqNGlyReDzwampTjzkydDvRZv6S/gYeq1ca+fN8orm/6Iiq2plZdjjnOIwTwveSTbZllNRPL6nUxrfPLOpv0feJLLTTTT6NEU4amKfCq3o5x4/VNZOdjtixNKnenJNcXFpP0eXlneaZZim+iz7mF1Qu5kjRWzUfU1hnNQnqd9ZqpgsrecFblrz4OTRsqLNN6bJG9OPw8Y9IywioLCM7UaHfhw/EuX8yTZ+qcfBPy5P0LMnulLUONjxF4sXFLzl7evoaWpp+n/BztZXuWTYjx5B7qRh6Xa7g8WJ9N7HD59Da018ZrMWnnocWytxOFZW4j5XmRP0Lfw48dKYcoxZwVFEkhVkuR0nmYO3dtpf4fTveslwnZDiq4/upr9p/Yy1RlY8RM9VbslhEeq2hKyx6ejim+7lJLO/LKyovpwx9Tt9jbNVFKrXPnOXWX98DD7KbGjRFTnjvWsfwLp7nUQZ6jSadVLPuejoqVa4JEx8jIR0DZyEPkFMfIJHyIYQJIwZSwO5FeyYLAX3GdfeT3TM+9gsirqrTK1MjQvM+6OQy6Zk6iPEnoSSHsgAmYpLJuUz2cl2FqC+IRR3xt8wutG/8AjGW53lLU8Qg4VF4wwa9upc1gxNR2djZLeeU+CynJcF7Mm03ZGvz3n83/ADZvV6ct00GTCOTOEW8sqaDYtcMYjx6vizbppBqpLlVYwUwl0KNRDfAttFe4hoqzG1jOd2hGTeVlY4prmvU6bVwMrUacxSiYZIo6fa28t2+LbSeLo43n0U15+64+4OmnNyXdOUZSeEq3utssVadZxg1dNsWMvJHNtrjDo51lUY8o0KNibUjFOMq5ppPDlTJr0fLiHLRbSX45aepecpzoS/Nio7Nryk17NonXZiPm8+/E57Uc8pf6MDlT/aYW04eFq3WS1E+Sqo3u7XvPCX2Zm7MSrfCKX5nVXbDilwMXWaHdZ0dLtT4NmiUc8LBs6DaPLibem15xWntwa2l1J1Ub6Ouq1OSwp5Oe0+rNKjUmRMyGgIirtJUyxI+RDCBJWnMrWSJJshmC5XsKdsS7NEE4gIzbYFS2o1J1kE6wXTMa2gryoNmdBG9OMFlIyfhmPHTGp8OHHTlcE7zOr0paq0xchpyeFBKRVyK1emLVdBPGknhWTgxtkddRYjAKMA90ggr2Iq3IvWRKtsCMFWZt0DPurNe2BStqKtFWjJlHDNnZtywULKR9O8GrdXlGtbDKOop1KwWPiDnIaokWrZz3pjSdBs22oy9Yk0RPVEM7jLCpxLwraM6deJFmiY1nEVaOjBm7BmnRaaNF5j1MvUTMyMps03F2q0x6ZlymwsWNLeEV1YIAhkRSJWA0C5BJEcok7iA0CStKBFKsuOBHKAGSnKoDuS66we7AyVFSGqSyqwlWBkgVRLCslVYSiADGBIoBRiSRgCBowFKJKoiaBBWnEgnAuyiQzgAZ9lZVsqNScCtOoggybKiB1mrZSVp0lHHJRrJnsbvCxZSQypZj2GPaC7Ru8F3LF3I2DaLJLWgY1E1dZbBbBNUi3UivXAtVxMiLlqpluplStFmBYktJiI0xwCZoBokGwWLETQDiTboO6VBC4jYJt0bdAIWht0m3R90E5IVEdRJdwJQBBGohKIaiHgABQJEhJBpADbozRINgAicSOUSZoZoAqygRSgW5wIpQAKU6iGVRflAidYIM6dBBKg05VkcqyGiMGa6Ru5LzrB7sjBGCoqg41FjuwlWBgCuBYjEaMCaMSxI8ETwI4xJYgBiFgQBbGYhFiwwIhFQO0NgQgBYFgQgB8DCEAEEIRKA6CEIAIZiEQBgWIQADBkhhAgjkiNoQgSA0RSQwgVAaBaEIAWB0hCADig0IQBLANCECUGkIQg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74" name="AutoShape 6" descr="data:image/jpeg;base64,/9j/4AAQSkZJRgABAQAAAQABAAD/2wCEAAkGBhISDxQPEBAQEBAPDw8PDw0PDw8PDw8PFRAVFBQQFBQXGyYeFxkjGRQUHy8gLycpLC8sFh4xNTEqNSYrLCkBCQoKDgwOGg8PGiwfHiQpKSwsLSwsKSwpLC0sKSwsLC4pLCksKSwsKSkpKSwsKSwsKSwpKSosLCwpKSwpLCwsLP/AABEIAMMBAwMBIgACEQEDEQH/xAAbAAABBQEBAAAAAAAAAAAAAAACAAEDBAUGB//EADwQAAICAQEFBgQCCAUFAAAAAAABAgMRBAUSITFRBhMiQWFxFIGRoTKxByNCUnLB0fAkM0NighUWotLh/8QAGwEBAAIDAQEAAAAAAAAAAAAAAAECAwQFBgf/xAAtEQACAgEEAQMCBAcAAAAAAAAAAQIDEQQSITEFE0FRInEUQoHRFSMyUmGRof/aAAwDAQACEQMRAD8A9fQaIkSRAJUEmRphJgE0WGmQpnA1ds9RTbKFmLownOLjLEZ8JNeGSXp5pmvfqIUY3+5q6jV16fHqcJnoojK2N2ip1K/VyamlmVUuE4/1XqjUTM0ZqazF5RsQnGa3ReUOIQixYQhCAEIQgBCEIAQhCAEIQgBCENkAcFsTYLYApMBibBbAGZHIJgsAiYMkExmARNASRKwGgCLAgxAFlMKLACTAJEwkyOLCTAJMnm3bLR93q5yS8NuLV/y4S/8AKL+p6MmY/ajYvxFXhX6yvLgv3k14ofZNeq9TR19DupaXa5Od5LTPUUOMe1yjz6uUoNWQk4uPijOLw4npHZfb3xNXiwra8KxLgnnlNdE+P0Z53COP1clxWVjGGvT3Rv8AYjeWqaS8PcS32uX447mfXOfucPxt04XKv2Z5vxGpsr1CqfT9jv0wskOQlI9Ue1JMj5I8j74AeRZI94feADyLIGRZADyLIG8NvAEm8NvAOQ28AHkbIDkLIATkC2M2C2AO2MxsjNgDNgyHYDABYw7GABYDDYLAAEFgQBImEBkdMAPI6YCY4BImOmR5HUgCntDYVFz3rIeL9+EnCb9G1z+ZT0Oy46XVJVZVeorlFpycmrYeJPLeeMd77ljtFqLYaO+dH+dCmc62oqbUks5UXwbxngcVp+3VspVO2Ndqqt33ZT4LJR3ZRfgbxyl1RpX+lXJSaw/kxPSKf8yEVuTX3PS94WTO2XtunURcqbFLdwpwacbIPpKD4ovZNxNNZRmaa7JciyRbw6kSQSZFkj3hbwBJkobS29p9PhX311yn+CtyzZP+GCzKXyRy/bvt18Mvh9O4/ESXjtaUo6eL5Pd/am/JcvN+vD9m9PqJTlfGTi7XmzU2rvL7uviazj0zjoaV+shUmZoVOXZ66u0FT5K5p+fw9yX3WfsWa9o1yeFLDf7Mk4P6SwclpLoVpNxcp+cm0/pnkXr9txlW4+b4YlFSXucb+NST64M8tOvY6jIsnK7L213eINylDpLi4p9PT0OkrtTSknlNZTOzpdbXqV9PD+DXsqcCVsbIDkLJumIPIwORnIALIzYO8C2AE5A5GbEAIZiGAGYLCYLAGEIQA+R8g5FkAPI+QEx94APIsgZHcgAyvqdBVZ/mVVz6uUIt/VrJyfab9IcaW6dNFXWrnNvFUPfHN+hxktqam+6NmptssrecUt9zpn05cG165MM7YddnSp8fdPl8L/p0m3tDDTWq/R6muNsXiNfeRnOOf9OSzmdT5YfFfRroNm9vtLZVGc5uqzGLKXC2bhNPDjmMWms8vRo4SWlrtWIynDH+nhQX/FrgzmY6eXfzhNtPek3jhlrH8jShP0pPb0/b9jpS8bvik3l/P7ntse1+j89RGPrONla+soo0dNr67FmuyuxdYTjL8meN7NjbCS3HNrzTSlHH8Kw2TafYVm+5xmqG5OSknuTbznO7DgvY2FqH8FJeIj7SPZd4ze0e03RpbbYtKarkq21nE2niWPPD44OL0PbHUaSShq2r6XwVy/HH3Lvafa0NTXDuZ71coN5XDxN4aa8mscUU1OqVdTknyc9aCyFiU1x8nLdnez116d2tkrJObakljvMpPemvfh8jr69NurdX9ozNh7cjGPcXrupV+FOSxFr16M299Nppp+qaa9DyWrtlJtyMqhh4Ie7BcC3FcV7ll1LOMeX8zm7jLtMlwNPYe0nF93J+F8n0ZVsrKyXiXoze0l7rmpIxzgpLB2u8LeKmgv3q03zXB/L/AOCt2nTH8VtUfR2Rz9Mnu42RcVLPZyJtRfLwW94ZszZdotMuHf1/V/0OT7Udp3fb8HpbEq/D390Zbu/KX4alJ8lji37FLL41x3MiLUnhM2O0X6RNHo4yc5u2UOddCU3nkouWVFPPqavZ/bles0tWrqUlC6O8ozSUotScZRePNSTRylv6LKL6dy3UWOMsNrTqqMODykpNSfz+x2OztBXRTCimO5VVBQhDniK9fN+bfVlqZTlHM1gvLb+V5LQzY2RNmUqO2M2MNkAcHIhACENkQA2RwB8gBZEmDkWQA8nGfpB7ROuPw1TxKUd6yS8ovhGP5v6dTsEzyDtVe56m2b87ZJfwx8K/I19RPbH7nX8Tplddl9RWTGh/fUsafXTreYSceqX4X7rkyCMeAzOY2e3rrW3GC49sS5zSl1Wd38kiSG3Gl4a4r6f0M5V5+gcdM8c0Rkt6az0X3t6fT7sCzbU2sLw+vN/cqQ07aznmA44eOgyW2IaVjk8ttvzbeWbGwLnvqOcRnOCkn1zzXq0sGNul3QPi8c+af+5cUUuW6DNO6pTjKL90ei2bOrtWbYppcnyn7JriPRQqoqMFhdObXpkl09ct2M3+GSi4+u9HKD3Dy9s88HlIIVU8tYeHnzJrG1+028ICFS4PCEqMyNZ4JZFa8e5Uou334Pw5xv4zvPzUV5+/L3ItvXvK08Hhzw7JLnGD4Y93xD0+t7pJRinFJJeTSXkblFfCk/c855LybrfpV9+7+A9raO2VeF3iis5jCWc+rw8s5nUamyK8K7uvO6lViGGurXib92dZ/wBaj5PD6S4YK9mppnlzVbb5tcG16tczqRsSWGee9RPLll/c5Cbc4SmrZppOWct8V5NMXZLZs7nPjKO7N5msZnJrz+WDo7Nl6SSa4x3lhuM/IbZyr0sXXXPwTm5b+FKWWuT458i7vWMZMsboxg1Fvkux0MavxWQqxjjCco2+73EvuRQ7V3UyeZvVUripSju246cPzM6zV5ba4ZynKOVlfMhdixhF4aqUH9LKwv2f0ZO62N2ip1Uc1S8S/FXLhOPy8zTbPI7cwmranuWReVJcM46noHZbtEtVVl4VsMKyPXpJHd02qVqw+zs6fUqzh9m5kYbIsm6bgmxZGEAIQhAACyNkbIAW8LeAyM2ASJ8TyLbK/WSjLmpzz77zPWHI847YbP3NVJ48NqVkfykvr+ZqamOYo9B4O3ZbKPyjmJMDJYnSQOBzj2WWHUueHjh0JFB4fi6+SIq+DySRt4NEMyJ8h1V8F4nyXLBBJcX7sl7x8iKZBL6Bb4lnSvim+HUrRiTad71ijzXmnyw+H88/InGVg0brFWtzPQLtuVw09VsJxnFwqjOtNKakklvRXnyNnRX13R3q5KXVea9GvI8u1+ohU2qm4wc3JV5yq23l7r6Z44NPs3pbtRZHck4b2VG7LXFJvG9Hj5HE1PjlBd/qeN9XPKPSFpWEtNgwXs3adbxCxzXl4qZ/eWGR36bam63Ozu1h5cnRBe3Dicz8JN/mRSV3DZXulm2T88tt+7xFfKK+5FJkiXGT6zlx9E8L7IGSN7rj4Pnt8nKTbKV0csNVixx+ZK0S2YZMhcRmjQhu4WccvPBHqFHHDHD2ITK55MsaRoNQ/wBv2Kl9fHhyM0WZ4soal8CXsZtF161LPhn4Zr0fDP1wR6mPAp7Bt/xeFzcWllpYx4m/omdDTycfqRvU8cr2PZBARnlJ9Un9VkI9MmehXQ7YwwiQOIYcAjGbE2M2CUJg5E2CypIzkY3abZnf0vdWbK8yh68OMPma0mRzZEllYM1U5VyU49o8twms+6a80+jKt1Z1narYby9RRwlzsr8pdXg5OOui3uy8EukuT9mcqytxZ7/R6yGorWeGRKAyXEtuoDuDDk6KiQhOHmG6ccfzM7WbSisxi959FyXuyYpvoxXWxrWZE2q1CjH1JtjaWW47Zftfhz6+ZnbM0rtsW+/Dzk/JLovVnZ4i0klhJJJLojbhDB5LyOqdnCOW1emcp46s6vs52PkmrIXTqfB5hOUfyKF8YQlFy5yliK/el0NnS9pVDwuMl8jQ10mltizgevXXLE3g6mvR3pYetsfrlZ+uClrOz1U2pW3WWSi005ylLDXHhl8CrXtuMlmMiG7aLfmciNFmezO5wkuCpp9U2scPC3GX8SeH9yzKz0Rh/EOF8v3LGpeib5/dfc2IrPIvbVtZ4rU1bJtAYwSCcRkjA0aUkWasbvJeaIdQuH0B3n1YzbfNkJBInUfRfQq3rMnj2JN99WNgsXRQ1NHAyNHs2XxKSypz8MfRS4ZOpppy+OOrzySSy2/TCB7MabvtZK/i66s7jlx83uL7tnQ0WZT2o6eji28I7qCwkuiSXsgsgJj5PUneHyIQiQIQhAEWRhCILCYLQpSwVrtRgFkgrbEUNTrMLmRarVmLrdUDIkPtHa2PM4zXamuVmZ17yfPd4P39zT1tmSjXo95mGaTXJv6Wc4S+lleOgpl/k6t1P9y5SgvbeXD7E8dg6l8tVQ11Vy/9S3DY0WSf9vV9Psabwj0cFOS7x+pl39n4pN6jXV8n4IuVrb6Y4fkYVdTfKL/I7B7FhHkirqNGlyReDzwampTjzkydDvRZv6S/gYeq1ca+fN8orm/6Iiq2plZdjjnOIwTwveSTbZllNRPL6nUxrfPLOpv0feJLLTTTT6NEU4amKfCq3o5x4/VNZOdjtixNKnenJNcXFpP0eXlneaZZim+iz7mF1Qu5kjRWzUfU1hnNQnqd9ZqpgsrecFblrz4OTRsqLNN6bJG9OPw8Y9IywioLCM7UaHfhw/EuX8yTZ+qcfBPy5P0LMnulLUONjxF4sXFLzl7evoaWpp+n/BztZXuWTYjx5B7qRh6Xa7g8WJ9N7HD59Da018ZrMWnnocWytxOFZW4j5XmRP0Lfw48dKYcoxZwVFEkhVkuR0nmYO3dtpf4fTveslwnZDiq4/upr9p/Yy1RlY8RM9VbslhEeq2hKyx6ejim+7lJLO/LKyovpwx9Tt9jbNVFKrXPnOXWX98DD7KbGjRFTnjvWsfwLp7nUQZ6jSadVLPuejoqVa4JEx8jIR0DZyEPkFMfIJHyIYQJIwZSwO5FeyYLAX3GdfeT3TM+9gsirqrTK1MjQvM+6OQy6Zk6iPEnoSSHsgAmYpLJuUz2cl2FqC+IRR3xt8wutG/8AjGW53lLU8Qg4VF4wwa9upc1gxNR2djZLeeU+CynJcF7Mm03ZGvz3n83/ADZvV6ct00GTCOTOEW8sqaDYtcMYjx6vizbppBqpLlVYwUwl0KNRDfAttFe4hoqzG1jOd2hGTeVlY4prmvU6bVwMrUacxSiYZIo6fa28t2+LbSeLo43n0U15+64+4OmnNyXdOUZSeEq3utssVadZxg1dNsWMvJHNtrjDo51lUY8o0KNibUjFOMq5ppPDlTJr0fLiHLRbSX45aepecpzoS/Nio7Nryk17NonXZiPm8+/E57Uc8pf6MDlT/aYW04eFq3WS1E+Sqo3u7XvPCX2Zm7MSrfCKX5nVXbDilwMXWaHdZ0dLtT4NmiUc8LBs6DaPLibem15xWntwa2l1J1Ub6Ouq1OSwp5Oe0+rNKjUmRMyGgIirtJUyxI+RDCBJWnMrWSJJshmC5XsKdsS7NEE4gIzbYFS2o1J1kE6wXTMa2gryoNmdBG9OMFlIyfhmPHTGp8OHHTlcE7zOr0paq0xchpyeFBKRVyK1emLVdBPGknhWTgxtkddRYjAKMA90ggr2Iq3IvWRKtsCMFWZt0DPurNe2BStqKtFWjJlHDNnZtywULKR9O8GrdXlGtbDKOop1KwWPiDnIaokWrZz3pjSdBs22oy9Yk0RPVEM7jLCpxLwraM6deJFmiY1nEVaOjBm7BmnRaaNF5j1MvUTMyMps03F2q0x6ZlymwsWNLeEV1YIAhkRSJWA0C5BJEcok7iA0CStKBFKsuOBHKAGSnKoDuS66we7AyVFSGqSyqwlWBkgVRLCslVYSiADGBIoBRiSRgCBowFKJKoiaBBWnEgnAuyiQzgAZ9lZVsqNScCtOoggybKiB1mrZSVp0lHHJRrJnsbvCxZSQypZj2GPaC7Ru8F3LF3I2DaLJLWgY1E1dZbBbBNUi3UivXAtVxMiLlqpluplStFmBYktJiI0xwCZoBokGwWLETQDiTboO6VBC4jYJt0bdAIWht0m3R90E5IVEdRJdwJQBBGohKIaiHgABQJEhJBpADbozRINgAicSOUSZoZoAqygRSgW5wIpQAKU6iGVRflAidYIM6dBBKg05VkcqyGiMGa6Ru5LzrB7sjBGCoqg41FjuwlWBgCuBYjEaMCaMSxI8ETwI4xJYgBiFgQBbGYhFiwwIhFQO0NgQgBYFgQgB8DCEAEEIRKA6CEIAIZiEQBgWIQADBkhhAgjkiNoQgSA0RSQwgVAaBaEIAWB0hCADig0IQBLANCECUGkIQg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2776" name="Picture 8" descr="http://t2.gstatic.com/images?q=tbn:ANd9GcQLqOic1JpmisaGG7VqgTwrBsxtVrGg9GLvAQ6O3P2JhG5dhe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8104"/>
            <a:ext cx="3547095" cy="2656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82" name="Picture 14" descr="http://t1.gstatic.com/images?q=tbn:ANd9GcROkj55XPZ-rBaZ7U-FsZm6DOL4P9g5YGvx6hN-pc7l3w14L7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668098" cy="2747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84" name="Picture 16" descr="http://t3.gstatic.com/images?q=tbn:ANd9GcROaluQ_66oW9-2fPI9lE2qtzQhTijByl8Q_nGjQDIRxthS4VR9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960440" cy="266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86" name="Picture 18" descr="http://t0.gstatic.com/images?q=tbn:ANd9GcTX-rfIKzmj6tr1Dby-8OjHcvk-DQTTfYH_ZM1Lf7TwTzpGJHi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397273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3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2.gstatic.com/images?q=tbn:ANd9GcSnc9ff8df53t41R-p4VdjF9vXhj8nKtmTnGtDERFoa-zQLDPpU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320" y="381000"/>
            <a:ext cx="3899003" cy="275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http://t3.gstatic.com/images?q=tbn:ANd9GcS8TzPE2yLt0_Zws91Xcgqg-n6SbOqmtyZZBjboWjAeiUxd9PU4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3009131" cy="218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4" name="Picture 6" descr="http://t2.gstatic.com/images?q=tbn:ANd9GcRDaGzGILIkvQe5Xk4FyTzfC3BGwAGHctCF0vJAZb4nyphymi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1800225" cy="2543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6" name="Picture 8" descr="http://t1.gstatic.com/images?q=tbn:ANd9GcSGJOXuBK7K_f_KIvS1yNPJDaXcbd2F4nfnX2YaT-jtmorxGF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10750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8" name="Picture 10" descr="http://t1.gstatic.com/images?q=tbn:ANd9GcQMVxneix0CUEphTtdl80wI-JuMsrd9CHljHoYCY76vQXPapTY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8664"/>
            <a:ext cx="2001019" cy="2706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10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23" y="685800"/>
            <a:ext cx="9113520" cy="520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відомо </a:t>
            </a:r>
            <a: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сукупність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методів і засобів,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що використовуються для збору, зберігання, обробки і поширення інформації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endParaRPr lang="uk-UA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високого рівня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кожного члена суспільства, держави,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сучасних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 технологій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практику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 і виховного 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 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пріоритетні шляхи </a:t>
            </a:r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змісту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 доктрини розвитку України 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ХХІ </a:t>
            </a: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столітті, </a:t>
            </a:r>
          </a:p>
          <a:p>
            <a:pPr algn="l">
              <a:lnSpc>
                <a:spcPct val="107000"/>
              </a:lnSpc>
              <a:spcAft>
                <a:spcPts val="1125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 р.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НМПЦ\Desktop\ГИЦ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260388"/>
            <a:ext cx="7776864" cy="630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НМПЦ\Desktop\Схема соединения узлов 11 05 2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112"/>
            <a:ext cx="9144000" cy="639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6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5713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Проблемні питання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416050"/>
            <a:ext cx="8458200" cy="5706177"/>
          </a:xfrm>
        </p:spPr>
        <p:txBody>
          <a:bodyPr/>
          <a:lstStyle/>
          <a:p>
            <a:pPr lvl="0"/>
            <a:r>
              <a:rPr lang="uk-UA" sz="2400" dirty="0" smtClean="0"/>
              <a:t>знання персонального комп’ютера та навики роботи зі спеціальним програмним забезпеченням;</a:t>
            </a:r>
          </a:p>
          <a:p>
            <a:pPr lvl="0"/>
            <a:r>
              <a:rPr lang="uk-UA" sz="2400" dirty="0" smtClean="0"/>
              <a:t>мотивації щодо використання сучасних інформаційних технологій навчання;</a:t>
            </a:r>
          </a:p>
          <a:p>
            <a:pPr lvl="0"/>
            <a:r>
              <a:rPr lang="uk-UA" sz="2400" dirty="0" smtClean="0"/>
              <a:t>створення мультимедійних продуктів;</a:t>
            </a:r>
          </a:p>
          <a:p>
            <a:pPr lvl="0"/>
            <a:r>
              <a:rPr lang="uk-UA" sz="2400" dirty="0" smtClean="0"/>
              <a:t>зловживання </a:t>
            </a:r>
            <a:r>
              <a:rPr lang="uk-UA" sz="2400" dirty="0" err="1" smtClean="0"/>
              <a:t>спецефектами</a:t>
            </a:r>
            <a:r>
              <a:rPr lang="uk-UA" sz="2400" dirty="0" smtClean="0"/>
              <a:t> і надмірні об’єми інформації;</a:t>
            </a:r>
          </a:p>
          <a:p>
            <a:pPr lvl="0"/>
            <a:r>
              <a:rPr lang="uk-UA" sz="2400" dirty="0" smtClean="0"/>
              <a:t>рівень інтерактивної взаємодії користувача з </a:t>
            </a:r>
            <a:r>
              <a:rPr lang="uk-UA" sz="2400" dirty="0" err="1" smtClean="0"/>
              <a:t>мультимедіа</a:t>
            </a:r>
            <a:r>
              <a:rPr lang="uk-UA" sz="2400" dirty="0" smtClean="0"/>
              <a:t>;</a:t>
            </a:r>
          </a:p>
          <a:p>
            <a:pPr lvl="0"/>
            <a:r>
              <a:rPr lang="uk-UA" sz="2400" dirty="0" smtClean="0"/>
              <a:t>відповідність між апаратними засобами та мультимедійними програмами;</a:t>
            </a:r>
          </a:p>
          <a:p>
            <a:pPr lvl="0"/>
            <a:r>
              <a:rPr lang="uk-UA" sz="2400" dirty="0" smtClean="0"/>
              <a:t>правильні акценти при розробці програмних засобів. 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2493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t1.gstatic.com/images?q=tbn:ANd9GcR4AD5Vw-a1-zWcPW5C2VlWR5uW74_-wHKyUoM-6sNplfEQnqipZ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7" y="3645024"/>
            <a:ext cx="302433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 t="15241" r="1750" b="8750"/>
          <a:stretch>
            <a:fillRect/>
          </a:stretch>
        </p:blipFill>
        <p:spPr bwMode="auto">
          <a:xfrm>
            <a:off x="611560" y="332656"/>
            <a:ext cx="295232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 t="10001" r="989" b="3989"/>
          <a:stretch>
            <a:fillRect/>
          </a:stretch>
        </p:blipFill>
        <p:spPr bwMode="auto">
          <a:xfrm>
            <a:off x="755576" y="3645024"/>
            <a:ext cx="28803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 t="10153" b="4558"/>
          <a:stretch>
            <a:fillRect/>
          </a:stretch>
        </p:blipFill>
        <p:spPr bwMode="auto">
          <a:xfrm>
            <a:off x="5220072" y="404664"/>
            <a:ext cx="292779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 cstate="print"/>
          <a:srcRect t="8001" r="2489" b="3989"/>
          <a:stretch>
            <a:fillRect/>
          </a:stretch>
        </p:blipFill>
        <p:spPr bwMode="auto">
          <a:xfrm>
            <a:off x="2123728" y="1700808"/>
            <a:ext cx="4392488" cy="297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8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l="6370" t="9621" r="40374" b="13371"/>
          <a:stretch>
            <a:fillRect/>
          </a:stretch>
        </p:blipFill>
        <p:spPr bwMode="auto">
          <a:xfrm>
            <a:off x="539552" y="332656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" y="990600"/>
            <a:ext cx="8712968" cy="5754960"/>
          </a:xfrm>
        </p:spPr>
        <p:txBody>
          <a:bodyPr>
            <a:noAutofit/>
          </a:bodyPr>
          <a:lstStyle/>
          <a:p>
            <a:pPr marL="548640" indent="-411480" algn="just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Закон України  </a:t>
            </a:r>
            <a:r>
              <a:rPr lang="uk-UA" sz="2400" dirty="0" smtClean="0"/>
              <a:t>від 09.01.2007 № 537-V «Про Основні засади розвитку інформаційного суспільства в Україні на 2007-2015 роки»</a:t>
            </a:r>
          </a:p>
          <a:p>
            <a:pPr marL="548640" indent="-411480" algn="just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Указ </a:t>
            </a:r>
            <a:r>
              <a:rPr lang="uk-UA" sz="2400" b="1" u="sng" dirty="0"/>
              <a:t>Президента України </a:t>
            </a:r>
            <a:r>
              <a:rPr lang="uk-UA" sz="2400" dirty="0"/>
              <a:t>від </a:t>
            </a:r>
            <a:r>
              <a:rPr lang="uk-UA" sz="2400" dirty="0" smtClean="0"/>
              <a:t>20.10.2005 № 1497/2005 «Про </a:t>
            </a:r>
            <a:r>
              <a:rPr lang="uk-UA" sz="2400" dirty="0"/>
              <a:t>першочергові завдання щодо впровадження новітніх інформаційних </a:t>
            </a:r>
            <a:r>
              <a:rPr lang="uk-UA" sz="2400" dirty="0" smtClean="0"/>
              <a:t>технологій»</a:t>
            </a:r>
          </a:p>
          <a:p>
            <a:pPr marL="548640" indent="-411480" algn="just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Постанова Кабінету Міністрів України </a:t>
            </a:r>
            <a:r>
              <a:rPr lang="uk-UA" sz="2400" dirty="0" smtClean="0"/>
              <a:t>від 13.04.2011 № 494 «Про затвердження Державної цільової програми впровадження у навчально-виховний процес загальноосвітніх навчальних закладів інформаційно-комунікаційних технологій "Сто відсотків" на період до 2015 року»</a:t>
            </a:r>
          </a:p>
          <a:p>
            <a:pPr marL="548640" indent="-411480" algn="just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Розпорядження Кабінету Міністрів України </a:t>
            </a:r>
            <a:r>
              <a:rPr lang="uk-UA" sz="2400" dirty="0" smtClean="0"/>
              <a:t>від 27 серпня 2010 р. N 1722-р "Про схвалення Концепції Державної цільової програми впровадження у навчально-виховний процес загальноосвітніх навчальних закладів інформаційно-комунікаційних технологій «Сто відсотків» на період до 2015 року"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29" y="0"/>
            <a:ext cx="8577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 smtClean="0">
                <a:solidFill>
                  <a:srgbClr val="C00000"/>
                </a:solidFill>
                <a:latin typeface="Calibri Light" panose="020F0302020204030204"/>
                <a:cs typeface="Times New Roman" panose="02020603050405020304" pitchFamily="18" charset="0"/>
              </a:rPr>
              <a:t>Законодавча база інформаційних видів навчання </a:t>
            </a:r>
            <a:endParaRPr lang="ru-RU" sz="3200" b="1" dirty="0">
              <a:solidFill>
                <a:srgbClr val="C0000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20688"/>
            <a:ext cx="8784976" cy="6669360"/>
          </a:xfrm>
        </p:spPr>
        <p:txBody>
          <a:bodyPr>
            <a:noAutofit/>
          </a:bodyPr>
          <a:lstStyle/>
          <a:p>
            <a:pPr marL="548640" indent="-411480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Лист Міністерства освіти і науки, молоді та спорту України </a:t>
            </a:r>
            <a:r>
              <a:rPr lang="uk-UA" sz="2400" dirty="0" smtClean="0"/>
              <a:t>№1/9-879 від 12.12.11 року «Щодо оволодіння учителями загальноосвітніх навчальних закладів інформаційно-комунікаційними технологіями»</a:t>
            </a:r>
          </a:p>
          <a:p>
            <a:pPr marL="548640" indent="-411480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Лист Міністерства освіти і науки, молоді та спорту України </a:t>
            </a:r>
            <a:r>
              <a:rPr lang="uk-UA" sz="2400" dirty="0" smtClean="0"/>
              <a:t>№1/9-493 від 24.06.11 року «Щодо організації навчання вчителів з використання інформаційно-комунікаційних технологій» </a:t>
            </a:r>
          </a:p>
          <a:p>
            <a:pPr marL="548640" indent="-411480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/>
              <a:t>Типове положення </a:t>
            </a:r>
            <a:r>
              <a:rPr lang="uk-UA" sz="2400" dirty="0" smtClean="0"/>
              <a:t>про атестацію педагогічних працівників, затвердженого </a:t>
            </a:r>
            <a:r>
              <a:rPr lang="uk-UA" sz="2400" dirty="0"/>
              <a:t>наказом Міністерства освіти і науки України від 06.10.2010 № 930, зареєстрованого в Міністерстві юстиції України 14.12.2010  за № 1255/18550</a:t>
            </a:r>
            <a:r>
              <a:rPr lang="uk-UA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05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291513" cy="2376562"/>
          </a:xfrm>
        </p:spPr>
        <p:txBody>
          <a:bodyPr>
            <a:normAutofit fontScale="25000" lnSpcReduction="20000"/>
          </a:bodyPr>
          <a:lstStyle/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9600" b="1" dirty="0" smtClean="0"/>
              <a:t>«…  Той </a:t>
            </a:r>
            <a:r>
              <a:rPr lang="uk-UA" sz="9600" b="1" dirty="0"/>
              <a:t>народ, який першим реалізує можливості цифрових комунікацій і введе їх до навчальної методики, очолюватиме світовий освітній </a:t>
            </a:r>
            <a:r>
              <a:rPr lang="uk-UA" sz="9600" b="1" dirty="0" smtClean="0"/>
              <a:t>процес….»</a:t>
            </a:r>
            <a:endParaRPr lang="ru-RU" sz="9600" b="1" dirty="0"/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9600" dirty="0"/>
              <a:t> </a:t>
            </a:r>
            <a:endParaRPr lang="ru-RU" sz="9600" dirty="0"/>
          </a:p>
          <a:p>
            <a:pPr marL="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9600" i="1" dirty="0"/>
              <a:t>Гордон </a:t>
            </a:r>
            <a:r>
              <a:rPr lang="uk-UA" sz="9600" i="1" dirty="0" err="1"/>
              <a:t>Драйден</a:t>
            </a:r>
            <a:r>
              <a:rPr lang="uk-UA" sz="9600" i="1" dirty="0"/>
              <a:t>, американський педагог</a:t>
            </a:r>
            <a:endParaRPr lang="ru-RU" sz="9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8037" y="152400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Висновок 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0" y="152400"/>
            <a:ext cx="362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ДЯКУЮ ЗА </a:t>
            </a:r>
            <a:r>
              <a:rPr lang="uk-UA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УВАГУ!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48" y="1060994"/>
            <a:ext cx="6343213" cy="57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+mj-lt"/>
              </a:rPr>
              <a:t>1. Головні напрямки розвитку  </a:t>
            </a:r>
            <a:r>
              <a:rPr lang="uk-UA" sz="3600" b="1" dirty="0">
                <a:solidFill>
                  <a:srgbClr val="C00000"/>
                </a:solidFill>
                <a:latin typeface="+mj-lt"/>
              </a:rPr>
              <a:t>сучасної освіти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5342164" y="1948772"/>
            <a:ext cx="38163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marL="179388" lvl="1"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</a:pPr>
            <a:r>
              <a:rPr lang="uk-UA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Формування інформаційної культури і кваліфікації у студентів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усіх спеціальностей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8179" y="1064419"/>
            <a:ext cx="4464050" cy="295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marL="179388" lvl="1"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</a:pPr>
            <a:r>
              <a:rPr lang="uk-UA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Враховуючи </a:t>
            </a:r>
            <a:r>
              <a:rPr lang="uk-UA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стрімкий </a:t>
            </a:r>
            <a:r>
              <a:rPr lang="uk-UA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розвиток </a:t>
            </a:r>
            <a:r>
              <a:rPr lang="uk-U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комп’ютерних </a:t>
            </a:r>
            <a:r>
              <a:rPr lang="uk-UA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ІТ, </a:t>
            </a:r>
            <a:r>
              <a:rPr lang="uk-U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навчання майбутніх </a:t>
            </a:r>
            <a:r>
              <a:rPr lang="uk-UA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фахівців </a:t>
            </a:r>
            <a:r>
              <a:rPr lang="uk-U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інформаційного суспільства </a:t>
            </a:r>
            <a:r>
              <a:rPr lang="uk-UA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має бути достатньо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ефективним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2998265" y="5201332"/>
            <a:ext cx="6127592" cy="1509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marL="179388" lvl="1" algn="l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Tx/>
            </a:pP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 flipH="1">
            <a:off x="3563938" y="765175"/>
            <a:ext cx="935037" cy="4318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5003800" y="908050"/>
            <a:ext cx="576263" cy="719138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41672" name="Line 8"/>
          <p:cNvSpPr>
            <a:spLocks noChangeShapeType="1"/>
          </p:cNvSpPr>
          <p:nvPr/>
        </p:nvSpPr>
        <p:spPr bwMode="auto">
          <a:xfrm>
            <a:off x="4643438" y="836613"/>
            <a:ext cx="360362" cy="5564187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pic>
        <p:nvPicPr>
          <p:cNvPr id="241673" name="Picture 9" descr="Photo0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175" y="4518085"/>
            <a:ext cx="3015934" cy="2263205"/>
          </a:xfrm>
          <a:prstGeom prst="rect">
            <a:avLst/>
          </a:prstGeom>
          <a:noFill/>
        </p:spPr>
      </p:pic>
      <p:pic>
        <p:nvPicPr>
          <p:cNvPr id="241674" name="Picture 10" descr="PA250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23" y="4441378"/>
            <a:ext cx="2810477" cy="241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0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utoUpdateAnimBg="0"/>
      <p:bldP spid="241667" grpId="0"/>
      <p:bldP spid="241668" grpId="0"/>
      <p:bldP spid="241669" grpId="0"/>
      <p:bldP spid="241670" grpId="0" animBg="1"/>
      <p:bldP spid="241671" grpId="0" animBg="1"/>
      <p:bldP spid="2416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200" y="2819400"/>
            <a:ext cx="9067800" cy="2971800"/>
          </a:xfrm>
        </p:spPr>
        <p:txBody>
          <a:bodyPr>
            <a:noAutofit/>
          </a:bodyPr>
          <a:lstStyle/>
          <a:p>
            <a:pPr marL="174625" indent="0">
              <a:lnSpc>
                <a:spcPct val="150000"/>
              </a:lnSpc>
              <a:buNone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Під освітніми технологіями розуміють як реалізацію навчальних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планів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і навчальних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програм,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так і передавання студенту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знань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 також використання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методів і засобів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створення, збирання, передавання, збереження і оброблення інформації в конкретній галузі. 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658" y="1219200"/>
            <a:ext cx="917665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algn="l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</a:pP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Остаточний 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навчання  безпосередньо залежать від рівня 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закладу освіти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викладацького 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персоналу.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050" cy="70609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</a:rPr>
              <a:t>2. Складові </a:t>
            </a:r>
            <a:r>
              <a:rPr lang="uk-UA" sz="3600" b="1" dirty="0">
                <a:solidFill>
                  <a:srgbClr val="C00000"/>
                </a:solidFill>
              </a:rPr>
              <a:t>частини інформаційних технологій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5976938"/>
          </a:xfrm>
        </p:spPr>
        <p:txBody>
          <a:bodyPr>
            <a:noAutofit/>
          </a:bodyPr>
          <a:lstStyle/>
          <a:p>
            <a:pPr marL="548640" indent="-41148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Інформаційна технологія</a:t>
            </a:r>
            <a:r>
              <a:rPr lang="uk-UA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- це комплекс наукових та інженерних знань, реалізованих у прийомах праці, наборах матеріальних, технічних, енергетичних, трудових факторів виробництва, засобах їх об'єднання для створення продукту або послуги, що відповідають певним вимогам. Тому технологія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ґрунтуються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 застосуванні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комп'ютерів і телекомунікаційної техніки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Інформаційно-комп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ютерні</a:t>
            </a:r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uk-UA" sz="24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є об'єднуючим для різних варіантів технологій та вказує на специфіку інтерактивного навчання — діалог у системі «користувач — комп'ютер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137160" indent="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Мультимедіа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— це спеціальна інтерактивна технологія, яка за допомогою технічних і програмних засобів забезпечує роботу з комп’ютерною графікою, текстом, мовленнєвим супроводом, високоякісним звуком, статичними зображеннями й відео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8600"/>
            <a:ext cx="9036050" cy="70609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</a:rPr>
              <a:t>2. Складові </a:t>
            </a:r>
            <a:r>
              <a:rPr lang="uk-UA" sz="1800" b="1" dirty="0">
                <a:solidFill>
                  <a:srgbClr val="C00000"/>
                </a:solidFill>
              </a:rPr>
              <a:t>частини інформаційних технологій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950" y="304800"/>
            <a:ext cx="8928100" cy="5976938"/>
          </a:xfrm>
        </p:spPr>
        <p:txBody>
          <a:bodyPr>
            <a:noAutofit/>
          </a:bodyPr>
          <a:lstStyle/>
          <a:p>
            <a:pPr marL="548640" indent="-411480" algn="just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Мультимедіа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— це спеціальна інтерактивна технологія, яка за допомогою технічних і програмних засобів забезпечує роботу з комп’ютерною графікою, текстом, мовленнєвим супроводом, високоякісним звуком, статичними зображеннями й відео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8640" lvl="0" indent="-411480" algn="just">
              <a:lnSpc>
                <a:spcPct val="100000"/>
              </a:lnSpc>
              <a:buClr>
                <a:prstClr val="black">
                  <a:shade val="95000"/>
                </a:prstClr>
              </a:buClr>
              <a:buFont typeface="Wingdings 2"/>
              <a:buChar char=""/>
              <a:defRPr/>
            </a:pPr>
            <a:r>
              <a:rPr lang="uk-UA" sz="2400" b="1" u="sng" dirty="0">
                <a:solidFill>
                  <a:prstClr val="black"/>
                </a:solidFill>
              </a:rPr>
              <a:t>Комп'ютерна презентація</a:t>
            </a:r>
            <a:r>
              <a:rPr lang="uk-UA" sz="2400" u="sng" dirty="0">
                <a:solidFill>
                  <a:prstClr val="black"/>
                </a:solidFill>
              </a:rPr>
              <a:t> </a:t>
            </a:r>
            <a:r>
              <a:rPr lang="uk-UA" sz="2400" dirty="0">
                <a:solidFill>
                  <a:prstClr val="black"/>
                </a:solidFill>
              </a:rPr>
              <a:t>— це набір кольорових слайдів, підготовлених з використанням інформаційних технологій та призначених для розкриття однієї теми.</a:t>
            </a:r>
          </a:p>
          <a:p>
            <a:pPr marL="137160" lvl="0" indent="0" algn="just">
              <a:lnSpc>
                <a:spcPct val="100000"/>
              </a:lnSpc>
              <a:buClr>
                <a:prstClr val="black">
                  <a:shade val="95000"/>
                </a:prstClr>
              </a:buClr>
              <a:buNone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548640" lvl="0" indent="-411480" algn="just">
              <a:lnSpc>
                <a:spcPct val="100000"/>
              </a:lnSpc>
              <a:buClr>
                <a:prstClr val="black">
                  <a:shade val="95000"/>
                </a:prstClr>
              </a:buClr>
              <a:buFont typeface="Wingdings 2"/>
              <a:buChar char=""/>
              <a:defRPr/>
            </a:pPr>
            <a:r>
              <a:rPr lang="uk-UA" sz="2400" b="1" u="sng" dirty="0" smtClean="0">
                <a:solidFill>
                  <a:prstClr val="black"/>
                </a:solidFill>
              </a:rPr>
              <a:t>Навчальна </a:t>
            </a:r>
            <a:r>
              <a:rPr lang="uk-UA" sz="2400" b="1" u="sng" dirty="0">
                <a:solidFill>
                  <a:prstClr val="black"/>
                </a:solidFill>
              </a:rPr>
              <a:t>презентація</a:t>
            </a:r>
            <a:r>
              <a:rPr lang="uk-UA" sz="2400" u="sng" dirty="0">
                <a:solidFill>
                  <a:prstClr val="black"/>
                </a:solidFill>
              </a:rPr>
              <a:t> </a:t>
            </a:r>
            <a:r>
              <a:rPr lang="uk-UA" sz="2400" dirty="0">
                <a:solidFill>
                  <a:prstClr val="black"/>
                </a:solidFill>
              </a:rPr>
              <a:t>– мультимедійний продукт, який за допомогою слайдів відтворює основні етапи </a:t>
            </a:r>
            <a:r>
              <a:rPr lang="uk-UA" sz="2400" dirty="0" smtClean="0">
                <a:solidFill>
                  <a:prstClr val="black"/>
                </a:solidFill>
              </a:rPr>
              <a:t>навчального процесу </a:t>
            </a:r>
            <a:r>
              <a:rPr lang="uk-UA" sz="2400" dirty="0">
                <a:solidFill>
                  <a:prstClr val="black"/>
                </a:solidFill>
              </a:rPr>
              <a:t>та надає можливість використовувати  різні види інформації (текстову, аудіо, графічну, анімацію, відео та ін</a:t>
            </a:r>
            <a:r>
              <a:rPr lang="uk-UA" sz="2400" dirty="0" smtClean="0">
                <a:solidFill>
                  <a:prstClr val="black"/>
                </a:solidFill>
              </a:rPr>
              <a:t>.).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6" y="0"/>
            <a:ext cx="9111343" cy="120032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3. Чинники навчального інформаційного процесу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656" y="1171300"/>
            <a:ext cx="9111344" cy="51891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Впровадження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ІКТ у сучасну освіту .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Сучасні ІКТ, підвищуючи якість навчання й освіти, дають змогу людині успішніше й швидше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адаптуватися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навколишнього середовища, до соціальних змін. </a:t>
            </a: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Активне й ефективне впровадження цих технологій в освіту є важливим чинником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нової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освіти.</a:t>
            </a:r>
          </a:p>
          <a:p>
            <a:pPr lvl="0"/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0000"/>
              </a:lnSpc>
              <a:buClr>
                <a:prstClr val="black">
                  <a:shade val="95000"/>
                </a:prstClr>
              </a:buClr>
              <a:buNone/>
              <a:defRPr/>
            </a:pPr>
            <a:r>
              <a:rPr lang="uk-UA" sz="2400" b="1" dirty="0">
                <a:solidFill>
                  <a:prstClr val="black"/>
                </a:solidFill>
              </a:rPr>
              <a:t>«… Педагог має подбати про те, щоб якомога більше органів чуття – око, вухо, голос, чуття мускульних рухів… взяли участь в акті запам’ятовування. 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uk-UA" sz="2400" b="1" dirty="0">
                <a:solidFill>
                  <a:prstClr val="black"/>
                </a:solidFill>
              </a:rPr>
              <a:t>За такого дружного сприяння всіх органів в акті  засвоєння ви переможете найлінивішу пам'ять</a:t>
            </a:r>
            <a:r>
              <a:rPr lang="uk-UA" sz="2400" b="1" dirty="0" smtClean="0">
                <a:solidFill>
                  <a:prstClr val="black"/>
                </a:solidFill>
              </a:rPr>
              <a:t>».</a:t>
            </a:r>
            <a:endParaRPr lang="ru-RU" sz="2400" dirty="0">
              <a:solidFill>
                <a:prstClr val="black"/>
              </a:solidFill>
            </a:endParaRPr>
          </a:p>
          <a:p>
            <a:pPr marL="0" lvl="0" indent="0" algn="r">
              <a:buClr>
                <a:prstClr val="black">
                  <a:shade val="95000"/>
                </a:prstClr>
              </a:buClr>
              <a:buNone/>
              <a:defRPr/>
            </a:pPr>
            <a:r>
              <a:rPr lang="uk-UA" sz="2000" dirty="0">
                <a:solidFill>
                  <a:prstClr val="black"/>
                </a:solidFill>
              </a:rPr>
              <a:t>К</a:t>
            </a:r>
            <a:r>
              <a:rPr lang="uk-UA" sz="2000" dirty="0" smtClean="0">
                <a:solidFill>
                  <a:prstClr val="black"/>
                </a:solidFill>
              </a:rPr>
              <a:t>. Ушинський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15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4633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/>
              <a:t>Отримання інформації</a:t>
            </a:r>
            <a:endParaRPr lang="ru-RU" sz="4000" dirty="0"/>
          </a:p>
        </p:txBody>
      </p:sp>
      <p:graphicFrame>
        <p:nvGraphicFramePr>
          <p:cNvPr id="10243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958093"/>
              </p:ext>
            </p:extLst>
          </p:nvPr>
        </p:nvGraphicFramePr>
        <p:xfrm>
          <a:off x="0" y="979488"/>
          <a:ext cx="9144000" cy="572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іаграма" r:id="rId3" imgW="8571719" imgH="5474682" progId="Excel.Sheet.8">
                  <p:embed/>
                </p:oleObj>
              </mc:Choice>
              <mc:Fallback>
                <p:oleObj name="Діаграма" r:id="rId3" imgW="8571719" imgH="5474682" progId="Excel.Sheet.8">
                  <p:embed/>
                  <p:pic>
                    <p:nvPicPr>
                      <p:cNvPr id="10243" name="Діагра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9488"/>
                        <a:ext cx="9144000" cy="5726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5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/>
              <a:t>Ступінь засвоєння матеріалу</a:t>
            </a:r>
            <a:endParaRPr lang="ru-RU" sz="4000" dirty="0"/>
          </a:p>
        </p:txBody>
      </p:sp>
      <p:graphicFrame>
        <p:nvGraphicFramePr>
          <p:cNvPr id="11267" name="Діаграма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11267" name="Діагра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250825" y="4652963"/>
            <a:ext cx="8642350" cy="14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6A828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Використання </a:t>
            </a:r>
            <a:r>
              <a:rPr kumimoji="0" lang="uk-UA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мультимедіа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сприяє кращому засвоєнню навчальної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інформації.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ornomorec_4">
  <a:themeElements>
    <a:clrScheme name="Americas Globe template 1">
      <a:dk1>
        <a:srgbClr val="000000"/>
      </a:dk1>
      <a:lt1>
        <a:srgbClr val="FFFFFF"/>
      </a:lt1>
      <a:dk2>
        <a:srgbClr val="26489C"/>
      </a:dk2>
      <a:lt2>
        <a:srgbClr val="F6A828"/>
      </a:lt2>
      <a:accent1>
        <a:srgbClr val="F9DC93"/>
      </a:accent1>
      <a:accent2>
        <a:srgbClr val="E58769"/>
      </a:accent2>
      <a:accent3>
        <a:srgbClr val="ACB1CB"/>
      </a:accent3>
      <a:accent4>
        <a:srgbClr val="DADADA"/>
      </a:accent4>
      <a:accent5>
        <a:srgbClr val="FBEBC8"/>
      </a:accent5>
      <a:accent6>
        <a:srgbClr val="CF7A5E"/>
      </a:accent6>
      <a:hlink>
        <a:srgbClr val="65A7DD"/>
      </a:hlink>
      <a:folHlink>
        <a:srgbClr val="30AA61"/>
      </a:folHlink>
    </a:clrScheme>
    <a:fontScheme name="Americas Glob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71500" marR="0" indent="-57150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Char char="l"/>
          <a:tabLst/>
          <a:defRPr kumimoji="0" lang="uk-UA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571500" marR="0" indent="-57150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Char char="l"/>
          <a:tabLst/>
          <a:defRPr kumimoji="0" lang="uk-UA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mericas Globe template 1">
        <a:dk1>
          <a:srgbClr val="000000"/>
        </a:dk1>
        <a:lt1>
          <a:srgbClr val="FFFFFF"/>
        </a:lt1>
        <a:dk2>
          <a:srgbClr val="26489C"/>
        </a:dk2>
        <a:lt2>
          <a:srgbClr val="F6A828"/>
        </a:lt2>
        <a:accent1>
          <a:srgbClr val="F9DC93"/>
        </a:accent1>
        <a:accent2>
          <a:srgbClr val="E58769"/>
        </a:accent2>
        <a:accent3>
          <a:srgbClr val="ACB1CB"/>
        </a:accent3>
        <a:accent4>
          <a:srgbClr val="DADADA"/>
        </a:accent4>
        <a:accent5>
          <a:srgbClr val="FBEBC8"/>
        </a:accent5>
        <a:accent6>
          <a:srgbClr val="CF7A5E"/>
        </a:accent6>
        <a:hlink>
          <a:srgbClr val="65A7DD"/>
        </a:hlink>
        <a:folHlink>
          <a:srgbClr val="30AA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s Globe template 2">
        <a:dk1>
          <a:srgbClr val="000000"/>
        </a:dk1>
        <a:lt1>
          <a:srgbClr val="FFFFFF"/>
        </a:lt1>
        <a:dk2>
          <a:srgbClr val="446DD2"/>
        </a:dk2>
        <a:lt2>
          <a:srgbClr val="F6A828"/>
        </a:lt2>
        <a:accent1>
          <a:srgbClr val="F9DC93"/>
        </a:accent1>
        <a:accent2>
          <a:srgbClr val="E58769"/>
        </a:accent2>
        <a:accent3>
          <a:srgbClr val="B0BAE5"/>
        </a:accent3>
        <a:accent4>
          <a:srgbClr val="DADADA"/>
        </a:accent4>
        <a:accent5>
          <a:srgbClr val="FBEBC8"/>
        </a:accent5>
        <a:accent6>
          <a:srgbClr val="CF7A5E"/>
        </a:accent6>
        <a:hlink>
          <a:srgbClr val="65A7DD"/>
        </a:hlink>
        <a:folHlink>
          <a:srgbClr val="30AA6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9754</TotalTime>
  <Words>1162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chornomorec_4</vt:lpstr>
      <vt:lpstr>Діаграма</vt:lpstr>
      <vt:lpstr>Лист Microsoft Excel 97-2003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</vt:lpstr>
      <vt:lpstr>Презентация PowerPoint</vt:lpstr>
      <vt:lpstr>Презентация PowerPoint</vt:lpstr>
      <vt:lpstr>Презентация PowerPoint</vt:lpstr>
      <vt:lpstr>2. Складові частини інформаційних технологій </vt:lpstr>
      <vt:lpstr>2. Складові частини інформаційних технологій </vt:lpstr>
      <vt:lpstr>3. Чинники навчального інформаційного процесу</vt:lpstr>
      <vt:lpstr>Отримання інформації</vt:lpstr>
      <vt:lpstr>Ступінь засвоєння матеріалу</vt:lpstr>
      <vt:lpstr>4. Специфічні та методичні умови до мультимедійних засобів </vt:lpstr>
      <vt:lpstr>Методичні вимоги до мультимедійних засобів</vt:lpstr>
      <vt:lpstr>Презентация PowerPoint</vt:lpstr>
      <vt:lpstr>Алгоритм підготовки занять з мультимедійними засобами</vt:lpstr>
      <vt:lpstr>Критерії відбору інформації</vt:lpstr>
      <vt:lpstr>Презентация PowerPoint</vt:lpstr>
      <vt:lpstr>Критерії відбору інформації</vt:lpstr>
      <vt:lpstr>Критерії відбору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Проблемні питання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634</cp:revision>
  <dcterms:created xsi:type="dcterms:W3CDTF">2007-10-17T13:38:43Z</dcterms:created>
  <dcterms:modified xsi:type="dcterms:W3CDTF">2022-09-14T06:51:11Z</dcterms:modified>
</cp:coreProperties>
</file>