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58" r:id="rId5"/>
    <p:sldId id="259" r:id="rId6"/>
    <p:sldId id="260" r:id="rId7"/>
    <p:sldId id="261" r:id="rId8"/>
    <p:sldId id="282"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6" r:id="rId22"/>
    <p:sldId id="275" r:id="rId23"/>
    <p:sldId id="277"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494"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90A26A7-05FD-4E30-A093-86329FE19045}" type="datetimeFigureOut">
              <a:rPr lang="ru-RU"/>
              <a:pPr>
                <a:defRPr/>
              </a:pPr>
              <a:t>05.12.2016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C61982-EDA9-49E1-8C0D-451C24DE9B1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B994D37-4A37-4B1A-ADDA-9DE09CB68D2F}" type="datetimeFigureOut">
              <a:rPr lang="ru-RU"/>
              <a:pPr>
                <a:defRPr/>
              </a:pPr>
              <a:t>05.12.2016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206824-FA73-42B0-989A-5C2594E758C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D90748C-789E-46BB-88EA-1047219B9460}" type="datetimeFigureOut">
              <a:rPr lang="ru-RU"/>
              <a:pPr>
                <a:defRPr/>
              </a:pPr>
              <a:t>05.12.2016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FE1462B-6E56-4133-9197-922D3464DEF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40"/>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4068778-97A5-483E-99E4-CC5EC8FCDD31}" type="datetimeFigureOut">
              <a:rPr lang="ru-RU"/>
              <a:pPr>
                <a:defRPr/>
              </a:pPr>
              <a:t>05.12.2016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4E16C1B-6741-4FE6-AD03-211D6F1C205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1827EC4-9F3A-4E26-9526-BF02E025F8F7}" type="datetimeFigureOut">
              <a:rPr lang="ru-RU"/>
              <a:pPr>
                <a:defRPr/>
              </a:pPr>
              <a:t>05.12.2016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44EB21-B126-401B-9BCB-2CD087151C7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905DDB9B-4783-4BC6-9D62-43A8B35062FE}" type="datetimeFigureOut">
              <a:rPr lang="ru-RU"/>
              <a:pPr>
                <a:defRPr/>
              </a:pPr>
              <a:t>05.12.2016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BA99DE3-C3EC-4976-AE9F-52DEB84C921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E1859F98-26E1-4CC0-B561-88594BEC6BBF}" type="datetimeFigureOut">
              <a:rPr lang="ru-RU"/>
              <a:pPr>
                <a:defRPr/>
              </a:pPr>
              <a:t>05.12.2016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AABA9EF-0EC4-437D-91F4-106CC6E0B50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552EFC97-BC6D-4782-AC5E-AF67AED255AC}" type="datetimeFigureOut">
              <a:rPr lang="ru-RU"/>
              <a:pPr>
                <a:defRPr/>
              </a:pPr>
              <a:t>05.12.2016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DD51BDD-8896-4951-AE44-4C8E6FC3DA4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6FE0DB91-E06F-46AD-A519-B6B3D3EA4790}" type="datetimeFigureOut">
              <a:rPr lang="ru-RU"/>
              <a:pPr>
                <a:defRPr/>
              </a:pPr>
              <a:t>05.12.2016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60FCDB6-17B1-40E3-81E2-931BA5C5736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D9D81C-1441-4D7B-94A9-B166D7E02978}" type="datetimeFigureOut">
              <a:rPr lang="ru-RU"/>
              <a:pPr>
                <a:defRPr/>
              </a:pPr>
              <a:t>05.12.2016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58BE84A-AD57-4EB9-A7C4-F1B0022C82B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15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FD8FFD5-B615-40A4-BC37-72A3C2371C6C}" type="datetimeFigureOut">
              <a:rPr lang="ru-RU"/>
              <a:pPr>
                <a:defRPr/>
              </a:pPr>
              <a:t>05.12.2016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CA4BDD3-28DB-4BA5-83CC-08BA6DD2C6D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5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EA9E231-EF64-4434-8760-64A354552E00}" type="datetimeFigureOut">
              <a:rPr lang="ru-RU"/>
              <a:pPr>
                <a:defRPr/>
              </a:pPr>
              <a:t>05.12.2016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B668F55-DAAB-4FC0-9C40-5E85395470C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00"/>
            </a:gs>
            <a:gs pos="100000">
              <a:srgbClr val="B1E9ED"/>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ltLang="ru-RU" smtClean="0"/>
              <a:t>Образец текста</a:t>
            </a:r>
          </a:p>
          <a:p>
            <a:pPr lvl="1"/>
            <a:r>
              <a:rPr lang="uk-UA" altLang="ru-RU" smtClean="0"/>
              <a:t>Второй уровень</a:t>
            </a:r>
          </a:p>
          <a:p>
            <a:pPr lvl="2"/>
            <a:r>
              <a:rPr lang="uk-UA" altLang="ru-RU" smtClean="0"/>
              <a:t>Третий уровень</a:t>
            </a:r>
          </a:p>
          <a:p>
            <a:pPr lvl="3"/>
            <a:r>
              <a:rPr lang="uk-UA" altLang="ru-RU" smtClean="0"/>
              <a:t>Четвертый уровень</a:t>
            </a:r>
          </a:p>
          <a:p>
            <a:pPr lvl="4"/>
            <a:r>
              <a:rPr lang="uk-UA"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Arial" charset="0"/>
                <a:cs typeface="+mn-cs"/>
              </a:defRPr>
            </a:lvl1pPr>
          </a:lstStyle>
          <a:p>
            <a:pPr>
              <a:defRPr/>
            </a:pPr>
            <a:fld id="{51AC921B-36E6-47A7-8279-8420A04A92DC}" type="datetimeFigureOut">
              <a:rPr lang="ru-RU"/>
              <a:pPr>
                <a:defRPr/>
              </a:pPr>
              <a:t>05.12.2016</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cs typeface="+mn-cs"/>
              </a:defRPr>
            </a:lvl1pPr>
          </a:lstStyle>
          <a:p>
            <a:pPr>
              <a:defRPr/>
            </a:pPr>
            <a:fld id="{16175156-838A-46B8-9C28-C551D7DBFD6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347663" y="0"/>
            <a:ext cx="8410575" cy="1546225"/>
          </a:xfrm>
        </p:spPr>
        <p:txBody>
          <a:bodyPr/>
          <a:lstStyle/>
          <a:p>
            <a:pPr eaLnBrk="1" hangingPunct="1"/>
            <a:r>
              <a:rPr lang="uk-UA" sz="2400" smtClean="0">
                <a:latin typeface="Times New Roman" pitchFamily="18" charset="0"/>
                <a:cs typeface="Times New Roman" pitchFamily="18" charset="0"/>
              </a:rPr>
              <a:t>Відкритий міжнародний університет розвитку людини «Україна»</a:t>
            </a:r>
            <a:endParaRPr lang="ru-RU" sz="2400" smtClean="0">
              <a:latin typeface="Times New Roman" pitchFamily="18" charset="0"/>
              <a:cs typeface="Times New Roman" pitchFamily="18" charset="0"/>
            </a:endParaRPr>
          </a:p>
        </p:txBody>
      </p:sp>
      <p:sp>
        <p:nvSpPr>
          <p:cNvPr id="14338" name="Подзаголовок 2"/>
          <p:cNvSpPr>
            <a:spLocks noGrp="1"/>
          </p:cNvSpPr>
          <p:nvPr>
            <p:ph type="subTitle" idx="1"/>
          </p:nvPr>
        </p:nvSpPr>
        <p:spPr>
          <a:xfrm>
            <a:off x="1371600" y="3219450"/>
            <a:ext cx="6400800" cy="1468438"/>
          </a:xfrm>
        </p:spPr>
        <p:txBody>
          <a:bodyPr/>
          <a:lstStyle/>
          <a:p>
            <a:pPr eaLnBrk="1" hangingPunct="1"/>
            <a:r>
              <a:rPr lang="ru-RU" sz="3600" b="1" smtClean="0">
                <a:latin typeface="Times New Roman" pitchFamily="18" charset="0"/>
                <a:cs typeface="Times New Roman" pitchFamily="18" charset="0"/>
              </a:rPr>
              <a:t>Ад</a:t>
            </a:r>
            <a:r>
              <a:rPr lang="uk-UA" sz="3600" b="1" smtClean="0">
                <a:latin typeface="Times New Roman" pitchFamily="18" charset="0"/>
                <a:cs typeface="Times New Roman" pitchFamily="18" charset="0"/>
              </a:rPr>
              <a:t>міністративний процес.</a:t>
            </a:r>
          </a:p>
          <a:p>
            <a:pPr eaLnBrk="1" hangingPunct="1"/>
            <a:r>
              <a:rPr lang="uk-UA" sz="3600" b="1" smtClean="0">
                <a:latin typeface="Times New Roman" pitchFamily="18" charset="0"/>
                <a:cs typeface="Times New Roman" pitchFamily="18" charset="0"/>
              </a:rPr>
              <a:t>Поняття та риси</a:t>
            </a:r>
            <a:endParaRPr lang="ru-RU" sz="3600" b="1" smtClean="0">
              <a:latin typeface="Times New Roman" pitchFamily="18" charset="0"/>
              <a:cs typeface="Times New Roman" pitchFamily="18" charset="0"/>
            </a:endParaRP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48050" y="1430338"/>
            <a:ext cx="2209800" cy="1657350"/>
          </a:xfrm>
          <a:prstGeom prst="rect">
            <a:avLst/>
          </a:prstGeom>
          <a:noFill/>
          <a:ln w="9525">
            <a:noFill/>
            <a:miter lim="800000"/>
            <a:headEnd/>
            <a:tailEnd/>
          </a:ln>
        </p:spPr>
      </p:pic>
      <p:sp>
        <p:nvSpPr>
          <p:cNvPr id="14340" name="TextBox 4"/>
          <p:cNvSpPr txBox="1">
            <a:spLocks noChangeArrowheads="1"/>
          </p:cNvSpPr>
          <p:nvPr/>
        </p:nvSpPr>
        <p:spPr bwMode="auto">
          <a:xfrm>
            <a:off x="6400800" y="5100638"/>
            <a:ext cx="2743200" cy="915987"/>
          </a:xfrm>
          <a:prstGeom prst="rect">
            <a:avLst/>
          </a:prstGeom>
          <a:noFill/>
          <a:ln w="9525">
            <a:noFill/>
            <a:miter lim="800000"/>
            <a:headEnd/>
            <a:tailEnd/>
          </a:ln>
        </p:spPr>
        <p:txBody>
          <a:bodyPr>
            <a:spAutoFit/>
          </a:bodyPr>
          <a:lstStyle/>
          <a:p>
            <a:r>
              <a:rPr lang="uk-UA">
                <a:latin typeface="Times New Roman" pitchFamily="18" charset="0"/>
                <a:cs typeface="Times New Roman" pitchFamily="18" charset="0"/>
              </a:rPr>
              <a:t>Підготував:</a:t>
            </a:r>
          </a:p>
          <a:p>
            <a:r>
              <a:rPr lang="uk-UA">
                <a:latin typeface="Times New Roman" pitchFamily="18" charset="0"/>
                <a:cs typeface="Times New Roman" pitchFamily="18" charset="0"/>
              </a:rPr>
              <a:t>Студент групи ПЗ-31-14</a:t>
            </a:r>
          </a:p>
          <a:p>
            <a:r>
              <a:rPr lang="uk-UA">
                <a:latin typeface="Times New Roman" pitchFamily="18" charset="0"/>
                <a:cs typeface="Times New Roman" pitchFamily="18" charset="0"/>
              </a:rPr>
              <a:t>Леухін Костянтин</a:t>
            </a:r>
            <a:endParaRPr lang="ru-RU">
              <a:latin typeface="Times New Roman" pitchFamily="18" charset="0"/>
              <a:cs typeface="Times New Roman" pitchFamily="18" charset="0"/>
            </a:endParaRPr>
          </a:p>
        </p:txBody>
      </p:sp>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7"/>
                                        </p:tgtEl>
                                        <p:attrNameLst>
                                          <p:attrName>style.visibility</p:attrName>
                                        </p:attrNameLst>
                                      </p:cBhvr>
                                      <p:to>
                                        <p:strVal val="visible"/>
                                      </p:to>
                                    </p:set>
                                    <p:anim calcmode="discrete" valueType="clr">
                                      <p:cBhvr override="childStyle">
                                        <p:cTn id="7" dur="80"/>
                                        <p:tgtEl>
                                          <p:spTgt spid="143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gtEl>
                                        <p:attrNameLst>
                                          <p:attrName>fillcolor</p:attrName>
                                        </p:attrNameLst>
                                      </p:cBhvr>
                                      <p:tavLst>
                                        <p:tav tm="0">
                                          <p:val>
                                            <p:clrVal>
                                              <a:schemeClr val="accent2"/>
                                            </p:clrVal>
                                          </p:val>
                                        </p:tav>
                                        <p:tav tm="50000">
                                          <p:val>
                                            <p:clrVal>
                                              <a:schemeClr val="hlink"/>
                                            </p:clrVal>
                                          </p:val>
                                        </p:tav>
                                      </p:tavLst>
                                    </p:anim>
                                    <p:set>
                                      <p:cBhvr>
                                        <p:cTn id="9" dur="80"/>
                                        <p:tgtEl>
                                          <p:spTgt spid="14337"/>
                                        </p:tgtEl>
                                        <p:attrNameLst>
                                          <p:attrName>fill.type</p:attrName>
                                        </p:attrNameLst>
                                      </p:cBhvr>
                                      <p:to>
                                        <p:strVal val="solid"/>
                                      </p:to>
                                    </p:set>
                                  </p:childTnLst>
                                </p:cTn>
                              </p:par>
                            </p:childTnLst>
                          </p:cTn>
                        </p:par>
                        <p:par>
                          <p:cTn id="10" fill="hold">
                            <p:stCondLst>
                              <p:cond delay="2200"/>
                            </p:stCondLst>
                            <p:childTnLst>
                              <p:par>
                                <p:cTn id="11" presetID="3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9" fill="hold">
                            <p:stCondLst>
                              <p:cond delay="32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4338">
                                            <p:txEl>
                                              <p:pRg st="0" end="0"/>
                                            </p:txEl>
                                          </p:spTgt>
                                        </p:tgtEl>
                                        <p:attrNameLst>
                                          <p:attrName>style.visibility</p:attrName>
                                        </p:attrNameLst>
                                      </p:cBhvr>
                                      <p:to>
                                        <p:strVal val="visible"/>
                                      </p:to>
                                    </p:set>
                                    <p:anim calcmode="discrete" valueType="clr">
                                      <p:cBhvr override="childStyle">
                                        <p:cTn id="22" dur="80"/>
                                        <p:tgtEl>
                                          <p:spTgt spid="143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4338">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4338">
                                            <p:txEl>
                                              <p:pRg st="0" end="0"/>
                                            </p:txEl>
                                          </p:spTgt>
                                        </p:tgtEl>
                                        <p:attrNameLst>
                                          <p:attrName>fill.type</p:attrName>
                                        </p:attrNameLst>
                                      </p:cBhvr>
                                      <p:to>
                                        <p:strVal val="solid"/>
                                      </p:to>
                                    </p:set>
                                  </p:childTnLst>
                                </p:cTn>
                              </p:par>
                            </p:childTnLst>
                          </p:cTn>
                        </p:par>
                        <p:par>
                          <p:cTn id="25" fill="hold">
                            <p:stCondLst>
                              <p:cond delay="416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4338">
                                            <p:txEl>
                                              <p:pRg st="1" end="1"/>
                                            </p:txEl>
                                          </p:spTgt>
                                        </p:tgtEl>
                                        <p:attrNameLst>
                                          <p:attrName>style.visibility</p:attrName>
                                        </p:attrNameLst>
                                      </p:cBhvr>
                                      <p:to>
                                        <p:strVal val="visible"/>
                                      </p:to>
                                    </p:set>
                                    <p:anim calcmode="discrete" valueType="clr">
                                      <p:cBhvr override="childStyle">
                                        <p:cTn id="28" dur="80"/>
                                        <p:tgtEl>
                                          <p:spTgt spid="143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338">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14338">
                                            <p:txEl>
                                              <p:pRg st="1" end="1"/>
                                            </p:txEl>
                                          </p:spTgt>
                                        </p:tgtEl>
                                        <p:attrNameLst>
                                          <p:attrName>fill.type</p:attrName>
                                        </p:attrNameLst>
                                      </p:cBhvr>
                                      <p:to>
                                        <p:strVal val="solid"/>
                                      </p:to>
                                    </p:set>
                                  </p:childTnLst>
                                </p:cTn>
                              </p:par>
                            </p:childTnLst>
                          </p:cTn>
                        </p:par>
                        <p:par>
                          <p:cTn id="31" fill="hold">
                            <p:stCondLst>
                              <p:cond delay="472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4340"/>
                                        </p:tgtEl>
                                        <p:attrNameLst>
                                          <p:attrName>style.visibility</p:attrName>
                                        </p:attrNameLst>
                                      </p:cBhvr>
                                      <p:to>
                                        <p:strVal val="visible"/>
                                      </p:to>
                                    </p:set>
                                    <p:anim calcmode="discrete" valueType="clr">
                                      <p:cBhvr override="childStyle">
                                        <p:cTn id="34"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340"/>
                                        </p:tgtEl>
                                        <p:attrNameLst>
                                          <p:attrName>fillcolor</p:attrName>
                                        </p:attrNameLst>
                                      </p:cBhvr>
                                      <p:tavLst>
                                        <p:tav tm="0">
                                          <p:val>
                                            <p:clrVal>
                                              <a:schemeClr val="accent2"/>
                                            </p:clrVal>
                                          </p:val>
                                        </p:tav>
                                        <p:tav tm="50000">
                                          <p:val>
                                            <p:clrVal>
                                              <a:schemeClr val="hlink"/>
                                            </p:clrVal>
                                          </p:val>
                                        </p:tav>
                                      </p:tavLst>
                                    </p:anim>
                                    <p:set>
                                      <p:cBhvr>
                                        <p:cTn id="36" dur="80"/>
                                        <p:tgtEl>
                                          <p:spTgt spid="143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P spid="143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idx="4294967295"/>
          </p:nvPr>
        </p:nvSpPr>
        <p:spPr>
          <a:xfrm>
            <a:off x="457200" y="1673225"/>
            <a:ext cx="8229600" cy="5184775"/>
          </a:xfrm>
        </p:spPr>
        <p:txBody>
          <a:bodyPr/>
          <a:lstStyle/>
          <a:p>
            <a:pPr eaLnBrk="1" hangingPunct="1">
              <a:lnSpc>
                <a:spcPct val="80000"/>
              </a:lnSpc>
              <a:buFontTx/>
              <a:buNone/>
            </a:pPr>
            <a:r>
              <a:rPr lang="ru-RU" smtClean="0">
                <a:latin typeface="Times New Roman" pitchFamily="18" charset="0"/>
              </a:rPr>
              <a:t>Дотримання презумпції невинуватості є одним із найважливіших принципів, що істотно впливає на правове становище громадянина в демократичному суспільстві. Конституція України закріплює положення, що відображають сутність презумпції невинуватості (ст. 62): «Особа вважається невинуватою у вчиненні злочину і не може бути піддана покаранню, поки її вину не буде доведено в законному порядку і встановлено обвинувальним вироком суду. Ніхто не зобов'язаний доводити свою невинуватість у вчиненні злочину. Обвинувачення не може ґрунтуватися на доказах, отриманих незаконним шляхом, а також на припущеннях. Усі сумніви щодо доведеності вини особи тлумачаться на її користь». Сфера адміністративного примусу, по суті, залишається без конституційного визнання презумпції невинуватості.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21509">
                                            <p:txEl>
                                              <p:pRg st="0" end="0"/>
                                            </p:txEl>
                                          </p:spTgt>
                                        </p:tgtEl>
                                        <p:attrNameLst>
                                          <p:attrName>style.visibility</p:attrName>
                                        </p:attrNameLst>
                                      </p:cBhvr>
                                      <p:to>
                                        <p:strVal val="visible"/>
                                      </p:to>
                                    </p:set>
                                    <p:anim calcmode="lin" valueType="num">
                                      <p:cBhvr additive="base">
                                        <p:cTn id="16" dur="10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4294967295"/>
          </p:nvPr>
        </p:nvSpPr>
        <p:spPr>
          <a:xfrm>
            <a:off x="457200" y="1920875"/>
            <a:ext cx="8229600" cy="4205288"/>
          </a:xfrm>
        </p:spPr>
        <p:txBody>
          <a:bodyPr/>
          <a:lstStyle/>
          <a:p>
            <a:pPr eaLnBrk="1" hangingPunct="1">
              <a:lnSpc>
                <a:spcPct val="80000"/>
              </a:lnSpc>
              <a:buFontTx/>
              <a:buNone/>
            </a:pPr>
            <a:r>
              <a:rPr lang="ru-RU" smtClean="0">
                <a:latin typeface="Times New Roman" pitchFamily="18" charset="0"/>
              </a:rPr>
              <a:t>Притягнення до адміністративної відповідальності має для особи негативні наслідки, часто істотно впливаючи на її соціальний, майновий і моральний стан. Навіть у випадках відносної незначущості застосовуваних санкцій притягнення до адміністративної відповідальності може стати підставою для серйозних моральних страждань. Істотною ознакою презумпції невинуватості є те, що ніхто не зобов'язаний доводити свою невинуватість у вчиненні протиправного діяння. Обов'язок доводити вину особи покладається на органи та посадових осіб, які встановили факт скоєння протиправного вчинку і порушили провадження в справі.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2533">
                                            <p:txEl>
                                              <p:pRg st="0" end="0"/>
                                            </p:txEl>
                                          </p:spTgt>
                                        </p:tgtEl>
                                        <p:attrNameLst>
                                          <p:attrName>style.visibility</p:attrName>
                                        </p:attrNameLst>
                                      </p:cBhvr>
                                      <p:to>
                                        <p:strVal val="visible"/>
                                      </p:to>
                                    </p:set>
                                    <p:anim calcmode="lin" valueType="num">
                                      <p:cBhvr>
                                        <p:cTn id="16" dur="1000" fill="hold"/>
                                        <p:tgtEl>
                                          <p:spTgt spid="2253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253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descr="115787"/>
          <p:cNvPicPr>
            <a:picLocks noChangeAspect="1" noChangeArrowheads="1"/>
          </p:cNvPicPr>
          <p:nvPr/>
        </p:nvPicPr>
        <p:blipFill>
          <a:blip r:embed="rId2"/>
          <a:srcRect/>
          <a:stretch>
            <a:fillRect/>
          </a:stretch>
        </p:blipFill>
        <p:spPr bwMode="auto">
          <a:xfrm>
            <a:off x="1728788" y="2625725"/>
            <a:ext cx="7008812" cy="3929063"/>
          </a:xfrm>
          <a:prstGeom prst="rect">
            <a:avLst/>
          </a:prstGeom>
          <a:noFill/>
          <a:ln w="9525">
            <a:noFill/>
            <a:miter lim="800000"/>
            <a:headEnd/>
            <a:tailEnd/>
          </a:ln>
        </p:spPr>
      </p:pic>
      <p:sp>
        <p:nvSpPr>
          <p:cNvPr id="23560" name="Rectangle 8"/>
          <p:cNvSpPr>
            <a:spLocks noGrp="1" noChangeArrowheads="1"/>
          </p:cNvSpPr>
          <p:nvPr>
            <p:ph type="body" sz="half" idx="4294967295"/>
          </p:nvPr>
        </p:nvSpPr>
        <p:spPr>
          <a:xfrm>
            <a:off x="457200" y="1600200"/>
            <a:ext cx="8250238" cy="4672013"/>
          </a:xfrm>
        </p:spPr>
        <p:txBody>
          <a:bodyPr/>
          <a:lstStyle/>
          <a:p>
            <a:pPr eaLnBrk="1" hangingPunct="1">
              <a:buFontTx/>
              <a:buNone/>
            </a:pPr>
            <a:r>
              <a:rPr lang="ru-RU" smtClean="0">
                <a:latin typeface="Times New Roman" pitchFamily="18" charset="0"/>
              </a:rPr>
              <a:t>Отже, щодо адміністративного процесу презумпцію невинуватості слід визначити так: особа вважається невинуватою у вчиненні адміністративного або дисциплінарного проступку, доки її вина не буде доведена у передбаченому законом порядку і зафіксована постановою, що набула чинності, чи рішенням у справі. Водночас важливо врахувати, що презумпція невинуватості відображає лише один із багатьох аспектів правового становища громадянина в адміністративному процесі. </a:t>
            </a:r>
          </a:p>
        </p:txBody>
      </p:sp>
      <p:pic>
        <p:nvPicPr>
          <p:cNvPr id="4" name="Picture 6" descr="logo1"/>
          <p:cNvPicPr>
            <a:picLocks noChangeAspect="1" noChangeArrowheads="1"/>
          </p:cNvPicPr>
          <p:nvPr/>
        </p:nvPicPr>
        <p:blipFill>
          <a:blip r:embed="rId3">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23562"/>
                                        </p:tgtEl>
                                        <p:attrNameLst>
                                          <p:attrName>style.visibility</p:attrName>
                                        </p:attrNameLst>
                                      </p:cBhvr>
                                      <p:to>
                                        <p:strVal val="visible"/>
                                      </p:to>
                                    </p:set>
                                    <p:anim calcmode="lin" valueType="num">
                                      <p:cBhvr>
                                        <p:cTn id="16" dur="1000" fill="hold"/>
                                        <p:tgtEl>
                                          <p:spTgt spid="23562"/>
                                        </p:tgtEl>
                                        <p:attrNameLst>
                                          <p:attrName>ppt_x</p:attrName>
                                        </p:attrNameLst>
                                      </p:cBhvr>
                                      <p:tavLst>
                                        <p:tav tm="0">
                                          <p:val>
                                            <p:strVal val="#ppt_x-.2"/>
                                          </p:val>
                                        </p:tav>
                                        <p:tav tm="100000">
                                          <p:val>
                                            <p:strVal val="#ppt_x"/>
                                          </p:val>
                                        </p:tav>
                                      </p:tavLst>
                                    </p:anim>
                                    <p:anim calcmode="lin" valueType="num">
                                      <p:cBhvr>
                                        <p:cTn id="17" dur="1000" fill="hold"/>
                                        <p:tgtEl>
                                          <p:spTgt spid="2356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3562"/>
                                        </p:tgtEl>
                                      </p:cBhvr>
                                    </p:animEffect>
                                  </p:childTnLst>
                                </p:cTn>
                              </p:par>
                            </p:childTnLst>
                          </p:cTn>
                        </p:par>
                        <p:par>
                          <p:cTn id="19" fill="hold">
                            <p:stCondLst>
                              <p:cond delay="2000"/>
                            </p:stCondLst>
                            <p:childTnLst>
                              <p:par>
                                <p:cTn id="20" presetID="35" presetClass="entr" presetSubtype="0" fill="hold" grpId="0" nodeType="afterEffect">
                                  <p:stCondLst>
                                    <p:cond delay="0"/>
                                  </p:stCondLst>
                                  <p:childTnLst>
                                    <p:set>
                                      <p:cBhvr>
                                        <p:cTn id="21" dur="1" fill="hold">
                                          <p:stCondLst>
                                            <p:cond delay="0"/>
                                          </p:stCondLst>
                                        </p:cTn>
                                        <p:tgtEl>
                                          <p:spTgt spid="23560">
                                            <p:txEl>
                                              <p:pRg st="0" end="0"/>
                                            </p:txEl>
                                          </p:spTgt>
                                        </p:tgtEl>
                                        <p:attrNameLst>
                                          <p:attrName>style.visibility</p:attrName>
                                        </p:attrNameLst>
                                      </p:cBhvr>
                                      <p:to>
                                        <p:strVal val="visible"/>
                                      </p:to>
                                    </p:set>
                                    <p:animEffect transition="in" filter="fade">
                                      <p:cBhvr>
                                        <p:cTn id="22" dur="1000"/>
                                        <p:tgtEl>
                                          <p:spTgt spid="23560">
                                            <p:txEl>
                                              <p:pRg st="0" end="0"/>
                                            </p:txEl>
                                          </p:spTgt>
                                        </p:tgtEl>
                                      </p:cBhvr>
                                    </p:animEffect>
                                    <p:anim calcmode="lin" valueType="num">
                                      <p:cBhvr>
                                        <p:cTn id="23" dur="1000" fill="hold"/>
                                        <p:tgtEl>
                                          <p:spTgt spid="23560">
                                            <p:txEl>
                                              <p:pRg st="0" end="0"/>
                                            </p:txEl>
                                          </p:spTgt>
                                        </p:tgtEl>
                                        <p:attrNameLst>
                                          <p:attrName>style.rotation</p:attrName>
                                        </p:attrNameLst>
                                      </p:cBhvr>
                                      <p:tavLst>
                                        <p:tav tm="0">
                                          <p:val>
                                            <p:fltVal val="720"/>
                                          </p:val>
                                        </p:tav>
                                        <p:tav tm="100000">
                                          <p:val>
                                            <p:fltVal val="0"/>
                                          </p:val>
                                        </p:tav>
                                      </p:tavLst>
                                    </p:anim>
                                    <p:anim calcmode="lin" valueType="num">
                                      <p:cBhvr>
                                        <p:cTn id="24" dur="1000" fill="hold"/>
                                        <p:tgtEl>
                                          <p:spTgt spid="2356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3560">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body" idx="4294967295"/>
          </p:nvPr>
        </p:nvSpPr>
        <p:spPr/>
        <p:txBody>
          <a:bodyPr/>
          <a:lstStyle/>
          <a:p>
            <a:pPr eaLnBrk="1" hangingPunct="1">
              <a:lnSpc>
                <a:spcPct val="90000"/>
              </a:lnSpc>
              <a:buFontTx/>
              <a:buNone/>
            </a:pPr>
            <a:r>
              <a:rPr lang="ru-RU" smtClean="0">
                <a:latin typeface="Times New Roman" pitchFamily="18" charset="0"/>
              </a:rPr>
              <a:t>В інтересах громадянина не менш важливою, ніж презумпція невинуватості, є інша презумпція — </a:t>
            </a:r>
            <a:r>
              <a:rPr lang="ru-RU" b="1" i="1" smtClean="0">
                <a:latin typeface="Times New Roman" pitchFamily="18" charset="0"/>
              </a:rPr>
              <a:t>правомірності правової позиції громадянина</a:t>
            </a:r>
            <a:r>
              <a:rPr lang="ru-RU" smtClean="0">
                <a:latin typeface="Times New Roman" pitchFamily="18" charset="0"/>
              </a:rPr>
              <a:t> - ця презумпція найбільш характерна для провадження за скаргами громадян на рішення, дії чи бездіяльність органів та посадових осіб. Вона може дисциплінувати діяльність чиновників усіх рівнів і сприяти попередженню порушень прав і свобод громадян з боку державних органів. При здійсненні будь-яких інших адміністративних проваджень не-юрисдикційного характеру також: необхідно виходити з презумпції правомірності правової позиції громадянина. Але в них розглядувана презумпція дещо втрачає своє значення, оскільки тут відсутній правовий спір (конфлікт).</a:t>
            </a:r>
            <a:br>
              <a:rPr lang="ru-RU" smtClean="0">
                <a:latin typeface="Times New Roman" pitchFamily="18" charset="0"/>
              </a:rPr>
            </a:br>
            <a:endParaRPr lang="ru-RU" smtClean="0">
              <a:latin typeface="Times New Roman" pitchFamily="18" charset="0"/>
            </a:endParaRP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24581">
                                            <p:txEl>
                                              <p:pRg st="0" end="0"/>
                                            </p:txEl>
                                          </p:spTgt>
                                        </p:tgtEl>
                                        <p:attrNameLst>
                                          <p:attrName>style.visibility</p:attrName>
                                        </p:attrNameLst>
                                      </p:cBhvr>
                                      <p:to>
                                        <p:strVal val="visible"/>
                                      </p:to>
                                    </p:set>
                                    <p:anim calcmode="lin" valueType="num">
                                      <p:cBhvr>
                                        <p:cTn id="16" dur="1000" fill="hold"/>
                                        <p:tgtEl>
                                          <p:spTgt spid="24581">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4581">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4581">
                                            <p:txEl>
                                              <p:pRg st="0" end="0"/>
                                            </p:txEl>
                                          </p:spTgt>
                                        </p:tgtEl>
                                        <p:attrNameLst>
                                          <p:attrName>style.rotation</p:attrName>
                                        </p:attrNameLst>
                                      </p:cBhvr>
                                      <p:tavLst>
                                        <p:tav tm="0">
                                          <p:val>
                                            <p:fltVal val="360"/>
                                          </p:val>
                                        </p:tav>
                                        <p:tav tm="100000">
                                          <p:val>
                                            <p:fltVal val="0"/>
                                          </p:val>
                                        </p:tav>
                                      </p:tavLst>
                                    </p:anim>
                                    <p:animEffect transition="in" filter="fade">
                                      <p:cBhvr>
                                        <p:cTn id="19" dur="10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idx="4294967295"/>
          </p:nvPr>
        </p:nvSpPr>
        <p:spPr>
          <a:xfrm>
            <a:off x="400050" y="1876425"/>
            <a:ext cx="8229600" cy="4060825"/>
          </a:xfrm>
        </p:spPr>
        <p:txBody>
          <a:bodyPr/>
          <a:lstStyle/>
          <a:p>
            <a:pPr eaLnBrk="1" hangingPunct="1">
              <a:lnSpc>
                <a:spcPct val="90000"/>
              </a:lnSpc>
              <a:buFontTx/>
              <a:buNone/>
            </a:pPr>
            <a:r>
              <a:rPr lang="ru-RU" smtClean="0">
                <a:latin typeface="Times New Roman" pitchFamily="18" charset="0"/>
              </a:rPr>
              <a:t>Більшу частину проваджень, які складають структуру адміністративного процесу, спрямовано на регулювання правовідносин позитивного характеру, що виникають у ході управлінської діяльності державних органів. Проте порушення вимог правових норм вимагають відповідного реагування з боку держави. Ця обставина обумовлює існування особливої правоохоронної діяльності, вона має назву </a:t>
            </a:r>
            <a:r>
              <a:rPr lang="ru-RU" b="1" i="1" smtClean="0">
                <a:latin typeface="Times New Roman" pitchFamily="18" charset="0"/>
              </a:rPr>
              <a:t>«юрисдикція»</a:t>
            </a:r>
            <a:r>
              <a:rPr lang="ru-RU" smtClean="0">
                <a:latin typeface="Times New Roman" pitchFamily="18" charset="0"/>
              </a:rPr>
              <a:t> зміст якої складають розгляд справ про правопорушення, інші правові спори по суті та прийняття по них відповідних рішень.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grpId="0" nodeType="afterEffect">
                                  <p:stCondLst>
                                    <p:cond delay="0"/>
                                  </p:stCondLst>
                                  <p:childTnLst>
                                    <p:set>
                                      <p:cBhvr>
                                        <p:cTn id="15" dur="1" fill="hold">
                                          <p:stCondLst>
                                            <p:cond delay="0"/>
                                          </p:stCondLst>
                                        </p:cTn>
                                        <p:tgtEl>
                                          <p:spTgt spid="25605">
                                            <p:txEl>
                                              <p:pRg st="0" end="0"/>
                                            </p:txEl>
                                          </p:spTgt>
                                        </p:tgtEl>
                                        <p:attrNameLst>
                                          <p:attrName>style.visibility</p:attrName>
                                        </p:attrNameLst>
                                      </p:cBhvr>
                                      <p:to>
                                        <p:strVal val="visible"/>
                                      </p:to>
                                    </p:set>
                                    <p:anim calcmode="lin" valueType="num">
                                      <p:cBhvr>
                                        <p:cTn id="16" dur="1000" fill="hold"/>
                                        <p:tgtEl>
                                          <p:spTgt spid="2560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2560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25605">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585374"/>
          <p:cNvPicPr>
            <a:picLocks noChangeAspect="1" noChangeArrowheads="1"/>
          </p:cNvPicPr>
          <p:nvPr/>
        </p:nvPicPr>
        <p:blipFill>
          <a:blip r:embed="rId2"/>
          <a:srcRect/>
          <a:stretch>
            <a:fillRect/>
          </a:stretch>
        </p:blipFill>
        <p:spPr bwMode="auto">
          <a:xfrm>
            <a:off x="4452938" y="3478213"/>
            <a:ext cx="4513262" cy="2984500"/>
          </a:xfrm>
          <a:prstGeom prst="rect">
            <a:avLst/>
          </a:prstGeom>
          <a:noFill/>
          <a:ln w="9525">
            <a:noFill/>
            <a:miter lim="800000"/>
            <a:headEnd/>
            <a:tailEnd/>
          </a:ln>
        </p:spPr>
      </p:pic>
      <p:sp>
        <p:nvSpPr>
          <p:cNvPr id="26629" name="Rectangle 5"/>
          <p:cNvSpPr>
            <a:spLocks noGrp="1" noChangeArrowheads="1"/>
          </p:cNvSpPr>
          <p:nvPr>
            <p:ph type="body" sz="half" idx="4294967295"/>
          </p:nvPr>
        </p:nvSpPr>
        <p:spPr>
          <a:xfrm>
            <a:off x="457200" y="1600200"/>
            <a:ext cx="4038600" cy="4525963"/>
          </a:xfrm>
        </p:spPr>
        <p:txBody>
          <a:bodyPr/>
          <a:lstStyle/>
          <a:p>
            <a:pPr eaLnBrk="1" hangingPunct="1">
              <a:buFontTx/>
              <a:buNone/>
            </a:pPr>
            <a:r>
              <a:rPr lang="ru-RU" smtClean="0">
                <a:latin typeface="Times New Roman" pitchFamily="18" charset="0"/>
              </a:rPr>
              <a:t>У процесі такої діяльності вирішують юридичну справу, здійснюють правовий захист порушених або оспорюваних інтересів, виносять державно-владне рішення про застосування відповідної правової санкції, відновлення порушеного права.</a:t>
            </a:r>
          </a:p>
          <a:p>
            <a:pPr eaLnBrk="1" hangingPunct="1"/>
            <a:endParaRPr lang="ru-RU" smtClean="0">
              <a:latin typeface="Times New Roman" pitchFamily="18" charset="0"/>
            </a:endParaRPr>
          </a:p>
        </p:txBody>
      </p:sp>
      <p:pic>
        <p:nvPicPr>
          <p:cNvPr id="4" name="Picture 6" descr="logo1"/>
          <p:cNvPicPr>
            <a:picLocks noChangeAspect="1" noChangeArrowheads="1"/>
          </p:cNvPicPr>
          <p:nvPr/>
        </p:nvPicPr>
        <p:blipFill>
          <a:blip r:embed="rId3">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6629">
                                            <p:txEl>
                                              <p:pRg st="0" end="0"/>
                                            </p:txEl>
                                          </p:spTgt>
                                        </p:tgtEl>
                                        <p:attrNameLst>
                                          <p:attrName>style.visibility</p:attrName>
                                        </p:attrNameLst>
                                      </p:cBhvr>
                                      <p:to>
                                        <p:strVal val="visible"/>
                                      </p:to>
                                    </p:set>
                                    <p:anim calcmode="discrete" valueType="clr">
                                      <p:cBhvr override="childStyle">
                                        <p:cTn id="16" dur="80"/>
                                        <p:tgtEl>
                                          <p:spTgt spid="266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6629">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26629">
                                            <p:txEl>
                                              <p:pRg st="0" end="0"/>
                                            </p:txEl>
                                          </p:spTgt>
                                        </p:tgtEl>
                                        <p:attrNameLst>
                                          <p:attrName>fill.type</p:attrName>
                                        </p:attrNameLst>
                                      </p:cBhvr>
                                      <p:to>
                                        <p:strVal val="solid"/>
                                      </p:to>
                                    </p:set>
                                  </p:childTnLst>
                                </p:cTn>
                              </p:par>
                            </p:childTnLst>
                          </p:cTn>
                        </p:par>
                        <p:par>
                          <p:cTn id="19" fill="hold">
                            <p:stCondLst>
                              <p:cond delay="9160"/>
                            </p:stCondLst>
                            <p:childTnLst>
                              <p:par>
                                <p:cTn id="20" presetID="25" presetClass="entr" presetSubtype="0" fill="hold" nodeType="afterEffect">
                                  <p:stCondLst>
                                    <p:cond delay="0"/>
                                  </p:stCondLst>
                                  <p:childTnLst>
                                    <p:set>
                                      <p:cBhvr>
                                        <p:cTn id="21" dur="1" fill="hold">
                                          <p:stCondLst>
                                            <p:cond delay="0"/>
                                          </p:stCondLst>
                                        </p:cTn>
                                        <p:tgtEl>
                                          <p:spTgt spid="26630"/>
                                        </p:tgtEl>
                                        <p:attrNameLst>
                                          <p:attrName>style.visibility</p:attrName>
                                        </p:attrNameLst>
                                      </p:cBhvr>
                                      <p:to>
                                        <p:strVal val="visible"/>
                                      </p:to>
                                    </p:set>
                                    <p:anim calcmode="lin" valueType="num">
                                      <p:cBhvr>
                                        <p:cTn id="22" dur="500" decel="50000" fill="hold">
                                          <p:stCondLst>
                                            <p:cond delay="0"/>
                                          </p:stCondLst>
                                        </p:cTn>
                                        <p:tgtEl>
                                          <p:spTgt spid="2663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663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6630"/>
                                        </p:tgtEl>
                                        <p:attrNameLst>
                                          <p:attrName>ppt_w</p:attrName>
                                        </p:attrNameLst>
                                      </p:cBhvr>
                                      <p:tavLst>
                                        <p:tav tm="0">
                                          <p:val>
                                            <p:strVal val="#ppt_w*.05"/>
                                          </p:val>
                                        </p:tav>
                                        <p:tav tm="100000">
                                          <p:val>
                                            <p:strVal val="#ppt_w"/>
                                          </p:val>
                                        </p:tav>
                                      </p:tavLst>
                                    </p:anim>
                                    <p:anim calcmode="lin" valueType="num">
                                      <p:cBhvr>
                                        <p:cTn id="25" dur="1000" fill="hold"/>
                                        <p:tgtEl>
                                          <p:spTgt spid="2663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663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663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663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
        <p:nvSpPr>
          <p:cNvPr id="28709" name="Rectangle 37"/>
          <p:cNvSpPr>
            <a:spLocks noGrp="1" noChangeArrowheads="1"/>
          </p:cNvSpPr>
          <p:nvPr>
            <p:ph type="body" idx="4294967295"/>
          </p:nvPr>
        </p:nvSpPr>
        <p:spPr/>
        <p:txBody>
          <a:bodyPr/>
          <a:lstStyle/>
          <a:p>
            <a:pPr algn="ctr" eaLnBrk="1" hangingPunct="1">
              <a:lnSpc>
                <a:spcPct val="90000"/>
              </a:lnSpc>
              <a:buFontTx/>
              <a:buNone/>
            </a:pPr>
            <a:r>
              <a:rPr lang="ru-RU" b="1" i="1" smtClean="0">
                <a:latin typeface="Times New Roman" pitchFamily="18" charset="0"/>
              </a:rPr>
              <a:t>Адміністративній юрисдикції притаманні наступні риси:</a:t>
            </a:r>
          </a:p>
          <a:p>
            <a:pPr eaLnBrk="1" hangingPunct="1">
              <a:lnSpc>
                <a:spcPct val="90000"/>
              </a:lnSpc>
              <a:buFontTx/>
              <a:buNone/>
            </a:pPr>
            <a:r>
              <a:rPr lang="ru-RU" smtClean="0">
                <a:latin typeface="Times New Roman" pitchFamily="18" charset="0"/>
              </a:rPr>
              <a:t>1. Наявність правопорушення (правового спору). Розгляд і вирішення юридичних справ, обумовлених позитивними обставинами, не охоплюються юрисдикційною діяльністю. Юрисдикція виникає лише тоді, коли необхідно розв'язати питання про застосування заходів адміністративного примусу (адміністративної відповідальності зокрема) чи спір про право, порушення встановлених правових норм. Стосовно адміністративної юрисдикції такого роду спори виникають між сторонами суспільних відносин, що регулюються адміністративно-правовими нормами, набуваючи характеру адміністративно-правових спорів.</a:t>
            </a:r>
          </a:p>
        </p:txBody>
      </p:sp>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7" presetClass="entr" presetSubtype="0" fill="hold" nodeType="afterEffect">
                                  <p:stCondLst>
                                    <p:cond delay="0"/>
                                  </p:stCondLst>
                                  <p:iterate type="lt">
                                    <p:tmPct val="50000"/>
                                  </p:iterate>
                                  <p:childTnLst>
                                    <p:set>
                                      <p:cBhvr>
                                        <p:cTn id="15" dur="1" fill="hold">
                                          <p:stCondLst>
                                            <p:cond delay="0"/>
                                          </p:stCondLst>
                                        </p:cTn>
                                        <p:tgtEl>
                                          <p:spTgt spid="28709">
                                            <p:txEl>
                                              <p:pRg st="0" end="0"/>
                                            </p:txEl>
                                          </p:spTgt>
                                        </p:tgtEl>
                                        <p:attrNameLst>
                                          <p:attrName>style.visibility</p:attrName>
                                        </p:attrNameLst>
                                      </p:cBhvr>
                                      <p:to>
                                        <p:strVal val="visible"/>
                                      </p:to>
                                    </p:set>
                                    <p:anim calcmode="discrete" valueType="clr">
                                      <p:cBhvr override="childStyle">
                                        <p:cTn id="16" dur="80"/>
                                        <p:tgtEl>
                                          <p:spTgt spid="287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8709">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28709">
                                            <p:txEl>
                                              <p:pRg st="0" end="0"/>
                                            </p:txEl>
                                          </p:spTgt>
                                        </p:tgtEl>
                                        <p:attrNameLst>
                                          <p:attrName>fill.type</p:attrName>
                                        </p:attrNameLst>
                                      </p:cBhvr>
                                      <p:to>
                                        <p:strVal val="solid"/>
                                      </p:to>
                                    </p:set>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28709">
                                            <p:txEl>
                                              <p:pRg st="1" end="1"/>
                                            </p:txEl>
                                          </p:spTgt>
                                        </p:tgtEl>
                                        <p:attrNameLst>
                                          <p:attrName>style.visibility</p:attrName>
                                        </p:attrNameLst>
                                      </p:cBhvr>
                                      <p:to>
                                        <p:strVal val="visible"/>
                                      </p:to>
                                    </p:set>
                                    <p:animScale>
                                      <p:cBhvr>
                                        <p:cTn id="22" dur="1000" decel="50000" fill="hold">
                                          <p:stCondLst>
                                            <p:cond delay="0"/>
                                          </p:stCondLst>
                                        </p:cTn>
                                        <p:tgtEl>
                                          <p:spTgt spid="2870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8709">
                                            <p:txEl>
                                              <p:pRg st="1" end="1"/>
                                            </p:txEl>
                                          </p:spTgt>
                                        </p:tgtEl>
                                        <p:attrNameLst>
                                          <p:attrName>ppt_x</p:attrName>
                                          <p:attrName>ppt_y</p:attrName>
                                        </p:attrNameLst>
                                      </p:cBhvr>
                                    </p:animMotion>
                                    <p:animEffect transition="in" filter="fade">
                                      <p:cBhvr>
                                        <p:cTn id="24" dur="1000"/>
                                        <p:tgtEl>
                                          <p:spTgt spid="287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body" idx="4294967295"/>
          </p:nvPr>
        </p:nvSpPr>
        <p:spPr>
          <a:xfrm>
            <a:off x="457200" y="1846263"/>
            <a:ext cx="8229600" cy="4279900"/>
          </a:xfrm>
        </p:spPr>
        <p:txBody>
          <a:bodyPr/>
          <a:lstStyle/>
          <a:p>
            <a:pPr eaLnBrk="1" hangingPunct="1">
              <a:lnSpc>
                <a:spcPct val="90000"/>
              </a:lnSpc>
              <a:buFontTx/>
              <a:buNone/>
            </a:pPr>
            <a:r>
              <a:rPr lang="ru-RU" smtClean="0">
                <a:latin typeface="Times New Roman" pitchFamily="18" charset="0"/>
              </a:rPr>
              <a:t>2. Адміністративно-юрисдикційна діяльність внаслідок своєї особливої соціальної гостроти потребує належного процесуального регулювання. Встановлення та доказ подій і фактів, їх юридичну оцінку здійснюють у межах особливої процесуальної форми, яка є важливою, обов'язковою для юрисдикції.</a:t>
            </a:r>
          </a:p>
          <a:p>
            <a:pPr eaLnBrk="1" hangingPunct="1">
              <a:lnSpc>
                <a:spcPct val="90000"/>
              </a:lnSpc>
              <a:buFontTx/>
              <a:buNone/>
            </a:pPr>
            <a:r>
              <a:rPr lang="ru-RU" smtClean="0">
                <a:latin typeface="Times New Roman" pitchFamily="18" charset="0"/>
              </a:rPr>
              <a:t> Адміністративно-процесуальна форма, як і інші види юрисдикційної діяльності, передбачає змагальність процедури вирішення справи.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29701">
                                            <p:txEl>
                                              <p:pRg st="0" end="0"/>
                                            </p:txEl>
                                          </p:spTgt>
                                        </p:tgtEl>
                                        <p:attrNameLst>
                                          <p:attrName>style.visibility</p:attrName>
                                        </p:attrNameLst>
                                      </p:cBhvr>
                                      <p:to>
                                        <p:strVal val="visible"/>
                                      </p:to>
                                    </p:set>
                                    <p:animScale>
                                      <p:cBhvr>
                                        <p:cTn id="16" dur="1000" decel="50000" fill="hold">
                                          <p:stCondLst>
                                            <p:cond delay="0"/>
                                          </p:stCondLst>
                                        </p:cTn>
                                        <p:tgtEl>
                                          <p:spTgt spid="2970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701">
                                            <p:txEl>
                                              <p:pRg st="0" end="0"/>
                                            </p:txEl>
                                          </p:spTgt>
                                        </p:tgtEl>
                                        <p:attrNameLst>
                                          <p:attrName>ppt_x</p:attrName>
                                          <p:attrName>ppt_y</p:attrName>
                                        </p:attrNameLst>
                                      </p:cBhvr>
                                    </p:animMotion>
                                    <p:animEffect transition="in" filter="fade">
                                      <p:cBhvr>
                                        <p:cTn id="18" dur="1000"/>
                                        <p:tgtEl>
                                          <p:spTgt spid="29701">
                                            <p:txEl>
                                              <p:pRg st="0" end="0"/>
                                            </p:txEl>
                                          </p:spTgt>
                                        </p:tgtEl>
                                      </p:cBhvr>
                                    </p:animEffect>
                                  </p:childTnLst>
                                </p:cTn>
                              </p:par>
                            </p:childTnLst>
                          </p:cTn>
                        </p:par>
                        <p:par>
                          <p:cTn id="19" fill="hold">
                            <p:stCondLst>
                              <p:cond delay="2000"/>
                            </p:stCondLst>
                            <p:childTnLst>
                              <p:par>
                                <p:cTn id="20" presetID="52" presetClass="entr" presetSubtype="0" fill="hold" grpId="0" nodeType="afterEffect">
                                  <p:stCondLst>
                                    <p:cond delay="0"/>
                                  </p:stCondLst>
                                  <p:childTnLst>
                                    <p:set>
                                      <p:cBhvr>
                                        <p:cTn id="21" dur="1" fill="hold">
                                          <p:stCondLst>
                                            <p:cond delay="0"/>
                                          </p:stCondLst>
                                        </p:cTn>
                                        <p:tgtEl>
                                          <p:spTgt spid="29701">
                                            <p:txEl>
                                              <p:pRg st="1" end="1"/>
                                            </p:txEl>
                                          </p:spTgt>
                                        </p:tgtEl>
                                        <p:attrNameLst>
                                          <p:attrName>style.visibility</p:attrName>
                                        </p:attrNameLst>
                                      </p:cBhvr>
                                      <p:to>
                                        <p:strVal val="visible"/>
                                      </p:to>
                                    </p:set>
                                    <p:animScale>
                                      <p:cBhvr>
                                        <p:cTn id="22" dur="1000" decel="50000" fill="hold">
                                          <p:stCondLst>
                                            <p:cond delay="0"/>
                                          </p:stCondLst>
                                        </p:cTn>
                                        <p:tgtEl>
                                          <p:spTgt spid="2970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9701">
                                            <p:txEl>
                                              <p:pRg st="1" end="1"/>
                                            </p:txEl>
                                          </p:spTgt>
                                        </p:tgtEl>
                                        <p:attrNameLst>
                                          <p:attrName>ppt_x</p:attrName>
                                          <p:attrName>ppt_y</p:attrName>
                                        </p:attrNameLst>
                                      </p:cBhvr>
                                    </p:animMotion>
                                    <p:animEffect transition="in" filter="fade">
                                      <p:cBhvr>
                                        <p:cTn id="24" dur="10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p:cNvSpPr>
            <a:spLocks noGrp="1" noChangeArrowheads="1"/>
          </p:cNvSpPr>
          <p:nvPr>
            <p:ph type="body" idx="4294967295"/>
          </p:nvPr>
        </p:nvSpPr>
        <p:spPr>
          <a:xfrm>
            <a:off x="457200" y="1862138"/>
            <a:ext cx="8229600" cy="4264025"/>
          </a:xfrm>
        </p:spPr>
        <p:txBody>
          <a:bodyPr/>
          <a:lstStyle/>
          <a:p>
            <a:pPr eaLnBrk="1" hangingPunct="1">
              <a:buFontTx/>
              <a:buNone/>
            </a:pPr>
            <a:r>
              <a:rPr lang="ru-RU" smtClean="0">
                <a:latin typeface="Times New Roman" pitchFamily="18" charset="0"/>
              </a:rPr>
              <a:t>3. Обов'язковість прийняття рішення у вигляді юридичного акта становить собою ще одну важливу ознаку юрисдикційної діяльності. Будучи способом розв'язання правових конфліктів, юрисдикція передбачає необхідність прийняття остаточного рішення — акта застосування норм права до конкретного випадку.</a:t>
            </a:r>
          </a:p>
          <a:p>
            <a:pPr eaLnBrk="1" hangingPunct="1">
              <a:buFontTx/>
              <a:buNone/>
            </a:pPr>
            <a:r>
              <a:rPr lang="ru-RU" smtClean="0">
                <a:latin typeface="Times New Roman" pitchFamily="18" charset="0"/>
              </a:rPr>
              <a:t>Юрисдикційний акт у конкретній адміністративній справі означає по суті вирішення правового спору. Якщо ж йдеться про правопорушення, в такому акті можуть бути передбачені правові санкції. Їх застосування є лише одним із варіантів рішення, що приймає адміністративно-юрисдикційний орган.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30727">
                                            <p:txEl>
                                              <p:pRg st="0" end="0"/>
                                            </p:txEl>
                                          </p:spTgt>
                                        </p:tgtEl>
                                        <p:attrNameLst>
                                          <p:attrName>style.visibility</p:attrName>
                                        </p:attrNameLst>
                                      </p:cBhvr>
                                      <p:to>
                                        <p:strVal val="visible"/>
                                      </p:to>
                                    </p:set>
                                    <p:animScale>
                                      <p:cBhvr>
                                        <p:cTn id="16" dur="1000" decel="50000" fill="hold">
                                          <p:stCondLst>
                                            <p:cond delay="0"/>
                                          </p:stCondLst>
                                        </p:cTn>
                                        <p:tgtEl>
                                          <p:spTgt spid="307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727">
                                            <p:txEl>
                                              <p:pRg st="0" end="0"/>
                                            </p:txEl>
                                          </p:spTgt>
                                        </p:tgtEl>
                                        <p:attrNameLst>
                                          <p:attrName>ppt_x</p:attrName>
                                          <p:attrName>ppt_y</p:attrName>
                                        </p:attrNameLst>
                                      </p:cBhvr>
                                    </p:animMotion>
                                    <p:animEffect transition="in" filter="fade">
                                      <p:cBhvr>
                                        <p:cTn id="18" dur="1000"/>
                                        <p:tgtEl>
                                          <p:spTgt spid="30727">
                                            <p:txEl>
                                              <p:pRg st="0" end="0"/>
                                            </p:txEl>
                                          </p:spTgt>
                                        </p:tgtEl>
                                      </p:cBhvr>
                                    </p:animEffect>
                                  </p:childTnLst>
                                </p:cTn>
                              </p:par>
                            </p:childTnLst>
                          </p:cTn>
                        </p:par>
                        <p:par>
                          <p:cTn id="19" fill="hold">
                            <p:stCondLst>
                              <p:cond delay="2000"/>
                            </p:stCondLst>
                            <p:childTnLst>
                              <p:par>
                                <p:cTn id="20" presetID="52" presetClass="entr" presetSubtype="0" fill="hold" grpId="0" nodeType="afterEffect">
                                  <p:stCondLst>
                                    <p:cond delay="0"/>
                                  </p:stCondLst>
                                  <p:childTnLst>
                                    <p:set>
                                      <p:cBhvr>
                                        <p:cTn id="21" dur="1" fill="hold">
                                          <p:stCondLst>
                                            <p:cond delay="0"/>
                                          </p:stCondLst>
                                        </p:cTn>
                                        <p:tgtEl>
                                          <p:spTgt spid="30727">
                                            <p:txEl>
                                              <p:pRg st="1" end="1"/>
                                            </p:txEl>
                                          </p:spTgt>
                                        </p:tgtEl>
                                        <p:attrNameLst>
                                          <p:attrName>style.visibility</p:attrName>
                                        </p:attrNameLst>
                                      </p:cBhvr>
                                      <p:to>
                                        <p:strVal val="visible"/>
                                      </p:to>
                                    </p:set>
                                    <p:animScale>
                                      <p:cBhvr>
                                        <p:cTn id="22" dur="1000" decel="50000" fill="hold">
                                          <p:stCondLst>
                                            <p:cond delay="0"/>
                                          </p:stCondLst>
                                        </p:cTn>
                                        <p:tgtEl>
                                          <p:spTgt spid="307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0727">
                                            <p:txEl>
                                              <p:pRg st="1" end="1"/>
                                            </p:txEl>
                                          </p:spTgt>
                                        </p:tgtEl>
                                        <p:attrNameLst>
                                          <p:attrName>ppt_x</p:attrName>
                                          <p:attrName>ppt_y</p:attrName>
                                        </p:attrNameLst>
                                      </p:cBhvr>
                                    </p:animMotion>
                                    <p:animEffect transition="in" filter="fade">
                                      <p:cBhvr>
                                        <p:cTn id="24" dur="1000"/>
                                        <p:tgtEl>
                                          <p:spTgt spid="307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ctrTitle" idx="4294967295"/>
          </p:nvPr>
        </p:nvSpPr>
        <p:spPr>
          <a:xfrm>
            <a:off x="685800" y="2130425"/>
            <a:ext cx="7772400" cy="1470025"/>
          </a:xfrm>
        </p:spPr>
        <p:txBody>
          <a:bodyPr/>
          <a:lstStyle/>
          <a:p>
            <a:pPr eaLnBrk="1" hangingPunct="1"/>
            <a:r>
              <a:rPr lang="ru-RU" sz="2900" b="1" smtClean="0"/>
              <a:t>Адміністративна юстиція - поняття й види</a:t>
            </a:r>
            <a:br>
              <a:rPr lang="ru-RU" sz="2900" b="1" smtClean="0"/>
            </a:br>
            <a:endParaRPr lang="ru-RU" sz="2900" b="1" smtClean="0"/>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pic>
        <p:nvPicPr>
          <p:cNvPr id="31753" name="Picture 9" descr="1785"/>
          <p:cNvPicPr>
            <a:picLocks noChangeAspect="1" noChangeArrowheads="1"/>
          </p:cNvPicPr>
          <p:nvPr/>
        </p:nvPicPr>
        <p:blipFill>
          <a:blip r:embed="rId3"/>
          <a:srcRect/>
          <a:stretch>
            <a:fillRect/>
          </a:stretch>
        </p:blipFill>
        <p:spPr bwMode="auto">
          <a:xfrm>
            <a:off x="2667000" y="3159125"/>
            <a:ext cx="3810000" cy="2543175"/>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31751"/>
                                        </p:tgtEl>
                                        <p:attrNameLst>
                                          <p:attrName>style.visibility</p:attrName>
                                        </p:attrNameLst>
                                      </p:cBhvr>
                                      <p:to>
                                        <p:strVal val="visible"/>
                                      </p:to>
                                    </p:set>
                                    <p:anim calcmode="discrete" valueType="clr">
                                      <p:cBhvr override="childStyle">
                                        <p:cTn id="16"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1751"/>
                                        </p:tgtEl>
                                        <p:attrNameLst>
                                          <p:attrName>fillcolor</p:attrName>
                                        </p:attrNameLst>
                                      </p:cBhvr>
                                      <p:tavLst>
                                        <p:tav tm="0">
                                          <p:val>
                                            <p:clrVal>
                                              <a:schemeClr val="accent2"/>
                                            </p:clrVal>
                                          </p:val>
                                        </p:tav>
                                        <p:tav tm="50000">
                                          <p:val>
                                            <p:clrVal>
                                              <a:schemeClr val="hlink"/>
                                            </p:clrVal>
                                          </p:val>
                                        </p:tav>
                                      </p:tavLst>
                                    </p:anim>
                                    <p:set>
                                      <p:cBhvr>
                                        <p:cTn id="18" dur="80"/>
                                        <p:tgtEl>
                                          <p:spTgt spid="31751"/>
                                        </p:tgtEl>
                                        <p:attrNameLst>
                                          <p:attrName>fill.type</p:attrName>
                                        </p:attrNameLst>
                                      </p:cBhvr>
                                      <p:to>
                                        <p:strVal val="solid"/>
                                      </p:to>
                                    </p:set>
                                  </p:childTnLst>
                                </p:cTn>
                              </p:par>
                            </p:childTnLst>
                          </p:cTn>
                        </p:par>
                        <p:par>
                          <p:cTn id="19" fill="hold">
                            <p:stCondLst>
                              <p:cond delay="2480"/>
                            </p:stCondLst>
                            <p:childTnLst>
                              <p:par>
                                <p:cTn id="20" presetID="34" presetClass="entr" presetSubtype="0" fill="hold" nodeType="afterEffect">
                                  <p:stCondLst>
                                    <p:cond delay="0"/>
                                  </p:stCondLst>
                                  <p:childTnLst>
                                    <p:set>
                                      <p:cBhvr>
                                        <p:cTn id="21" dur="1" fill="hold">
                                          <p:stCondLst>
                                            <p:cond delay="0"/>
                                          </p:stCondLst>
                                        </p:cTn>
                                        <p:tgtEl>
                                          <p:spTgt spid="31753"/>
                                        </p:tgtEl>
                                        <p:attrNameLst>
                                          <p:attrName>style.visibility</p:attrName>
                                        </p:attrNameLst>
                                      </p:cBhvr>
                                      <p:to>
                                        <p:strVal val="visible"/>
                                      </p:to>
                                    </p:set>
                                    <p:anim from="(-#ppt_w/2)" to="(#ppt_x)" calcmode="lin" valueType="num">
                                      <p:cBhvr>
                                        <p:cTn id="22" dur="600" fill="hold">
                                          <p:stCondLst>
                                            <p:cond delay="0"/>
                                          </p:stCondLst>
                                        </p:cTn>
                                        <p:tgtEl>
                                          <p:spTgt spid="31753"/>
                                        </p:tgtEl>
                                        <p:attrNameLst>
                                          <p:attrName>ppt_x</p:attrName>
                                        </p:attrNameLst>
                                      </p:cBhvr>
                                    </p:anim>
                                    <p:anim from="0" to="-1.0" calcmode="lin" valueType="num">
                                      <p:cBhvr>
                                        <p:cTn id="23" dur="200" decel="50000" autoRev="1" fill="hold">
                                          <p:stCondLst>
                                            <p:cond delay="600"/>
                                          </p:stCondLst>
                                        </p:cTn>
                                        <p:tgtEl>
                                          <p:spTgt spid="31753"/>
                                        </p:tgtEl>
                                        <p:attrNameLst>
                                          <p:attrName>xshear</p:attrName>
                                        </p:attrNameLst>
                                      </p:cBhvr>
                                    </p:anim>
                                    <p:animScale>
                                      <p:cBhvr>
                                        <p:cTn id="24" dur="200" decel="100000" autoRev="1" fill="hold">
                                          <p:stCondLst>
                                            <p:cond delay="600"/>
                                          </p:stCondLst>
                                        </p:cTn>
                                        <p:tgtEl>
                                          <p:spTgt spid="31753"/>
                                        </p:tgtEl>
                                      </p:cBhvr>
                                      <p:from x="100000" y="100000"/>
                                      <p:to x="80000" y="100000"/>
                                    </p:animScale>
                                    <p:anim by="(#ppt_h/3+#ppt_w*0.1)" calcmode="lin" valueType="num">
                                      <p:cBhvr additive="sum">
                                        <p:cTn id="25" dur="200" decel="100000" autoRev="1" fill="hold">
                                          <p:stCondLst>
                                            <p:cond delay="600"/>
                                          </p:stCondLst>
                                        </p:cTn>
                                        <p:tgtEl>
                                          <p:spTgt spid="317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idx="4294967295"/>
          </p:nvPr>
        </p:nvSpPr>
        <p:spPr>
          <a:xfrm>
            <a:off x="403225" y="1530350"/>
            <a:ext cx="8229600" cy="1143000"/>
          </a:xfrm>
        </p:spPr>
        <p:txBody>
          <a:bodyPr/>
          <a:lstStyle/>
          <a:p>
            <a:pPr eaLnBrk="1" hangingPunct="1"/>
            <a:r>
              <a:rPr lang="uk-UA" sz="3200" smtClean="0">
                <a:latin typeface="Times New Roman" pitchFamily="18" charset="0"/>
              </a:rPr>
              <a:t>План</a:t>
            </a:r>
            <a:endParaRPr lang="ru-RU" sz="3200" smtClean="0">
              <a:latin typeface="Times New Roman" pitchFamily="18" charset="0"/>
            </a:endParaRPr>
          </a:p>
        </p:txBody>
      </p:sp>
      <p:sp>
        <p:nvSpPr>
          <p:cNvPr id="15367" name="Rectangle 7"/>
          <p:cNvSpPr>
            <a:spLocks noGrp="1" noChangeArrowheads="1"/>
          </p:cNvSpPr>
          <p:nvPr>
            <p:ph type="body" idx="4294967295"/>
          </p:nvPr>
        </p:nvSpPr>
        <p:spPr>
          <a:xfrm>
            <a:off x="457200" y="2366963"/>
            <a:ext cx="8229600" cy="3759200"/>
          </a:xfrm>
        </p:spPr>
        <p:txBody>
          <a:bodyPr/>
          <a:lstStyle/>
          <a:p>
            <a:pPr eaLnBrk="1" hangingPunct="1"/>
            <a:r>
              <a:rPr lang="uk-UA" sz="2800" smtClean="0">
                <a:latin typeface="Times New Roman" pitchFamily="18" charset="0"/>
              </a:rPr>
              <a:t>Адміністративний процес: поняття та види процесу. Правові презумпції адміністративного процесу.</a:t>
            </a:r>
          </a:p>
          <a:p>
            <a:pPr eaLnBrk="1" hangingPunct="1"/>
            <a:r>
              <a:rPr lang="uk-UA" sz="2800" smtClean="0">
                <a:latin typeface="Times New Roman" pitchFamily="18" charset="0"/>
              </a:rPr>
              <a:t>Адміністративна юрисдикція: поняття та суть.</a:t>
            </a:r>
          </a:p>
          <a:p>
            <a:pPr eaLnBrk="1" hangingPunct="1"/>
            <a:r>
              <a:rPr lang="uk-UA" sz="2800" smtClean="0">
                <a:latin typeface="Times New Roman" pitchFamily="18" charset="0"/>
              </a:rPr>
              <a:t>Адміністративна юстиція: поняття та суть.</a:t>
            </a:r>
            <a:endParaRPr lang="ru-RU" sz="2800" smtClean="0">
              <a:latin typeface="Times New Roman" pitchFamily="18" charset="0"/>
            </a:endParaRP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21063"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8" presetClass="entr" presetSubtype="0" accel="100000" fill="hold" grpId="0" nodeType="afterEffect">
                                  <p:stCondLst>
                                    <p:cond delay="0"/>
                                  </p:stCondLst>
                                  <p:childTnLst>
                                    <p:set>
                                      <p:cBhvr>
                                        <p:cTn id="15" dur="1" fill="hold">
                                          <p:stCondLst>
                                            <p:cond delay="0"/>
                                          </p:stCondLst>
                                        </p:cTn>
                                        <p:tgtEl>
                                          <p:spTgt spid="15366"/>
                                        </p:tgtEl>
                                        <p:attrNameLst>
                                          <p:attrName>style.visibility</p:attrName>
                                        </p:attrNameLst>
                                      </p:cBhvr>
                                      <p:to>
                                        <p:strVal val="visible"/>
                                      </p:to>
                                    </p:set>
                                    <p:anim calcmode="lin" valueType="num">
                                      <p:cBhvr>
                                        <p:cTn id="16" dur="2000" fill="hold"/>
                                        <p:tgtEl>
                                          <p:spTgt spid="15366"/>
                                        </p:tgtEl>
                                        <p:attrNameLst>
                                          <p:attrName>ppt_w</p:attrName>
                                        </p:attrNameLst>
                                      </p:cBhvr>
                                      <p:tavLst>
                                        <p:tav tm="0">
                                          <p:val>
                                            <p:strVal val="#ppt_w*2.5"/>
                                          </p:val>
                                        </p:tav>
                                        <p:tav tm="100000">
                                          <p:val>
                                            <p:strVal val="#ppt_w"/>
                                          </p:val>
                                        </p:tav>
                                      </p:tavLst>
                                    </p:anim>
                                    <p:anim calcmode="lin" valueType="num">
                                      <p:cBhvr>
                                        <p:cTn id="17" dur="2000" fill="hold"/>
                                        <p:tgtEl>
                                          <p:spTgt spid="15366"/>
                                        </p:tgtEl>
                                        <p:attrNameLst>
                                          <p:attrName>ppt_h</p:attrName>
                                        </p:attrNameLst>
                                      </p:cBhvr>
                                      <p:tavLst>
                                        <p:tav tm="0">
                                          <p:val>
                                            <p:strVal val="#ppt_h*0.01"/>
                                          </p:val>
                                        </p:tav>
                                        <p:tav tm="100000">
                                          <p:val>
                                            <p:strVal val="#ppt_h"/>
                                          </p:val>
                                        </p:tav>
                                      </p:tavLst>
                                    </p:anim>
                                    <p:anim calcmode="lin" valueType="num">
                                      <p:cBhvr>
                                        <p:cTn id="18" dur="2000" fill="hold"/>
                                        <p:tgtEl>
                                          <p:spTgt spid="15366"/>
                                        </p:tgtEl>
                                        <p:attrNameLst>
                                          <p:attrName>ppt_x</p:attrName>
                                        </p:attrNameLst>
                                      </p:cBhvr>
                                      <p:tavLst>
                                        <p:tav tm="0">
                                          <p:val>
                                            <p:strVal val="#ppt_x"/>
                                          </p:val>
                                        </p:tav>
                                        <p:tav tm="100000">
                                          <p:val>
                                            <p:strVal val="#ppt_x"/>
                                          </p:val>
                                        </p:tav>
                                      </p:tavLst>
                                    </p:anim>
                                    <p:anim calcmode="lin" valueType="num">
                                      <p:cBhvr>
                                        <p:cTn id="19" dur="2000" fill="hold"/>
                                        <p:tgtEl>
                                          <p:spTgt spid="15366"/>
                                        </p:tgtEl>
                                        <p:attrNameLst>
                                          <p:attrName>ppt_y</p:attrName>
                                        </p:attrNameLst>
                                      </p:cBhvr>
                                      <p:tavLst>
                                        <p:tav tm="0">
                                          <p:val>
                                            <p:strVal val="#ppt_h+1"/>
                                          </p:val>
                                        </p:tav>
                                        <p:tav tm="100000">
                                          <p:val>
                                            <p:strVal val="#ppt_y"/>
                                          </p:val>
                                        </p:tav>
                                      </p:tavLst>
                                    </p:anim>
                                    <p:animEffect transition="in" filter="fade">
                                      <p:cBhvr>
                                        <p:cTn id="20" dur="2000"/>
                                        <p:tgtEl>
                                          <p:spTgt spid="15366"/>
                                        </p:tgtEl>
                                      </p:cBhvr>
                                    </p:animEffect>
                                  </p:childTnLst>
                                </p:cTn>
                              </p:par>
                            </p:childTnLst>
                          </p:cTn>
                        </p:par>
                        <p:par>
                          <p:cTn id="21" fill="hold">
                            <p:stCondLst>
                              <p:cond delay="3000"/>
                            </p:stCondLst>
                            <p:childTnLst>
                              <p:par>
                                <p:cTn id="22" presetID="58" presetClass="entr" presetSubtype="0" accel="100000" fill="hold" nodeType="afterEffect">
                                  <p:stCondLst>
                                    <p:cond delay="0"/>
                                  </p:stCondLst>
                                  <p:childTnLst>
                                    <p:set>
                                      <p:cBhvr>
                                        <p:cTn id="23" dur="1" fill="hold">
                                          <p:stCondLst>
                                            <p:cond delay="0"/>
                                          </p:stCondLst>
                                        </p:cTn>
                                        <p:tgtEl>
                                          <p:spTgt spid="15367">
                                            <p:txEl>
                                              <p:pRg st="0" end="0"/>
                                            </p:txEl>
                                          </p:spTgt>
                                        </p:tgtEl>
                                        <p:attrNameLst>
                                          <p:attrName>style.visibility</p:attrName>
                                        </p:attrNameLst>
                                      </p:cBhvr>
                                      <p:to>
                                        <p:strVal val="visible"/>
                                      </p:to>
                                    </p:set>
                                    <p:anim calcmode="lin" valueType="num">
                                      <p:cBhvr>
                                        <p:cTn id="24" dur="1000" fill="hold"/>
                                        <p:tgtEl>
                                          <p:spTgt spid="15367">
                                            <p:txEl>
                                              <p:pRg st="0" end="0"/>
                                            </p:txEl>
                                          </p:spTgt>
                                        </p:tgtEl>
                                        <p:attrNameLst>
                                          <p:attrName>ppt_w</p:attrName>
                                        </p:attrNameLst>
                                      </p:cBhvr>
                                      <p:tavLst>
                                        <p:tav tm="0">
                                          <p:val>
                                            <p:strVal val="#ppt_w*2.5"/>
                                          </p:val>
                                        </p:tav>
                                        <p:tav tm="100000">
                                          <p:val>
                                            <p:strVal val="#ppt_w"/>
                                          </p:val>
                                        </p:tav>
                                      </p:tavLst>
                                    </p:anim>
                                    <p:anim calcmode="lin" valueType="num">
                                      <p:cBhvr>
                                        <p:cTn id="25" dur="1000" fill="hold"/>
                                        <p:tgtEl>
                                          <p:spTgt spid="15367">
                                            <p:txEl>
                                              <p:pRg st="0" end="0"/>
                                            </p:txEl>
                                          </p:spTgt>
                                        </p:tgtEl>
                                        <p:attrNameLst>
                                          <p:attrName>ppt_h</p:attrName>
                                        </p:attrNameLst>
                                      </p:cBhvr>
                                      <p:tavLst>
                                        <p:tav tm="0">
                                          <p:val>
                                            <p:strVal val="#ppt_h*0.01"/>
                                          </p:val>
                                        </p:tav>
                                        <p:tav tm="100000">
                                          <p:val>
                                            <p:strVal val="#ppt_h"/>
                                          </p:val>
                                        </p:tav>
                                      </p:tavLst>
                                    </p:anim>
                                    <p:anim calcmode="lin" valueType="num">
                                      <p:cBhvr>
                                        <p:cTn id="26" dur="10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367">
                                            <p:txEl>
                                              <p:pRg st="0" end="0"/>
                                            </p:txEl>
                                          </p:spTgt>
                                        </p:tgtEl>
                                        <p:attrNameLst>
                                          <p:attrName>ppt_y</p:attrName>
                                        </p:attrNameLst>
                                      </p:cBhvr>
                                      <p:tavLst>
                                        <p:tav tm="0">
                                          <p:val>
                                            <p:strVal val="#ppt_h+1"/>
                                          </p:val>
                                        </p:tav>
                                        <p:tav tm="100000">
                                          <p:val>
                                            <p:strVal val="#ppt_y"/>
                                          </p:val>
                                        </p:tav>
                                      </p:tavLst>
                                    </p:anim>
                                    <p:animEffect transition="in" filter="fade">
                                      <p:cBhvr>
                                        <p:cTn id="28" dur="1000"/>
                                        <p:tgtEl>
                                          <p:spTgt spid="15367">
                                            <p:txEl>
                                              <p:pRg st="0" end="0"/>
                                            </p:txEl>
                                          </p:spTgt>
                                        </p:tgtEl>
                                      </p:cBhvr>
                                    </p:animEffect>
                                  </p:childTnLst>
                                </p:cTn>
                              </p:par>
                            </p:childTnLst>
                          </p:cTn>
                        </p:par>
                        <p:par>
                          <p:cTn id="29" fill="hold">
                            <p:stCondLst>
                              <p:cond delay="4000"/>
                            </p:stCondLst>
                            <p:childTnLst>
                              <p:par>
                                <p:cTn id="30" presetID="58" presetClass="entr" presetSubtype="0" accel="100000" fill="hold" nodeType="afterEffect">
                                  <p:stCondLst>
                                    <p:cond delay="0"/>
                                  </p:stCondLst>
                                  <p:childTnLst>
                                    <p:set>
                                      <p:cBhvr>
                                        <p:cTn id="31" dur="1" fill="hold">
                                          <p:stCondLst>
                                            <p:cond delay="0"/>
                                          </p:stCondLst>
                                        </p:cTn>
                                        <p:tgtEl>
                                          <p:spTgt spid="15367">
                                            <p:txEl>
                                              <p:pRg st="1" end="1"/>
                                            </p:txEl>
                                          </p:spTgt>
                                        </p:tgtEl>
                                        <p:attrNameLst>
                                          <p:attrName>style.visibility</p:attrName>
                                        </p:attrNameLst>
                                      </p:cBhvr>
                                      <p:to>
                                        <p:strVal val="visible"/>
                                      </p:to>
                                    </p:set>
                                    <p:anim calcmode="lin" valueType="num">
                                      <p:cBhvr>
                                        <p:cTn id="32" dur="1000" fill="hold"/>
                                        <p:tgtEl>
                                          <p:spTgt spid="15367">
                                            <p:txEl>
                                              <p:pRg st="1" end="1"/>
                                            </p:txEl>
                                          </p:spTgt>
                                        </p:tgtEl>
                                        <p:attrNameLst>
                                          <p:attrName>ppt_w</p:attrName>
                                        </p:attrNameLst>
                                      </p:cBhvr>
                                      <p:tavLst>
                                        <p:tav tm="0">
                                          <p:val>
                                            <p:strVal val="#ppt_w*2.5"/>
                                          </p:val>
                                        </p:tav>
                                        <p:tav tm="100000">
                                          <p:val>
                                            <p:strVal val="#ppt_w"/>
                                          </p:val>
                                        </p:tav>
                                      </p:tavLst>
                                    </p:anim>
                                    <p:anim calcmode="lin" valueType="num">
                                      <p:cBhvr>
                                        <p:cTn id="33" dur="1000" fill="hold"/>
                                        <p:tgtEl>
                                          <p:spTgt spid="15367">
                                            <p:txEl>
                                              <p:pRg st="1" end="1"/>
                                            </p:txEl>
                                          </p:spTgt>
                                        </p:tgtEl>
                                        <p:attrNameLst>
                                          <p:attrName>ppt_h</p:attrName>
                                        </p:attrNameLst>
                                      </p:cBhvr>
                                      <p:tavLst>
                                        <p:tav tm="0">
                                          <p:val>
                                            <p:strVal val="#ppt_h*0.01"/>
                                          </p:val>
                                        </p:tav>
                                        <p:tav tm="100000">
                                          <p:val>
                                            <p:strVal val="#ppt_h"/>
                                          </p:val>
                                        </p:tav>
                                      </p:tavLst>
                                    </p:anim>
                                    <p:anim calcmode="lin" valueType="num">
                                      <p:cBhvr>
                                        <p:cTn id="34" dur="1000" fill="hold"/>
                                        <p:tgtEl>
                                          <p:spTgt spid="1536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5367">
                                            <p:txEl>
                                              <p:pRg st="1" end="1"/>
                                            </p:txEl>
                                          </p:spTgt>
                                        </p:tgtEl>
                                        <p:attrNameLst>
                                          <p:attrName>ppt_y</p:attrName>
                                        </p:attrNameLst>
                                      </p:cBhvr>
                                      <p:tavLst>
                                        <p:tav tm="0">
                                          <p:val>
                                            <p:strVal val="#ppt_h+1"/>
                                          </p:val>
                                        </p:tav>
                                        <p:tav tm="100000">
                                          <p:val>
                                            <p:strVal val="#ppt_y"/>
                                          </p:val>
                                        </p:tav>
                                      </p:tavLst>
                                    </p:anim>
                                    <p:animEffect transition="in" filter="fade">
                                      <p:cBhvr>
                                        <p:cTn id="36" dur="1000"/>
                                        <p:tgtEl>
                                          <p:spTgt spid="15367">
                                            <p:txEl>
                                              <p:pRg st="1" end="1"/>
                                            </p:txEl>
                                          </p:spTgt>
                                        </p:tgtEl>
                                      </p:cBhvr>
                                    </p:animEffect>
                                  </p:childTnLst>
                                </p:cTn>
                              </p:par>
                            </p:childTnLst>
                          </p:cTn>
                        </p:par>
                        <p:par>
                          <p:cTn id="37" fill="hold">
                            <p:stCondLst>
                              <p:cond delay="5000"/>
                            </p:stCondLst>
                            <p:childTnLst>
                              <p:par>
                                <p:cTn id="38" presetID="58" presetClass="entr" presetSubtype="0" accel="100000" fill="hold" nodeType="afterEffect">
                                  <p:stCondLst>
                                    <p:cond delay="0"/>
                                  </p:stCondLst>
                                  <p:childTnLst>
                                    <p:set>
                                      <p:cBhvr>
                                        <p:cTn id="39" dur="1" fill="hold">
                                          <p:stCondLst>
                                            <p:cond delay="0"/>
                                          </p:stCondLst>
                                        </p:cTn>
                                        <p:tgtEl>
                                          <p:spTgt spid="15367">
                                            <p:txEl>
                                              <p:pRg st="2" end="2"/>
                                            </p:txEl>
                                          </p:spTgt>
                                        </p:tgtEl>
                                        <p:attrNameLst>
                                          <p:attrName>style.visibility</p:attrName>
                                        </p:attrNameLst>
                                      </p:cBhvr>
                                      <p:to>
                                        <p:strVal val="visible"/>
                                      </p:to>
                                    </p:set>
                                    <p:anim calcmode="lin" valueType="num">
                                      <p:cBhvr>
                                        <p:cTn id="40" dur="1000" fill="hold"/>
                                        <p:tgtEl>
                                          <p:spTgt spid="15367">
                                            <p:txEl>
                                              <p:pRg st="2" end="2"/>
                                            </p:txEl>
                                          </p:spTgt>
                                        </p:tgtEl>
                                        <p:attrNameLst>
                                          <p:attrName>ppt_w</p:attrName>
                                        </p:attrNameLst>
                                      </p:cBhvr>
                                      <p:tavLst>
                                        <p:tav tm="0">
                                          <p:val>
                                            <p:strVal val="#ppt_w*2.5"/>
                                          </p:val>
                                        </p:tav>
                                        <p:tav tm="100000">
                                          <p:val>
                                            <p:strVal val="#ppt_w"/>
                                          </p:val>
                                        </p:tav>
                                      </p:tavLst>
                                    </p:anim>
                                    <p:anim calcmode="lin" valueType="num">
                                      <p:cBhvr>
                                        <p:cTn id="41" dur="1000" fill="hold"/>
                                        <p:tgtEl>
                                          <p:spTgt spid="15367">
                                            <p:txEl>
                                              <p:pRg st="2" end="2"/>
                                            </p:txEl>
                                          </p:spTgt>
                                        </p:tgtEl>
                                        <p:attrNameLst>
                                          <p:attrName>ppt_h</p:attrName>
                                        </p:attrNameLst>
                                      </p:cBhvr>
                                      <p:tavLst>
                                        <p:tav tm="0">
                                          <p:val>
                                            <p:strVal val="#ppt_h*0.01"/>
                                          </p:val>
                                        </p:tav>
                                        <p:tav tm="100000">
                                          <p:val>
                                            <p:strVal val="#ppt_h"/>
                                          </p:val>
                                        </p:tav>
                                      </p:tavLst>
                                    </p:anim>
                                    <p:anim calcmode="lin" valueType="num">
                                      <p:cBhvr>
                                        <p:cTn id="42" dur="1000" fill="hold"/>
                                        <p:tgtEl>
                                          <p:spTgt spid="1536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5367">
                                            <p:txEl>
                                              <p:pRg st="2" end="2"/>
                                            </p:txEl>
                                          </p:spTgt>
                                        </p:tgtEl>
                                        <p:attrNameLst>
                                          <p:attrName>ppt_y</p:attrName>
                                        </p:attrNameLst>
                                      </p:cBhvr>
                                      <p:tavLst>
                                        <p:tav tm="0">
                                          <p:val>
                                            <p:strVal val="#ppt_h+1"/>
                                          </p:val>
                                        </p:tav>
                                        <p:tav tm="100000">
                                          <p:val>
                                            <p:strVal val="#ppt_y"/>
                                          </p:val>
                                        </p:tav>
                                      </p:tavLst>
                                    </p:anim>
                                    <p:animEffect transition="in" filter="fade">
                                      <p:cBhvr>
                                        <p:cTn id="44" dur="1000"/>
                                        <p:tgtEl>
                                          <p:spTgt spid="153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idx="4294967295"/>
          </p:nvPr>
        </p:nvSpPr>
        <p:spPr>
          <a:xfrm>
            <a:off x="457200" y="1730375"/>
            <a:ext cx="8229600" cy="4525963"/>
          </a:xfrm>
        </p:spPr>
        <p:txBody>
          <a:bodyPr/>
          <a:lstStyle/>
          <a:p>
            <a:pPr eaLnBrk="1" hangingPunct="1">
              <a:lnSpc>
                <a:spcPct val="90000"/>
              </a:lnSpc>
              <a:buFontTx/>
              <a:buNone/>
            </a:pPr>
            <a:r>
              <a:rPr lang="ru-RU" smtClean="0">
                <a:latin typeface="Times New Roman" pitchFamily="18" charset="0"/>
              </a:rPr>
              <a:t>Виникнення й розвиток інституту адміністративної юстиції значною мірою пов'язане із втіленням у життя теорії поділу влади. Завдяки цьому постійно зростала роль судової влади при розгляді правових суперечок між адміністрацією й громадянами, а самі чиновники переставали бути суддями у своїх справах. </a:t>
            </a:r>
          </a:p>
          <a:p>
            <a:pPr eaLnBrk="1" hangingPunct="1">
              <a:lnSpc>
                <a:spcPct val="90000"/>
              </a:lnSpc>
              <a:buFontTx/>
              <a:buNone/>
            </a:pPr>
            <a:r>
              <a:rPr lang="ru-RU" smtClean="0">
                <a:latin typeface="Times New Roman" pitchFamily="18" charset="0"/>
              </a:rPr>
              <a:t>Основна риса адміністративної юстиції проявляється в її організаційному відокремленні від органон і структур, які виконують виконавчі функції. Адміністративна юстиція - це правосуддя, судова галузь влади. Разом з тим це окрема адміністративна галузь правосуддя. Процес в адміністративних судах, незважаючи на деякі особливості, будується на зразок загального судового процесу.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0" presetClass="entr" presetSubtype="0" fill="hold" grpId="0" nodeType="afterEffect">
                                  <p:stCondLst>
                                    <p:cond delay="0"/>
                                  </p:stCondLst>
                                  <p:iterate type="lt">
                                    <p:tmPct val="10000"/>
                                  </p:iterate>
                                  <p:childTnLst>
                                    <p:set>
                                      <p:cBhvr>
                                        <p:cTn id="15" dur="1" fill="hold">
                                          <p:stCondLst>
                                            <p:cond delay="0"/>
                                          </p:stCondLst>
                                        </p:cTn>
                                        <p:tgtEl>
                                          <p:spTgt spid="32773">
                                            <p:txEl>
                                              <p:pRg st="0" end="0"/>
                                            </p:txEl>
                                          </p:spTgt>
                                        </p:tgtEl>
                                        <p:attrNameLst>
                                          <p:attrName>style.visibility</p:attrName>
                                        </p:attrNameLst>
                                      </p:cBhvr>
                                      <p:to>
                                        <p:strVal val="visible"/>
                                      </p:to>
                                    </p:set>
                                    <p:animEffect transition="in" filter="fade">
                                      <p:cBhvr>
                                        <p:cTn id="16" dur="1000"/>
                                        <p:tgtEl>
                                          <p:spTgt spid="32773">
                                            <p:txEl>
                                              <p:pRg st="0" end="0"/>
                                            </p:txEl>
                                          </p:spTgt>
                                        </p:tgtEl>
                                      </p:cBhvr>
                                    </p:animEffect>
                                    <p:anim calcmode="lin" valueType="num">
                                      <p:cBhvr>
                                        <p:cTn id="17" dur="1000" fill="hold"/>
                                        <p:tgtEl>
                                          <p:spTgt spid="32773">
                                            <p:txEl>
                                              <p:pRg st="0" end="0"/>
                                            </p:txEl>
                                          </p:spTgt>
                                        </p:tgtEl>
                                        <p:attrNameLst>
                                          <p:attrName>ppt_x</p:attrName>
                                        </p:attrNameLst>
                                      </p:cBhvr>
                                      <p:tavLst>
                                        <p:tav tm="0">
                                          <p:val>
                                            <p:strVal val="#ppt_x-.1"/>
                                          </p:val>
                                        </p:tav>
                                        <p:tav tm="100000">
                                          <p:val>
                                            <p:strVal val="#ppt_x"/>
                                          </p:val>
                                        </p:tav>
                                      </p:tavLst>
                                    </p:anim>
                                    <p:anim calcmode="lin" valueType="num">
                                      <p:cBhvr>
                                        <p:cTn id="18" dur="10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27800"/>
                            </p:stCondLst>
                            <p:childTnLst>
                              <p:par>
                                <p:cTn id="20" presetID="40" presetClass="entr" presetSubtype="0" fill="hold" grpId="0" nodeType="afterEffect">
                                  <p:stCondLst>
                                    <p:cond delay="0"/>
                                  </p:stCondLst>
                                  <p:iterate type="lt">
                                    <p:tmPct val="10000"/>
                                  </p:iterate>
                                  <p:childTnLst>
                                    <p:set>
                                      <p:cBhvr>
                                        <p:cTn id="21" dur="1" fill="hold">
                                          <p:stCondLst>
                                            <p:cond delay="0"/>
                                          </p:stCondLst>
                                        </p:cTn>
                                        <p:tgtEl>
                                          <p:spTgt spid="32773">
                                            <p:txEl>
                                              <p:pRg st="1" end="1"/>
                                            </p:txEl>
                                          </p:spTgt>
                                        </p:tgtEl>
                                        <p:attrNameLst>
                                          <p:attrName>style.visibility</p:attrName>
                                        </p:attrNameLst>
                                      </p:cBhvr>
                                      <p:to>
                                        <p:strVal val="visible"/>
                                      </p:to>
                                    </p:set>
                                    <p:animEffect transition="in" filter="fade">
                                      <p:cBhvr>
                                        <p:cTn id="22" dur="1000"/>
                                        <p:tgtEl>
                                          <p:spTgt spid="32773">
                                            <p:txEl>
                                              <p:pRg st="1" end="1"/>
                                            </p:txEl>
                                          </p:spTgt>
                                        </p:tgtEl>
                                      </p:cBhvr>
                                    </p:animEffect>
                                    <p:anim calcmode="lin" valueType="num">
                                      <p:cBhvr>
                                        <p:cTn id="23" dur="1000" fill="hold"/>
                                        <p:tgtEl>
                                          <p:spTgt spid="32773">
                                            <p:txEl>
                                              <p:pRg st="1" end="1"/>
                                            </p:txEl>
                                          </p:spTgt>
                                        </p:tgtEl>
                                        <p:attrNameLst>
                                          <p:attrName>ppt_x</p:attrName>
                                        </p:attrNameLst>
                                      </p:cBhvr>
                                      <p:tavLst>
                                        <p:tav tm="0">
                                          <p:val>
                                            <p:strVal val="#ppt_x-.1"/>
                                          </p:val>
                                        </p:tav>
                                        <p:tav tm="100000">
                                          <p:val>
                                            <p:strVal val="#ppt_x"/>
                                          </p:val>
                                        </p:tav>
                                      </p:tavLst>
                                    </p:anim>
                                    <p:anim calcmode="lin" valueType="num">
                                      <p:cBhvr>
                                        <p:cTn id="24" dur="1000" fill="hold"/>
                                        <p:tgtEl>
                                          <p:spTgt spid="3277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body" idx="4294967295"/>
          </p:nvPr>
        </p:nvSpPr>
        <p:spPr>
          <a:xfrm>
            <a:off x="471488" y="2078038"/>
            <a:ext cx="8229600" cy="4294187"/>
          </a:xfrm>
        </p:spPr>
        <p:txBody>
          <a:bodyPr/>
          <a:lstStyle/>
          <a:p>
            <a:pPr eaLnBrk="1" hangingPunct="1">
              <a:lnSpc>
                <a:spcPct val="80000"/>
              </a:lnSpc>
              <a:buFontTx/>
              <a:buNone/>
            </a:pPr>
            <a:r>
              <a:rPr lang="ru-RU" smtClean="0">
                <a:latin typeface="Times New Roman" pitchFamily="18" charset="0"/>
              </a:rPr>
              <a:t>Зараз можна виділити такі особливості адміністративної юстиції. </a:t>
            </a:r>
            <a:r>
              <a:rPr lang="ru-RU" b="1" smtClean="0">
                <a:latin typeface="Times New Roman" pitchFamily="18" charset="0"/>
              </a:rPr>
              <a:t>По-перше</a:t>
            </a:r>
            <a:r>
              <a:rPr lang="ru-RU" smtClean="0">
                <a:latin typeface="Times New Roman" pitchFamily="18" charset="0"/>
              </a:rPr>
              <a:t>, здійснення судовими органами правосуддя по адміністративних справах. Адміністративна юстиція - це правосуддя, а не управлінська діяльність. </a:t>
            </a:r>
            <a:r>
              <a:rPr lang="ru-RU" b="1" smtClean="0">
                <a:latin typeface="Times New Roman" pitchFamily="18" charset="0"/>
              </a:rPr>
              <a:t>По-друге</a:t>
            </a:r>
            <a:r>
              <a:rPr lang="ru-RU" smtClean="0">
                <a:latin typeface="Times New Roman" pitchFamily="18" charset="0"/>
              </a:rPr>
              <a:t>, процес розгляду адміністративних справ побудований на зразок загального судового: він є голосним, публічним, має елементи змагальності. При цьому специфіка адміністративних справ така, що їхній розгляд має потребу в особливих організаційних формах і спеціальній суддівській кваліфікації, оскільки рішення адміністративних справ вимагає, крім зробленого знання законодавства, насамперед адміністративного, ще й знання державного керування й інших сфер діяльності.</a:t>
            </a:r>
            <a:r>
              <a:rPr lang="ru-RU" sz="2000" smtClean="0"/>
              <a:t>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4821">
                                            <p:txEl>
                                              <p:pRg st="0" end="0"/>
                                            </p:txEl>
                                          </p:spTgt>
                                        </p:tgtEl>
                                        <p:attrNameLst>
                                          <p:attrName>style.visibility</p:attrName>
                                        </p:attrNameLst>
                                      </p:cBhvr>
                                      <p:to>
                                        <p:strVal val="visible"/>
                                      </p:to>
                                    </p:set>
                                    <p:animEffect transition="in" filter="fade">
                                      <p:cBhvr>
                                        <p:cTn id="16" dur="1000"/>
                                        <p:tgtEl>
                                          <p:spTgt spid="34821">
                                            <p:txEl>
                                              <p:pRg st="0" end="0"/>
                                            </p:txEl>
                                          </p:spTgt>
                                        </p:tgtEl>
                                      </p:cBhvr>
                                    </p:animEffect>
                                    <p:anim calcmode="lin" valueType="num">
                                      <p:cBhvr>
                                        <p:cTn id="17" dur="1000" fill="hold"/>
                                        <p:tgtEl>
                                          <p:spTgt spid="34821">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4821">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482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body" idx="4294967295"/>
          </p:nvPr>
        </p:nvSpPr>
        <p:spPr>
          <a:xfrm>
            <a:off x="457200" y="1817688"/>
            <a:ext cx="8229600" cy="4308475"/>
          </a:xfrm>
        </p:spPr>
        <p:txBody>
          <a:bodyPr/>
          <a:lstStyle/>
          <a:p>
            <a:pPr eaLnBrk="1" hangingPunct="1">
              <a:buFontTx/>
              <a:buNone/>
            </a:pPr>
            <a:r>
              <a:rPr lang="ru-RU" smtClean="0">
                <a:latin typeface="Times New Roman" pitchFamily="18" charset="0"/>
              </a:rPr>
              <a:t>Для України інститут адміністративної юстиції - явище не нове. Законодавство короткочасного періоду існування самостійного Українського державі (1917- 1920 р.) не обходило своєю увагою питання про діяльність органів адміністративної юстиції. Конституція Української Народної Республіки 1918 р. установила, що судова влада в рамках цивільного, карного й адміністративного законодавства здійснюється винятково судовими органами. При цьому администратинно-юрисдикционная діяльність адміністративних органів із законом.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3797">
                                            <p:txEl>
                                              <p:pRg st="0" end="0"/>
                                            </p:txEl>
                                          </p:spTgt>
                                        </p:tgtEl>
                                        <p:attrNameLst>
                                          <p:attrName>style.visibility</p:attrName>
                                        </p:attrNameLst>
                                      </p:cBhvr>
                                      <p:to>
                                        <p:strVal val="visible"/>
                                      </p:to>
                                    </p:set>
                                    <p:animEffect transition="in" filter="fade">
                                      <p:cBhvr>
                                        <p:cTn id="16" dur="1000"/>
                                        <p:tgtEl>
                                          <p:spTgt spid="33797">
                                            <p:txEl>
                                              <p:pRg st="0" end="0"/>
                                            </p:txEl>
                                          </p:spTgt>
                                        </p:tgtEl>
                                      </p:cBhvr>
                                    </p:animEffect>
                                    <p:anim calcmode="lin" valueType="num">
                                      <p:cBhvr>
                                        <p:cTn id="17" dur="10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379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body" idx="4294967295"/>
          </p:nvPr>
        </p:nvSpPr>
        <p:spPr>
          <a:xfrm>
            <a:off x="457200" y="1817688"/>
            <a:ext cx="8229600" cy="4308475"/>
          </a:xfrm>
        </p:spPr>
        <p:txBody>
          <a:bodyPr/>
          <a:lstStyle/>
          <a:p>
            <a:pPr eaLnBrk="1" hangingPunct="1">
              <a:lnSpc>
                <a:spcPct val="90000"/>
              </a:lnSpc>
              <a:buFontTx/>
              <a:buNone/>
            </a:pPr>
            <a:r>
              <a:rPr lang="ru-RU" smtClean="0">
                <a:latin typeface="Times New Roman" pitchFamily="18" charset="0"/>
              </a:rPr>
              <a:t>Таким чином, </a:t>
            </a:r>
            <a:r>
              <a:rPr lang="ru-RU" b="1" smtClean="0">
                <a:latin typeface="Times New Roman" pitchFamily="18" charset="0"/>
              </a:rPr>
              <a:t>адміністративна юстиція</a:t>
            </a:r>
            <a:r>
              <a:rPr lang="ru-RU" smtClean="0">
                <a:latin typeface="Times New Roman" pitchFamily="18" charset="0"/>
              </a:rPr>
              <a:t> - це встановлений законом порядок розгляду й рішення в судовій процесуальній формі справ, які виникають в області державного керування між громадянами або юридичними особами, з одного боку, і органами державного керування (посадовими особами), - з інший, здійснюваний загальними або спеціально створюваними для рішення правових суперечок судами.</a:t>
            </a:r>
          </a:p>
          <a:p>
            <a:pPr eaLnBrk="1" hangingPunct="1">
              <a:lnSpc>
                <a:spcPct val="90000"/>
              </a:lnSpc>
              <a:buFontTx/>
              <a:buNone/>
            </a:pPr>
            <a:r>
              <a:rPr lang="ru-RU" smtClean="0">
                <a:latin typeface="Times New Roman" pitchFamily="18" charset="0"/>
              </a:rPr>
              <a:t>У цілому адміністративна юстиція являє собою один із засобів обмеження виконавчої влади, а адміністративні суди - засіб реалізації принципу поділу влади, додатковий захисний механізм суб'єктивних прав і воль громадян.</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35845">
                                            <p:txEl>
                                              <p:pRg st="0" end="0"/>
                                            </p:txEl>
                                          </p:spTgt>
                                        </p:tgtEl>
                                        <p:attrNameLst>
                                          <p:attrName>style.visibility</p:attrName>
                                        </p:attrNameLst>
                                      </p:cBhvr>
                                      <p:to>
                                        <p:strVal val="visible"/>
                                      </p:to>
                                    </p:set>
                                    <p:anim calcmode="lin" valueType="num">
                                      <p:cBhvr>
                                        <p:cTn id="16" dur="1000" fill="hold"/>
                                        <p:tgtEl>
                                          <p:spTgt spid="35845">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5845">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5845">
                                            <p:txEl>
                                              <p:pRg st="0" end="0"/>
                                            </p:txEl>
                                          </p:spTgt>
                                        </p:tgtEl>
                                      </p:cBhvr>
                                    </p:animEffect>
                                  </p:childTnLst>
                                </p:cTn>
                              </p:par>
                            </p:childTnLst>
                          </p:cTn>
                        </p:par>
                        <p:par>
                          <p:cTn id="19" fill="hold">
                            <p:stCondLst>
                              <p:cond delay="2000"/>
                            </p:stCondLst>
                            <p:childTnLst>
                              <p:par>
                                <p:cTn id="20" presetID="50" presetClass="entr" presetSubtype="0" decel="100000" fill="hold" grpId="0" nodeType="afterEffect">
                                  <p:stCondLst>
                                    <p:cond delay="0"/>
                                  </p:stCondLst>
                                  <p:childTnLst>
                                    <p:set>
                                      <p:cBhvr>
                                        <p:cTn id="21" dur="1" fill="hold">
                                          <p:stCondLst>
                                            <p:cond delay="0"/>
                                          </p:stCondLst>
                                        </p:cTn>
                                        <p:tgtEl>
                                          <p:spTgt spid="35845">
                                            <p:txEl>
                                              <p:pRg st="1" end="1"/>
                                            </p:txEl>
                                          </p:spTgt>
                                        </p:tgtEl>
                                        <p:attrNameLst>
                                          <p:attrName>style.visibility</p:attrName>
                                        </p:attrNameLst>
                                      </p:cBhvr>
                                      <p:to>
                                        <p:strVal val="visible"/>
                                      </p:to>
                                    </p:set>
                                    <p:anim calcmode="lin" valueType="num">
                                      <p:cBhvr>
                                        <p:cTn id="22" dur="1000" fill="hold"/>
                                        <p:tgtEl>
                                          <p:spTgt spid="35845">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35845">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58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21063" y="0"/>
            <a:ext cx="2209800" cy="1657350"/>
          </a:xfrm>
          <a:prstGeom prst="rect">
            <a:avLst/>
          </a:prstGeom>
          <a:noFill/>
          <a:ln w="9525">
            <a:noFill/>
            <a:miter lim="800000"/>
            <a:headEnd/>
            <a:tailEnd/>
          </a:ln>
        </p:spPr>
      </p:pic>
      <p:sp>
        <p:nvSpPr>
          <p:cNvPr id="69640" name="Rectangle 8"/>
          <p:cNvSpPr>
            <a:spLocks noGrp="1" noChangeArrowheads="1"/>
          </p:cNvSpPr>
          <p:nvPr>
            <p:ph type="ctrTitle"/>
          </p:nvPr>
        </p:nvSpPr>
        <p:spPr>
          <a:xfrm>
            <a:off x="685800" y="2130425"/>
            <a:ext cx="7772400" cy="1470025"/>
          </a:xfrm>
        </p:spPr>
        <p:txBody>
          <a:bodyPr/>
          <a:lstStyle/>
          <a:p>
            <a:pPr eaLnBrk="1" hangingPunct="1"/>
            <a:r>
              <a:rPr lang="uk-UA" b="1" smtClean="0">
                <a:latin typeface="Times New Roman" pitchFamily="18" charset="0"/>
              </a:rPr>
              <a:t>Адміністративний процес: поняття та види процесу. Правові презумпції адміністративного процесу.</a:t>
            </a:r>
            <a:endParaRPr lang="ru-RU" b="1" smtClean="0">
              <a:latin typeface="Times New Roman" pitchFamily="18" charset="0"/>
            </a:endParaRPr>
          </a:p>
        </p:txBody>
      </p:sp>
      <p:pic>
        <p:nvPicPr>
          <p:cNvPr id="69641" name="Picture 9" descr="funkcyi-principi-admnstrativnogo-prava_635"/>
          <p:cNvPicPr>
            <a:picLocks noChangeAspect="1" noChangeArrowheads="1"/>
          </p:cNvPicPr>
          <p:nvPr/>
        </p:nvPicPr>
        <p:blipFill>
          <a:blip r:embed="rId3"/>
          <a:srcRect/>
          <a:stretch>
            <a:fillRect/>
          </a:stretch>
        </p:blipFill>
        <p:spPr bwMode="auto">
          <a:xfrm>
            <a:off x="2711450" y="3763963"/>
            <a:ext cx="3810000" cy="2524125"/>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69640"/>
                                        </p:tgtEl>
                                        <p:attrNameLst>
                                          <p:attrName>style.visibility</p:attrName>
                                        </p:attrNameLst>
                                      </p:cBhvr>
                                      <p:to>
                                        <p:strVal val="visible"/>
                                      </p:to>
                                    </p:set>
                                    <p:animEffect transition="in" filter="checkerboard(across)">
                                      <p:cBhvr>
                                        <p:cTn id="16" dur="1000"/>
                                        <p:tgtEl>
                                          <p:spTgt spid="69640"/>
                                        </p:tgtEl>
                                      </p:cBhvr>
                                    </p:animEffect>
                                  </p:childTnLst>
                                </p:cTn>
                              </p:par>
                            </p:childTnLst>
                          </p:cTn>
                        </p:par>
                        <p:par>
                          <p:cTn id="17" fill="hold">
                            <p:stCondLst>
                              <p:cond delay="2000"/>
                            </p:stCondLst>
                            <p:childTnLst>
                              <p:par>
                                <p:cTn id="18" presetID="17" presetClass="entr" presetSubtype="10" fill="hold" nodeType="afterEffect">
                                  <p:stCondLst>
                                    <p:cond delay="0"/>
                                  </p:stCondLst>
                                  <p:childTnLst>
                                    <p:set>
                                      <p:cBhvr>
                                        <p:cTn id="19" dur="1" fill="hold">
                                          <p:stCondLst>
                                            <p:cond delay="0"/>
                                          </p:stCondLst>
                                        </p:cTn>
                                        <p:tgtEl>
                                          <p:spTgt spid="69641"/>
                                        </p:tgtEl>
                                        <p:attrNameLst>
                                          <p:attrName>style.visibility</p:attrName>
                                        </p:attrNameLst>
                                      </p:cBhvr>
                                      <p:to>
                                        <p:strVal val="visible"/>
                                      </p:to>
                                    </p:set>
                                    <p:anim calcmode="lin" valueType="num">
                                      <p:cBhvr>
                                        <p:cTn id="20" dur="1000" fill="hold"/>
                                        <p:tgtEl>
                                          <p:spTgt spid="69641"/>
                                        </p:tgtEl>
                                        <p:attrNameLst>
                                          <p:attrName>ppt_w</p:attrName>
                                        </p:attrNameLst>
                                      </p:cBhvr>
                                      <p:tavLst>
                                        <p:tav tm="0">
                                          <p:val>
                                            <p:fltVal val="0"/>
                                          </p:val>
                                        </p:tav>
                                        <p:tav tm="100000">
                                          <p:val>
                                            <p:strVal val="#ppt_w"/>
                                          </p:val>
                                        </p:tav>
                                      </p:tavLst>
                                    </p:anim>
                                    <p:anim calcmode="lin" valueType="num">
                                      <p:cBhvr>
                                        <p:cTn id="21" dur="1000" fill="hold"/>
                                        <p:tgtEl>
                                          <p:spTgt spid="696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body" idx="4294967295"/>
          </p:nvPr>
        </p:nvSpPr>
        <p:spPr>
          <a:xfrm>
            <a:off x="457200" y="2079625"/>
            <a:ext cx="8229600" cy="4387850"/>
          </a:xfrm>
        </p:spPr>
        <p:txBody>
          <a:bodyPr/>
          <a:lstStyle/>
          <a:p>
            <a:pPr eaLnBrk="1" hangingPunct="1">
              <a:lnSpc>
                <a:spcPct val="90000"/>
              </a:lnSpc>
              <a:buFontTx/>
              <a:buNone/>
            </a:pPr>
            <a:r>
              <a:rPr lang="ru-RU" smtClean="0">
                <a:latin typeface="Times New Roman" pitchFamily="18" charset="0"/>
              </a:rPr>
              <a:t>У процесі виконавчо-розпорядчої діяльності державних органів, передусім органів виконавчої влади, вирішується величезний обсяг індивідуально-конкретних справ, що стосуються різноманітних суб'єктів — громадян та інших фізичних осіб, органів, підприємств, установ, організацій, об'єднань громадян тощо. В цих випадках дані суб'єкти вступають в адміністративно-правові відносини, які врегульовуються процесуальними нормами адміністративного права.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16389">
                                            <p:txEl>
                                              <p:pRg st="0" end="0"/>
                                            </p:txEl>
                                          </p:spTgt>
                                        </p:tgtEl>
                                        <p:attrNameLst>
                                          <p:attrName>style.visibility</p:attrName>
                                        </p:attrNameLst>
                                      </p:cBhvr>
                                      <p:to>
                                        <p:strVal val="visible"/>
                                      </p:to>
                                    </p:set>
                                    <p:animEffect transition="in" filter="barn(inHorizontal)">
                                      <p:cBhvr>
                                        <p:cTn id="16" dur="1000"/>
                                        <p:tgtEl>
                                          <p:spTgt spid="16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idx="4294967295"/>
          </p:nvPr>
        </p:nvSpPr>
        <p:spPr>
          <a:xfrm>
            <a:off x="482600" y="2332038"/>
            <a:ext cx="8229600" cy="4525962"/>
          </a:xfrm>
        </p:spPr>
        <p:txBody>
          <a:bodyPr/>
          <a:lstStyle/>
          <a:p>
            <a:pPr eaLnBrk="1" hangingPunct="1">
              <a:buFontTx/>
              <a:buNone/>
            </a:pPr>
            <a:r>
              <a:rPr lang="ru-RU" smtClean="0">
                <a:latin typeface="Times New Roman" pitchFamily="18" charset="0"/>
              </a:rPr>
              <a:t>Адміністративно-процесуальні норми забезпечують реалізацію на практиці приписів матеріальних норм адміністративного права. Виходячи з цього, сукупність адміністративно-правових відносин, врегульованих процесуальними нормами адміністративного права, становить специфічне і відносно самостійне явище, що прийнято називати </a:t>
            </a:r>
            <a:r>
              <a:rPr lang="ru-RU" b="1" i="1" smtClean="0">
                <a:latin typeface="Times New Roman" pitchFamily="18" charset="0"/>
              </a:rPr>
              <a:t>адміністративним процесом</a:t>
            </a:r>
            <a:r>
              <a:rPr lang="ru-RU" smtClean="0">
                <a:latin typeface="Times New Roman" pitchFamily="18" charset="0"/>
              </a:rPr>
              <a:t>.</a:t>
            </a:r>
          </a:p>
          <a:p>
            <a:pPr eaLnBrk="1" hangingPunct="1">
              <a:buFontTx/>
              <a:buNone/>
            </a:pPr>
            <a:endParaRPr lang="ru-RU" smtClean="0">
              <a:latin typeface="Times New Roman" pitchFamily="18" charset="0"/>
            </a:endParaRP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7413">
                                            <p:txEl>
                                              <p:pRg st="0" end="0"/>
                                            </p:txEl>
                                          </p:spTgt>
                                        </p:tgtEl>
                                        <p:attrNameLst>
                                          <p:attrName>style.visibility</p:attrName>
                                        </p:attrNameLst>
                                      </p:cBhvr>
                                      <p:to>
                                        <p:strVal val="visible"/>
                                      </p:to>
                                    </p:set>
                                    <p:animEffect transition="in" filter="randombar(vertical)">
                                      <p:cBhvr>
                                        <p:cTn id="16" dur="10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idx="4294967295"/>
          </p:nvPr>
        </p:nvSpPr>
        <p:spPr>
          <a:xfrm>
            <a:off x="457200" y="2133600"/>
            <a:ext cx="8229600" cy="3992563"/>
          </a:xfrm>
        </p:spPr>
        <p:txBody>
          <a:bodyPr/>
          <a:lstStyle/>
          <a:p>
            <a:pPr eaLnBrk="1" hangingPunct="1">
              <a:lnSpc>
                <a:spcPct val="90000"/>
              </a:lnSpc>
              <a:buFontTx/>
              <a:buNone/>
            </a:pPr>
            <a:r>
              <a:rPr lang="ru-RU" smtClean="0">
                <a:latin typeface="Times New Roman" pitchFamily="18" charset="0"/>
              </a:rPr>
              <a:t>Адміністративний процес виступає специфічним видом юридичного процесу, завдяки врегулюванню адміністративно-процесуальними нормами має притаманні йому цілі (мету), структуру і суб'єктів.</a:t>
            </a:r>
          </a:p>
          <a:p>
            <a:pPr eaLnBrk="1" hangingPunct="1">
              <a:lnSpc>
                <a:spcPct val="90000"/>
              </a:lnSpc>
              <a:buFontTx/>
              <a:buNone/>
            </a:pPr>
            <a:r>
              <a:rPr lang="ru-RU" b="1" i="1" smtClean="0">
                <a:latin typeface="Times New Roman" pitchFamily="18" charset="0"/>
              </a:rPr>
              <a:t>Мета адміністративного процесу</a:t>
            </a:r>
            <a:r>
              <a:rPr lang="ru-RU" smtClean="0">
                <a:latin typeface="Times New Roman" pitchFamily="18" charset="0"/>
              </a:rPr>
              <a:t> — це заздалегідь заплановані результати, досягнення яких можливе з допомогою відповідних засобів та способів. У свою чергу, завдання процесу відображають необхідність для суб'єкта відображають необхідність для суб'єкта здійснити певні дії, спрямовані на досягнення мети.</a:t>
            </a:r>
          </a:p>
          <a:p>
            <a:pPr eaLnBrk="1" hangingPunct="1">
              <a:lnSpc>
                <a:spcPct val="90000"/>
              </a:lnSpc>
              <a:buFontTx/>
              <a:buNone/>
            </a:pPr>
            <a:r>
              <a:rPr lang="ru-RU" smtClean="0">
                <a:latin typeface="Times New Roman" pitchFamily="18" charset="0"/>
              </a:rPr>
              <a:t> </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8437">
                                            <p:txEl>
                                              <p:pRg st="0" end="0"/>
                                            </p:txEl>
                                          </p:spTgt>
                                        </p:tgtEl>
                                        <p:attrNameLst>
                                          <p:attrName>style.visibility</p:attrName>
                                        </p:attrNameLst>
                                      </p:cBhvr>
                                      <p:to>
                                        <p:strVal val="visible"/>
                                      </p:to>
                                    </p:set>
                                    <p:animEffect transition="in" filter="circle(out)">
                                      <p:cBhvr>
                                        <p:cTn id="16" dur="2000"/>
                                        <p:tgtEl>
                                          <p:spTgt spid="18437">
                                            <p:txEl>
                                              <p:pRg st="0" end="0"/>
                                            </p:txEl>
                                          </p:spTgt>
                                        </p:tgtEl>
                                      </p:cBhvr>
                                    </p:animEffect>
                                  </p:childTnLst>
                                </p:cTn>
                              </p:par>
                            </p:childTnLst>
                          </p:cTn>
                        </p:par>
                        <p:par>
                          <p:cTn id="17" fill="hold">
                            <p:stCondLst>
                              <p:cond delay="3000"/>
                            </p:stCondLst>
                            <p:childTnLst>
                              <p:par>
                                <p:cTn id="18" presetID="6" presetClass="entr" presetSubtype="32" fill="hold" nodeType="afterEffect">
                                  <p:stCondLst>
                                    <p:cond delay="0"/>
                                  </p:stCondLst>
                                  <p:childTnLst>
                                    <p:set>
                                      <p:cBhvr>
                                        <p:cTn id="19" dur="1" fill="hold">
                                          <p:stCondLst>
                                            <p:cond delay="0"/>
                                          </p:stCondLst>
                                        </p:cTn>
                                        <p:tgtEl>
                                          <p:spTgt spid="18437">
                                            <p:txEl>
                                              <p:pRg st="1" end="1"/>
                                            </p:txEl>
                                          </p:spTgt>
                                        </p:tgtEl>
                                        <p:attrNameLst>
                                          <p:attrName>style.visibility</p:attrName>
                                        </p:attrNameLst>
                                      </p:cBhvr>
                                      <p:to>
                                        <p:strVal val="visible"/>
                                      </p:to>
                                    </p:set>
                                    <p:animEffect transition="in" filter="circle(out)">
                                      <p:cBhvr>
                                        <p:cTn id="20" dur="2000"/>
                                        <p:tgtEl>
                                          <p:spTgt spid="18437">
                                            <p:txEl>
                                              <p:pRg st="1" end="1"/>
                                            </p:txEl>
                                          </p:spTgt>
                                        </p:tgtEl>
                                      </p:cBhvr>
                                    </p:animEffect>
                                  </p:childTnLst>
                                </p:cTn>
                              </p:par>
                            </p:childTnLst>
                          </p:cTn>
                        </p:par>
                        <p:par>
                          <p:cTn id="21" fill="hold">
                            <p:stCondLst>
                              <p:cond delay="5000"/>
                            </p:stCondLst>
                            <p:childTnLst>
                              <p:par>
                                <p:cTn id="22" presetID="6" presetClass="entr" presetSubtype="32" fill="hold" nodeType="afterEffect">
                                  <p:stCondLst>
                                    <p:cond delay="0"/>
                                  </p:stCondLst>
                                  <p:childTnLst>
                                    <p:set>
                                      <p:cBhvr>
                                        <p:cTn id="23" dur="1" fill="hold">
                                          <p:stCondLst>
                                            <p:cond delay="0"/>
                                          </p:stCondLst>
                                        </p:cTn>
                                        <p:tgtEl>
                                          <p:spTgt spid="18437">
                                            <p:txEl>
                                              <p:pRg st="2" end="2"/>
                                            </p:txEl>
                                          </p:spTgt>
                                        </p:tgtEl>
                                        <p:attrNameLst>
                                          <p:attrName>style.visibility</p:attrName>
                                        </p:attrNameLst>
                                      </p:cBhvr>
                                      <p:to>
                                        <p:strVal val="visible"/>
                                      </p:to>
                                    </p:set>
                                    <p:animEffect transition="in" filter="circle(out)">
                                      <p:cBhvr>
                                        <p:cTn id="24" dur="2000"/>
                                        <p:tgtEl>
                                          <p:spTgt spid="18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body" idx="4294967295"/>
          </p:nvPr>
        </p:nvSpPr>
        <p:spPr>
          <a:xfrm>
            <a:off x="457200" y="1846263"/>
            <a:ext cx="8229600" cy="4279900"/>
          </a:xfrm>
        </p:spPr>
        <p:txBody>
          <a:bodyPr/>
          <a:lstStyle/>
          <a:p>
            <a:pPr eaLnBrk="1" hangingPunct="1">
              <a:lnSpc>
                <a:spcPct val="90000"/>
              </a:lnSpc>
              <a:buFontTx/>
              <a:buNone/>
            </a:pPr>
            <a:r>
              <a:rPr lang="ru-RU" smtClean="0">
                <a:latin typeface="Times New Roman" pitchFamily="18" charset="0"/>
              </a:rPr>
              <a:t>Специфіку адміністративного процесу відображає і його структура — сукупність взаємозв'язаних адміністративних проваджень, що мають як юрисдикційний, так і неюрисдикційний характер.</a:t>
            </a:r>
          </a:p>
          <a:p>
            <a:pPr eaLnBrk="1" hangingPunct="1">
              <a:lnSpc>
                <a:spcPct val="90000"/>
              </a:lnSpc>
              <a:buFontTx/>
              <a:buNone/>
            </a:pPr>
            <a:r>
              <a:rPr lang="ru-RU" b="1" i="1" smtClean="0">
                <a:latin typeface="Times New Roman" pitchFamily="18" charset="0"/>
              </a:rPr>
              <a:t>Суб'єктами (учасниками)</a:t>
            </a:r>
            <a:r>
              <a:rPr lang="ru-RU" smtClean="0">
                <a:latin typeface="Times New Roman" pitchFamily="18" charset="0"/>
              </a:rPr>
              <a:t> адміністративного процесу виступають як державні органи, насамперед органи виконавчої влади, їх посадові особи, так і органи місцевого самоврядування, їх посадові особи, підприємства, установи, організації, об'єднання громадян, їх органи та посадові особи, громадяни України, іноземці та особи без громадянства. Поняття суб'єктів процесу включає до складу його учасників також осіб, які діють з метою ведення процесу і здатні приймати остаточні рішення.</a:t>
            </a:r>
          </a:p>
        </p:txBody>
      </p:sp>
      <p:pic>
        <p:nvPicPr>
          <p:cNvPr id="4" name="Picture 6" descr="logo1"/>
          <p:cNvPicPr>
            <a:picLocks noChangeAspect="1" noChangeArrowheads="1"/>
          </p:cNvPicPr>
          <p:nvPr/>
        </p:nvPicPr>
        <p:blipFill>
          <a:blip r:embed="rId2">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461">
                                            <p:txEl>
                                              <p:pRg st="0" end="0"/>
                                            </p:txEl>
                                          </p:spTgt>
                                        </p:tgtEl>
                                        <p:attrNameLst>
                                          <p:attrName>style.visibility</p:attrName>
                                        </p:attrNameLst>
                                      </p:cBhvr>
                                      <p:to>
                                        <p:strVal val="visible"/>
                                      </p:to>
                                    </p:set>
                                    <p:animEffect transition="in" filter="fade">
                                      <p:cBhvr>
                                        <p:cTn id="16" dur="2000"/>
                                        <p:tgtEl>
                                          <p:spTgt spid="19461">
                                            <p:txEl>
                                              <p:pRg st="0" end="0"/>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9461">
                                            <p:txEl>
                                              <p:pRg st="1" end="1"/>
                                            </p:txEl>
                                          </p:spTgt>
                                        </p:tgtEl>
                                        <p:attrNameLst>
                                          <p:attrName>style.visibility</p:attrName>
                                        </p:attrNameLst>
                                      </p:cBhvr>
                                      <p:to>
                                        <p:strVal val="visible"/>
                                      </p:to>
                                    </p:set>
                                    <p:animEffect transition="in" filter="fade">
                                      <p:cBhvr>
                                        <p:cTn id="20" dur="2000"/>
                                        <p:tgtEl>
                                          <p:spTgt spid="194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descr="img_3374"/>
          <p:cNvPicPr>
            <a:picLocks noChangeAspect="1" noChangeArrowheads="1"/>
          </p:cNvPicPr>
          <p:nvPr/>
        </p:nvPicPr>
        <p:blipFill>
          <a:blip r:embed="rId2"/>
          <a:srcRect/>
          <a:stretch>
            <a:fillRect/>
          </a:stretch>
        </p:blipFill>
        <p:spPr bwMode="auto">
          <a:xfrm>
            <a:off x="1878013" y="2897188"/>
            <a:ext cx="5862637" cy="3771900"/>
          </a:xfrm>
          <a:prstGeom prst="rect">
            <a:avLst/>
          </a:prstGeom>
          <a:noFill/>
          <a:ln w="9525">
            <a:noFill/>
            <a:miter lim="800000"/>
            <a:headEnd/>
            <a:tailEnd/>
          </a:ln>
        </p:spPr>
      </p:pic>
      <p:sp>
        <p:nvSpPr>
          <p:cNvPr id="71684" name="Rectangle 4"/>
          <p:cNvSpPr>
            <a:spLocks noGrp="1" noChangeArrowheads="1"/>
          </p:cNvSpPr>
          <p:nvPr>
            <p:ph type="ctrTitle"/>
          </p:nvPr>
        </p:nvSpPr>
        <p:spPr>
          <a:xfrm>
            <a:off x="762000" y="1912938"/>
            <a:ext cx="7772400" cy="1470025"/>
          </a:xfrm>
        </p:spPr>
        <p:txBody>
          <a:bodyPr/>
          <a:lstStyle/>
          <a:p>
            <a:pPr eaLnBrk="1" hangingPunct="1"/>
            <a:r>
              <a:rPr lang="uk-UA" sz="3600" b="1" smtClean="0">
                <a:latin typeface="Times New Roman" pitchFamily="18" charset="0"/>
              </a:rPr>
              <a:t>Адміністративна юрисдикція: поняття та суть.</a:t>
            </a:r>
            <a:br>
              <a:rPr lang="uk-UA" sz="3600" b="1" smtClean="0">
                <a:latin typeface="Times New Roman" pitchFamily="18" charset="0"/>
              </a:rPr>
            </a:br>
            <a:endParaRPr lang="ru-RU" sz="3600" b="1" smtClean="0">
              <a:latin typeface="Times New Roman" pitchFamily="18" charset="0"/>
            </a:endParaRPr>
          </a:p>
        </p:txBody>
      </p:sp>
      <p:pic>
        <p:nvPicPr>
          <p:cNvPr id="4" name="Picture 6" descr="logo1"/>
          <p:cNvPicPr>
            <a:picLocks noChangeAspect="1" noChangeArrowheads="1"/>
          </p:cNvPicPr>
          <p:nvPr/>
        </p:nvPicPr>
        <p:blipFill>
          <a:blip r:embed="rId3">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1687"/>
                                        </p:tgtEl>
                                        <p:attrNameLst>
                                          <p:attrName>style.visibility</p:attrName>
                                        </p:attrNameLst>
                                      </p:cBhvr>
                                      <p:to>
                                        <p:strVal val="visible"/>
                                      </p:to>
                                    </p:set>
                                    <p:animEffect transition="in" filter="randombar(horizontal)">
                                      <p:cBhvr>
                                        <p:cTn id="16" dur="1000"/>
                                        <p:tgtEl>
                                          <p:spTgt spid="71687"/>
                                        </p:tgtEl>
                                      </p:cBhvr>
                                    </p:animEffect>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71684"/>
                                        </p:tgtEl>
                                        <p:attrNameLst>
                                          <p:attrName>style.visibility</p:attrName>
                                        </p:attrNameLst>
                                      </p:cBhvr>
                                      <p:to>
                                        <p:strVal val="visible"/>
                                      </p:to>
                                    </p:set>
                                    <p:anim calcmode="discrete" valueType="clr">
                                      <p:cBhvr override="childStyle">
                                        <p:cTn id="20" dur="80"/>
                                        <p:tgtEl>
                                          <p:spTgt spid="7168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1684"/>
                                        </p:tgtEl>
                                        <p:attrNameLst>
                                          <p:attrName>fillcolor</p:attrName>
                                        </p:attrNameLst>
                                      </p:cBhvr>
                                      <p:tavLst>
                                        <p:tav tm="0">
                                          <p:val>
                                            <p:clrVal>
                                              <a:schemeClr val="accent2"/>
                                            </p:clrVal>
                                          </p:val>
                                        </p:tav>
                                        <p:tav tm="50000">
                                          <p:val>
                                            <p:clrVal>
                                              <a:schemeClr val="hlink"/>
                                            </p:clrVal>
                                          </p:val>
                                        </p:tav>
                                      </p:tavLst>
                                    </p:anim>
                                    <p:set>
                                      <p:cBhvr>
                                        <p:cTn id="22" dur="80"/>
                                        <p:tgtEl>
                                          <p:spTgt spid="716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151733"/>
          <p:cNvPicPr>
            <a:picLocks noChangeAspect="1" noChangeArrowheads="1"/>
          </p:cNvPicPr>
          <p:nvPr/>
        </p:nvPicPr>
        <p:blipFill>
          <a:blip r:embed="rId2"/>
          <a:srcRect/>
          <a:stretch>
            <a:fillRect/>
          </a:stretch>
        </p:blipFill>
        <p:spPr bwMode="auto">
          <a:xfrm>
            <a:off x="4452938" y="2478088"/>
            <a:ext cx="4311650" cy="3829050"/>
          </a:xfrm>
          <a:prstGeom prst="rect">
            <a:avLst/>
          </a:prstGeom>
          <a:noFill/>
          <a:ln w="9525">
            <a:noFill/>
            <a:miter lim="800000"/>
            <a:headEnd/>
            <a:tailEnd/>
          </a:ln>
        </p:spPr>
      </p:pic>
      <p:sp>
        <p:nvSpPr>
          <p:cNvPr id="20485" name="Rectangle 5"/>
          <p:cNvSpPr>
            <a:spLocks noGrp="1" noChangeArrowheads="1"/>
          </p:cNvSpPr>
          <p:nvPr>
            <p:ph type="body" sz="half" idx="4294967295"/>
          </p:nvPr>
        </p:nvSpPr>
        <p:spPr>
          <a:xfrm>
            <a:off x="269875" y="1862138"/>
            <a:ext cx="4038600" cy="4525962"/>
          </a:xfrm>
        </p:spPr>
        <p:txBody>
          <a:bodyPr/>
          <a:lstStyle/>
          <a:p>
            <a:pPr eaLnBrk="1" hangingPunct="1">
              <a:buFontTx/>
              <a:buNone/>
            </a:pPr>
            <a:r>
              <a:rPr lang="ru-RU" smtClean="0">
                <a:latin typeface="Times New Roman" pitchFamily="18" charset="0"/>
              </a:rPr>
              <a:t>Значення правових презумпцій адміністративного процесу зумовлено визнанням в Україні людини, її життя і здоров'я, честі й гідності, недоторканності та безпеки найвищою соціальною цінністю (частина перша ст. З Конституції України).</a:t>
            </a:r>
            <a:r>
              <a:rPr lang="ru-RU" sz="2000" smtClean="0"/>
              <a:t> </a:t>
            </a:r>
          </a:p>
        </p:txBody>
      </p:sp>
      <p:pic>
        <p:nvPicPr>
          <p:cNvPr id="4" name="Picture 6" descr="logo1"/>
          <p:cNvPicPr>
            <a:picLocks noChangeAspect="1" noChangeArrowheads="1"/>
          </p:cNvPicPr>
          <p:nvPr/>
        </p:nvPicPr>
        <p:blipFill>
          <a:blip r:embed="rId3">
            <a:clrChange>
              <a:clrFrom>
                <a:srgbClr val="000080"/>
              </a:clrFrom>
              <a:clrTo>
                <a:srgbClr val="000080">
                  <a:alpha val="0"/>
                </a:srgbClr>
              </a:clrTo>
            </a:clrChange>
          </a:blip>
          <a:srcRect/>
          <a:stretch>
            <a:fillRect/>
          </a:stretch>
        </p:blipFill>
        <p:spPr bwMode="auto">
          <a:xfrm>
            <a:off x="3475038" y="0"/>
            <a:ext cx="2209800" cy="1657350"/>
          </a:xfrm>
          <a:prstGeom prst="rect">
            <a:avLst/>
          </a:prstGeom>
          <a:noFill/>
          <a:ln w="9525">
            <a:noFill/>
            <a:miter lim="800000"/>
            <a:headEnd/>
            <a:tailEnd/>
          </a:ln>
        </p:spPr>
      </p:pic>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0485">
                                            <p:txEl>
                                              <p:pRg st="0" end="0"/>
                                            </p:txEl>
                                          </p:spTgt>
                                        </p:tgtEl>
                                        <p:attrNameLst>
                                          <p:attrName>style.visibility</p:attrName>
                                        </p:attrNameLst>
                                      </p:cBhvr>
                                      <p:to>
                                        <p:strVal val="visible"/>
                                      </p:to>
                                    </p:set>
                                    <p:animEffect transition="in" filter="slide(fromBottom)">
                                      <p:cBhvr>
                                        <p:cTn id="16" dur="1000"/>
                                        <p:tgtEl>
                                          <p:spTgt spid="20485">
                                            <p:txEl>
                                              <p:pRg st="0" end="0"/>
                                            </p:txEl>
                                          </p:spTgt>
                                        </p:tgtEl>
                                      </p:cBhvr>
                                    </p:animEffect>
                                  </p:childTnLst>
                                </p:cTn>
                              </p:par>
                            </p:childTnLst>
                          </p:cTn>
                        </p:par>
                        <p:par>
                          <p:cTn id="17" fill="hold">
                            <p:stCondLst>
                              <p:cond delay="2000"/>
                            </p:stCondLst>
                            <p:childTnLst>
                              <p:par>
                                <p:cTn id="18" presetID="8" presetClass="entr" presetSubtype="16" fill="hold" nodeType="afterEffect">
                                  <p:stCondLst>
                                    <p:cond delay="0"/>
                                  </p:stCondLst>
                                  <p:childTnLst>
                                    <p:set>
                                      <p:cBhvr>
                                        <p:cTn id="19" dur="1" fill="hold">
                                          <p:stCondLst>
                                            <p:cond delay="0"/>
                                          </p:stCondLst>
                                        </p:cTn>
                                        <p:tgtEl>
                                          <p:spTgt spid="20487"/>
                                        </p:tgtEl>
                                        <p:attrNameLst>
                                          <p:attrName>style.visibility</p:attrName>
                                        </p:attrNameLst>
                                      </p:cBhvr>
                                      <p:to>
                                        <p:strVal val="visible"/>
                                      </p:to>
                                    </p:set>
                                    <p:animEffect transition="in" filter="diamond(in)">
                                      <p:cBhvr>
                                        <p:cTn id="20"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theme/theme1.xml><?xml version="1.0" encoding="utf-8"?>
<a:theme xmlns:a="http://schemas.openxmlformats.org/drawingml/2006/main" name="Тема1">
  <a:themeElements>
    <a:clrScheme name="Другая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Тема1" id="{772BFB30-7FDA-4AC3-BA4E-18EED9FDD9A4}" vid="{1002A610-0E99-40FB-8E63-E58CD854B2EF}"/>
    </a:ext>
  </a:extLst>
</a:theme>
</file>

<file path=docProps/app.xml><?xml version="1.0" encoding="utf-8"?>
<Properties xmlns="http://schemas.openxmlformats.org/officeDocument/2006/extended-properties" xmlns:vt="http://schemas.openxmlformats.org/officeDocument/2006/docPropsVTypes">
  <Template>Тема1</Template>
  <TotalTime>128</TotalTime>
  <Words>1183</Words>
  <Application>Microsoft Office PowerPoint</Application>
  <PresentationFormat>Экран (4:3)</PresentationFormat>
  <Paragraphs>39</Paragraphs>
  <Slides>23</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23</vt:i4>
      </vt:variant>
    </vt:vector>
  </HeadingPairs>
  <TitlesOfParts>
    <vt:vector size="27" baseType="lpstr">
      <vt:lpstr>Arial</vt:lpstr>
      <vt:lpstr>Calibri</vt:lpstr>
      <vt:lpstr>Times New Roman</vt:lpstr>
      <vt:lpstr>Тема1</vt:lpstr>
      <vt:lpstr>Відкритий міжнародний університет розвитку людини «Україна»</vt:lpstr>
      <vt:lpstr>План</vt:lpstr>
      <vt:lpstr>Адміністративний процес: поняття та види процесу. Правові презумпції адміністративного процесу.</vt:lpstr>
      <vt:lpstr>Слайд 4</vt:lpstr>
      <vt:lpstr>Слайд 5</vt:lpstr>
      <vt:lpstr>Слайд 6</vt:lpstr>
      <vt:lpstr>Слайд 7</vt:lpstr>
      <vt:lpstr>Адміністративна юрисдикція: поняття та суть.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Адміністративна юстиція - поняття й види </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ПК</cp:lastModifiedBy>
  <cp:revision>4</cp:revision>
  <dcterms:created xsi:type="dcterms:W3CDTF">2016-11-16T17:59:26Z</dcterms:created>
  <dcterms:modified xsi:type="dcterms:W3CDTF">2016-12-05T18:27:42Z</dcterms:modified>
</cp:coreProperties>
</file>