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65" r:id="rId2"/>
    <p:sldId id="266" r:id="rId3"/>
    <p:sldId id="267" r:id="rId4"/>
    <p:sldId id="27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928-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5592" t="34880" r="14845" b="6240"/>
          <a:stretch>
            <a:fillRect/>
          </a:stretch>
        </p:blipFill>
        <p:spPr bwMode="auto">
          <a:xfrm>
            <a:off x="353568" y="877824"/>
            <a:ext cx="9034272" cy="477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9456"/>
            <a:ext cx="8576394" cy="5364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Категорії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звільнені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сплати</a:t>
            </a:r>
            <a:r>
              <a:rPr lang="ru-RU" sz="2000" b="1" dirty="0" smtClean="0"/>
              <a:t> судового </a:t>
            </a:r>
            <a:r>
              <a:rPr lang="ru-RU" sz="2000" b="1" dirty="0" err="1" smtClean="0"/>
              <a:t>збору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07136"/>
            <a:ext cx="8625162" cy="5876544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позивачі</a:t>
            </a:r>
            <a:r>
              <a:rPr lang="ru-RU" dirty="0" smtClean="0"/>
              <a:t> - у справах про </a:t>
            </a:r>
            <a:r>
              <a:rPr lang="ru-RU" dirty="0" err="1" smtClean="0"/>
              <a:t>стягнення</a:t>
            </a:r>
            <a:r>
              <a:rPr lang="ru-RU" dirty="0" smtClean="0"/>
              <a:t>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 та </a:t>
            </a:r>
            <a:r>
              <a:rPr lang="ru-RU" dirty="0" err="1" smtClean="0"/>
              <a:t>поновлення</a:t>
            </a:r>
            <a:r>
              <a:rPr lang="ru-RU" dirty="0" smtClean="0"/>
              <a:t> на </a:t>
            </a:r>
            <a:r>
              <a:rPr lang="ru-RU" dirty="0" err="1" smtClean="0"/>
              <a:t>роботі</a:t>
            </a:r>
            <a:r>
              <a:rPr lang="ru-RU" dirty="0" smtClean="0"/>
              <a:t>;</a:t>
            </a:r>
            <a:r>
              <a:rPr lang="ru-RU" b="1" dirty="0" smtClean="0"/>
              <a:t> </a:t>
            </a:r>
            <a:endParaRPr lang="ru-RU" b="1" dirty="0" smtClean="0"/>
          </a:p>
          <a:p>
            <a:pPr algn="just"/>
            <a:r>
              <a:rPr lang="ru-RU" dirty="0" err="1" smtClean="0"/>
              <a:t>позивачі</a:t>
            </a:r>
            <a:r>
              <a:rPr lang="ru-RU" dirty="0" smtClean="0"/>
              <a:t> </a:t>
            </a:r>
            <a:r>
              <a:rPr lang="ru-RU" dirty="0" smtClean="0"/>
              <a:t>- у справах про </a:t>
            </a:r>
            <a:r>
              <a:rPr lang="ru-RU" dirty="0" err="1" smtClean="0"/>
              <a:t>відшкодування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, </a:t>
            </a:r>
            <a:r>
              <a:rPr lang="ru-RU" dirty="0" err="1" smtClean="0"/>
              <a:t>заподіяної</a:t>
            </a:r>
            <a:r>
              <a:rPr lang="ru-RU" dirty="0" smtClean="0"/>
              <a:t> </a:t>
            </a:r>
            <a:r>
              <a:rPr lang="ru-RU" dirty="0" err="1" smtClean="0"/>
              <a:t>каліцтвом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ушкодженням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смертю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особи;</a:t>
            </a:r>
            <a:r>
              <a:rPr lang="ru-RU" b="1" dirty="0" smtClean="0"/>
              <a:t> </a:t>
            </a:r>
            <a:endParaRPr lang="ru-RU" b="1" dirty="0" smtClean="0"/>
          </a:p>
          <a:p>
            <a:pPr algn="just"/>
            <a:r>
              <a:rPr lang="ru-RU" dirty="0" err="1" smtClean="0"/>
              <a:t>позивачі</a:t>
            </a:r>
            <a:r>
              <a:rPr lang="ru-RU" dirty="0" smtClean="0"/>
              <a:t> </a:t>
            </a:r>
            <a:r>
              <a:rPr lang="ru-RU" dirty="0" smtClean="0"/>
              <a:t>- у справах про </a:t>
            </a:r>
            <a:r>
              <a:rPr lang="ru-RU" dirty="0" err="1" smtClean="0"/>
              <a:t>стягнення</a:t>
            </a:r>
            <a:r>
              <a:rPr lang="ru-RU" dirty="0" smtClean="0"/>
              <a:t> </a:t>
            </a:r>
            <a:r>
              <a:rPr lang="ru-RU" dirty="0" err="1" smtClean="0"/>
              <a:t>аліментів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, оплату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дитину</a:t>
            </a:r>
            <a:r>
              <a:rPr lang="ru-RU" dirty="0" smtClean="0"/>
              <a:t>, </a:t>
            </a:r>
            <a:r>
              <a:rPr lang="ru-RU" dirty="0" err="1" smtClean="0"/>
              <a:t>стягнення</a:t>
            </a:r>
            <a:r>
              <a:rPr lang="ru-RU" dirty="0" smtClean="0"/>
              <a:t> неустойки (</a:t>
            </a:r>
            <a:r>
              <a:rPr lang="ru-RU" dirty="0" err="1" smtClean="0"/>
              <a:t>пені</a:t>
            </a:r>
            <a:r>
              <a:rPr lang="ru-RU" dirty="0" smtClean="0"/>
              <a:t>) за </a:t>
            </a:r>
            <a:r>
              <a:rPr lang="ru-RU" dirty="0" err="1" smtClean="0"/>
              <a:t>прострочення</a:t>
            </a:r>
            <a:r>
              <a:rPr lang="ru-RU" dirty="0" smtClean="0"/>
              <a:t>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аліментів</a:t>
            </a:r>
            <a:r>
              <a:rPr lang="ru-RU" dirty="0" smtClean="0"/>
              <a:t>, </a:t>
            </a:r>
            <a:r>
              <a:rPr lang="ru-RU" dirty="0" err="1" smtClean="0"/>
              <a:t>індексацію</a:t>
            </a:r>
            <a:r>
              <a:rPr lang="ru-RU" dirty="0" smtClean="0"/>
              <a:t> </a:t>
            </a:r>
            <a:r>
              <a:rPr lang="ru-RU" dirty="0" err="1" smtClean="0"/>
              <a:t>аліментів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способу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стягнення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заявники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 заяви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видачі</a:t>
            </a:r>
            <a:r>
              <a:rPr lang="ru-RU" dirty="0" smtClean="0"/>
              <a:t> судового наказу про </a:t>
            </a:r>
            <a:r>
              <a:rPr lang="ru-RU" dirty="0" err="1" smtClean="0"/>
              <a:t>стягнення</a:t>
            </a:r>
            <a:r>
              <a:rPr lang="ru-RU" dirty="0" smtClean="0"/>
              <a:t> </a:t>
            </a:r>
            <a:r>
              <a:rPr lang="ru-RU" dirty="0" err="1" smtClean="0"/>
              <a:t>аліментів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позивачі</a:t>
            </a:r>
            <a:r>
              <a:rPr lang="ru-RU" dirty="0" smtClean="0"/>
              <a:t> </a:t>
            </a:r>
            <a:r>
              <a:rPr lang="ru-RU" dirty="0" smtClean="0"/>
              <a:t>- у справах про </a:t>
            </a:r>
            <a:r>
              <a:rPr lang="ru-RU" dirty="0" err="1" smtClean="0"/>
              <a:t>відшкодування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збитків</a:t>
            </a:r>
            <a:r>
              <a:rPr lang="ru-RU" dirty="0" smtClean="0"/>
              <a:t>, </a:t>
            </a:r>
            <a:r>
              <a:rPr lang="ru-RU" dirty="0" err="1" smtClean="0"/>
              <a:t>завданих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вчинення</a:t>
            </a:r>
            <a:r>
              <a:rPr lang="ru-RU" dirty="0" smtClean="0"/>
              <a:t>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особи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інвалідністю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та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 (</a:t>
            </a:r>
            <a:r>
              <a:rPr lang="ru-RU" dirty="0" err="1" smtClean="0"/>
              <a:t>партизанів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пропали </a:t>
            </a:r>
            <a:r>
              <a:rPr lang="ru-RU" dirty="0" err="1" smtClean="0"/>
              <a:t>безвісти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прирівняні</a:t>
            </a:r>
            <a:r>
              <a:rPr lang="ru-RU" dirty="0" smtClean="0"/>
              <a:t> до них у </a:t>
            </a:r>
            <a:r>
              <a:rPr lang="ru-RU" dirty="0" err="1" smtClean="0"/>
              <a:t>встановленому</a:t>
            </a:r>
            <a:r>
              <a:rPr lang="ru-RU" dirty="0" smtClean="0"/>
              <a:t> порядку особи; </a:t>
            </a:r>
            <a:endParaRPr lang="ru-RU" dirty="0" smtClean="0"/>
          </a:p>
          <a:p>
            <a:pPr algn="just"/>
            <a:r>
              <a:rPr lang="ru-RU" dirty="0" smtClean="0"/>
              <a:t>особи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інвалідністю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та </a:t>
            </a:r>
            <a:r>
              <a:rPr lang="en-US" dirty="0" smtClean="0"/>
              <a:t>II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законні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інвалідністю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недієздатних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інвалідністю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позивачі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громадяни</a:t>
            </a:r>
            <a:r>
              <a:rPr lang="ru-RU" dirty="0" smtClean="0"/>
              <a:t>, </a:t>
            </a:r>
            <a:r>
              <a:rPr lang="ru-RU" dirty="0" err="1" smtClean="0"/>
              <a:t>віднесені</a:t>
            </a:r>
            <a:r>
              <a:rPr lang="ru-RU" dirty="0" smtClean="0"/>
              <a:t> до 1 та 2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постраждалих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58" y="353568"/>
            <a:ext cx="8588586" cy="75590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Відстрочення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розстрочення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сплати</a:t>
            </a:r>
            <a:r>
              <a:rPr lang="ru-RU" sz="2000" b="1" dirty="0" smtClean="0"/>
              <a:t> судового </a:t>
            </a:r>
            <a:r>
              <a:rPr lang="ru-RU" sz="2000" b="1" dirty="0" err="1" smtClean="0"/>
              <a:t>збору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зменшення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звільнення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сплати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46048"/>
            <a:ext cx="9039690" cy="542543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1) </a:t>
            </a:r>
            <a:r>
              <a:rPr lang="ru-RU" b="1" dirty="0" err="1" smtClean="0"/>
              <a:t>розмір</a:t>
            </a:r>
            <a:r>
              <a:rPr lang="ru-RU" b="1" dirty="0" smtClean="0"/>
              <a:t> судового </a:t>
            </a:r>
            <a:r>
              <a:rPr lang="ru-RU" b="1" dirty="0" err="1" smtClean="0"/>
              <a:t>збору</a:t>
            </a:r>
            <a:r>
              <a:rPr lang="ru-RU" b="1" dirty="0" smtClean="0"/>
              <a:t> </a:t>
            </a:r>
            <a:r>
              <a:rPr lang="ru-RU" b="1" dirty="0" err="1" smtClean="0"/>
              <a:t>перевищує</a:t>
            </a:r>
            <a:r>
              <a:rPr lang="ru-RU" b="1" dirty="0" smtClean="0"/>
              <a:t> 5 </a:t>
            </a:r>
            <a:r>
              <a:rPr lang="ru-RU" b="1" dirty="0" err="1" smtClean="0"/>
              <a:t>відсотків</a:t>
            </a:r>
            <a:r>
              <a:rPr lang="ru-RU" b="1" dirty="0" smtClean="0"/>
              <a:t> </a:t>
            </a:r>
            <a:r>
              <a:rPr lang="ru-RU" b="1" dirty="0" err="1" smtClean="0"/>
              <a:t>розміру</a:t>
            </a:r>
            <a:r>
              <a:rPr lang="ru-RU" b="1" dirty="0" smtClean="0"/>
              <a:t> </a:t>
            </a:r>
            <a:r>
              <a:rPr lang="ru-RU" b="1" dirty="0" err="1" smtClean="0"/>
              <a:t>річного</a:t>
            </a:r>
            <a:r>
              <a:rPr lang="ru-RU" b="1" dirty="0" smtClean="0"/>
              <a:t> доходу </a:t>
            </a:r>
            <a:r>
              <a:rPr lang="ru-RU" b="1" dirty="0" err="1" smtClean="0"/>
              <a:t>позивача</a:t>
            </a:r>
            <a:r>
              <a:rPr lang="ru-RU" b="1" dirty="0" smtClean="0"/>
              <a:t> -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особи за </a:t>
            </a:r>
            <a:r>
              <a:rPr lang="ru-RU" b="1" dirty="0" err="1" smtClean="0"/>
              <a:t>попередній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календарний</a:t>
            </a:r>
            <a:r>
              <a:rPr lang="ru-RU" b="1" dirty="0" smtClean="0"/>
              <a:t> </a:t>
            </a:r>
            <a:r>
              <a:rPr lang="ru-RU" b="1" dirty="0" err="1" smtClean="0"/>
              <a:t>рік</a:t>
            </a:r>
            <a:r>
              <a:rPr lang="ru-RU" b="1" dirty="0" smtClean="0"/>
              <a:t>;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b="1" dirty="0" smtClean="0"/>
              <a:t>) </a:t>
            </a:r>
            <a:r>
              <a:rPr lang="ru-RU" b="1" dirty="0" err="1" smtClean="0"/>
              <a:t>позивачами</a:t>
            </a:r>
            <a:r>
              <a:rPr lang="ru-RU" b="1" dirty="0" smtClean="0"/>
              <a:t> є: </a:t>
            </a:r>
            <a:endParaRPr lang="ru-RU" b="1" dirty="0" smtClean="0"/>
          </a:p>
          <a:p>
            <a:r>
              <a:rPr lang="ru-RU" dirty="0" smtClean="0"/>
              <a:t>а</a:t>
            </a:r>
            <a:r>
              <a:rPr lang="ru-RU" dirty="0" smtClean="0"/>
              <a:t>) </a:t>
            </a:r>
            <a:r>
              <a:rPr lang="ru-RU" dirty="0" err="1" smtClean="0"/>
              <a:t>військовослужбовці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 smtClean="0"/>
              <a:t>) батьки,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до </a:t>
            </a:r>
            <a:r>
              <a:rPr lang="ru-RU" dirty="0" err="1" smtClean="0"/>
              <a:t>чотирнадцяти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інвалідністю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ухиляється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аліментів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) </a:t>
            </a:r>
            <a:r>
              <a:rPr lang="ru-RU" dirty="0" err="1" smtClean="0"/>
              <a:t>одинокі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(батьки),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до </a:t>
            </a:r>
            <a:r>
              <a:rPr lang="ru-RU" dirty="0" err="1" smtClean="0"/>
              <a:t>чотирнадцяти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інвалідністю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) члени </a:t>
            </a:r>
            <a:r>
              <a:rPr lang="ru-RU" dirty="0" err="1" smtClean="0"/>
              <a:t>малозабезпеченої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багатодітної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err="1" smtClean="0"/>
              <a:t>ґ</a:t>
            </a:r>
            <a:r>
              <a:rPr lang="ru-RU" dirty="0" smtClean="0"/>
              <a:t>) особа, яка </a:t>
            </a:r>
            <a:r>
              <a:rPr lang="ru-RU" dirty="0" err="1" smtClean="0"/>
              <a:t>діє</a:t>
            </a:r>
            <a:r>
              <a:rPr lang="ru-RU" dirty="0" smtClean="0"/>
              <a:t> в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малолітніх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неповнолітніх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та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визнані</a:t>
            </a:r>
            <a:r>
              <a:rPr lang="ru-RU" dirty="0" smtClean="0"/>
              <a:t> судом </a:t>
            </a:r>
            <a:r>
              <a:rPr lang="ru-RU" dirty="0" err="1" smtClean="0"/>
              <a:t>недієздатними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дієздатність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обмежена</a:t>
            </a:r>
            <a:r>
              <a:rPr lang="ru-RU" dirty="0" smtClean="0"/>
              <a:t>;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b="1" dirty="0" smtClean="0"/>
              <a:t>3</a:t>
            </a:r>
            <a:r>
              <a:rPr lang="ru-RU" b="1" dirty="0" smtClean="0"/>
              <a:t>) предметом позову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соціальних</a:t>
            </a:r>
            <a:r>
              <a:rPr lang="ru-RU" b="1" dirty="0" smtClean="0"/>
              <a:t>, </a:t>
            </a:r>
            <a:r>
              <a:rPr lang="ru-RU" b="1" dirty="0" err="1" smtClean="0"/>
              <a:t>трудових</a:t>
            </a:r>
            <a:r>
              <a:rPr lang="ru-RU" b="1" dirty="0" smtClean="0"/>
              <a:t>, </a:t>
            </a:r>
            <a:r>
              <a:rPr lang="ru-RU" b="1" dirty="0" err="1" smtClean="0"/>
              <a:t>сімейних</a:t>
            </a:r>
            <a:r>
              <a:rPr lang="ru-RU" b="1" dirty="0" smtClean="0"/>
              <a:t>, </a:t>
            </a:r>
            <a:r>
              <a:rPr lang="ru-RU" b="1" dirty="0" err="1" smtClean="0"/>
              <a:t>житлових</a:t>
            </a:r>
            <a:r>
              <a:rPr lang="ru-RU" b="1" dirty="0" smtClean="0"/>
              <a:t> прав, </a:t>
            </a:r>
            <a:r>
              <a:rPr lang="ru-RU" b="1" dirty="0" err="1" smtClean="0"/>
              <a:t>відшкодування</a:t>
            </a:r>
            <a:r>
              <a:rPr lang="ru-RU" b="1" dirty="0" smtClean="0"/>
              <a:t> </a:t>
            </a:r>
            <a:r>
              <a:rPr lang="ru-RU" b="1" dirty="0" err="1" smtClean="0"/>
              <a:t>шкоди</a:t>
            </a:r>
            <a:r>
              <a:rPr lang="ru-RU" b="1" dirty="0" smtClean="0"/>
              <a:t> </a:t>
            </a:r>
            <a:r>
              <a:rPr lang="ru-RU" b="1" dirty="0" err="1" smtClean="0"/>
              <a:t>здоров'ю</a:t>
            </a:r>
            <a:r>
              <a:rPr lang="ru-RU" b="1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 таких ж </a:t>
            </a:r>
            <a:r>
              <a:rPr lang="ru-RU" dirty="0" err="1" smtClean="0">
                <a:solidFill>
                  <a:srgbClr val="FF0000"/>
                </a:solidFill>
              </a:rPr>
              <a:t>підстав</a:t>
            </a:r>
            <a:r>
              <a:rPr lang="ru-RU" dirty="0" smtClean="0">
                <a:solidFill>
                  <a:srgbClr val="FF0000"/>
                </a:solidFill>
              </a:rPr>
              <a:t>, суд </a:t>
            </a:r>
            <a:r>
              <a:rPr lang="ru-RU" dirty="0" err="1" smtClean="0">
                <a:solidFill>
                  <a:srgbClr val="FF0000"/>
                </a:solidFill>
              </a:rPr>
              <a:t>може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зменшити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особі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розмір</a:t>
            </a:r>
            <a:r>
              <a:rPr lang="ru-RU" dirty="0" smtClean="0">
                <a:solidFill>
                  <a:srgbClr val="FF0000"/>
                </a:solidFill>
              </a:rPr>
              <a:t> судового </a:t>
            </a:r>
            <a:r>
              <a:rPr lang="ru-RU" dirty="0" err="1" smtClean="0">
                <a:solidFill>
                  <a:srgbClr val="FF0000"/>
                </a:solidFill>
              </a:rPr>
              <a:t>збору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або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звільнити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його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сплати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вмотивованим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клопотанням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доданими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нього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доказів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існування</a:t>
            </a:r>
            <a:r>
              <a:rPr lang="ru-RU" dirty="0" smtClean="0">
                <a:solidFill>
                  <a:srgbClr val="FF0000"/>
                </a:solidFill>
              </a:rPr>
              <a:t> таких </a:t>
            </a:r>
            <a:r>
              <a:rPr lang="ru-RU" dirty="0" err="1" smtClean="0">
                <a:solidFill>
                  <a:srgbClr val="FF0000"/>
                </a:solidFill>
              </a:rPr>
              <a:t>підстав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27626" cy="707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Витрати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пов’язані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розглядом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800" t="45120" r="24900" b="21600"/>
          <a:stretch>
            <a:fillRect/>
          </a:stretch>
        </p:blipFill>
        <p:spPr bwMode="auto">
          <a:xfrm>
            <a:off x="412301" y="1426464"/>
            <a:ext cx="8890195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500" t="33760" r="25200" b="10000"/>
          <a:stretch>
            <a:fillRect/>
          </a:stretch>
        </p:blipFill>
        <p:spPr bwMode="auto">
          <a:xfrm>
            <a:off x="507781" y="499872"/>
            <a:ext cx="7855932" cy="53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900" t="31840" r="25100" b="10000"/>
          <a:stretch>
            <a:fillRect/>
          </a:stretch>
        </p:blipFill>
        <p:spPr bwMode="auto">
          <a:xfrm>
            <a:off x="829056" y="533521"/>
            <a:ext cx="7559040" cy="54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400" t="20160" r="23100" b="35520"/>
          <a:stretch>
            <a:fillRect/>
          </a:stretch>
        </p:blipFill>
        <p:spPr bwMode="auto">
          <a:xfrm>
            <a:off x="329184" y="1019082"/>
            <a:ext cx="9070848" cy="436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66" y="280416"/>
            <a:ext cx="8259402" cy="487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Розподіл</a:t>
            </a:r>
            <a:r>
              <a:rPr lang="ru-RU" b="1" dirty="0" smtClean="0"/>
              <a:t> </a:t>
            </a:r>
            <a:r>
              <a:rPr lang="ru-RU" b="1" dirty="0" err="1" smtClean="0"/>
              <a:t>судових</a:t>
            </a:r>
            <a:r>
              <a:rPr lang="ru-RU" b="1" dirty="0" smtClean="0"/>
              <a:t> </a:t>
            </a:r>
            <a:r>
              <a:rPr lang="ru-RU" b="1" dirty="0" err="1" smtClean="0"/>
              <a:t>витрат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500" t="23840" r="25900" b="10000"/>
          <a:stretch>
            <a:fillRect/>
          </a:stretch>
        </p:blipFill>
        <p:spPr bwMode="auto">
          <a:xfrm>
            <a:off x="1097279" y="1072896"/>
            <a:ext cx="6691329" cy="54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0600" t="45280" r="21900" b="20480"/>
          <a:stretch>
            <a:fillRect/>
          </a:stretch>
        </p:blipFill>
        <p:spPr bwMode="auto">
          <a:xfrm>
            <a:off x="585216" y="219456"/>
            <a:ext cx="8353518" cy="310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21600" t="37640" r="22000" b="25080"/>
          <a:stretch>
            <a:fillRect/>
          </a:stretch>
        </p:blipFill>
        <p:spPr bwMode="auto">
          <a:xfrm>
            <a:off x="573024" y="2896573"/>
            <a:ext cx="8010144" cy="33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1800" t="26240" r="24300" b="15520"/>
          <a:stretch>
            <a:fillRect/>
          </a:stretch>
        </p:blipFill>
        <p:spPr bwMode="auto">
          <a:xfrm>
            <a:off x="823429" y="573024"/>
            <a:ext cx="8015771" cy="54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000" t="31040" r="26400" b="10000"/>
          <a:stretch>
            <a:fillRect/>
          </a:stretch>
        </p:blipFill>
        <p:spPr bwMode="auto">
          <a:xfrm>
            <a:off x="707136" y="858281"/>
            <a:ext cx="7559040" cy="57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158496"/>
            <a:ext cx="8058912" cy="694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Витрати, пов’язані із розглядом справи </a:t>
            </a:r>
            <a:endParaRPr lang="uk-U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600" t="15520" r="26100" b="10000"/>
          <a:stretch>
            <a:fillRect/>
          </a:stretch>
        </p:blipFill>
        <p:spPr bwMode="auto">
          <a:xfrm>
            <a:off x="755904" y="155866"/>
            <a:ext cx="7242048" cy="67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58368"/>
            <a:ext cx="8759274" cy="5791199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smtClean="0"/>
              <a:t>ч. 1 ст. 4 Закону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 smtClean="0"/>
              <a:t>судовий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</a:t>
            </a:r>
            <a:r>
              <a:rPr lang="ru-RU" sz="2000" dirty="0" smtClean="0"/>
              <a:t>» </a:t>
            </a:r>
            <a:r>
              <a:rPr lang="ru-RU" sz="2000" dirty="0" err="1" smtClean="0"/>
              <a:t>судовий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справляється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відповідному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прожиткового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мінімуму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працездатних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встановленого</a:t>
            </a:r>
            <a:r>
              <a:rPr lang="ru-RU" sz="2000" dirty="0" smtClean="0"/>
              <a:t> законом на 1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календарного року,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заява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скарга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до суду, - у </a:t>
            </a:r>
            <a:r>
              <a:rPr lang="ru-RU" sz="2000" dirty="0" err="1" smtClean="0"/>
              <a:t>відсотковому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співвідношенні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ціни</a:t>
            </a:r>
            <a:r>
              <a:rPr lang="ru-RU" sz="2000" dirty="0" smtClean="0"/>
              <a:t> позову та у </a:t>
            </a:r>
            <a:r>
              <a:rPr lang="ru-RU" sz="2000" dirty="0" err="1" smtClean="0"/>
              <a:t>фіксованому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ru-RU" sz="2000" dirty="0" smtClean="0"/>
              <a:t>у 2022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суми</a:t>
            </a:r>
            <a:r>
              <a:rPr lang="ru-RU" sz="2000" dirty="0" smtClean="0"/>
              <a:t> судового </a:t>
            </a:r>
            <a:r>
              <a:rPr lang="ru-RU" sz="2000" dirty="0" err="1" smtClean="0"/>
              <a:t>збору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зростуть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прожиткового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мінімуму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працездатних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встановленого</a:t>
            </a:r>
            <a:r>
              <a:rPr lang="ru-RU" sz="2000" dirty="0" smtClean="0"/>
              <a:t> законом на 1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календарного року,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статтею</a:t>
            </a:r>
            <a:r>
              <a:rPr lang="ru-RU" sz="2000" dirty="0" smtClean="0"/>
              <a:t> 7 </a:t>
            </a:r>
            <a:r>
              <a:rPr lang="ru-RU" sz="2000" dirty="0" smtClean="0">
                <a:hlinkClick r:id="rId2"/>
              </a:rPr>
              <a:t>Закону </a:t>
            </a:r>
            <a:r>
              <a:rPr lang="ru-RU" sz="2000" dirty="0" err="1" smtClean="0">
                <a:hlinkClick r:id="rId2"/>
              </a:rPr>
              <a:t>України</a:t>
            </a:r>
            <a:r>
              <a:rPr lang="ru-RU" sz="2000" dirty="0" smtClean="0">
                <a:hlinkClick r:id="rId2"/>
              </a:rPr>
              <a:t> «Про </a:t>
            </a:r>
            <a:r>
              <a:rPr lang="ru-RU" sz="2000" dirty="0" err="1" smtClean="0">
                <a:hlinkClick r:id="rId2"/>
              </a:rPr>
              <a:t>Державний</a:t>
            </a:r>
            <a:r>
              <a:rPr lang="ru-RU" sz="2000" dirty="0" smtClean="0">
                <a:hlinkClick r:id="rId2"/>
              </a:rPr>
              <a:t> бюджет </a:t>
            </a:r>
            <a:r>
              <a:rPr lang="ru-RU" sz="2000" dirty="0" err="1" smtClean="0">
                <a:hlinkClick r:id="rId2"/>
              </a:rPr>
              <a:t>України</a:t>
            </a:r>
            <a:r>
              <a:rPr lang="ru-RU" sz="2000" dirty="0" smtClean="0">
                <a:hlinkClick r:id="rId2"/>
              </a:rPr>
              <a:t> на 2022 </a:t>
            </a:r>
            <a:r>
              <a:rPr lang="ru-RU" sz="2000" dirty="0" err="1" smtClean="0">
                <a:hlinkClick r:id="rId2"/>
              </a:rPr>
              <a:t>рік</a:t>
            </a:r>
            <a:r>
              <a:rPr lang="ru-RU" sz="2000" dirty="0" smtClean="0">
                <a:hlinkClick r:id="rId2"/>
              </a:rPr>
              <a:t>»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набере</a:t>
            </a:r>
            <a:r>
              <a:rPr lang="ru-RU" sz="2000" dirty="0" smtClean="0"/>
              <a:t> </a:t>
            </a:r>
            <a:r>
              <a:rPr lang="ru-RU" sz="2000" dirty="0" err="1" smtClean="0"/>
              <a:t>чинності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01.01.2022 року, установлено у 2022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прожитковий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мінімум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працездатних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- </a:t>
            </a:r>
            <a:r>
              <a:rPr lang="ru-RU" sz="2000" b="1" dirty="0" smtClean="0"/>
              <a:t>2481 </a:t>
            </a:r>
            <a:r>
              <a:rPr lang="ru-RU" sz="2000" b="1" dirty="0" err="1" smtClean="0"/>
              <a:t>гривня</a:t>
            </a:r>
            <a:r>
              <a:rPr lang="ru-RU" sz="2000" b="1" dirty="0" smtClean="0"/>
              <a:t>. </a:t>
            </a:r>
            <a:r>
              <a:rPr lang="ru-RU" sz="2000" dirty="0" err="1" smtClean="0"/>
              <a:t>Отже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обраховані</a:t>
            </a:r>
            <a:r>
              <a:rPr lang="ru-RU" sz="2000" dirty="0" smtClean="0"/>
              <a:t> ставки судового </a:t>
            </a:r>
            <a:r>
              <a:rPr lang="ru-RU" sz="2000" dirty="0" err="1" smtClean="0"/>
              <a:t>збору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наступному</a:t>
            </a:r>
            <a:r>
              <a:rPr lang="ru-RU" sz="2000" dirty="0" smtClean="0"/>
              <a:t> календарному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4356" t="27080" r="2100" b="35160"/>
          <a:stretch>
            <a:fillRect/>
          </a:stretch>
        </p:blipFill>
        <p:spPr bwMode="auto">
          <a:xfrm>
            <a:off x="0" y="146304"/>
            <a:ext cx="11984736" cy="30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5000" t="25440" r="2700" b="30880"/>
          <a:stretch>
            <a:fillRect/>
          </a:stretch>
        </p:blipFill>
        <p:spPr bwMode="auto">
          <a:xfrm>
            <a:off x="0" y="3145536"/>
            <a:ext cx="11995186" cy="35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4200" t="10080" r="3000" b="20960"/>
          <a:stretch>
            <a:fillRect/>
          </a:stretch>
        </p:blipFill>
        <p:spPr bwMode="auto">
          <a:xfrm>
            <a:off x="0" y="829056"/>
            <a:ext cx="11970451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4356" t="27080" r="2669" b="65490"/>
          <a:stretch>
            <a:fillRect/>
          </a:stretch>
        </p:blipFill>
        <p:spPr bwMode="auto">
          <a:xfrm>
            <a:off x="0" y="292608"/>
            <a:ext cx="11960352" cy="5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600" t="29120" r="2300" b="23840"/>
          <a:stretch>
            <a:fillRect/>
          </a:stretch>
        </p:blipFill>
        <p:spPr bwMode="auto">
          <a:xfrm>
            <a:off x="195072" y="1513733"/>
            <a:ext cx="11692128" cy="3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4356" t="27080" r="2669" b="65490"/>
          <a:stretch>
            <a:fillRect/>
          </a:stretch>
        </p:blipFill>
        <p:spPr bwMode="auto">
          <a:xfrm>
            <a:off x="156505" y="999744"/>
            <a:ext cx="11772299" cy="58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900" t="10880" r="3071" b="32308"/>
          <a:stretch>
            <a:fillRect/>
          </a:stretch>
        </p:blipFill>
        <p:spPr bwMode="auto">
          <a:xfrm>
            <a:off x="173795" y="560832"/>
            <a:ext cx="11786557" cy="45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487680"/>
            <a:ext cx="8961120" cy="1048512"/>
          </a:xfrm>
        </p:spPr>
        <p:txBody>
          <a:bodyPr>
            <a:noAutofit/>
          </a:bodyPr>
          <a:lstStyle/>
          <a:p>
            <a:r>
              <a:rPr lang="uk-UA" sz="2400" dirty="0" smtClean="0"/>
              <a:t>Частиною 2 статті 3 Закону України «Про судовий збір» закріплено вичерпний перелік заяв та скарг за подання до суду яких не потрібно сплачувати судовий збір: 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" y="1901953"/>
            <a:ext cx="9144000" cy="4681728"/>
          </a:xfrm>
        </p:spPr>
        <p:txBody>
          <a:bodyPr/>
          <a:lstStyle/>
          <a:p>
            <a:pPr algn="just"/>
            <a:r>
              <a:rPr lang="uk-UA" dirty="0" smtClean="0"/>
              <a:t>заяви про перегляд Верховним Судом України судового рішення у разі встановлення міжнародною судовою установою, юрисдикція якої визнана Україною, порушення Україною міжнародних зобов'язань при вирішенні справи судом;</a:t>
            </a:r>
            <a:r>
              <a:rPr lang="uk-UA" b="1" dirty="0" smtClean="0"/>
              <a:t> </a:t>
            </a:r>
          </a:p>
          <a:p>
            <a:pPr algn="just"/>
            <a:r>
              <a:rPr lang="uk-UA" dirty="0" smtClean="0"/>
              <a:t>заяви про зміну чи встановлення способу, порядку і строку виконання судового рішення;</a:t>
            </a:r>
            <a:r>
              <a:rPr lang="uk-UA" b="1" dirty="0" smtClean="0"/>
              <a:t> </a:t>
            </a:r>
          </a:p>
          <a:p>
            <a:pPr algn="just"/>
            <a:r>
              <a:rPr lang="uk-UA" dirty="0" smtClean="0"/>
              <a:t>заяви про поворот виконання судового рішення;</a:t>
            </a:r>
            <a:r>
              <a:rPr lang="uk-UA" b="1" dirty="0" smtClean="0"/>
              <a:t> </a:t>
            </a:r>
            <a:r>
              <a:rPr lang="uk-UA" dirty="0" smtClean="0"/>
              <a:t>заяви про винесення додаткового судового рішення;</a:t>
            </a:r>
            <a:r>
              <a:rPr lang="uk-UA" b="1" dirty="0" smtClean="0"/>
              <a:t> </a:t>
            </a:r>
          </a:p>
          <a:p>
            <a:pPr algn="just"/>
            <a:r>
              <a:rPr lang="uk-UA" dirty="0" smtClean="0"/>
              <a:t>заяви про розірвання шлюбу з особою, визнаною в установленому законом порядку безвісно відсутньою;</a:t>
            </a:r>
            <a:r>
              <a:rPr lang="uk-UA" b="1" dirty="0" smtClean="0"/>
              <a:t> </a:t>
            </a:r>
          </a:p>
          <a:p>
            <a:pPr algn="just"/>
            <a:r>
              <a:rPr lang="uk-UA" dirty="0" smtClean="0"/>
              <a:t>заяви про встановлення факту каліцтва, якщо це необхідно для призначення пенсії або одержання допомоги за загальнообов'язковим державним соціальним страхуванням та інші випадки.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1473</TotalTime>
  <Words>354</Words>
  <Application>Microsoft Office PowerPoint</Application>
  <PresentationFormat>Произвольный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Частиною 2 статті 3 Закону України «Про судовий збір» закріплено вичерпний перелік заяв та скарг за подання до суду яких не потрібно сплачувати судовий збір: </vt:lpstr>
      <vt:lpstr>Категорії осіб, звільнені від сплати судового збору:</vt:lpstr>
      <vt:lpstr>Відстрочення та розстрочення сплати судового збору, зменшення його розміру або звільнення від його сплати:</vt:lpstr>
      <vt:lpstr>Витрати, пов’язані із розглядом справи</vt:lpstr>
      <vt:lpstr>Слайд 13</vt:lpstr>
      <vt:lpstr>Слайд 14</vt:lpstr>
      <vt:lpstr>Слайд 15</vt:lpstr>
      <vt:lpstr>Розподіл судових витрат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165</cp:revision>
  <dcterms:created xsi:type="dcterms:W3CDTF">2022-09-03T17:54:59Z</dcterms:created>
  <dcterms:modified xsi:type="dcterms:W3CDTF">2022-11-03T13:32:47Z</dcterms:modified>
</cp:coreProperties>
</file>