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601" r:id="rId2"/>
    <p:sldId id="1602" r:id="rId3"/>
    <p:sldId id="1603" r:id="rId4"/>
    <p:sldId id="1604" r:id="rId5"/>
    <p:sldId id="1605" r:id="rId6"/>
    <p:sldId id="1606" r:id="rId7"/>
    <p:sldId id="1607" r:id="rId8"/>
    <p:sldId id="1608" r:id="rId9"/>
    <p:sldId id="1609" r:id="rId10"/>
    <p:sldId id="1610" r:id="rId11"/>
    <p:sldId id="1611" r:id="rId12"/>
    <p:sldId id="1612" r:id="rId13"/>
    <p:sldId id="1613" r:id="rId14"/>
    <p:sldId id="1614" r:id="rId15"/>
    <p:sldId id="1615" r:id="rId16"/>
    <p:sldId id="1616" r:id="rId17"/>
    <p:sldId id="1617" r:id="rId18"/>
    <p:sldId id="1618" r:id="rId19"/>
    <p:sldId id="1619" r:id="rId20"/>
    <p:sldId id="1620" r:id="rId21"/>
    <p:sldId id="1621" r:id="rId22"/>
    <p:sldId id="1622" r:id="rId23"/>
    <p:sldId id="1623" r:id="rId24"/>
    <p:sldId id="1624" r:id="rId25"/>
    <p:sldId id="1625" r:id="rId26"/>
    <p:sldId id="1626" r:id="rId27"/>
    <p:sldId id="1627" r:id="rId28"/>
    <p:sldId id="1628" r:id="rId29"/>
    <p:sldId id="1629" r:id="rId30"/>
    <p:sldId id="1630" r:id="rId31"/>
    <p:sldId id="1631" r:id="rId32"/>
    <p:sldId id="1632" r:id="rId33"/>
    <p:sldId id="1633" r:id="rId34"/>
    <p:sldId id="1634" r:id="rId35"/>
    <p:sldId id="1635" r:id="rId36"/>
    <p:sldId id="1636" r:id="rId37"/>
    <p:sldId id="1637" r:id="rId38"/>
    <p:sldId id="1638" r:id="rId39"/>
    <p:sldId id="1639" r:id="rId40"/>
    <p:sldId id="1640" r:id="rId41"/>
    <p:sldId id="1641" r:id="rId42"/>
    <p:sldId id="1642" r:id="rId43"/>
    <p:sldId id="1643" r:id="rId4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96BC5"/>
    <a:srgbClr val="F4BF00"/>
    <a:srgbClr val="13B1C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41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DB8F91-D060-4B46-BF2E-7F39355C05CA}" type="doc">
      <dgm:prSet loTypeId="urn:microsoft.com/office/officeart/2005/8/layout/chevron1" loCatId="process" qsTypeId="urn:microsoft.com/office/officeart/2005/8/quickstyle/simple5" qsCatId="simple" csTypeId="urn:microsoft.com/office/officeart/2005/8/colors/colorful2" csCatId="colorful" phldr="1"/>
      <dgm:spPr/>
    </dgm:pt>
    <dgm:pt modelId="{064101FA-2EFD-4287-A6EF-465A62FC1ED5}">
      <dgm:prSet phldrT="[Текст]"/>
      <dgm:spPr>
        <a:xfrm>
          <a:off x="4177" y="485707"/>
          <a:ext cx="2432003" cy="972801"/>
        </a:xfr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Пуск</a:t>
          </a:r>
        </a:p>
      </dgm:t>
    </dgm:pt>
    <dgm:pt modelId="{FF08BE32-D99D-4A77-AEDE-35D621378F7E}" type="parTrans" cxnId="{215EDA5B-9708-4B39-BB2C-82FE43E10C64}">
      <dgm:prSet/>
      <dgm:spPr/>
      <dgm:t>
        <a:bodyPr/>
        <a:lstStyle/>
        <a:p>
          <a:endParaRPr lang="uk-UA" i="1"/>
        </a:p>
      </dgm:t>
    </dgm:pt>
    <dgm:pt modelId="{26A276EF-ECE4-403E-A3AF-30EF6721164A}" type="sibTrans" cxnId="{215EDA5B-9708-4B39-BB2C-82FE43E10C64}">
      <dgm:prSet/>
      <dgm:spPr/>
      <dgm:t>
        <a:bodyPr/>
        <a:lstStyle/>
        <a:p>
          <a:endParaRPr lang="uk-UA" i="1"/>
        </a:p>
      </dgm:t>
    </dgm:pt>
    <dgm:pt modelId="{F82E96FA-F01F-40A2-8D91-189B6C4CF3AF}">
      <dgm:prSet phldrT="[Текст]"/>
      <dgm:spPr>
        <a:xfrm>
          <a:off x="6570587" y="485707"/>
          <a:ext cx="2432003" cy="972801"/>
        </a:xfr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b="1" i="1" dirty="0">
              <a:solidFill>
                <a:srgbClr val="002060"/>
              </a:solidFill>
              <a:latin typeface="Verdana"/>
              <a:ea typeface="+mn-ea"/>
              <a:cs typeface="+mn-cs"/>
            </a:rPr>
            <a:t>Word</a:t>
          </a:r>
          <a:endParaRPr lang="uk-UA" b="1" i="1" dirty="0">
            <a:solidFill>
              <a:srgbClr val="002060"/>
            </a:solidFill>
            <a:latin typeface="Verdana"/>
            <a:ea typeface="+mn-ea"/>
            <a:cs typeface="+mn-cs"/>
          </a:endParaRPr>
        </a:p>
      </dgm:t>
    </dgm:pt>
    <dgm:pt modelId="{86EA12BA-F1AC-4E65-92A8-3D0F75A9277B}" type="parTrans" cxnId="{5CA76B12-FADC-4E6F-BABA-46EA9E713FC1}">
      <dgm:prSet/>
      <dgm:spPr/>
      <dgm:t>
        <a:bodyPr/>
        <a:lstStyle/>
        <a:p>
          <a:endParaRPr lang="uk-UA" i="1"/>
        </a:p>
      </dgm:t>
    </dgm:pt>
    <dgm:pt modelId="{E14FD617-1D27-4554-BB88-02D8AA4A2064}" type="sibTrans" cxnId="{5CA76B12-FADC-4E6F-BABA-46EA9E713FC1}">
      <dgm:prSet/>
      <dgm:spPr/>
      <dgm:t>
        <a:bodyPr/>
        <a:lstStyle/>
        <a:p>
          <a:endParaRPr lang="uk-UA" i="1"/>
        </a:p>
      </dgm:t>
    </dgm:pt>
    <dgm:pt modelId="{CAB63128-8926-44E1-8167-5259C56B59DF}" type="pres">
      <dgm:prSet presAssocID="{1DDB8F91-D060-4B46-BF2E-7F39355C05CA}" presName="Name0" presStyleCnt="0">
        <dgm:presLayoutVars>
          <dgm:dir/>
          <dgm:animLvl val="lvl"/>
          <dgm:resizeHandles val="exact"/>
        </dgm:presLayoutVars>
      </dgm:prSet>
      <dgm:spPr/>
    </dgm:pt>
    <dgm:pt modelId="{AD665484-AC73-49BE-86DB-068BEE49E6D5}" type="pres">
      <dgm:prSet presAssocID="{064101FA-2EFD-4287-A6EF-465A62FC1ED5}" presName="parTxOnly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uk-UA"/>
        </a:p>
      </dgm:t>
    </dgm:pt>
    <dgm:pt modelId="{DB2C2168-4ADC-4CC6-B014-6CF31C278396}" type="pres">
      <dgm:prSet presAssocID="{26A276EF-ECE4-403E-A3AF-30EF6721164A}" presName="parTxOnlySpace" presStyleCnt="0"/>
      <dgm:spPr/>
    </dgm:pt>
    <dgm:pt modelId="{43838973-DC6C-4C75-BF48-FA67F144A4AA}" type="pres">
      <dgm:prSet presAssocID="{F82E96FA-F01F-40A2-8D91-189B6C4CF3AF}" presName="parTxOnly" presStyleLbl="node1" presStyleIdx="1" presStyleCnt="2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uk-UA"/>
        </a:p>
      </dgm:t>
    </dgm:pt>
  </dgm:ptLst>
  <dgm:cxnLst>
    <dgm:cxn modelId="{A636C5D7-AC93-414B-B900-A2B5D607AD9E}" type="presOf" srcId="{F82E96FA-F01F-40A2-8D91-189B6C4CF3AF}" destId="{43838973-DC6C-4C75-BF48-FA67F144A4AA}" srcOrd="0" destOrd="0" presId="urn:microsoft.com/office/officeart/2005/8/layout/chevron1"/>
    <dgm:cxn modelId="{5CA76B12-FADC-4E6F-BABA-46EA9E713FC1}" srcId="{1DDB8F91-D060-4B46-BF2E-7F39355C05CA}" destId="{F82E96FA-F01F-40A2-8D91-189B6C4CF3AF}" srcOrd="1" destOrd="0" parTransId="{86EA12BA-F1AC-4E65-92A8-3D0F75A9277B}" sibTransId="{E14FD617-1D27-4554-BB88-02D8AA4A2064}"/>
    <dgm:cxn modelId="{459759E1-1577-4F34-AFC3-BF53E79B8827}" type="presOf" srcId="{064101FA-2EFD-4287-A6EF-465A62FC1ED5}" destId="{AD665484-AC73-49BE-86DB-068BEE49E6D5}" srcOrd="0" destOrd="0" presId="urn:microsoft.com/office/officeart/2005/8/layout/chevron1"/>
    <dgm:cxn modelId="{C14FFB38-EAC2-4C57-A064-262EF925AC9A}" type="presOf" srcId="{1DDB8F91-D060-4B46-BF2E-7F39355C05CA}" destId="{CAB63128-8926-44E1-8167-5259C56B59DF}" srcOrd="0" destOrd="0" presId="urn:microsoft.com/office/officeart/2005/8/layout/chevron1"/>
    <dgm:cxn modelId="{215EDA5B-9708-4B39-BB2C-82FE43E10C64}" srcId="{1DDB8F91-D060-4B46-BF2E-7F39355C05CA}" destId="{064101FA-2EFD-4287-A6EF-465A62FC1ED5}" srcOrd="0" destOrd="0" parTransId="{FF08BE32-D99D-4A77-AEDE-35D621378F7E}" sibTransId="{26A276EF-ECE4-403E-A3AF-30EF6721164A}"/>
    <dgm:cxn modelId="{AD14B90A-B46D-4EAA-898F-32325FAD9BB0}" type="presParOf" srcId="{CAB63128-8926-44E1-8167-5259C56B59DF}" destId="{AD665484-AC73-49BE-86DB-068BEE49E6D5}" srcOrd="0" destOrd="0" presId="urn:microsoft.com/office/officeart/2005/8/layout/chevron1"/>
    <dgm:cxn modelId="{AAC6675A-E972-4CA0-9EAF-0ECD6C35D65A}" type="presParOf" srcId="{CAB63128-8926-44E1-8167-5259C56B59DF}" destId="{DB2C2168-4ADC-4CC6-B014-6CF31C278396}" srcOrd="1" destOrd="0" presId="urn:microsoft.com/office/officeart/2005/8/layout/chevron1"/>
    <dgm:cxn modelId="{AA7F697B-3B9C-4310-B017-6356A3BBD1EB}" type="presParOf" srcId="{CAB63128-8926-44E1-8167-5259C56B59DF}" destId="{43838973-DC6C-4C75-BF48-FA67F144A4AA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E93898-CA5B-4DA5-8875-791DA76CE301}" type="doc">
      <dgm:prSet loTypeId="urn:microsoft.com/office/officeart/2005/8/layout/hList6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8D943279-D698-4375-A6DF-9E3359DC3E54}">
      <dgm:prSet phldrT="[Текст]" custT="1"/>
      <dgm:spPr/>
      <dgm:t>
        <a:bodyPr/>
        <a:lstStyle/>
        <a:p>
          <a:r>
            <a:rPr lang="uk-UA" sz="2800" i="1" kern="1200" noProof="0" dirty="0">
              <a:solidFill>
                <a:srgbClr val="002060"/>
              </a:solidFill>
            </a:rPr>
            <a:t>виконати Пуск </a:t>
          </a:r>
          <a:r>
            <a:rPr lang="uk-UA" sz="2800" i="1" kern="1200" dirty="0">
              <a:solidFill>
                <a:srgbClr val="002060"/>
              </a:solidFill>
              <a:latin typeface="Verdana"/>
              <a:ea typeface="+mn-ea"/>
              <a:cs typeface="+mn-cs"/>
              <a:sym typeface="Symbol" panose="05050102010706020507" pitchFamily="18" charset="2"/>
            </a:rPr>
            <a:t></a:t>
          </a:r>
          <a:r>
            <a:rPr lang="uk-UA" sz="2800" b="1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 </a:t>
          </a:r>
          <a:r>
            <a:rPr lang="uk-UA" sz="2800" i="1" kern="1200" noProof="0" dirty="0">
              <a:solidFill>
                <a:srgbClr val="002060"/>
              </a:solidFill>
            </a:rPr>
            <a:t>Microsoft Office Publisher;</a:t>
          </a:r>
          <a:endParaRPr lang="en-US" sz="2800" i="1" kern="1200" noProof="0" dirty="0">
            <a:solidFill>
              <a:srgbClr val="002060"/>
            </a:solidFill>
          </a:endParaRPr>
        </a:p>
        <a:p>
          <a:endParaRPr lang="uk-UA" sz="2800" i="1" kern="1200" noProof="0" dirty="0">
            <a:solidFill>
              <a:srgbClr val="002060"/>
            </a:solidFill>
          </a:endParaRPr>
        </a:p>
        <a:p>
          <a:endParaRPr lang="uk-UA" sz="2800" b="1" i="1" kern="1200" noProof="0" dirty="0">
            <a:solidFill>
              <a:srgbClr val="002060"/>
            </a:solidFill>
          </a:endParaRPr>
        </a:p>
      </dgm:t>
    </dgm:pt>
    <dgm:pt modelId="{C6BD9AF1-6C80-469C-B510-09AA5FA04270}" type="parTrans" cxnId="{74C3DDD4-B143-49B5-BF21-673CA027301C}">
      <dgm:prSet/>
      <dgm:spPr/>
      <dgm:t>
        <a:bodyPr/>
        <a:lstStyle/>
        <a:p>
          <a:endParaRPr lang="uk-UA" sz="2800" i="1" noProof="0" dirty="0"/>
        </a:p>
      </dgm:t>
    </dgm:pt>
    <dgm:pt modelId="{4BCEB167-FC76-4F4E-BD15-CCB6EC735999}" type="sibTrans" cxnId="{74C3DDD4-B143-49B5-BF21-673CA027301C}">
      <dgm:prSet/>
      <dgm:spPr/>
      <dgm:t>
        <a:bodyPr/>
        <a:lstStyle/>
        <a:p>
          <a:endParaRPr lang="uk-UA" sz="2800" i="1" noProof="0" dirty="0"/>
        </a:p>
      </dgm:t>
    </dgm:pt>
    <dgm:pt modelId="{EE884DD2-0B92-4F8D-9C8B-E973FF98B6BB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800" i="1" noProof="0" dirty="0"/>
            <a:t>використати ярлик програми на Робочому столі або Панелі швидкого запуску;</a:t>
          </a:r>
          <a:endParaRPr lang="en-US" sz="2800" i="1" noProof="0" dirty="0"/>
        </a:p>
        <a:p>
          <a:endParaRPr lang="uk-UA" sz="2800" b="1" i="1" noProof="0" dirty="0"/>
        </a:p>
      </dgm:t>
    </dgm:pt>
    <dgm:pt modelId="{05A23D1B-EA35-4A6D-A3DF-B7D46BA03768}" type="parTrans" cxnId="{DF61C2FF-2AB4-4A27-BC13-C5FF161AA39B}">
      <dgm:prSet/>
      <dgm:spPr/>
      <dgm:t>
        <a:bodyPr/>
        <a:lstStyle/>
        <a:p>
          <a:endParaRPr lang="uk-UA" sz="2800" i="1" noProof="0" dirty="0"/>
        </a:p>
      </dgm:t>
    </dgm:pt>
    <dgm:pt modelId="{07B89DA4-6DD5-4D3B-9FC2-EE2BDEFE2590}" type="sibTrans" cxnId="{DF61C2FF-2AB4-4A27-BC13-C5FF161AA39B}">
      <dgm:prSet/>
      <dgm:spPr/>
      <dgm:t>
        <a:bodyPr/>
        <a:lstStyle/>
        <a:p>
          <a:endParaRPr lang="uk-UA" sz="2800" i="1" noProof="0" dirty="0"/>
        </a:p>
      </dgm:t>
    </dgm:pt>
    <dgm:pt modelId="{1606356B-7232-4381-BF03-79B1E49777E5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i="1" u="none" noProof="0" dirty="0"/>
            <a:t>двічі клацнути на значку </a:t>
          </a:r>
          <a:r>
            <a:rPr lang="uk-UA" sz="2800" i="1" u="none" noProof="0" dirty="0" err="1"/>
            <a:t>файла</a:t>
          </a:r>
          <a:r>
            <a:rPr lang="uk-UA" sz="2800" i="1" u="none" noProof="0" dirty="0"/>
            <a:t> публікації Publisher.</a:t>
          </a:r>
        </a:p>
        <a:p>
          <a:endParaRPr lang="uk-UA" sz="2800" b="1" i="1" noProof="0" dirty="0"/>
        </a:p>
      </dgm:t>
    </dgm:pt>
    <dgm:pt modelId="{A9A160E6-5608-48E3-9832-F0C1A54F8519}" type="parTrans" cxnId="{62999932-BB4B-4CE3-9555-866942C7C4D0}">
      <dgm:prSet/>
      <dgm:spPr/>
      <dgm:t>
        <a:bodyPr/>
        <a:lstStyle/>
        <a:p>
          <a:endParaRPr lang="uk-UA" sz="2800" i="1" noProof="0" dirty="0"/>
        </a:p>
      </dgm:t>
    </dgm:pt>
    <dgm:pt modelId="{8DC43EA2-1BAF-46E3-8E87-6B3121B5963B}" type="sibTrans" cxnId="{62999932-BB4B-4CE3-9555-866942C7C4D0}">
      <dgm:prSet/>
      <dgm:spPr/>
      <dgm:t>
        <a:bodyPr/>
        <a:lstStyle/>
        <a:p>
          <a:endParaRPr lang="uk-UA" sz="2800" i="1" noProof="0" dirty="0"/>
        </a:p>
      </dgm:t>
    </dgm:pt>
    <dgm:pt modelId="{33087D8A-8078-46C8-A08A-457A1B863FBB}" type="pres">
      <dgm:prSet presAssocID="{87E93898-CA5B-4DA5-8875-791DA76CE3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9530BDA-40E0-4283-878B-FC6AE150BE1B}" type="pres">
      <dgm:prSet presAssocID="{8D943279-D698-4375-A6DF-9E3359DC3E5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88C28A2-EF8F-41B4-B789-1CD9EA2DAE70}" type="pres">
      <dgm:prSet presAssocID="{4BCEB167-FC76-4F4E-BD15-CCB6EC735999}" presName="sibTrans" presStyleCnt="0"/>
      <dgm:spPr/>
    </dgm:pt>
    <dgm:pt modelId="{0BA5B877-2575-498B-9CA2-699B202BB1F2}" type="pres">
      <dgm:prSet presAssocID="{EE884DD2-0B92-4F8D-9C8B-E973FF98B6B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1E7AE51-FB7E-4BB1-BB11-A7F2BAC25C15}" type="pres">
      <dgm:prSet presAssocID="{07B89DA4-6DD5-4D3B-9FC2-EE2BDEFE2590}" presName="sibTrans" presStyleCnt="0"/>
      <dgm:spPr/>
    </dgm:pt>
    <dgm:pt modelId="{DBED9B6A-D549-4C02-8841-4136E74A5AF8}" type="pres">
      <dgm:prSet presAssocID="{1606356B-7232-4381-BF03-79B1E49777E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2999932-BB4B-4CE3-9555-866942C7C4D0}" srcId="{87E93898-CA5B-4DA5-8875-791DA76CE301}" destId="{1606356B-7232-4381-BF03-79B1E49777E5}" srcOrd="2" destOrd="0" parTransId="{A9A160E6-5608-48E3-9832-F0C1A54F8519}" sibTransId="{8DC43EA2-1BAF-46E3-8E87-6B3121B5963B}"/>
    <dgm:cxn modelId="{DF61C2FF-2AB4-4A27-BC13-C5FF161AA39B}" srcId="{87E93898-CA5B-4DA5-8875-791DA76CE301}" destId="{EE884DD2-0B92-4F8D-9C8B-E973FF98B6BB}" srcOrd="1" destOrd="0" parTransId="{05A23D1B-EA35-4A6D-A3DF-B7D46BA03768}" sibTransId="{07B89DA4-6DD5-4D3B-9FC2-EE2BDEFE2590}"/>
    <dgm:cxn modelId="{9CDF6C12-A7CF-4015-9938-7D4371F92857}" type="presOf" srcId="{1606356B-7232-4381-BF03-79B1E49777E5}" destId="{DBED9B6A-D549-4C02-8841-4136E74A5AF8}" srcOrd="0" destOrd="0" presId="urn:microsoft.com/office/officeart/2005/8/layout/hList6"/>
    <dgm:cxn modelId="{654BEC0D-C1B9-4D71-B276-26617608D2FB}" type="presOf" srcId="{87E93898-CA5B-4DA5-8875-791DA76CE301}" destId="{33087D8A-8078-46C8-A08A-457A1B863FBB}" srcOrd="0" destOrd="0" presId="urn:microsoft.com/office/officeart/2005/8/layout/hList6"/>
    <dgm:cxn modelId="{74C3DDD4-B143-49B5-BF21-673CA027301C}" srcId="{87E93898-CA5B-4DA5-8875-791DA76CE301}" destId="{8D943279-D698-4375-A6DF-9E3359DC3E54}" srcOrd="0" destOrd="0" parTransId="{C6BD9AF1-6C80-469C-B510-09AA5FA04270}" sibTransId="{4BCEB167-FC76-4F4E-BD15-CCB6EC735999}"/>
    <dgm:cxn modelId="{66BC2C83-A651-4442-ABAC-9A82F12725C8}" type="presOf" srcId="{8D943279-D698-4375-A6DF-9E3359DC3E54}" destId="{89530BDA-40E0-4283-878B-FC6AE150BE1B}" srcOrd="0" destOrd="0" presId="urn:microsoft.com/office/officeart/2005/8/layout/hList6"/>
    <dgm:cxn modelId="{18B3F147-F47F-46EB-A9F6-148F97A6B817}" type="presOf" srcId="{EE884DD2-0B92-4F8D-9C8B-E973FF98B6BB}" destId="{0BA5B877-2575-498B-9CA2-699B202BB1F2}" srcOrd="0" destOrd="0" presId="urn:microsoft.com/office/officeart/2005/8/layout/hList6"/>
    <dgm:cxn modelId="{EDF19F0D-FAEF-4355-BD62-E2463AD06316}" type="presParOf" srcId="{33087D8A-8078-46C8-A08A-457A1B863FBB}" destId="{89530BDA-40E0-4283-878B-FC6AE150BE1B}" srcOrd="0" destOrd="0" presId="urn:microsoft.com/office/officeart/2005/8/layout/hList6"/>
    <dgm:cxn modelId="{23DD4744-F981-41B5-8CDE-582C7BF9D432}" type="presParOf" srcId="{33087D8A-8078-46C8-A08A-457A1B863FBB}" destId="{F88C28A2-EF8F-41B4-B789-1CD9EA2DAE70}" srcOrd="1" destOrd="0" presId="urn:microsoft.com/office/officeart/2005/8/layout/hList6"/>
    <dgm:cxn modelId="{43D19A3B-D958-46D8-9FAE-DAE562B6E70E}" type="presParOf" srcId="{33087D8A-8078-46C8-A08A-457A1B863FBB}" destId="{0BA5B877-2575-498B-9CA2-699B202BB1F2}" srcOrd="2" destOrd="0" presId="urn:microsoft.com/office/officeart/2005/8/layout/hList6"/>
    <dgm:cxn modelId="{40A639A5-CDAE-44C7-AC0B-1B0C633B24D7}" type="presParOf" srcId="{33087D8A-8078-46C8-A08A-457A1B863FBB}" destId="{41E7AE51-FB7E-4BB1-BB11-A7F2BAC25C15}" srcOrd="3" destOrd="0" presId="urn:microsoft.com/office/officeart/2005/8/layout/hList6"/>
    <dgm:cxn modelId="{8B5C567B-4F2D-426E-994A-5E6F7000DD93}" type="presParOf" srcId="{33087D8A-8078-46C8-A08A-457A1B863FBB}" destId="{DBED9B6A-D549-4C02-8841-4136E74A5AF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000" i="1" noProof="0" dirty="0"/>
            <a:t>Формат  </a:t>
          </a:r>
          <a:r>
            <a:rPr lang="uk-UA" sz="2000" b="1" i="1" noProof="0" dirty="0"/>
            <a:t>.</a:t>
          </a:r>
          <a:r>
            <a:rPr lang="uk-UA" sz="2000" b="1" i="1" noProof="0" dirty="0" err="1"/>
            <a:t>txt</a:t>
          </a:r>
          <a:r>
            <a:rPr lang="uk-UA" sz="2000" b="1" i="1" noProof="0" dirty="0"/>
            <a:t> </a:t>
          </a:r>
          <a:r>
            <a:rPr lang="uk-UA" sz="2000" i="1" noProof="0" dirty="0"/>
            <a:t>(</a:t>
          </a:r>
          <a:r>
            <a:rPr lang="uk-UA" sz="2000" i="1" noProof="0" dirty="0" err="1"/>
            <a:t>Text</a:t>
          </a:r>
          <a:r>
            <a:rPr lang="uk-UA" sz="2000" i="1" noProof="0" dirty="0"/>
            <a:t> — текст) — зберігається текст із поділом на абзаци без форматування. 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sz="1800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sz="1800" i="1" noProof="0" dirty="0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/>
            <a:t>Формати </a:t>
          </a:r>
          <a:r>
            <a:rPr lang="uk-UA" sz="2000" b="1" i="1" noProof="0" dirty="0"/>
            <a:t>.</a:t>
          </a:r>
          <a:r>
            <a:rPr lang="uk-UA" sz="2000" b="1" i="1" noProof="0" dirty="0" err="1"/>
            <a:t>doc</a:t>
          </a:r>
          <a:r>
            <a:rPr lang="uk-UA" sz="2000" b="1" i="1" noProof="0" dirty="0"/>
            <a:t> </a:t>
          </a:r>
          <a:r>
            <a:rPr lang="uk-UA" sz="2000" i="1" noProof="0" dirty="0"/>
            <a:t>(</a:t>
          </a:r>
          <a:r>
            <a:rPr lang="uk-UA" sz="2000" i="1" noProof="0" dirty="0" err="1"/>
            <a:t>Document</a:t>
          </a:r>
          <a:r>
            <a:rPr lang="uk-UA" sz="2000" i="1" noProof="0" dirty="0"/>
            <a:t> — документ) і </a:t>
          </a:r>
          <a:r>
            <a:rPr lang="uk-UA" sz="2000" b="1" i="1" noProof="0" dirty="0"/>
            <a:t>.</a:t>
          </a:r>
          <a:r>
            <a:rPr lang="uk-UA" sz="2000" b="1" i="1" noProof="0" dirty="0" err="1"/>
            <a:t>docx</a:t>
          </a:r>
          <a:r>
            <a:rPr lang="uk-UA" sz="2000" b="1" i="1" noProof="0" dirty="0"/>
            <a:t> </a:t>
          </a:r>
          <a:r>
            <a:rPr lang="uk-UA" sz="2000" i="1" noProof="0" dirty="0"/>
            <a:t>(</a:t>
          </a:r>
          <a:r>
            <a:rPr lang="uk-UA" sz="2000" i="1" noProof="0" dirty="0" err="1"/>
            <a:t>Document</a:t>
          </a:r>
          <a:r>
            <a:rPr lang="uk-UA" sz="2000" i="1" noProof="0" dirty="0"/>
            <a:t> </a:t>
          </a:r>
          <a:r>
            <a:rPr lang="uk-UA" sz="2000" i="1" noProof="0" dirty="0" err="1"/>
            <a:t>OpenXML</a:t>
          </a:r>
          <a:r>
            <a:rPr lang="uk-UA" sz="2000" i="1" noProof="0" dirty="0"/>
            <a:t>) — зберігаються текст, рисунки, вставлені об’єкти, значення їх властивостей і форматування. 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sz="1800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sz="1800" i="1" noProof="0" dirty="0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1900" i="1" noProof="0" dirty="0">
              <a:solidFill>
                <a:srgbClr val="002060"/>
              </a:solidFill>
            </a:rPr>
            <a:t>Формат  </a:t>
          </a:r>
          <a:r>
            <a:rPr lang="uk-UA" sz="1900" b="1" i="1" noProof="0" dirty="0">
              <a:solidFill>
                <a:srgbClr val="002060"/>
              </a:solidFill>
            </a:rPr>
            <a:t>.</a:t>
          </a:r>
          <a:r>
            <a:rPr lang="uk-UA" sz="1900" b="1" i="1" noProof="0" dirty="0" err="1">
              <a:solidFill>
                <a:srgbClr val="002060"/>
              </a:solidFill>
            </a:rPr>
            <a:t>rtf</a:t>
          </a:r>
          <a:r>
            <a:rPr lang="uk-UA" sz="1900" b="1" i="1" noProof="0" dirty="0">
              <a:solidFill>
                <a:srgbClr val="002060"/>
              </a:solidFill>
            </a:rPr>
            <a:t> </a:t>
          </a:r>
          <a:r>
            <a:rPr lang="uk-UA" sz="1900" i="1" noProof="0" dirty="0">
              <a:solidFill>
                <a:srgbClr val="002060"/>
              </a:solidFill>
            </a:rPr>
            <a:t>(</a:t>
          </a:r>
          <a:r>
            <a:rPr lang="uk-UA" sz="1900" i="1" noProof="0" dirty="0" err="1">
              <a:solidFill>
                <a:srgbClr val="002060"/>
              </a:solidFill>
            </a:rPr>
            <a:t>Rich</a:t>
          </a:r>
          <a:r>
            <a:rPr lang="uk-UA" sz="1900" i="1" noProof="0" dirty="0">
              <a:solidFill>
                <a:srgbClr val="002060"/>
              </a:solidFill>
            </a:rPr>
            <a:t> </a:t>
          </a:r>
          <a:r>
            <a:rPr lang="uk-UA" sz="1900" i="1" noProof="0" dirty="0" err="1">
              <a:solidFill>
                <a:srgbClr val="002060"/>
              </a:solidFill>
            </a:rPr>
            <a:t>Text</a:t>
          </a:r>
          <a:r>
            <a:rPr lang="uk-UA" sz="1900" i="1" noProof="0" dirty="0">
              <a:solidFill>
                <a:srgbClr val="002060"/>
              </a:solidFill>
            </a:rPr>
            <a:t> </a:t>
          </a:r>
          <a:r>
            <a:rPr lang="uk-UA" sz="1900" i="1" noProof="0" dirty="0" err="1">
              <a:solidFill>
                <a:srgbClr val="002060"/>
              </a:solidFill>
            </a:rPr>
            <a:t>Format</a:t>
          </a:r>
          <a:r>
            <a:rPr lang="uk-UA" sz="1900" i="1" noProof="0" dirty="0">
              <a:solidFill>
                <a:srgbClr val="002060"/>
              </a:solidFill>
            </a:rPr>
            <a:t> — формат збагаченого тексту) — зберігаються текст, рисунки, вставлені об’єкти, додаткові відомості про форматування об’єктів; формат дозволяє опрацьовувати ці документи різними програмами.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sz="1800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sz="1800" i="1" noProof="0" dirty="0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1900" i="1" noProof="0" dirty="0"/>
            <a:t>Формат  </a:t>
          </a:r>
          <a:r>
            <a:rPr lang="uk-UA" sz="1900" b="1" i="1" noProof="0" dirty="0"/>
            <a:t>.</a:t>
          </a:r>
          <a:r>
            <a:rPr lang="uk-UA" sz="1900" b="1" i="1" noProof="0" dirty="0" err="1"/>
            <a:t>pdf</a:t>
          </a:r>
          <a:r>
            <a:rPr lang="uk-UA" sz="1900" b="1" i="1" noProof="0" dirty="0"/>
            <a:t>  </a:t>
          </a:r>
          <a:r>
            <a:rPr lang="uk-UA" sz="1900" i="1" noProof="0" dirty="0"/>
            <a:t>(</a:t>
          </a:r>
          <a:r>
            <a:rPr lang="uk-UA" sz="1900" i="1" noProof="0" dirty="0" err="1"/>
            <a:t>Portable</a:t>
          </a:r>
          <a:r>
            <a:rPr lang="uk-UA" sz="1900" i="1" noProof="0" dirty="0"/>
            <a:t> </a:t>
          </a:r>
          <a:r>
            <a:rPr lang="uk-UA" sz="1900" i="1" noProof="0" dirty="0" err="1"/>
            <a:t>Document</a:t>
          </a:r>
          <a:r>
            <a:rPr lang="uk-UA" sz="1900" i="1" noProof="0" dirty="0"/>
            <a:t> </a:t>
          </a:r>
          <a:r>
            <a:rPr lang="uk-UA" sz="1900" i="1" noProof="0" dirty="0" err="1"/>
            <a:t>Format</a:t>
          </a:r>
          <a:r>
            <a:rPr lang="uk-UA" sz="1900" i="1" noProof="0" dirty="0"/>
            <a:t> — формат портативного документа) — документ виглядає як малюнок, тому його вигляд не змінюється під час відкриття на різних пристроях. 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sz="1800" i="1" noProof="0" dirty="0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sz="1800" i="1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uk-UA"/>
        </a:p>
      </dgm:t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1225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D2F74AD-5B6A-4346-8349-090AC68FEE9A}" type="pres">
      <dgm:prSet presAssocID="{1B81C372-925C-46FC-96B1-2F1AAF945560}" presName="text_2" presStyleLbl="node1" presStyleIdx="1" presStyleCnt="4" custScaleY="14002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6297F79-2755-4E7F-87B4-88629DD167EF}" type="pres">
      <dgm:prSet presAssocID="{FFF60420-B008-4E57-9B7A-8B5C4B8F1F0F}" presName="text_3" presStyleLbl="node1" presStyleIdx="2" presStyleCnt="4" custScaleY="13046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97A966C-ADE1-481C-9602-29D743F1F5D5}" type="pres">
      <dgm:prSet presAssocID="{574467BF-CB95-4D99-A5FA-460B08A3B1CD}" presName="text_4" presStyleLbl="node1" presStyleIdx="3" presStyleCnt="4" custScaleY="13046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BB49CF15-2999-444B-8FFD-FD1AF00F9253}" type="presOf" srcId="{D44B0D79-7F04-44B9-9C7C-CD28C17613D0}" destId="{EE2EA9E0-CBE5-43E4-BB02-325D168626A4}" srcOrd="0" destOrd="0" presId="urn:microsoft.com/office/officeart/2008/layout/VerticalCurvedList"/>
    <dgm:cxn modelId="{5F392885-0604-43F2-BEF8-1D8FCB47CD04}" type="presOf" srcId="{CB2F3BEF-FA31-40CA-87C5-7058F5D23E9E}" destId="{C7661E35-6C55-4B51-BE17-D9D67599F310}" srcOrd="0" destOrd="0" presId="urn:microsoft.com/office/officeart/2008/layout/VerticalCurvedList"/>
    <dgm:cxn modelId="{4CD80E88-F97B-4E6C-8A9B-64CD8C6BD4CE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D4F857ED-D08C-475D-BE34-527A0898D9B8}" type="presOf" srcId="{574467BF-CB95-4D99-A5FA-460B08A3B1CD}" destId="{E97A966C-ADE1-481C-9602-29D743F1F5D5}" srcOrd="0" destOrd="0" presId="urn:microsoft.com/office/officeart/2008/layout/VerticalCurvedList"/>
    <dgm:cxn modelId="{6B5509B3-71C0-4B21-94EB-6D8F11E89540}" type="presOf" srcId="{BD77BD33-EC30-46AC-BD24-401E734F8176}" destId="{C1C788E7-40FA-4439-878F-2CC8367B8F22}" srcOrd="0" destOrd="0" presId="urn:microsoft.com/office/officeart/2008/layout/VerticalCurvedList"/>
    <dgm:cxn modelId="{8EE2E64F-FCB2-4940-A076-D6522436C932}" type="presOf" srcId="{FFF60420-B008-4E57-9B7A-8B5C4B8F1F0F}" destId="{46297F79-2755-4E7F-87B4-88629DD167EF}" srcOrd="0" destOrd="0" presId="urn:microsoft.com/office/officeart/2008/layout/VerticalCurvedList"/>
    <dgm:cxn modelId="{482F2D5F-BBE7-4C16-BAC0-D68FFCE5B77F}" type="presParOf" srcId="{C1C788E7-40FA-4439-878F-2CC8367B8F22}" destId="{0B7B7FCB-7340-4C8C-9CEC-44D83247E09F}" srcOrd="0" destOrd="0" presId="urn:microsoft.com/office/officeart/2008/layout/VerticalCurvedList"/>
    <dgm:cxn modelId="{14A38632-52E0-4F7A-BC42-EE79847BB95E}" type="presParOf" srcId="{0B7B7FCB-7340-4C8C-9CEC-44D83247E09F}" destId="{8D39F2BC-8176-4C61-8E04-72E8B55182E0}" srcOrd="0" destOrd="0" presId="urn:microsoft.com/office/officeart/2008/layout/VerticalCurvedList"/>
    <dgm:cxn modelId="{95BDCC2B-4BCC-461E-9AAD-6D89CFDAD24E}" type="presParOf" srcId="{8D39F2BC-8176-4C61-8E04-72E8B55182E0}" destId="{09BAB6D9-5BBE-46FE-9243-AD21CFADB3C1}" srcOrd="0" destOrd="0" presId="urn:microsoft.com/office/officeart/2008/layout/VerticalCurvedList"/>
    <dgm:cxn modelId="{6E33D310-E3DA-4801-A625-4538519EA53C}" type="presParOf" srcId="{8D39F2BC-8176-4C61-8E04-72E8B55182E0}" destId="{C7661E35-6C55-4B51-BE17-D9D67599F310}" srcOrd="1" destOrd="0" presId="urn:microsoft.com/office/officeart/2008/layout/VerticalCurvedList"/>
    <dgm:cxn modelId="{6A4A6E4A-54B2-4A7E-A0A8-096B3A085828}" type="presParOf" srcId="{8D39F2BC-8176-4C61-8E04-72E8B55182E0}" destId="{7DF117A4-BB7B-4C63-B83D-1D769ED77955}" srcOrd="2" destOrd="0" presId="urn:microsoft.com/office/officeart/2008/layout/VerticalCurvedList"/>
    <dgm:cxn modelId="{9DE0F33D-2BDD-4768-858E-BBB3BD0B985E}" type="presParOf" srcId="{8D39F2BC-8176-4C61-8E04-72E8B55182E0}" destId="{79FA0555-FEE1-4173-AD86-0A4FAA4240E0}" srcOrd="3" destOrd="0" presId="urn:microsoft.com/office/officeart/2008/layout/VerticalCurvedList"/>
    <dgm:cxn modelId="{0D865DEC-8FA2-4332-A1C5-524AC7BB3CEE}" type="presParOf" srcId="{0B7B7FCB-7340-4C8C-9CEC-44D83247E09F}" destId="{EE2EA9E0-CBE5-43E4-BB02-325D168626A4}" srcOrd="1" destOrd="0" presId="urn:microsoft.com/office/officeart/2008/layout/VerticalCurvedList"/>
    <dgm:cxn modelId="{FFCC2190-422B-4CD7-AF22-B240F8A55B21}" type="presParOf" srcId="{0B7B7FCB-7340-4C8C-9CEC-44D83247E09F}" destId="{F906E761-2B35-4D8A-8B73-C29A5CF5CBDF}" srcOrd="2" destOrd="0" presId="urn:microsoft.com/office/officeart/2008/layout/VerticalCurvedList"/>
    <dgm:cxn modelId="{AB44DF30-DF6E-422C-BA17-06DB3CE6B0AD}" type="presParOf" srcId="{F906E761-2B35-4D8A-8B73-C29A5CF5CBDF}" destId="{27878C57-BBF6-4C22-88FA-1C3D4933722D}" srcOrd="0" destOrd="0" presId="urn:microsoft.com/office/officeart/2008/layout/VerticalCurvedList"/>
    <dgm:cxn modelId="{C3EF8FC9-99FC-4FF2-AA12-99431D4B03AE}" type="presParOf" srcId="{0B7B7FCB-7340-4C8C-9CEC-44D83247E09F}" destId="{AD2F74AD-5B6A-4346-8349-090AC68FEE9A}" srcOrd="3" destOrd="0" presId="urn:microsoft.com/office/officeart/2008/layout/VerticalCurvedList"/>
    <dgm:cxn modelId="{34CB9C71-A6DD-40B1-8DB1-83412F367C59}" type="presParOf" srcId="{0B7B7FCB-7340-4C8C-9CEC-44D83247E09F}" destId="{EC0276CD-B669-4245-86BE-66420155BEF4}" srcOrd="4" destOrd="0" presId="urn:microsoft.com/office/officeart/2008/layout/VerticalCurvedList"/>
    <dgm:cxn modelId="{4519C904-252B-4E4B-B4AA-1EF0E74247E8}" type="presParOf" srcId="{EC0276CD-B669-4245-86BE-66420155BEF4}" destId="{E63EBB38-5984-4F74-98F1-254621592311}" srcOrd="0" destOrd="0" presId="urn:microsoft.com/office/officeart/2008/layout/VerticalCurvedList"/>
    <dgm:cxn modelId="{B2D75CA6-E109-4692-84D0-401C38BA57A4}" type="presParOf" srcId="{0B7B7FCB-7340-4C8C-9CEC-44D83247E09F}" destId="{46297F79-2755-4E7F-87B4-88629DD167EF}" srcOrd="5" destOrd="0" presId="urn:microsoft.com/office/officeart/2008/layout/VerticalCurvedList"/>
    <dgm:cxn modelId="{6E77D6CD-D767-432A-9199-6696F0053867}" type="presParOf" srcId="{0B7B7FCB-7340-4C8C-9CEC-44D83247E09F}" destId="{00F75627-8B37-47AF-A999-4F6E49849E6B}" srcOrd="6" destOrd="0" presId="urn:microsoft.com/office/officeart/2008/layout/VerticalCurvedList"/>
    <dgm:cxn modelId="{B3DBB95D-6FF6-4804-88CA-70D7C6291821}" type="presParOf" srcId="{00F75627-8B37-47AF-A999-4F6E49849E6B}" destId="{D13D7DA6-9D1E-4150-A6AE-C6ABC36166D5}" srcOrd="0" destOrd="0" presId="urn:microsoft.com/office/officeart/2008/layout/VerticalCurvedList"/>
    <dgm:cxn modelId="{C9DC42CB-625F-47B1-9DEB-68CB212D93B0}" type="presParOf" srcId="{0B7B7FCB-7340-4C8C-9CEC-44D83247E09F}" destId="{E97A966C-ADE1-481C-9602-29D743F1F5D5}" srcOrd="7" destOrd="0" presId="urn:microsoft.com/office/officeart/2008/layout/VerticalCurvedList"/>
    <dgm:cxn modelId="{54BF44BE-8EB9-4249-953D-CCB0A16937F2}" type="presParOf" srcId="{0B7B7FCB-7340-4C8C-9CEC-44D83247E09F}" destId="{9E25BE06-63B3-417D-8D1F-AE7788C8D10B}" srcOrd="8" destOrd="0" presId="urn:microsoft.com/office/officeart/2008/layout/VerticalCurvedList"/>
    <dgm:cxn modelId="{FD94D67D-4CEA-461B-9C9E-814BA4DD2666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0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Вибрати відповідний рівень доступу до </a:t>
          </a:r>
          <a:r>
            <a:rPr lang="uk-UA" sz="2400" i="1" noProof="0" dirty="0" err="1">
              <a:solidFill>
                <a:schemeClr val="bg1"/>
              </a:solidFill>
            </a:rPr>
            <a:t>файла</a:t>
          </a:r>
          <a:r>
            <a:rPr lang="uk-UA" sz="2400" i="1" noProof="0" dirty="0">
              <a:solidFill>
                <a:schemeClr val="bg1"/>
              </a:solidFill>
            </a:rPr>
            <a:t> чи папки (редагувати, коментувати, переглядати).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Скопіювати посилання вибором кнопки </a:t>
          </a:r>
          <a:r>
            <a:rPr lang="uk-UA" sz="2400" b="1" i="1" noProof="0" dirty="0">
              <a:solidFill>
                <a:schemeClr val="bg1"/>
              </a:solidFill>
            </a:rPr>
            <a:t>Копіювати посилання</a:t>
          </a:r>
          <a:r>
            <a:rPr lang="uk-UA" sz="2400" i="1" noProof="0" dirty="0">
              <a:solidFill>
                <a:schemeClr val="bg1"/>
              </a:solidFill>
            </a:rPr>
            <a:t>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002060"/>
              </a:solidFill>
            </a:rPr>
            <a:t>Вибрати кнопку </a:t>
          </a:r>
          <a:r>
            <a:rPr lang="uk-UA" sz="2400" b="1" i="1" noProof="0" dirty="0">
              <a:solidFill>
                <a:srgbClr val="002060"/>
              </a:solidFill>
            </a:rPr>
            <a:t>Готово</a:t>
          </a:r>
          <a:r>
            <a:rPr lang="uk-UA" sz="2400" i="1" noProof="0" dirty="0">
              <a:solidFill>
                <a:srgbClr val="002060"/>
              </a:solidFill>
            </a:rPr>
            <a:t>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0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Надіслати це посилання потрібним користувачам або розмістити його на деякому веб-ресурсі.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244AEF-BD16-4508-9A5A-9640B519654B}" type="pres">
      <dgm:prSet presAssocID="{D7D30CB0-42E3-4872-8223-5BD4079EBA38}" presName="descendantText" presStyleLbl="alignAcc1" presStyleIdx="0" presStyleCnt="4" custScaleY="1197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CB376A-E1F5-4E26-86CA-E248F361C893}" type="pres">
      <dgm:prSet presAssocID="{505724CF-73FE-4F1F-810B-DEF145202D2D}" presName="descendantText" presStyleLbl="alignAcc1" presStyleIdx="1" presStyleCnt="4" custScaleY="1230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04A936-A0BD-4697-B593-D6F4E69814DB}" type="pres">
      <dgm:prSet presAssocID="{D304DA83-E892-49A6-BA60-69FB1CA5F3EB}" presName="descendantText" presStyleLbl="alignAcc1" presStyleIdx="2" presStyleCnt="4" custScaleY="1230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AD2266-D1F5-4340-BFC3-C47B398908AF}" type="pres">
      <dgm:prSet presAssocID="{BD2FBB3C-F6C2-44FB-ADE3-293FFDDC2A2E}" presName="descendantText" presStyleLbl="alignAcc1" presStyleIdx="3" presStyleCnt="4" custScaleY="1230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E7AAE61-F04B-40CF-8B8A-CF9A6069822F}" type="presOf" srcId="{FCE13B40-F9F2-4E71-AC18-F41072C4B3F1}" destId="{3F244AEF-BD16-4508-9A5A-9640B519654B}" srcOrd="0" destOrd="0" presId="urn:microsoft.com/office/officeart/2005/8/layout/chevron2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12B1AE9F-0A98-403A-A477-9B5C23CE639D}" type="presOf" srcId="{D7D30CB0-42E3-4872-8223-5BD4079EBA38}" destId="{D863490E-97AF-44D5-A814-FDC534B3E3CC}" srcOrd="0" destOrd="0" presId="urn:microsoft.com/office/officeart/2005/8/layout/chevron2"/>
    <dgm:cxn modelId="{DC8AA6FF-2539-49D7-9E8A-9F9CE680C991}" type="presOf" srcId="{505724CF-73FE-4F1F-810B-DEF145202D2D}" destId="{CA699784-EE11-48B7-BD5B-E6C7811778B0}" srcOrd="0" destOrd="0" presId="urn:microsoft.com/office/officeart/2005/8/layout/chevron2"/>
    <dgm:cxn modelId="{EB48E273-E448-46B9-A196-4A1E62E82BDA}" type="presOf" srcId="{088CBD8F-3349-48EC-A2BC-0B2D00A6B3D3}" destId="{9E04A936-A0BD-4697-B593-D6F4E69814DB}" srcOrd="0" destOrd="0" presId="urn:microsoft.com/office/officeart/2005/8/layout/chevron2"/>
    <dgm:cxn modelId="{0CEF4A42-6EA6-44DF-AA0E-9261011618A1}" type="presOf" srcId="{BD2FBB3C-F6C2-44FB-ADE3-293FFDDC2A2E}" destId="{52803C1C-157C-4C4C-B9E1-A477114FB6F8}" srcOrd="0" destOrd="0" presId="urn:microsoft.com/office/officeart/2005/8/layout/chevron2"/>
    <dgm:cxn modelId="{DC02D56B-A094-4C68-98CB-777B0956F4A1}" type="presOf" srcId="{3AD5F8B5-933B-4C46-B0E6-1895959D0445}" destId="{E5CB376A-E1F5-4E26-86CA-E248F361C893}" srcOrd="0" destOrd="0" presId="urn:microsoft.com/office/officeart/2005/8/layout/chevron2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7C36BF99-375D-4C26-A8A6-CE0DB0A58B21}" type="presOf" srcId="{D304DA83-E892-49A6-BA60-69FB1CA5F3EB}" destId="{D547829D-0660-4ECE-8B9B-4DD150AEB617}" srcOrd="0" destOrd="0" presId="urn:microsoft.com/office/officeart/2005/8/layout/chevron2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67C761B6-EB3E-476C-8420-84606896AE3C}" type="presOf" srcId="{D26D1759-0356-4FA6-A4BA-B2FCAA768FCA}" destId="{2DAD2266-D1F5-4340-BFC3-C47B398908AF}" srcOrd="0" destOrd="0" presId="urn:microsoft.com/office/officeart/2005/8/layout/chevron2"/>
    <dgm:cxn modelId="{142C263A-6F4F-4FF0-9C52-F19D0D4762CC}" type="presOf" srcId="{D78CCA78-9DA2-42F1-AEC8-9213A79BDB16}" destId="{90F7D88D-44C1-4494-B17A-D58C5BD2886B}" srcOrd="0" destOrd="0" presId="urn:microsoft.com/office/officeart/2005/8/layout/chevron2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8841F512-28F7-489E-B22A-7E1B1015FA6F}" type="presParOf" srcId="{90F7D88D-44C1-4494-B17A-D58C5BD2886B}" destId="{E988E4D9-C227-4F21-B50C-5D996E1B66A0}" srcOrd="0" destOrd="0" presId="urn:microsoft.com/office/officeart/2005/8/layout/chevron2"/>
    <dgm:cxn modelId="{E8122892-251A-47BB-9639-C57F29D7D855}" type="presParOf" srcId="{E988E4D9-C227-4F21-B50C-5D996E1B66A0}" destId="{D863490E-97AF-44D5-A814-FDC534B3E3CC}" srcOrd="0" destOrd="0" presId="urn:microsoft.com/office/officeart/2005/8/layout/chevron2"/>
    <dgm:cxn modelId="{7A7F2647-63F0-4867-ADA9-AF1D1B306007}" type="presParOf" srcId="{E988E4D9-C227-4F21-B50C-5D996E1B66A0}" destId="{3F244AEF-BD16-4508-9A5A-9640B519654B}" srcOrd="1" destOrd="0" presId="urn:microsoft.com/office/officeart/2005/8/layout/chevron2"/>
    <dgm:cxn modelId="{0E42E6E2-BF01-47DA-9E2D-F16D29F8D226}" type="presParOf" srcId="{90F7D88D-44C1-4494-B17A-D58C5BD2886B}" destId="{680E6B48-B059-4734-9976-E402B396D814}" srcOrd="1" destOrd="0" presId="urn:microsoft.com/office/officeart/2005/8/layout/chevron2"/>
    <dgm:cxn modelId="{8526E2BE-D697-4CB2-A0B7-89C9F6D6F433}" type="presParOf" srcId="{90F7D88D-44C1-4494-B17A-D58C5BD2886B}" destId="{44771BAD-6342-43E0-B71E-8191DECB3B5F}" srcOrd="2" destOrd="0" presId="urn:microsoft.com/office/officeart/2005/8/layout/chevron2"/>
    <dgm:cxn modelId="{8FE9ACFB-7179-4C0B-8610-363E46FC5BA0}" type="presParOf" srcId="{44771BAD-6342-43E0-B71E-8191DECB3B5F}" destId="{CA699784-EE11-48B7-BD5B-E6C7811778B0}" srcOrd="0" destOrd="0" presId="urn:microsoft.com/office/officeart/2005/8/layout/chevron2"/>
    <dgm:cxn modelId="{CCD50450-99DD-4905-B7E1-BC560044645C}" type="presParOf" srcId="{44771BAD-6342-43E0-B71E-8191DECB3B5F}" destId="{E5CB376A-E1F5-4E26-86CA-E248F361C893}" srcOrd="1" destOrd="0" presId="urn:microsoft.com/office/officeart/2005/8/layout/chevron2"/>
    <dgm:cxn modelId="{FCEBA677-413F-4126-A3D2-AC110F23D3EA}" type="presParOf" srcId="{90F7D88D-44C1-4494-B17A-D58C5BD2886B}" destId="{9DE6C483-C8E1-4CC2-B679-96CCB49A70C2}" srcOrd="3" destOrd="0" presId="urn:microsoft.com/office/officeart/2005/8/layout/chevron2"/>
    <dgm:cxn modelId="{E996AED8-6120-4B4C-98A2-5E23A6BCC8CF}" type="presParOf" srcId="{90F7D88D-44C1-4494-B17A-D58C5BD2886B}" destId="{D84507B5-2466-4D5D-A15D-7A3F0143E4D0}" srcOrd="4" destOrd="0" presId="urn:microsoft.com/office/officeart/2005/8/layout/chevron2"/>
    <dgm:cxn modelId="{19A8ED54-2FAD-4AFF-9EC2-9FF0CC33EA50}" type="presParOf" srcId="{D84507B5-2466-4D5D-A15D-7A3F0143E4D0}" destId="{D547829D-0660-4ECE-8B9B-4DD150AEB617}" srcOrd="0" destOrd="0" presId="urn:microsoft.com/office/officeart/2005/8/layout/chevron2"/>
    <dgm:cxn modelId="{7881CCC1-2763-47F9-B06D-9C071AF94424}" type="presParOf" srcId="{D84507B5-2466-4D5D-A15D-7A3F0143E4D0}" destId="{9E04A936-A0BD-4697-B593-D6F4E69814DB}" srcOrd="1" destOrd="0" presId="urn:microsoft.com/office/officeart/2005/8/layout/chevron2"/>
    <dgm:cxn modelId="{21591FAD-1091-40DE-8F09-11C283FBA967}" type="presParOf" srcId="{90F7D88D-44C1-4494-B17A-D58C5BD2886B}" destId="{88AFC14E-4144-4ED7-B02A-A395824825FB}" srcOrd="5" destOrd="0" presId="urn:microsoft.com/office/officeart/2005/8/layout/chevron2"/>
    <dgm:cxn modelId="{43990948-BDCE-4C82-9DDE-3EC120FB7B56}" type="presParOf" srcId="{90F7D88D-44C1-4494-B17A-D58C5BD2886B}" destId="{90726307-C510-4FF6-A124-3A7824B74389}" srcOrd="6" destOrd="0" presId="urn:microsoft.com/office/officeart/2005/8/layout/chevron2"/>
    <dgm:cxn modelId="{51E67963-F3C4-49CF-A55C-675CF44C9A58}" type="presParOf" srcId="{90726307-C510-4FF6-A124-3A7824B74389}" destId="{52803C1C-157C-4C4C-B9E1-A477114FB6F8}" srcOrd="0" destOrd="0" presId="urn:microsoft.com/office/officeart/2005/8/layout/chevron2"/>
    <dgm:cxn modelId="{6D790798-4CE1-4846-8AE9-B524BF4B1DDD}" type="presParOf" srcId="{90726307-C510-4FF6-A124-3A7824B74389}" destId="{2DAD2266-D1F5-4340-BFC3-C47B398908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AFEA03-2235-4AA1-A280-6B9B79FC8268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64DB2D8-7AEE-40AF-9FD6-5A3051345C1E}">
      <dgm:prSet phldrT="[Текст]" custT="1"/>
      <dgm:spPr/>
      <dgm:t>
        <a:bodyPr/>
        <a:lstStyle/>
        <a:p>
          <a:r>
            <a:rPr lang="uk-UA" sz="2400" b="1" i="1" noProof="0" dirty="0">
              <a:solidFill>
                <a:srgbClr val="002060"/>
              </a:solidFill>
            </a:rPr>
            <a:t>перший етап — теоретичний, який передбачає формування цілей і задач, визначення об’єкта, виявлення зовнішніх закономірностей і зв’язків;</a:t>
          </a:r>
        </a:p>
      </dgm:t>
    </dgm:pt>
    <dgm:pt modelId="{F476883C-E202-4D1E-A51B-4D18F3EBD49E}" type="parTrans" cxnId="{76465998-EBCE-4C05-ADEE-C1430D25230E}">
      <dgm:prSet/>
      <dgm:spPr/>
      <dgm:t>
        <a:bodyPr/>
        <a:lstStyle/>
        <a:p>
          <a:endParaRPr lang="uk-UA" b="1" i="1"/>
        </a:p>
      </dgm:t>
    </dgm:pt>
    <dgm:pt modelId="{710B442C-69F8-43CB-AC0E-8FBFECC5AC10}" type="sibTrans" cxnId="{76465998-EBCE-4C05-ADEE-C1430D25230E}">
      <dgm:prSet/>
      <dgm:spPr>
        <a:solidFill>
          <a:srgbClr val="FF0000"/>
        </a:solidFill>
      </dgm:spPr>
      <dgm:t>
        <a:bodyPr/>
        <a:lstStyle/>
        <a:p>
          <a:endParaRPr lang="uk-UA" b="1" i="1"/>
        </a:p>
      </dgm:t>
    </dgm:pt>
    <dgm:pt modelId="{9672D0FE-FD98-44E8-8FC5-FFBDCB668F57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400" b="1" i="1" noProof="0" dirty="0"/>
            <a:t>другий етап — методичний, який пов’язаний зі складанням технологічної карти/схеми управління, вибором і обґрунтуванням засобів, методів і процедур;</a:t>
          </a:r>
        </a:p>
      </dgm:t>
    </dgm:pt>
    <dgm:pt modelId="{5A0D717D-C306-4046-9AF5-3128D12A07C3}" type="parTrans" cxnId="{54531BAE-3FD7-42FB-96B7-221E9B9E1BE8}">
      <dgm:prSet/>
      <dgm:spPr/>
      <dgm:t>
        <a:bodyPr/>
        <a:lstStyle/>
        <a:p>
          <a:endParaRPr lang="uk-UA" b="1" i="1"/>
        </a:p>
      </dgm:t>
    </dgm:pt>
    <dgm:pt modelId="{33BDFB39-484F-49E3-A06C-69E36B24AB17}" type="sibTrans" cxnId="{54531BAE-3FD7-42FB-96B7-221E9B9E1BE8}">
      <dgm:prSet/>
      <dgm:spPr>
        <a:solidFill>
          <a:srgbClr val="FF0000"/>
        </a:solidFill>
      </dgm:spPr>
      <dgm:t>
        <a:bodyPr/>
        <a:lstStyle/>
        <a:p>
          <a:endParaRPr lang="uk-UA" b="1" i="1"/>
        </a:p>
      </dgm:t>
    </dgm:pt>
    <dgm:pt modelId="{7066BC1C-376E-4712-B695-CCB0DDF0D40E}">
      <dgm:prSet phldrT="[Текст]" custT="1"/>
      <dgm:spPr/>
      <dgm:t>
        <a:bodyPr/>
        <a:lstStyle/>
        <a:p>
          <a:r>
            <a:rPr lang="uk-UA" sz="2400" b="1" i="1" noProof="0" dirty="0"/>
            <a:t>третій етап — процедурний, який передбачає реалізацію практичної діяльності технологічного проекту</a:t>
          </a:r>
        </a:p>
      </dgm:t>
    </dgm:pt>
    <dgm:pt modelId="{DBB061A5-0242-4875-AAAC-CB664EB3D426}" type="parTrans" cxnId="{B76BB4B4-6CFA-4272-95F4-12F6E63388A7}">
      <dgm:prSet/>
      <dgm:spPr/>
      <dgm:t>
        <a:bodyPr/>
        <a:lstStyle/>
        <a:p>
          <a:endParaRPr lang="uk-UA" b="1" i="1"/>
        </a:p>
      </dgm:t>
    </dgm:pt>
    <dgm:pt modelId="{66F12583-0E12-4B55-BA19-55BF93511EBE}" type="sibTrans" cxnId="{B76BB4B4-6CFA-4272-95F4-12F6E63388A7}">
      <dgm:prSet/>
      <dgm:spPr/>
      <dgm:t>
        <a:bodyPr/>
        <a:lstStyle/>
        <a:p>
          <a:endParaRPr lang="uk-UA" b="1" i="1"/>
        </a:p>
      </dgm:t>
    </dgm:pt>
    <dgm:pt modelId="{ADA37DD7-FAE6-400D-BADB-FFA90717EE37}" type="pres">
      <dgm:prSet presAssocID="{9BAFEA03-2235-4AA1-A280-6B9B79FC826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1BDA2D4-A28B-44C0-8BF4-56281698E2A4}" type="pres">
      <dgm:prSet presAssocID="{9BAFEA03-2235-4AA1-A280-6B9B79FC8268}" presName="dummyMaxCanvas" presStyleCnt="0">
        <dgm:presLayoutVars/>
      </dgm:prSet>
      <dgm:spPr/>
    </dgm:pt>
    <dgm:pt modelId="{DE27BCB7-FBBD-41AB-92A8-25BB82837D05}" type="pres">
      <dgm:prSet presAssocID="{9BAFEA03-2235-4AA1-A280-6B9B79FC826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D948475-3A72-4282-A7E2-E1FA6E7405A3}" type="pres">
      <dgm:prSet presAssocID="{9BAFEA03-2235-4AA1-A280-6B9B79FC826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45D2C8-A92A-4865-87E9-A87784D21A56}" type="pres">
      <dgm:prSet presAssocID="{9BAFEA03-2235-4AA1-A280-6B9B79FC826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E98724-F0BF-42B0-9DD4-2E7B480097DD}" type="pres">
      <dgm:prSet presAssocID="{9BAFEA03-2235-4AA1-A280-6B9B79FC826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679B1A-FF17-4F85-9F41-FE26B7B9FE9C}" type="pres">
      <dgm:prSet presAssocID="{9BAFEA03-2235-4AA1-A280-6B9B79FC826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1DC77D5-B016-41D1-BB6D-FA8DA5D830B1}" type="pres">
      <dgm:prSet presAssocID="{9BAFEA03-2235-4AA1-A280-6B9B79FC826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78F072-7AD4-4A43-A208-DC8FCBDCD2F7}" type="pres">
      <dgm:prSet presAssocID="{9BAFEA03-2235-4AA1-A280-6B9B79FC826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3536B8D-AD6A-4E46-83BB-0E4CC412B8E5}" type="pres">
      <dgm:prSet presAssocID="{9BAFEA03-2235-4AA1-A280-6B9B79FC826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76BB4B4-6CFA-4272-95F4-12F6E63388A7}" srcId="{9BAFEA03-2235-4AA1-A280-6B9B79FC8268}" destId="{7066BC1C-376E-4712-B695-CCB0DDF0D40E}" srcOrd="2" destOrd="0" parTransId="{DBB061A5-0242-4875-AAAC-CB664EB3D426}" sibTransId="{66F12583-0E12-4B55-BA19-55BF93511EBE}"/>
    <dgm:cxn modelId="{4B72BB72-7331-4073-A638-CEFC71250A0B}" type="presOf" srcId="{B64DB2D8-7AEE-40AF-9FD6-5A3051345C1E}" destId="{DE27BCB7-FBBD-41AB-92A8-25BB82837D05}" srcOrd="0" destOrd="0" presId="urn:microsoft.com/office/officeart/2005/8/layout/vProcess5"/>
    <dgm:cxn modelId="{A549189A-721F-48A3-8E12-EF45AC249386}" type="presOf" srcId="{9672D0FE-FD98-44E8-8FC5-FFBDCB668F57}" destId="{BD948475-3A72-4282-A7E2-E1FA6E7405A3}" srcOrd="0" destOrd="0" presId="urn:microsoft.com/office/officeart/2005/8/layout/vProcess5"/>
    <dgm:cxn modelId="{76465998-EBCE-4C05-ADEE-C1430D25230E}" srcId="{9BAFEA03-2235-4AA1-A280-6B9B79FC8268}" destId="{B64DB2D8-7AEE-40AF-9FD6-5A3051345C1E}" srcOrd="0" destOrd="0" parTransId="{F476883C-E202-4D1E-A51B-4D18F3EBD49E}" sibTransId="{710B442C-69F8-43CB-AC0E-8FBFECC5AC10}"/>
    <dgm:cxn modelId="{54531BAE-3FD7-42FB-96B7-221E9B9E1BE8}" srcId="{9BAFEA03-2235-4AA1-A280-6B9B79FC8268}" destId="{9672D0FE-FD98-44E8-8FC5-FFBDCB668F57}" srcOrd="1" destOrd="0" parTransId="{5A0D717D-C306-4046-9AF5-3128D12A07C3}" sibTransId="{33BDFB39-484F-49E3-A06C-69E36B24AB17}"/>
    <dgm:cxn modelId="{257A0B3C-D3DA-4034-9918-C4937139C45E}" type="presOf" srcId="{33BDFB39-484F-49E3-A06C-69E36B24AB17}" destId="{35679B1A-FF17-4F85-9F41-FE26B7B9FE9C}" srcOrd="0" destOrd="0" presId="urn:microsoft.com/office/officeart/2005/8/layout/vProcess5"/>
    <dgm:cxn modelId="{8DD02556-2135-44B0-9C73-CC066B01C077}" type="presOf" srcId="{7066BC1C-376E-4712-B695-CCB0DDF0D40E}" destId="{D3536B8D-AD6A-4E46-83BB-0E4CC412B8E5}" srcOrd="1" destOrd="0" presId="urn:microsoft.com/office/officeart/2005/8/layout/vProcess5"/>
    <dgm:cxn modelId="{DFD12DE8-0637-47A9-BA3D-F56282026E75}" type="presOf" srcId="{9BAFEA03-2235-4AA1-A280-6B9B79FC8268}" destId="{ADA37DD7-FAE6-400D-BADB-FFA90717EE37}" srcOrd="0" destOrd="0" presId="urn:microsoft.com/office/officeart/2005/8/layout/vProcess5"/>
    <dgm:cxn modelId="{822AB8F5-2344-46A6-883D-40CE6D643C4D}" type="presOf" srcId="{710B442C-69F8-43CB-AC0E-8FBFECC5AC10}" destId="{DDE98724-F0BF-42B0-9DD4-2E7B480097DD}" srcOrd="0" destOrd="0" presId="urn:microsoft.com/office/officeart/2005/8/layout/vProcess5"/>
    <dgm:cxn modelId="{C4C551D0-36CF-46EE-A1EF-0BB412D6D04C}" type="presOf" srcId="{7066BC1C-376E-4712-B695-CCB0DDF0D40E}" destId="{1145D2C8-A92A-4865-87E9-A87784D21A56}" srcOrd="0" destOrd="0" presId="urn:microsoft.com/office/officeart/2005/8/layout/vProcess5"/>
    <dgm:cxn modelId="{2EE9187E-8879-4639-81D9-E6ED508A1D03}" type="presOf" srcId="{B64DB2D8-7AEE-40AF-9FD6-5A3051345C1E}" destId="{31DC77D5-B016-41D1-BB6D-FA8DA5D830B1}" srcOrd="1" destOrd="0" presId="urn:microsoft.com/office/officeart/2005/8/layout/vProcess5"/>
    <dgm:cxn modelId="{0F988A2B-7945-4763-A535-0605355E27C5}" type="presOf" srcId="{9672D0FE-FD98-44E8-8FC5-FFBDCB668F57}" destId="{CE78F072-7AD4-4A43-A208-DC8FCBDCD2F7}" srcOrd="1" destOrd="0" presId="urn:microsoft.com/office/officeart/2005/8/layout/vProcess5"/>
    <dgm:cxn modelId="{D1E4CB96-9478-452F-A156-091D26CEEAA3}" type="presParOf" srcId="{ADA37DD7-FAE6-400D-BADB-FFA90717EE37}" destId="{11BDA2D4-A28B-44C0-8BF4-56281698E2A4}" srcOrd="0" destOrd="0" presId="urn:microsoft.com/office/officeart/2005/8/layout/vProcess5"/>
    <dgm:cxn modelId="{6F4AC9C3-AC3C-45A6-8AD1-17606ED7811C}" type="presParOf" srcId="{ADA37DD7-FAE6-400D-BADB-FFA90717EE37}" destId="{DE27BCB7-FBBD-41AB-92A8-25BB82837D05}" srcOrd="1" destOrd="0" presId="urn:microsoft.com/office/officeart/2005/8/layout/vProcess5"/>
    <dgm:cxn modelId="{9101C07E-7895-4C79-B4E4-EAB2A62434A0}" type="presParOf" srcId="{ADA37DD7-FAE6-400D-BADB-FFA90717EE37}" destId="{BD948475-3A72-4282-A7E2-E1FA6E7405A3}" srcOrd="2" destOrd="0" presId="urn:microsoft.com/office/officeart/2005/8/layout/vProcess5"/>
    <dgm:cxn modelId="{2908EB15-0281-4924-A75D-32DFBC09C769}" type="presParOf" srcId="{ADA37DD7-FAE6-400D-BADB-FFA90717EE37}" destId="{1145D2C8-A92A-4865-87E9-A87784D21A56}" srcOrd="3" destOrd="0" presId="urn:microsoft.com/office/officeart/2005/8/layout/vProcess5"/>
    <dgm:cxn modelId="{B4EB4A32-D186-4FF2-8F1E-A5D7CB39D0DF}" type="presParOf" srcId="{ADA37DD7-FAE6-400D-BADB-FFA90717EE37}" destId="{DDE98724-F0BF-42B0-9DD4-2E7B480097DD}" srcOrd="4" destOrd="0" presId="urn:microsoft.com/office/officeart/2005/8/layout/vProcess5"/>
    <dgm:cxn modelId="{3F8F9DA0-C569-4496-BE37-0FDED1CB81A0}" type="presParOf" srcId="{ADA37DD7-FAE6-400D-BADB-FFA90717EE37}" destId="{35679B1A-FF17-4F85-9F41-FE26B7B9FE9C}" srcOrd="5" destOrd="0" presId="urn:microsoft.com/office/officeart/2005/8/layout/vProcess5"/>
    <dgm:cxn modelId="{F01F68B1-8BAE-49A8-BB0D-E45BDE005929}" type="presParOf" srcId="{ADA37DD7-FAE6-400D-BADB-FFA90717EE37}" destId="{31DC77D5-B016-41D1-BB6D-FA8DA5D830B1}" srcOrd="6" destOrd="0" presId="urn:microsoft.com/office/officeart/2005/8/layout/vProcess5"/>
    <dgm:cxn modelId="{388AA5E3-0A88-4E4E-A504-261435F078EC}" type="presParOf" srcId="{ADA37DD7-FAE6-400D-BADB-FFA90717EE37}" destId="{CE78F072-7AD4-4A43-A208-DC8FCBDCD2F7}" srcOrd="7" destOrd="0" presId="urn:microsoft.com/office/officeart/2005/8/layout/vProcess5"/>
    <dgm:cxn modelId="{526E40B5-A684-4B87-9F9F-14264C66854D}" type="presParOf" srcId="{ADA37DD7-FAE6-400D-BADB-FFA90717EE37}" destId="{D3536B8D-AD6A-4E46-83BB-0E4CC412B8E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665484-AC73-49BE-86DB-068BEE49E6D5}">
      <dsp:nvSpPr>
        <dsp:cNvPr id="0" name=""/>
        <dsp:cNvSpPr/>
      </dsp:nvSpPr>
      <dsp:spPr>
        <a:xfrm>
          <a:off x="8158" y="0"/>
          <a:ext cx="4876880" cy="1361140"/>
        </a:xfrm>
        <a:prstGeom prst="chevron">
          <a:avLst/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Пуск</a:t>
          </a:r>
        </a:p>
      </dsp:txBody>
      <dsp:txXfrm>
        <a:off x="8158" y="0"/>
        <a:ext cx="4876880" cy="1361140"/>
      </dsp:txXfrm>
    </dsp:sp>
    <dsp:sp modelId="{43838973-DC6C-4C75-BF48-FA67F144A4AA}">
      <dsp:nvSpPr>
        <dsp:cNvPr id="0" name=""/>
        <dsp:cNvSpPr/>
      </dsp:nvSpPr>
      <dsp:spPr>
        <a:xfrm>
          <a:off x="4397350" y="0"/>
          <a:ext cx="4876880" cy="1361140"/>
        </a:xfrm>
        <a:prstGeom prst="chevron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i="1" kern="1200" dirty="0">
              <a:solidFill>
                <a:srgbClr val="002060"/>
              </a:solidFill>
              <a:latin typeface="Verdana"/>
              <a:ea typeface="+mn-ea"/>
              <a:cs typeface="+mn-cs"/>
            </a:rPr>
            <a:t>Word</a:t>
          </a:r>
          <a:endParaRPr lang="uk-UA" sz="6500" b="1" i="1" kern="1200" dirty="0">
            <a:solidFill>
              <a:srgbClr val="002060"/>
            </a:solidFill>
            <a:latin typeface="Verdana"/>
            <a:ea typeface="+mn-ea"/>
            <a:cs typeface="+mn-cs"/>
          </a:endParaRPr>
        </a:p>
      </dsp:txBody>
      <dsp:txXfrm>
        <a:off x="4397350" y="0"/>
        <a:ext cx="4876880" cy="13611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530BDA-40E0-4283-878B-FC6AE150BE1B}">
      <dsp:nvSpPr>
        <dsp:cNvPr id="0" name=""/>
        <dsp:cNvSpPr/>
      </dsp:nvSpPr>
      <dsp:spPr>
        <a:xfrm rot="16200000">
          <a:off x="-298943" y="300371"/>
          <a:ext cx="4312175" cy="3711432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>
              <a:solidFill>
                <a:srgbClr val="002060"/>
              </a:solidFill>
            </a:rPr>
            <a:t>виконати Пуск </a:t>
          </a:r>
          <a:r>
            <a:rPr lang="uk-UA" sz="2800" i="1" kern="1200" dirty="0">
              <a:solidFill>
                <a:srgbClr val="002060"/>
              </a:solidFill>
              <a:latin typeface="Verdana"/>
              <a:ea typeface="+mn-ea"/>
              <a:cs typeface="+mn-cs"/>
              <a:sym typeface="Symbol" panose="05050102010706020507" pitchFamily="18" charset="2"/>
            </a:rPr>
            <a:t></a:t>
          </a:r>
          <a:r>
            <a:rPr lang="uk-UA" sz="2800" b="1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 </a:t>
          </a:r>
          <a:r>
            <a:rPr lang="uk-UA" sz="2800" i="1" kern="1200" noProof="0" dirty="0">
              <a:solidFill>
                <a:srgbClr val="002060"/>
              </a:solidFill>
            </a:rPr>
            <a:t>Microsoft Office Publisher;</a:t>
          </a:r>
          <a:endParaRPr lang="en-US" sz="2800" i="1" kern="1200" noProof="0" dirty="0">
            <a:solidFill>
              <a:srgbClr val="00206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i="1" kern="1200" noProof="0" dirty="0">
            <a:solidFill>
              <a:srgbClr val="00206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b="1" i="1" kern="1200" noProof="0" dirty="0">
            <a:solidFill>
              <a:srgbClr val="002060"/>
            </a:solidFill>
          </a:endParaRPr>
        </a:p>
      </dsp:txBody>
      <dsp:txXfrm rot="16200000">
        <a:off x="-298943" y="300371"/>
        <a:ext cx="4312175" cy="3711432"/>
      </dsp:txXfrm>
    </dsp:sp>
    <dsp:sp modelId="{0BA5B877-2575-498B-9CA2-699B202BB1F2}">
      <dsp:nvSpPr>
        <dsp:cNvPr id="0" name=""/>
        <dsp:cNvSpPr/>
      </dsp:nvSpPr>
      <dsp:spPr>
        <a:xfrm rot="16200000">
          <a:off x="3690845" y="300371"/>
          <a:ext cx="4312175" cy="3711432"/>
        </a:xfrm>
        <a:prstGeom prst="flowChartManualOperation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використати ярлик програми на Робочому столі або Панелі швидкого запуску;</a:t>
          </a:r>
          <a:endParaRPr lang="en-US" sz="2800" i="1" kern="1200" noProof="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b="1" i="1" kern="1200" noProof="0" dirty="0"/>
        </a:p>
      </dsp:txBody>
      <dsp:txXfrm rot="16200000">
        <a:off x="3690845" y="300371"/>
        <a:ext cx="4312175" cy="3711432"/>
      </dsp:txXfrm>
    </dsp:sp>
    <dsp:sp modelId="{DBED9B6A-D549-4C02-8841-4136E74A5AF8}">
      <dsp:nvSpPr>
        <dsp:cNvPr id="0" name=""/>
        <dsp:cNvSpPr/>
      </dsp:nvSpPr>
      <dsp:spPr>
        <a:xfrm rot="16200000">
          <a:off x="7680634" y="300371"/>
          <a:ext cx="4312175" cy="3711432"/>
        </a:xfrm>
        <a:prstGeom prst="flowChartManualOperation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u="none" kern="1200" noProof="0" dirty="0"/>
            <a:t>двічі клацнути на значку </a:t>
          </a:r>
          <a:r>
            <a:rPr lang="uk-UA" sz="2800" i="1" u="none" kern="1200" noProof="0" dirty="0" err="1"/>
            <a:t>файла</a:t>
          </a:r>
          <a:r>
            <a:rPr lang="uk-UA" sz="2800" i="1" u="none" kern="1200" noProof="0" dirty="0"/>
            <a:t> публікації Publisher.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b="1" i="1" kern="1200" noProof="0" dirty="0"/>
        </a:p>
      </dsp:txBody>
      <dsp:txXfrm rot="16200000">
        <a:off x="7680634" y="300371"/>
        <a:ext cx="4312175" cy="371143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502989" y="-842547"/>
          <a:ext cx="6552230" cy="6552230"/>
        </a:xfrm>
        <a:prstGeom prst="blockArc">
          <a:avLst>
            <a:gd name="adj1" fmla="val 18900000"/>
            <a:gd name="adj2" fmla="val 2700000"/>
            <a:gd name="adj3" fmla="val 33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49281" y="328301"/>
          <a:ext cx="11284339" cy="8405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432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Формат  </a:t>
          </a:r>
          <a:r>
            <a:rPr lang="uk-UA" sz="2000" b="1" i="1" kern="1200" noProof="0" dirty="0"/>
            <a:t>.</a:t>
          </a:r>
          <a:r>
            <a:rPr lang="uk-UA" sz="2000" b="1" i="1" kern="1200" noProof="0" dirty="0" err="1"/>
            <a:t>txt</a:t>
          </a:r>
          <a:r>
            <a:rPr lang="uk-UA" sz="2000" b="1" i="1" kern="1200" noProof="0" dirty="0"/>
            <a:t> </a:t>
          </a:r>
          <a:r>
            <a:rPr lang="uk-UA" sz="2000" i="1" kern="1200" noProof="0" dirty="0"/>
            <a:t>(</a:t>
          </a:r>
          <a:r>
            <a:rPr lang="uk-UA" sz="2000" i="1" kern="1200" noProof="0" dirty="0" err="1"/>
            <a:t>Text</a:t>
          </a:r>
          <a:r>
            <a:rPr lang="uk-UA" sz="2000" i="1" kern="1200" noProof="0" dirty="0"/>
            <a:t> — текст) — зберігається текст із поділом на абзаци без форматування. </a:t>
          </a:r>
        </a:p>
      </dsp:txBody>
      <dsp:txXfrm>
        <a:off x="549281" y="328301"/>
        <a:ext cx="11284339" cy="840528"/>
      </dsp:txXfrm>
    </dsp:sp>
    <dsp:sp modelId="{27878C57-BBF6-4C22-88FA-1C3D4933722D}">
      <dsp:nvSpPr>
        <dsp:cNvPr id="0" name=""/>
        <dsp:cNvSpPr/>
      </dsp:nvSpPr>
      <dsp:spPr>
        <a:xfrm>
          <a:off x="81306" y="280590"/>
          <a:ext cx="935950" cy="9359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78562" y="1347667"/>
          <a:ext cx="10855057" cy="104846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432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Формати </a:t>
          </a:r>
          <a:r>
            <a:rPr lang="uk-UA" sz="2000" b="1" i="1" kern="1200" noProof="0" dirty="0"/>
            <a:t>.</a:t>
          </a:r>
          <a:r>
            <a:rPr lang="uk-UA" sz="2000" b="1" i="1" kern="1200" noProof="0" dirty="0" err="1"/>
            <a:t>doc</a:t>
          </a:r>
          <a:r>
            <a:rPr lang="uk-UA" sz="2000" b="1" i="1" kern="1200" noProof="0" dirty="0"/>
            <a:t> </a:t>
          </a:r>
          <a:r>
            <a:rPr lang="uk-UA" sz="2000" i="1" kern="1200" noProof="0" dirty="0"/>
            <a:t>(</a:t>
          </a:r>
          <a:r>
            <a:rPr lang="uk-UA" sz="2000" i="1" kern="1200" noProof="0" dirty="0" err="1"/>
            <a:t>Document</a:t>
          </a:r>
          <a:r>
            <a:rPr lang="uk-UA" sz="2000" i="1" kern="1200" noProof="0" dirty="0"/>
            <a:t> — документ) і </a:t>
          </a:r>
          <a:r>
            <a:rPr lang="uk-UA" sz="2000" b="1" i="1" kern="1200" noProof="0" dirty="0"/>
            <a:t>.</a:t>
          </a:r>
          <a:r>
            <a:rPr lang="uk-UA" sz="2000" b="1" i="1" kern="1200" noProof="0" dirty="0" err="1"/>
            <a:t>docx</a:t>
          </a:r>
          <a:r>
            <a:rPr lang="uk-UA" sz="2000" b="1" i="1" kern="1200" noProof="0" dirty="0"/>
            <a:t> </a:t>
          </a:r>
          <a:r>
            <a:rPr lang="uk-UA" sz="2000" i="1" kern="1200" noProof="0" dirty="0"/>
            <a:t>(</a:t>
          </a:r>
          <a:r>
            <a:rPr lang="uk-UA" sz="2000" i="1" kern="1200" noProof="0" dirty="0" err="1"/>
            <a:t>Document</a:t>
          </a:r>
          <a:r>
            <a:rPr lang="uk-UA" sz="2000" i="1" kern="1200" noProof="0" dirty="0"/>
            <a:t> </a:t>
          </a:r>
          <a:r>
            <a:rPr lang="uk-UA" sz="2000" i="1" kern="1200" noProof="0" dirty="0" err="1"/>
            <a:t>OpenXML</a:t>
          </a:r>
          <a:r>
            <a:rPr lang="uk-UA" sz="2000" i="1" kern="1200" noProof="0" dirty="0"/>
            <a:t>) — зберігаються текст, рисунки, вставлені об’єкти, значення їх властивостей і форматування. </a:t>
          </a:r>
        </a:p>
      </dsp:txBody>
      <dsp:txXfrm>
        <a:off x="978562" y="1347667"/>
        <a:ext cx="10855057" cy="1048466"/>
      </dsp:txXfrm>
    </dsp:sp>
    <dsp:sp modelId="{E63EBB38-5984-4F74-98F1-254621592311}">
      <dsp:nvSpPr>
        <dsp:cNvPr id="0" name=""/>
        <dsp:cNvSpPr/>
      </dsp:nvSpPr>
      <dsp:spPr>
        <a:xfrm>
          <a:off x="510587" y="1403925"/>
          <a:ext cx="935950" cy="93595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78562" y="2506793"/>
          <a:ext cx="10855057" cy="97688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432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i="1" kern="1200" noProof="0" dirty="0">
              <a:solidFill>
                <a:srgbClr val="002060"/>
              </a:solidFill>
            </a:rPr>
            <a:t>Формат  </a:t>
          </a:r>
          <a:r>
            <a:rPr lang="uk-UA" sz="1900" b="1" i="1" kern="1200" noProof="0" dirty="0">
              <a:solidFill>
                <a:srgbClr val="002060"/>
              </a:solidFill>
            </a:rPr>
            <a:t>.</a:t>
          </a:r>
          <a:r>
            <a:rPr lang="uk-UA" sz="1900" b="1" i="1" kern="1200" noProof="0" dirty="0" err="1">
              <a:solidFill>
                <a:srgbClr val="002060"/>
              </a:solidFill>
            </a:rPr>
            <a:t>rtf</a:t>
          </a:r>
          <a:r>
            <a:rPr lang="uk-UA" sz="1900" b="1" i="1" kern="1200" noProof="0" dirty="0">
              <a:solidFill>
                <a:srgbClr val="002060"/>
              </a:solidFill>
            </a:rPr>
            <a:t> </a:t>
          </a:r>
          <a:r>
            <a:rPr lang="uk-UA" sz="1900" i="1" kern="1200" noProof="0" dirty="0">
              <a:solidFill>
                <a:srgbClr val="002060"/>
              </a:solidFill>
            </a:rPr>
            <a:t>(</a:t>
          </a:r>
          <a:r>
            <a:rPr lang="uk-UA" sz="1900" i="1" kern="1200" noProof="0" dirty="0" err="1">
              <a:solidFill>
                <a:srgbClr val="002060"/>
              </a:solidFill>
            </a:rPr>
            <a:t>Rich</a:t>
          </a:r>
          <a:r>
            <a:rPr lang="uk-UA" sz="1900" i="1" kern="1200" noProof="0" dirty="0">
              <a:solidFill>
                <a:srgbClr val="002060"/>
              </a:solidFill>
            </a:rPr>
            <a:t> </a:t>
          </a:r>
          <a:r>
            <a:rPr lang="uk-UA" sz="1900" i="1" kern="1200" noProof="0" dirty="0" err="1">
              <a:solidFill>
                <a:srgbClr val="002060"/>
              </a:solidFill>
            </a:rPr>
            <a:t>Text</a:t>
          </a:r>
          <a:r>
            <a:rPr lang="uk-UA" sz="1900" i="1" kern="1200" noProof="0" dirty="0">
              <a:solidFill>
                <a:srgbClr val="002060"/>
              </a:solidFill>
            </a:rPr>
            <a:t> </a:t>
          </a:r>
          <a:r>
            <a:rPr lang="uk-UA" sz="1900" i="1" kern="1200" noProof="0" dirty="0" err="1">
              <a:solidFill>
                <a:srgbClr val="002060"/>
              </a:solidFill>
            </a:rPr>
            <a:t>Format</a:t>
          </a:r>
          <a:r>
            <a:rPr lang="uk-UA" sz="1900" i="1" kern="1200" noProof="0" dirty="0">
              <a:solidFill>
                <a:srgbClr val="002060"/>
              </a:solidFill>
            </a:rPr>
            <a:t> — формат збагаченого тексту) — зберігаються текст, рисунки, вставлені об’єкти, додаткові відомості про форматування об’єктів; формат дозволяє опрацьовувати ці документи різними програмами.</a:t>
          </a:r>
        </a:p>
      </dsp:txBody>
      <dsp:txXfrm>
        <a:off x="978562" y="2506793"/>
        <a:ext cx="10855057" cy="976884"/>
      </dsp:txXfrm>
    </dsp:sp>
    <dsp:sp modelId="{D13D7DA6-9D1E-4150-A6AE-C6ABC36166D5}">
      <dsp:nvSpPr>
        <dsp:cNvPr id="0" name=""/>
        <dsp:cNvSpPr/>
      </dsp:nvSpPr>
      <dsp:spPr>
        <a:xfrm>
          <a:off x="510587" y="2527260"/>
          <a:ext cx="935950" cy="93595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49281" y="3630127"/>
          <a:ext cx="11284339" cy="97688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432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i="1" kern="1200" noProof="0" dirty="0"/>
            <a:t>Формат  </a:t>
          </a:r>
          <a:r>
            <a:rPr lang="uk-UA" sz="1900" b="1" i="1" kern="1200" noProof="0" dirty="0"/>
            <a:t>.</a:t>
          </a:r>
          <a:r>
            <a:rPr lang="uk-UA" sz="1900" b="1" i="1" kern="1200" noProof="0" dirty="0" err="1"/>
            <a:t>pdf</a:t>
          </a:r>
          <a:r>
            <a:rPr lang="uk-UA" sz="1900" b="1" i="1" kern="1200" noProof="0" dirty="0"/>
            <a:t>  </a:t>
          </a:r>
          <a:r>
            <a:rPr lang="uk-UA" sz="1900" i="1" kern="1200" noProof="0" dirty="0"/>
            <a:t>(</a:t>
          </a:r>
          <a:r>
            <a:rPr lang="uk-UA" sz="1900" i="1" kern="1200" noProof="0" dirty="0" err="1"/>
            <a:t>Portable</a:t>
          </a:r>
          <a:r>
            <a:rPr lang="uk-UA" sz="1900" i="1" kern="1200" noProof="0" dirty="0"/>
            <a:t> </a:t>
          </a:r>
          <a:r>
            <a:rPr lang="uk-UA" sz="1900" i="1" kern="1200" noProof="0" dirty="0" err="1"/>
            <a:t>Document</a:t>
          </a:r>
          <a:r>
            <a:rPr lang="uk-UA" sz="1900" i="1" kern="1200" noProof="0" dirty="0"/>
            <a:t> </a:t>
          </a:r>
          <a:r>
            <a:rPr lang="uk-UA" sz="1900" i="1" kern="1200" noProof="0" dirty="0" err="1"/>
            <a:t>Format</a:t>
          </a:r>
          <a:r>
            <a:rPr lang="uk-UA" sz="1900" i="1" kern="1200" noProof="0" dirty="0"/>
            <a:t> — формат портативного документа) — документ виглядає як малюнок, тому його вигляд не змінюється під час відкриття на різних пристроях. </a:t>
          </a:r>
        </a:p>
      </dsp:txBody>
      <dsp:txXfrm>
        <a:off x="549281" y="3630127"/>
        <a:ext cx="11284339" cy="976884"/>
      </dsp:txXfrm>
    </dsp:sp>
    <dsp:sp modelId="{AA2029A9-878F-42BF-A694-5944B1AD983E}">
      <dsp:nvSpPr>
        <dsp:cNvPr id="0" name=""/>
        <dsp:cNvSpPr/>
      </dsp:nvSpPr>
      <dsp:spPr>
        <a:xfrm>
          <a:off x="81306" y="3650595"/>
          <a:ext cx="935950" cy="93595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38462" y="202115"/>
          <a:ext cx="923082" cy="64615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1</a:t>
          </a:r>
        </a:p>
      </dsp:txBody>
      <dsp:txXfrm rot="5400000">
        <a:off x="-138462" y="202115"/>
        <a:ext cx="923082" cy="646157"/>
      </dsp:txXfrm>
    </dsp:sp>
    <dsp:sp modelId="{3F244AEF-BD16-4508-9A5A-9640B519654B}">
      <dsp:nvSpPr>
        <dsp:cNvPr id="0" name=""/>
        <dsp:cNvSpPr/>
      </dsp:nvSpPr>
      <dsp:spPr>
        <a:xfrm rot="5400000">
          <a:off x="5988801" y="-5338179"/>
          <a:ext cx="718696" cy="11403984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Вибрати відповідний рівень доступу до </a:t>
          </a:r>
          <a:r>
            <a:rPr lang="uk-UA" sz="2400" i="1" kern="1200" noProof="0" dirty="0" err="1">
              <a:solidFill>
                <a:schemeClr val="bg1"/>
              </a:solidFill>
            </a:rPr>
            <a:t>файла</a:t>
          </a:r>
          <a:r>
            <a:rPr lang="uk-UA" sz="2400" i="1" kern="1200" noProof="0" dirty="0">
              <a:solidFill>
                <a:schemeClr val="bg1"/>
              </a:solidFill>
            </a:rPr>
            <a:t> чи папки (редагувати, коментувати, переглядати).</a:t>
          </a:r>
        </a:p>
      </dsp:txBody>
      <dsp:txXfrm rot="5400000">
        <a:off x="5988801" y="-5338179"/>
        <a:ext cx="718696" cy="11403984"/>
      </dsp:txXfrm>
    </dsp:sp>
    <dsp:sp modelId="{CA699784-EE11-48B7-BD5B-E6C7811778B0}">
      <dsp:nvSpPr>
        <dsp:cNvPr id="0" name=""/>
        <dsp:cNvSpPr/>
      </dsp:nvSpPr>
      <dsp:spPr>
        <a:xfrm rot="5400000">
          <a:off x="-138462" y="1055155"/>
          <a:ext cx="923082" cy="646157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2</a:t>
          </a:r>
        </a:p>
      </dsp:txBody>
      <dsp:txXfrm rot="5400000">
        <a:off x="-138462" y="1055155"/>
        <a:ext cx="923082" cy="646157"/>
      </dsp:txXfrm>
    </dsp:sp>
    <dsp:sp modelId="{E5CB376A-E1F5-4E26-86CA-E248F361C893}">
      <dsp:nvSpPr>
        <dsp:cNvPr id="0" name=""/>
        <dsp:cNvSpPr/>
      </dsp:nvSpPr>
      <dsp:spPr>
        <a:xfrm rot="5400000">
          <a:off x="5978913" y="-4485296"/>
          <a:ext cx="738472" cy="11403984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Скопіювати посилання вибором кнопки </a:t>
          </a:r>
          <a:r>
            <a:rPr lang="uk-UA" sz="2400" b="1" i="1" kern="1200" noProof="0" dirty="0">
              <a:solidFill>
                <a:schemeClr val="bg1"/>
              </a:solidFill>
            </a:rPr>
            <a:t>Копіювати посилання</a:t>
          </a:r>
          <a:r>
            <a:rPr lang="uk-UA" sz="2400" i="1" kern="1200" noProof="0" dirty="0">
              <a:solidFill>
                <a:schemeClr val="bg1"/>
              </a:solidFill>
            </a:rPr>
            <a:t>.</a:t>
          </a:r>
        </a:p>
      </dsp:txBody>
      <dsp:txXfrm rot="5400000">
        <a:off x="5978913" y="-4485296"/>
        <a:ext cx="738472" cy="11403984"/>
      </dsp:txXfrm>
    </dsp:sp>
    <dsp:sp modelId="{D547829D-0660-4ECE-8B9B-4DD150AEB617}">
      <dsp:nvSpPr>
        <dsp:cNvPr id="0" name=""/>
        <dsp:cNvSpPr/>
      </dsp:nvSpPr>
      <dsp:spPr>
        <a:xfrm rot="5400000">
          <a:off x="-138462" y="1908196"/>
          <a:ext cx="923082" cy="64615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>
              <a:solidFill>
                <a:srgbClr val="002060"/>
              </a:solidFill>
            </a:rPr>
            <a:t>3</a:t>
          </a:r>
        </a:p>
      </dsp:txBody>
      <dsp:txXfrm rot="5400000">
        <a:off x="-138462" y="1908196"/>
        <a:ext cx="923082" cy="646157"/>
      </dsp:txXfrm>
    </dsp:sp>
    <dsp:sp modelId="{9E04A936-A0BD-4697-B593-D6F4E69814DB}">
      <dsp:nvSpPr>
        <dsp:cNvPr id="0" name=""/>
        <dsp:cNvSpPr/>
      </dsp:nvSpPr>
      <dsp:spPr>
        <a:xfrm rot="5400000">
          <a:off x="5978913" y="-3632256"/>
          <a:ext cx="738472" cy="11403984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1" kern="1200" noProof="0" dirty="0">
              <a:solidFill>
                <a:srgbClr val="002060"/>
              </a:solidFill>
            </a:rPr>
            <a:t>Вибрати кнопку </a:t>
          </a:r>
          <a:r>
            <a:rPr lang="uk-UA" sz="2400" b="1" i="1" kern="1200" noProof="0" dirty="0">
              <a:solidFill>
                <a:srgbClr val="002060"/>
              </a:solidFill>
            </a:rPr>
            <a:t>Готово</a:t>
          </a:r>
          <a:r>
            <a:rPr lang="uk-UA" sz="2400" i="1" kern="1200" noProof="0" dirty="0">
              <a:solidFill>
                <a:srgbClr val="002060"/>
              </a:solidFill>
            </a:rPr>
            <a:t>.</a:t>
          </a:r>
        </a:p>
      </dsp:txBody>
      <dsp:txXfrm rot="5400000">
        <a:off x="5978913" y="-3632256"/>
        <a:ext cx="738472" cy="11403984"/>
      </dsp:txXfrm>
    </dsp:sp>
    <dsp:sp modelId="{52803C1C-157C-4C4C-B9E1-A477114FB6F8}">
      <dsp:nvSpPr>
        <dsp:cNvPr id="0" name=""/>
        <dsp:cNvSpPr/>
      </dsp:nvSpPr>
      <dsp:spPr>
        <a:xfrm rot="5400000">
          <a:off x="-138462" y="2761236"/>
          <a:ext cx="923082" cy="64615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4</a:t>
          </a:r>
        </a:p>
      </dsp:txBody>
      <dsp:txXfrm rot="5400000">
        <a:off x="-138462" y="2761236"/>
        <a:ext cx="923082" cy="646157"/>
      </dsp:txXfrm>
    </dsp:sp>
    <dsp:sp modelId="{2DAD2266-D1F5-4340-BFC3-C47B398908AF}">
      <dsp:nvSpPr>
        <dsp:cNvPr id="0" name=""/>
        <dsp:cNvSpPr/>
      </dsp:nvSpPr>
      <dsp:spPr>
        <a:xfrm rot="5400000">
          <a:off x="5978913" y="-2779216"/>
          <a:ext cx="738472" cy="11403984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Надіслати це посилання потрібним користувачам або розмістити його на деякому веб-ресурсі.</a:t>
          </a:r>
        </a:p>
      </dsp:txBody>
      <dsp:txXfrm rot="5400000">
        <a:off x="5978913" y="-2779216"/>
        <a:ext cx="738472" cy="1140398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27BCB7-FBBD-41AB-92A8-25BB82837D05}">
      <dsp:nvSpPr>
        <dsp:cNvPr id="0" name=""/>
        <dsp:cNvSpPr/>
      </dsp:nvSpPr>
      <dsp:spPr>
        <a:xfrm>
          <a:off x="0" y="0"/>
          <a:ext cx="10093705" cy="13899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noProof="0" dirty="0">
              <a:solidFill>
                <a:srgbClr val="002060"/>
              </a:solidFill>
            </a:rPr>
            <a:t>перший етап — теоретичний, який передбачає формування цілей і задач, визначення об’єкта, виявлення зовнішніх закономірностей і зв’язків;</a:t>
          </a:r>
        </a:p>
      </dsp:txBody>
      <dsp:txXfrm>
        <a:off x="0" y="0"/>
        <a:ext cx="8675286" cy="1389925"/>
      </dsp:txXfrm>
    </dsp:sp>
    <dsp:sp modelId="{BD948475-3A72-4282-A7E2-E1FA6E7405A3}">
      <dsp:nvSpPr>
        <dsp:cNvPr id="0" name=""/>
        <dsp:cNvSpPr/>
      </dsp:nvSpPr>
      <dsp:spPr>
        <a:xfrm>
          <a:off x="890621" y="1621580"/>
          <a:ext cx="10093705" cy="1389925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noProof="0" dirty="0"/>
            <a:t>другий етап — методичний, який пов’язаний зі складанням технологічної карти/схеми управління, вибором і обґрунтуванням засобів, методів і процедур;</a:t>
          </a:r>
        </a:p>
      </dsp:txBody>
      <dsp:txXfrm>
        <a:off x="890621" y="1621580"/>
        <a:ext cx="8299632" cy="1389925"/>
      </dsp:txXfrm>
    </dsp:sp>
    <dsp:sp modelId="{1145D2C8-A92A-4865-87E9-A87784D21A56}">
      <dsp:nvSpPr>
        <dsp:cNvPr id="0" name=""/>
        <dsp:cNvSpPr/>
      </dsp:nvSpPr>
      <dsp:spPr>
        <a:xfrm>
          <a:off x="1781242" y="3243160"/>
          <a:ext cx="10093705" cy="13899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noProof="0" dirty="0"/>
            <a:t>третій етап — процедурний, який передбачає реалізацію практичної діяльності технологічного проекту</a:t>
          </a:r>
        </a:p>
      </dsp:txBody>
      <dsp:txXfrm>
        <a:off x="1781242" y="3243160"/>
        <a:ext cx="8299632" cy="1389925"/>
      </dsp:txXfrm>
    </dsp:sp>
    <dsp:sp modelId="{DDE98724-F0BF-42B0-9DD4-2E7B480097DD}">
      <dsp:nvSpPr>
        <dsp:cNvPr id="0" name=""/>
        <dsp:cNvSpPr/>
      </dsp:nvSpPr>
      <dsp:spPr>
        <a:xfrm>
          <a:off x="9190254" y="1054027"/>
          <a:ext cx="903451" cy="903451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b="1" i="1" kern="1200"/>
        </a:p>
      </dsp:txBody>
      <dsp:txXfrm>
        <a:off x="9190254" y="1054027"/>
        <a:ext cx="903451" cy="903451"/>
      </dsp:txXfrm>
    </dsp:sp>
    <dsp:sp modelId="{35679B1A-FF17-4F85-9F41-FE26B7B9FE9C}">
      <dsp:nvSpPr>
        <dsp:cNvPr id="0" name=""/>
        <dsp:cNvSpPr/>
      </dsp:nvSpPr>
      <dsp:spPr>
        <a:xfrm>
          <a:off x="10080875" y="2666340"/>
          <a:ext cx="903451" cy="903451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b="1" i="1" kern="1200"/>
        </a:p>
      </dsp:txBody>
      <dsp:txXfrm>
        <a:off x="10080875" y="2666340"/>
        <a:ext cx="903451" cy="903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CA51221C-393E-4FE7-AED2-E07CE01EF0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26.03.2020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26.03.2020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66537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1</a:t>
            </a: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0</a:t>
            </a:r>
            <a:b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</a:b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26.03.2020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26.03.2020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26.03.2020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26.03.2020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26.03.2020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26.03.2020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26.03.2020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26.03.2020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24586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Програмні засоби обробки документів та інформації. Види систем обробки текстів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10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2" descr="document, refresh, reload icon">
            <a:extLst>
              <a:ext uri="{FF2B5EF4-FFF2-40B4-BE49-F238E27FC236}">
                <a16:creationId xmlns="" xmlns:a16="http://schemas.microsoft.com/office/drawing/2014/main" id="{F918B6B7-B05B-4F85-A92B-1053A30BE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5" t="3718" r="3822" b="3718"/>
          <a:stretch/>
        </p:blipFill>
        <p:spPr bwMode="auto">
          <a:xfrm>
            <a:off x="6387465" y="3678939"/>
            <a:ext cx="2299830" cy="22998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Microsoft Word Icon - Microsoft Office New Icon Clipart (900x900), Png Download">
            <a:extLst>
              <a:ext uri="{FF2B5EF4-FFF2-40B4-BE49-F238E27FC236}">
                <a16:creationId xmlns="" xmlns:a16="http://schemas.microsoft.com/office/drawing/2014/main" id="{458A649C-46D0-48BC-9F5B-B0F792229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623" y="3674755"/>
            <a:ext cx="2627904" cy="2299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34924" t="55493" r="63195" b="8187"/>
          <a:stretch>
            <a:fillRect/>
          </a:stretch>
        </p:blipFill>
        <p:spPr bwMode="auto">
          <a:xfrm rot="16200000">
            <a:off x="9011845" y="3677844"/>
            <a:ext cx="786714" cy="557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засоби обробки документів та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42C9758-D505-4D3D-B3D8-9E1428D8D2C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692" y="2917950"/>
            <a:ext cx="10950616" cy="3486764"/>
          </a:xfrm>
          <a:prstGeom prst="rect">
            <a:avLst/>
          </a:prstGeom>
        </p:spPr>
      </p:pic>
      <p:graphicFrame>
        <p:nvGraphicFramePr>
          <p:cNvPr id="8" name="Схема 7">
            <a:extLst>
              <a:ext uri="{FF2B5EF4-FFF2-40B4-BE49-F238E27FC236}">
                <a16:creationId xmlns="" xmlns:a16="http://schemas.microsoft.com/office/drawing/2014/main" id="{9D3F84AD-7B3B-4773-8CBD-A738288B513C}"/>
              </a:ext>
            </a:extLst>
          </p:cNvPr>
          <p:cNvGraphicFramePr/>
          <p:nvPr/>
        </p:nvGraphicFramePr>
        <p:xfrm>
          <a:off x="1291767" y="1381595"/>
          <a:ext cx="9282389" cy="1361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A66376F6-AE8F-4540-AA32-D58C8A4BCFAC}"/>
              </a:ext>
            </a:extLst>
          </p:cNvPr>
          <p:cNvSpPr/>
          <p:nvPr/>
        </p:nvSpPr>
        <p:spPr>
          <a:xfrm>
            <a:off x="1317629" y="3303325"/>
            <a:ext cx="2583931" cy="4400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="" xmlns:a16="http://schemas.microsoft.com/office/drawing/2014/main" id="{47E50D7C-9384-4185-AEA8-0786D0BB63E1}"/>
              </a:ext>
            </a:extLst>
          </p:cNvPr>
          <p:cNvSpPr/>
          <p:nvPr/>
        </p:nvSpPr>
        <p:spPr>
          <a:xfrm rot="18900000">
            <a:off x="1740911" y="266324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7EB4D97C-6C94-49B0-AB44-46034D10E006}"/>
              </a:ext>
            </a:extLst>
          </p:cNvPr>
          <p:cNvSpPr/>
          <p:nvPr/>
        </p:nvSpPr>
        <p:spPr>
          <a:xfrm>
            <a:off x="620693" y="5941693"/>
            <a:ext cx="568028" cy="4400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="" xmlns:a16="http://schemas.microsoft.com/office/drawing/2014/main" id="{F86B8718-0C9D-42B9-BCFA-0540010B056B}"/>
              </a:ext>
            </a:extLst>
          </p:cNvPr>
          <p:cNvSpPr/>
          <p:nvPr/>
        </p:nvSpPr>
        <p:spPr>
          <a:xfrm rot="18900000">
            <a:off x="830615" y="530415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="" xmlns:p14="http://schemas.microsoft.com/office/powerpoint/2010/main" val="1801076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665484-AC73-49BE-86DB-068BEE49E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AD665484-AC73-49BE-86DB-068BEE49E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838973-DC6C-4C75-BF48-FA67F144A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43838973-DC6C-4C75-BF48-FA67F144A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Вікно текстового процесора Word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031A239-BA39-47A9-BD21-254ABC728C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680586"/>
            <a:ext cx="11544300" cy="4910848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F1CD9191-C7AB-4FFA-9C90-7FA52F024114}"/>
              </a:ext>
            </a:extLst>
          </p:cNvPr>
          <p:cNvSpPr/>
          <p:nvPr/>
        </p:nvSpPr>
        <p:spPr>
          <a:xfrm>
            <a:off x="342596" y="2011176"/>
            <a:ext cx="613714" cy="34721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BDEB897E-278D-4CF0-A6F3-9E9C3159C743}"/>
              </a:ext>
            </a:extLst>
          </p:cNvPr>
          <p:cNvSpPr/>
          <p:nvPr/>
        </p:nvSpPr>
        <p:spPr>
          <a:xfrm>
            <a:off x="342596" y="1663962"/>
            <a:ext cx="2210104" cy="34721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80DEE4B-26CE-4ECC-B90B-9381932D830B}"/>
              </a:ext>
            </a:extLst>
          </p:cNvPr>
          <p:cNvSpPr txBox="1"/>
          <p:nvPr/>
        </p:nvSpPr>
        <p:spPr>
          <a:xfrm>
            <a:off x="72721" y="1160602"/>
            <a:ext cx="5170648" cy="461665"/>
          </a:xfrm>
          <a:prstGeom prst="wedgeRectCallout">
            <a:avLst>
              <a:gd name="adj1" fmla="val -36523"/>
              <a:gd name="adj2" fmla="val 8394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Панель швидкого доступу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DE245AFB-C5E5-47E1-BCA3-D8317EFADF2F}"/>
              </a:ext>
            </a:extLst>
          </p:cNvPr>
          <p:cNvSpPr/>
          <p:nvPr/>
        </p:nvSpPr>
        <p:spPr>
          <a:xfrm>
            <a:off x="975056" y="2011176"/>
            <a:ext cx="10874348" cy="34721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C4C0758-4855-419B-929E-7D656C5FD852}"/>
              </a:ext>
            </a:extLst>
          </p:cNvPr>
          <p:cNvSpPr txBox="1"/>
          <p:nvPr/>
        </p:nvSpPr>
        <p:spPr>
          <a:xfrm>
            <a:off x="5483255" y="1160601"/>
            <a:ext cx="2445925" cy="461665"/>
          </a:xfrm>
          <a:prstGeom prst="wedgeRectCallout">
            <a:avLst>
              <a:gd name="adj1" fmla="val -46544"/>
              <a:gd name="adj2" fmla="val 15540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Вкладки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="" xmlns:a16="http://schemas.microsoft.com/office/drawing/2014/main" id="{9C15C5E3-9A8F-4A71-86A1-5BDA76C65A65}"/>
              </a:ext>
            </a:extLst>
          </p:cNvPr>
          <p:cNvSpPr/>
          <p:nvPr/>
        </p:nvSpPr>
        <p:spPr>
          <a:xfrm>
            <a:off x="342596" y="2358390"/>
            <a:ext cx="11506808" cy="89687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A378DC9-7CE5-4DE0-B5C5-98FA2B36F8E2}"/>
              </a:ext>
            </a:extLst>
          </p:cNvPr>
          <p:cNvSpPr txBox="1"/>
          <p:nvPr/>
        </p:nvSpPr>
        <p:spPr>
          <a:xfrm>
            <a:off x="8169066" y="1160601"/>
            <a:ext cx="2445925" cy="461665"/>
          </a:xfrm>
          <a:prstGeom prst="wedgeRectCallout">
            <a:avLst>
              <a:gd name="adj1" fmla="val -61801"/>
              <a:gd name="adj2" fmla="val 24325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Стрічка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9500F72-51DC-422A-B27C-E377ECD382BA}"/>
              </a:ext>
            </a:extLst>
          </p:cNvPr>
          <p:cNvSpPr txBox="1"/>
          <p:nvPr/>
        </p:nvSpPr>
        <p:spPr>
          <a:xfrm>
            <a:off x="72721" y="3307222"/>
            <a:ext cx="2917928" cy="461665"/>
          </a:xfrm>
          <a:prstGeom prst="wedgeRectCallout">
            <a:avLst>
              <a:gd name="adj1" fmla="val -30717"/>
              <a:gd name="adj2" fmla="val -28373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Вкладка файл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80FD232B-F113-4221-8801-38F03A10F89B}"/>
              </a:ext>
            </a:extLst>
          </p:cNvPr>
          <p:cNvSpPr/>
          <p:nvPr/>
        </p:nvSpPr>
        <p:spPr>
          <a:xfrm>
            <a:off x="2257355" y="2364522"/>
            <a:ext cx="2425136" cy="896874"/>
          </a:xfrm>
          <a:prstGeom prst="rect">
            <a:avLst/>
          </a:prstGeom>
          <a:solidFill>
            <a:srgbClr val="7030A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7889824-0FAC-4C52-8FD5-54B95D55A28D}"/>
              </a:ext>
            </a:extLst>
          </p:cNvPr>
          <p:cNvSpPr txBox="1"/>
          <p:nvPr/>
        </p:nvSpPr>
        <p:spPr>
          <a:xfrm>
            <a:off x="3241778" y="3307221"/>
            <a:ext cx="3650394" cy="461665"/>
          </a:xfrm>
          <a:prstGeom prst="wedgeRectCallout">
            <a:avLst>
              <a:gd name="adj1" fmla="val -37587"/>
              <a:gd name="adj2" fmla="val -10886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Група інструментів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="" xmlns:a16="http://schemas.microsoft.com/office/drawing/2014/main" id="{C9FA925A-16BA-4CE3-8B4E-6357F931168F}"/>
              </a:ext>
            </a:extLst>
          </p:cNvPr>
          <p:cNvSpPr/>
          <p:nvPr/>
        </p:nvSpPr>
        <p:spPr>
          <a:xfrm>
            <a:off x="2194826" y="3814711"/>
            <a:ext cx="7875005" cy="251067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5E8717F-ECD0-46CD-BD92-381F8559882E}"/>
              </a:ext>
            </a:extLst>
          </p:cNvPr>
          <p:cNvSpPr txBox="1"/>
          <p:nvPr/>
        </p:nvSpPr>
        <p:spPr>
          <a:xfrm>
            <a:off x="68804" y="3931371"/>
            <a:ext cx="2917928" cy="830997"/>
          </a:xfrm>
          <a:prstGeom prst="wedgeRectCallout">
            <a:avLst>
              <a:gd name="adj1" fmla="val 46749"/>
              <a:gd name="adj2" fmla="val 10939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Робоча область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="" xmlns:a16="http://schemas.microsoft.com/office/drawing/2014/main" id="{2A5A0E45-6807-4B14-9E84-8BDC2E50F97A}"/>
              </a:ext>
            </a:extLst>
          </p:cNvPr>
          <p:cNvSpPr/>
          <p:nvPr/>
        </p:nvSpPr>
        <p:spPr>
          <a:xfrm>
            <a:off x="342596" y="6325384"/>
            <a:ext cx="11525554" cy="26604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BC86DF8-499B-478C-A2C5-D8DAFDD17532}"/>
              </a:ext>
            </a:extLst>
          </p:cNvPr>
          <p:cNvSpPr txBox="1"/>
          <p:nvPr/>
        </p:nvSpPr>
        <p:spPr>
          <a:xfrm>
            <a:off x="68804" y="5516789"/>
            <a:ext cx="2445925" cy="461665"/>
          </a:xfrm>
          <a:prstGeom prst="wedgeRectCallout">
            <a:avLst>
              <a:gd name="adj1" fmla="val 49037"/>
              <a:gd name="adj2" fmla="val 13498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Рядок стану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="" xmlns:a16="http://schemas.microsoft.com/office/drawing/2014/main" id="{2ED0669F-D119-46C8-AAA9-38CA3BF21578}"/>
              </a:ext>
            </a:extLst>
          </p:cNvPr>
          <p:cNvSpPr/>
          <p:nvPr/>
        </p:nvSpPr>
        <p:spPr>
          <a:xfrm>
            <a:off x="11643360" y="3255391"/>
            <a:ext cx="206044" cy="306999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9EE944F-0127-48A2-B4F9-431FC132BD4B}"/>
              </a:ext>
            </a:extLst>
          </p:cNvPr>
          <p:cNvSpPr txBox="1"/>
          <p:nvPr/>
        </p:nvSpPr>
        <p:spPr>
          <a:xfrm>
            <a:off x="8388315" y="3369939"/>
            <a:ext cx="2917928" cy="830997"/>
          </a:xfrm>
          <a:prstGeom prst="wedgeRectCallout">
            <a:avLst>
              <a:gd name="adj1" fmla="val 65565"/>
              <a:gd name="adj2" fmla="val -1928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Смуга прокручування</a:t>
            </a:r>
          </a:p>
        </p:txBody>
      </p:sp>
      <p:sp>
        <p:nvSpPr>
          <p:cNvPr id="24" name="Прямокутник 23">
            <a:extLst>
              <a:ext uri="{FF2B5EF4-FFF2-40B4-BE49-F238E27FC236}">
                <a16:creationId xmlns="" xmlns:a16="http://schemas.microsoft.com/office/drawing/2014/main" id="{F9439AE4-D6C1-45E6-8FFC-2BAB6D2CB0EC}"/>
              </a:ext>
            </a:extLst>
          </p:cNvPr>
          <p:cNvSpPr/>
          <p:nvPr/>
        </p:nvSpPr>
        <p:spPr>
          <a:xfrm>
            <a:off x="4861559" y="4048036"/>
            <a:ext cx="261851" cy="461664"/>
          </a:xfrm>
          <a:prstGeom prst="rect">
            <a:avLst/>
          </a:prstGeom>
          <a:solidFill>
            <a:srgbClr val="7030A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BB0D34A-4DB8-40DA-BCBB-EAEC19F655F1}"/>
              </a:ext>
            </a:extLst>
          </p:cNvPr>
          <p:cNvSpPr txBox="1"/>
          <p:nvPr/>
        </p:nvSpPr>
        <p:spPr>
          <a:xfrm>
            <a:off x="5180865" y="4758265"/>
            <a:ext cx="1830270" cy="461665"/>
          </a:xfrm>
          <a:prstGeom prst="wedgeRectCallout">
            <a:avLst>
              <a:gd name="adj1" fmla="val -60048"/>
              <a:gd name="adj2" fmla="val -13865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Курсор</a:t>
            </a:r>
          </a:p>
        </p:txBody>
      </p:sp>
      <p:sp>
        <p:nvSpPr>
          <p:cNvPr id="26" name="Прямокутник 25">
            <a:extLst>
              <a:ext uri="{FF2B5EF4-FFF2-40B4-BE49-F238E27FC236}">
                <a16:creationId xmlns="" xmlns:a16="http://schemas.microsoft.com/office/drawing/2014/main" id="{0A6828FA-EF5F-4714-AE4C-6977B5F2B240}"/>
              </a:ext>
            </a:extLst>
          </p:cNvPr>
          <p:cNvSpPr/>
          <p:nvPr/>
        </p:nvSpPr>
        <p:spPr>
          <a:xfrm>
            <a:off x="10069831" y="6325382"/>
            <a:ext cx="1315082" cy="266049"/>
          </a:xfrm>
          <a:prstGeom prst="rect">
            <a:avLst/>
          </a:prstGeom>
          <a:solidFill>
            <a:srgbClr val="7030A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10ABCAB-8F02-43E5-B0AA-D63A9023D974}"/>
              </a:ext>
            </a:extLst>
          </p:cNvPr>
          <p:cNvSpPr txBox="1"/>
          <p:nvPr/>
        </p:nvSpPr>
        <p:spPr>
          <a:xfrm>
            <a:off x="7220729" y="4586025"/>
            <a:ext cx="4295108" cy="1200329"/>
          </a:xfrm>
          <a:prstGeom prst="wedgeRectCallout">
            <a:avLst>
              <a:gd name="adj1" fmla="val 36722"/>
              <a:gd name="adj2" fmla="val 9940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Кнопки та повзунок установлення масштабу</a:t>
            </a:r>
          </a:p>
        </p:txBody>
      </p:sp>
    </p:spTree>
    <p:extLst>
      <p:ext uri="{BB962C8B-B14F-4D97-AF65-F5344CB8AC3E}">
        <p14:creationId xmlns="" xmlns:p14="http://schemas.microsoft.com/office/powerpoint/2010/main" val="1486031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засоби обробки документів та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Настільна видавнича система</a:t>
            </a:r>
            <a:r>
              <a:rPr lang="uk-UA" sz="2800" b="1" i="1" kern="0" dirty="0">
                <a:solidFill>
                  <a:schemeClr val="bg1"/>
                </a:solidFill>
              </a:rPr>
              <a:t> — це програма, за допомогою якої можна створювати високоякісні оригінал-макети, що містять текст і графічні зображення для тиражування в друкарні.</a:t>
            </a:r>
          </a:p>
        </p:txBody>
      </p:sp>
      <p:grpSp>
        <p:nvGrpSpPr>
          <p:cNvPr id="3" name="Групувати 2">
            <a:extLst>
              <a:ext uri="{FF2B5EF4-FFF2-40B4-BE49-F238E27FC236}">
                <a16:creationId xmlns="" xmlns:a16="http://schemas.microsoft.com/office/drawing/2014/main" id="{A59537C9-C78A-4285-8977-85B0EC3CC8C1}"/>
              </a:ext>
            </a:extLst>
          </p:cNvPr>
          <p:cNvGrpSpPr/>
          <p:nvPr/>
        </p:nvGrpSpPr>
        <p:grpSpPr>
          <a:xfrm>
            <a:off x="72007" y="3144368"/>
            <a:ext cx="5972332" cy="3237381"/>
            <a:chOff x="72007" y="3144368"/>
            <a:chExt cx="5972332" cy="3237381"/>
          </a:xfrm>
        </p:grpSpPr>
        <p:sp>
          <p:nvSpPr>
            <p:cNvPr id="7" name="Прямокутник 6">
              <a:extLst>
                <a:ext uri="{FF2B5EF4-FFF2-40B4-BE49-F238E27FC236}">
                  <a16:creationId xmlns="" xmlns:a16="http://schemas.microsoft.com/office/drawing/2014/main" id="{144DF371-19E8-44D8-B388-9DDDD1939A8C}"/>
                </a:ext>
              </a:extLst>
            </p:cNvPr>
            <p:cNvSpPr/>
            <p:nvPr/>
          </p:nvSpPr>
          <p:spPr>
            <a:xfrm>
              <a:off x="72007" y="3144368"/>
              <a:ext cx="5972332" cy="323738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i="1" kern="0" dirty="0">
                  <a:solidFill>
                    <a:srgbClr val="FFFFFF"/>
                  </a:solidFill>
                </a:rPr>
                <a:t>Adobe</a:t>
              </a:r>
              <a:endParaRPr lang="uk-UA" sz="3600" b="1" i="1" kern="0" dirty="0">
                <a:solidFill>
                  <a:srgbClr val="FFFFFF"/>
                </a:solidFill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i="1" kern="0" dirty="0">
                  <a:solidFill>
                    <a:srgbClr val="FFFFFF"/>
                  </a:solidFill>
                </a:rPr>
                <a:t>InDesign</a:t>
              </a:r>
              <a:endParaRPr lang="uk-UA" sz="36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9" name="Picture 2" descr="adobe, design, file format, indesign icon">
              <a:extLst>
                <a:ext uri="{FF2B5EF4-FFF2-40B4-BE49-F238E27FC236}">
                  <a16:creationId xmlns="" xmlns:a16="http://schemas.microsoft.com/office/drawing/2014/main" id="{06FDB549-21C8-41EA-A34C-68D1D2071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5004" y="3144368"/>
              <a:ext cx="3237381" cy="323738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увати 10">
            <a:extLst>
              <a:ext uri="{FF2B5EF4-FFF2-40B4-BE49-F238E27FC236}">
                <a16:creationId xmlns="" xmlns:a16="http://schemas.microsoft.com/office/drawing/2014/main" id="{63416135-F5FD-40FE-8859-C0BB0761D0E0}"/>
              </a:ext>
            </a:extLst>
          </p:cNvPr>
          <p:cNvGrpSpPr/>
          <p:nvPr/>
        </p:nvGrpSpPr>
        <p:grpSpPr>
          <a:xfrm>
            <a:off x="6149819" y="3057032"/>
            <a:ext cx="5972332" cy="3331667"/>
            <a:chOff x="6149819" y="3057032"/>
            <a:chExt cx="5972332" cy="3331667"/>
          </a:xfrm>
        </p:grpSpPr>
        <p:sp>
          <p:nvSpPr>
            <p:cNvPr id="8" name="Прямокутник 7">
              <a:extLst>
                <a:ext uri="{FF2B5EF4-FFF2-40B4-BE49-F238E27FC236}">
                  <a16:creationId xmlns="" xmlns:a16="http://schemas.microsoft.com/office/drawing/2014/main" id="{648AF8F0-4742-42EB-9AE1-F00AFB83100A}"/>
                </a:ext>
              </a:extLst>
            </p:cNvPr>
            <p:cNvSpPr/>
            <p:nvPr/>
          </p:nvSpPr>
          <p:spPr>
            <a:xfrm>
              <a:off x="6149819" y="3144368"/>
              <a:ext cx="5972332" cy="323738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 sz="3200" b="1" i="1" kern="0" dirty="0">
                  <a:solidFill>
                    <a:srgbClr val="FFFFFF"/>
                  </a:solidFill>
                </a:rPr>
                <a:t>Microsoft</a:t>
              </a:r>
              <a:endParaRPr lang="uk-UA" sz="3200" b="1" i="1" kern="0" dirty="0">
                <a:solidFill>
                  <a:srgbClr val="FFFFFF"/>
                </a:solidFill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 sz="3200" b="1" i="1" kern="0" dirty="0">
                  <a:solidFill>
                    <a:srgbClr val="FFFFFF"/>
                  </a:solidFill>
                </a:rPr>
                <a:t>Publisher</a:t>
              </a:r>
              <a:endParaRPr lang="uk-UA" sz="32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10" name="Picture 2" descr="Результат пошуку зображень за запитом &quot;publisher icon 2019&quot;">
              <a:extLst>
                <a:ext uri="{FF2B5EF4-FFF2-40B4-BE49-F238E27FC236}">
                  <a16:creationId xmlns="" xmlns:a16="http://schemas.microsoft.com/office/drawing/2014/main" id="{EFC6D697-2F96-47A2-B1F7-7985916D12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3195" y="3057032"/>
              <a:ext cx="3331667" cy="333166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609598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Перша настільна видавнича система з'явилася в 1985 р. її було створено на основі комп'ютера </a:t>
            </a:r>
            <a:r>
              <a:rPr lang="en-US" sz="2800" b="1" i="1" kern="0" dirty="0">
                <a:solidFill>
                  <a:srgbClr val="FFFF00"/>
                </a:solidFill>
              </a:rPr>
              <a:t>Apple Macintosh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лазерного принтера </a:t>
            </a:r>
            <a:r>
              <a:rPr lang="en-US" sz="2800" b="1" i="1" kern="0" dirty="0">
                <a:solidFill>
                  <a:srgbClr val="FFFF00"/>
                </a:solidFill>
              </a:rPr>
              <a:t>Apple LaserWriter </a:t>
            </a:r>
            <a:r>
              <a:rPr lang="uk-UA" sz="2800" b="1" i="1" kern="0" dirty="0">
                <a:solidFill>
                  <a:srgbClr val="FFFFFF"/>
                </a:solidFill>
              </a:rPr>
              <a:t>та програми </a:t>
            </a:r>
            <a:r>
              <a:rPr lang="en-US" sz="2800" b="1" i="1" kern="0" dirty="0">
                <a:solidFill>
                  <a:srgbClr val="FFFF00"/>
                </a:solidFill>
              </a:rPr>
              <a:t>PageMaker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компанії </a:t>
            </a:r>
            <a:r>
              <a:rPr lang="en-US" sz="2800" b="1" i="1" kern="0" dirty="0">
                <a:solidFill>
                  <a:srgbClr val="FFFF00"/>
                </a:solidFill>
              </a:rPr>
              <a:t>Aldus</a:t>
            </a:r>
            <a:r>
              <a:rPr lang="en-US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>
                <a:solidFill>
                  <a:srgbClr val="FFFFFF"/>
                </a:solidFill>
              </a:rPr>
              <a:t>у подальшому компанія увійшла до складу корпорації </a:t>
            </a:r>
            <a:r>
              <a:rPr lang="en-US" sz="2800" b="1" i="1" kern="0" dirty="0">
                <a:solidFill>
                  <a:srgbClr val="FFFFFF"/>
                </a:solidFill>
              </a:rPr>
              <a:t>Adobe).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6388" name="Picture 4" descr="Результат пошуку зображень за запитом &quot;aldus pagemaker 1985&quot;">
            <a:extLst>
              <a:ext uri="{FF2B5EF4-FFF2-40B4-BE49-F238E27FC236}">
                <a16:creationId xmlns="" xmlns:a16="http://schemas.microsoft.com/office/drawing/2014/main" id="{BE1937B5-BF78-41C2-A631-6CC1C0CC9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487" y="3516899"/>
            <a:ext cx="5343661" cy="2246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F51A160-0307-4F35-91D6-A2B72D547509}"/>
              </a:ext>
            </a:extLst>
          </p:cNvPr>
          <p:cNvSpPr txBox="1"/>
          <p:nvPr/>
        </p:nvSpPr>
        <p:spPr>
          <a:xfrm>
            <a:off x="72007" y="5848921"/>
            <a:ext cx="12050141" cy="830997"/>
          </a:xfrm>
          <a:prstGeom prst="wedgeRectCallout">
            <a:avLst>
              <a:gd name="adj1" fmla="val 34759"/>
              <a:gd name="adj2" fmla="val -82222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Зовнішній вигляд однієї з перших версій програми </a:t>
            </a:r>
            <a:r>
              <a:rPr lang="en-US" sz="2400" b="1" i="1" kern="0" dirty="0">
                <a:solidFill>
                  <a:srgbClr val="FFFF00"/>
                </a:solidFill>
              </a:rPr>
              <a:t>PageMaker</a:t>
            </a:r>
            <a:endParaRPr lang="uk-UA" sz="2400" b="1" i="1" kern="0" dirty="0">
              <a:solidFill>
                <a:srgbClr val="FFFF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та її розробник Пол </a:t>
            </a:r>
            <a:r>
              <a:rPr lang="uk-UA" sz="2400" b="1" i="1" kern="0" dirty="0" err="1">
                <a:solidFill>
                  <a:srgbClr val="FFFFFF"/>
                </a:solidFill>
              </a:rPr>
              <a:t>Брейнерд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DBDD7DB-4F8B-4505-ABE4-816ECB3CFB85}"/>
              </a:ext>
            </a:extLst>
          </p:cNvPr>
          <p:cNvSpPr txBox="1"/>
          <p:nvPr/>
        </p:nvSpPr>
        <p:spPr>
          <a:xfrm>
            <a:off x="72008" y="3522842"/>
            <a:ext cx="6577270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Засновник компанії </a:t>
            </a:r>
            <a:r>
              <a:rPr lang="uk-UA" sz="2800" b="1" i="1" kern="0" dirty="0">
                <a:solidFill>
                  <a:srgbClr val="FFFF00"/>
                </a:solidFill>
              </a:rPr>
              <a:t>Пол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00"/>
                </a:solidFill>
              </a:rPr>
              <a:t>Брейнерд</a:t>
            </a:r>
            <a:r>
              <a:rPr lang="uk-UA" sz="2800" b="1" i="1" kern="0" dirty="0">
                <a:solidFill>
                  <a:srgbClr val="FFFFFF"/>
                </a:solidFill>
              </a:rPr>
              <a:t> увів у широке використання і сам термін «настільних видавничих систем».</a:t>
            </a:r>
          </a:p>
        </p:txBody>
      </p:sp>
    </p:spTree>
    <p:extLst>
      <p:ext uri="{BB962C8B-B14F-4D97-AF65-F5344CB8AC3E}">
        <p14:creationId xmlns="" xmlns:p14="http://schemas.microsoft.com/office/powerpoint/2010/main" val="856455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засоби обробки документів та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Microsoft </a:t>
            </a:r>
            <a:r>
              <a:rPr lang="en-US" sz="2800" b="1" i="1" kern="0" dirty="0">
                <a:solidFill>
                  <a:srgbClr val="FFFF00"/>
                </a:solidFill>
              </a:rPr>
              <a:t>Publisher</a:t>
            </a:r>
            <a:r>
              <a:rPr lang="en-US" sz="2800" b="1" i="1" kern="0" dirty="0">
                <a:solidFill>
                  <a:schemeClr val="bg1"/>
                </a:solidFill>
              </a:rPr>
              <a:t> — </a:t>
            </a:r>
            <a:r>
              <a:rPr lang="uk-UA" sz="2800" b="1" i="1" kern="0" dirty="0">
                <a:solidFill>
                  <a:schemeClr val="bg1"/>
                </a:solidFill>
              </a:rPr>
              <a:t>це програма з пакету </a:t>
            </a:r>
            <a:r>
              <a:rPr lang="en-US" sz="2800" b="1" i="1" kern="0" dirty="0">
                <a:solidFill>
                  <a:schemeClr val="bg1"/>
                </a:solidFill>
              </a:rPr>
              <a:t>Microsoft Office, </a:t>
            </a:r>
            <a:r>
              <a:rPr lang="uk-UA" sz="2800" b="1" i="1" kern="0" dirty="0">
                <a:solidFill>
                  <a:schemeClr val="bg1"/>
                </a:solidFill>
              </a:rPr>
              <a:t>за допомогою якої можна створювати, оформлювати та публікувати документи різного типу.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5559CB-909B-440E-B380-878CEA437CCF}"/>
              </a:ext>
            </a:extLst>
          </p:cNvPr>
          <p:cNvSpPr txBox="1"/>
          <p:nvPr/>
        </p:nvSpPr>
        <p:spPr>
          <a:xfrm>
            <a:off x="72007" y="2667754"/>
            <a:ext cx="7988627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 її допомогою можна: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40C27786-45C6-43F9-A285-3ADA548C17E9}"/>
              </a:ext>
            </a:extLst>
          </p:cNvPr>
          <p:cNvSpPr/>
          <p:nvPr/>
        </p:nvSpPr>
        <p:spPr>
          <a:xfrm>
            <a:off x="72007" y="3302974"/>
            <a:ext cx="3953341" cy="276983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готувати інформаційний бюлетень чи буклет для друку, 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="" xmlns:a16="http://schemas.microsoft.com/office/drawing/2014/main" id="{F90EDDCE-F528-4AD1-A96A-DBCB2B5F4742}"/>
              </a:ext>
            </a:extLst>
          </p:cNvPr>
          <p:cNvSpPr/>
          <p:nvPr/>
        </p:nvSpPr>
        <p:spPr>
          <a:xfrm>
            <a:off x="4107293" y="3302974"/>
            <a:ext cx="3953341" cy="276983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форми для розсилання електронною поштою або публікації в Інтернеті.</a:t>
            </a:r>
          </a:p>
        </p:txBody>
      </p:sp>
      <p:pic>
        <p:nvPicPr>
          <p:cNvPr id="13" name="Picture 2" descr="Результат пошуку зображень за запитом &quot;publisher icon 2019&quot;">
            <a:extLst>
              <a:ext uri="{FF2B5EF4-FFF2-40B4-BE49-F238E27FC236}">
                <a16:creationId xmlns="" xmlns:a16="http://schemas.microsoft.com/office/drawing/2014/main" id="{95CB4992-CE8A-4AAD-81F9-82E80EAC1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758" y="2518934"/>
            <a:ext cx="3771333" cy="37713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89856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засоби обробки документів та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7183557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Завантажити програму можна тими ж способами, що й інші програми з пакету </a:t>
            </a:r>
            <a:r>
              <a:rPr lang="en-US" sz="2800" b="1" i="1" kern="0" dirty="0">
                <a:solidFill>
                  <a:srgbClr val="FFFF00"/>
                </a:solidFill>
              </a:rPr>
              <a:t>Microsoft Office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6" name="Picture 2" descr="applications, microsoft, ms, office, office suite, soft, windows icon">
            <a:extLst>
              <a:ext uri="{FF2B5EF4-FFF2-40B4-BE49-F238E27FC236}">
                <a16:creationId xmlns="" xmlns:a16="http://schemas.microsoft.com/office/drawing/2014/main" id="{14649BBE-ED95-4516-8779-B0F069A731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100" t="10617" r="15829" b="10430"/>
          <a:stretch/>
        </p:blipFill>
        <p:spPr bwMode="auto">
          <a:xfrm>
            <a:off x="7374835" y="1196763"/>
            <a:ext cx="4660875" cy="5406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CCD5F5F-1D84-4350-A92D-317FC24A0985}"/>
              </a:ext>
            </a:extLst>
          </p:cNvPr>
          <p:cNvSpPr txBox="1"/>
          <p:nvPr/>
        </p:nvSpPr>
        <p:spPr>
          <a:xfrm>
            <a:off x="76323" y="4311984"/>
            <a:ext cx="7183557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файли, створені в середовищі </a:t>
            </a:r>
            <a:r>
              <a:rPr lang="en-US" sz="2800" b="1" i="1" kern="0" dirty="0">
                <a:solidFill>
                  <a:schemeClr val="bg1"/>
                </a:solidFill>
              </a:rPr>
              <a:t>Microsoft </a:t>
            </a:r>
            <a:r>
              <a:rPr lang="en-US" sz="2800" b="1" i="1" kern="0" dirty="0">
                <a:solidFill>
                  <a:srgbClr val="FFFF00"/>
                </a:solidFill>
              </a:rPr>
              <a:t>Publisher</a:t>
            </a:r>
            <a:r>
              <a:rPr lang="uk-UA" sz="2800" b="1" i="1" kern="0" dirty="0">
                <a:solidFill>
                  <a:schemeClr val="bg1"/>
                </a:solidFill>
              </a:rPr>
              <a:t>,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можна тими ж способами, як і документи в інших програмах цього пакету.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2ACC8E47-843E-41A2-BB56-7ED35F6C3807}"/>
              </a:ext>
            </a:extLst>
          </p:cNvPr>
          <p:cNvSpPr/>
          <p:nvPr/>
        </p:nvSpPr>
        <p:spPr>
          <a:xfrm>
            <a:off x="72009" y="3126248"/>
            <a:ext cx="3466322" cy="10721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chemeClr val="bg1"/>
                </a:solidFill>
              </a:rPr>
              <a:t>Відкрити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7934987B-541A-4F38-9D48-A835490AFA60}"/>
              </a:ext>
            </a:extLst>
          </p:cNvPr>
          <p:cNvSpPr/>
          <p:nvPr/>
        </p:nvSpPr>
        <p:spPr>
          <a:xfrm>
            <a:off x="3789243" y="3126248"/>
            <a:ext cx="3466322" cy="10721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chemeClr val="bg1"/>
                </a:solidFill>
              </a:rPr>
              <a:t>Зберегти</a:t>
            </a:r>
          </a:p>
        </p:txBody>
      </p:sp>
    </p:spTree>
    <p:extLst>
      <p:ext uri="{BB962C8B-B14F-4D97-AF65-F5344CB8AC3E}">
        <p14:creationId xmlns="" xmlns:p14="http://schemas.microsoft.com/office/powerpoint/2010/main" val="2077328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засоби обробки документів та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9936696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Стандартним форматом файлів для збереження комп'ютерних публікацій, підготовлених з використанням </a:t>
            </a:r>
            <a:r>
              <a:rPr lang="en-US" sz="2800" b="1" i="1" kern="0" dirty="0">
                <a:solidFill>
                  <a:srgbClr val="FFFFFF"/>
                </a:solidFill>
              </a:rPr>
              <a:t>Publisher, </a:t>
            </a:r>
            <a:r>
              <a:rPr lang="uk-UA" sz="2800" b="1" i="1" kern="0" dirty="0">
                <a:solidFill>
                  <a:srgbClr val="FFFFFF"/>
                </a:solidFill>
              </a:rPr>
              <a:t>є формат: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8E5D6C4-8F9A-4826-9489-4DB4B31E8F60}"/>
              </a:ext>
            </a:extLst>
          </p:cNvPr>
          <p:cNvSpPr txBox="1"/>
          <p:nvPr/>
        </p:nvSpPr>
        <p:spPr>
          <a:xfrm>
            <a:off x="72007" y="3115016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Програма надає користувачеві можливість зберігати файли і в інших форматах, наприклад</a:t>
            </a:r>
            <a:r>
              <a:rPr lang="en-US" sz="2800" b="1" i="1" kern="0" dirty="0">
                <a:solidFill>
                  <a:srgbClr val="FFFFFF"/>
                </a:solidFill>
              </a:rPr>
              <a:t>,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EC6A0F53-CDD8-4163-94CA-167AA2012CCC}"/>
              </a:ext>
            </a:extLst>
          </p:cNvPr>
          <p:cNvSpPr/>
          <p:nvPr/>
        </p:nvSpPr>
        <p:spPr>
          <a:xfrm>
            <a:off x="10084344" y="1196763"/>
            <a:ext cx="2037805" cy="18158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FF"/>
                </a:solidFill>
              </a:rPr>
              <a:t>PUB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82F117AB-8B01-48D2-87D8-0899066768B0}"/>
              </a:ext>
            </a:extLst>
          </p:cNvPr>
          <p:cNvSpPr/>
          <p:nvPr/>
        </p:nvSpPr>
        <p:spPr>
          <a:xfrm>
            <a:off x="72007" y="4171495"/>
            <a:ext cx="2887061" cy="6788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kern="0" dirty="0">
                <a:solidFill>
                  <a:srgbClr val="FFFFFF"/>
                </a:solidFill>
              </a:rPr>
              <a:t>pdf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1924A107-AB6E-4F48-95CA-7B664ED5E2CE}"/>
              </a:ext>
            </a:extLst>
          </p:cNvPr>
          <p:cNvSpPr/>
          <p:nvPr/>
        </p:nvSpPr>
        <p:spPr>
          <a:xfrm>
            <a:off x="3125137" y="4171495"/>
            <a:ext cx="2887061" cy="6788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doc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18E1EE66-B0C5-4077-956B-F7D7AEBF537F}"/>
              </a:ext>
            </a:extLst>
          </p:cNvPr>
          <p:cNvSpPr/>
          <p:nvPr/>
        </p:nvSpPr>
        <p:spPr>
          <a:xfrm>
            <a:off x="6178266" y="4171495"/>
            <a:ext cx="2887061" cy="6788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 err="1">
                <a:solidFill>
                  <a:srgbClr val="FFFFFF"/>
                </a:solidFill>
              </a:rPr>
              <a:t>docx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="" xmlns:a16="http://schemas.microsoft.com/office/drawing/2014/main" id="{9769436B-05AF-4385-9007-5CBD7525D904}"/>
              </a:ext>
            </a:extLst>
          </p:cNvPr>
          <p:cNvSpPr/>
          <p:nvPr/>
        </p:nvSpPr>
        <p:spPr>
          <a:xfrm>
            <a:off x="9229549" y="4173413"/>
            <a:ext cx="2887061" cy="6788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jpg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7410" name="Picture 2" descr="file, format, pdf icon">
            <a:extLst>
              <a:ext uri="{FF2B5EF4-FFF2-40B4-BE49-F238E27FC236}">
                <a16:creationId xmlns="" xmlns:a16="http://schemas.microsoft.com/office/drawing/2014/main" id="{252E6F2C-980E-417F-A41D-298D8A766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56" y="4850297"/>
            <a:ext cx="1708012" cy="1708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doc, document, extension, file, format icon">
            <a:extLst>
              <a:ext uri="{FF2B5EF4-FFF2-40B4-BE49-F238E27FC236}">
                <a16:creationId xmlns="" xmlns:a16="http://schemas.microsoft.com/office/drawing/2014/main" id="{41548EB0-3BAB-454D-8BDC-C979F3E7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219" y="4891309"/>
            <a:ext cx="1244896" cy="1625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docx icon">
            <a:extLst>
              <a:ext uri="{FF2B5EF4-FFF2-40B4-BE49-F238E27FC236}">
                <a16:creationId xmlns="" xmlns:a16="http://schemas.microsoft.com/office/drawing/2014/main" id="{AEBAAC34-024F-457A-A761-4188ABCCE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978" y="4881567"/>
            <a:ext cx="1357635" cy="17515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document, extension, file, jpg icon">
            <a:extLst>
              <a:ext uri="{FF2B5EF4-FFF2-40B4-BE49-F238E27FC236}">
                <a16:creationId xmlns="" xmlns:a16="http://schemas.microsoft.com/office/drawing/2014/main" id="{1754CD71-18E2-493A-8448-86F4881D8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747" y="4911727"/>
            <a:ext cx="1260664" cy="1646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2339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засоби обробки документів та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Програму </a:t>
            </a:r>
            <a:r>
              <a:rPr lang="en-US" sz="2800" b="1" i="1" kern="0" dirty="0">
                <a:solidFill>
                  <a:srgbClr val="FFFF00"/>
                </a:solidFill>
              </a:rPr>
              <a:t>Publisher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запустити на виконання кількома способами. Наведемо найпоширеніші з них: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6F1F4336-F9D5-4532-A3F8-83836F9A34A5}"/>
              </a:ext>
            </a:extLst>
          </p:cNvPr>
          <p:cNvGraphicFramePr/>
          <p:nvPr/>
        </p:nvGraphicFramePr>
        <p:xfrm>
          <a:off x="428284" y="2278063"/>
          <a:ext cx="11693866" cy="4312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458" name="Picture 2" descr="microsoft, windows, windows8 icon icon">
            <a:extLst>
              <a:ext uri="{FF2B5EF4-FFF2-40B4-BE49-F238E27FC236}">
                <a16:creationId xmlns="" xmlns:a16="http://schemas.microsoft.com/office/drawing/2014/main" id="{75FD5478-A745-437F-9179-3482A52A9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67" y="4542777"/>
            <a:ext cx="1908313" cy="1908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6D7EC25-0434-46A6-A70D-0D88EBB9646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94014" y="5374908"/>
            <a:ext cx="1353438" cy="13425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44B56DC-ECF4-4AC6-87BF-2FF6BE75C75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466386" y="4949438"/>
            <a:ext cx="1516511" cy="17679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4825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530BDA-40E0-4283-878B-FC6AE150B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89530BDA-40E0-4283-878B-FC6AE150B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A5B877-2575-498B-9CA2-699B202BB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0BA5B877-2575-498B-9CA2-699B202BB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ED9B6A-D549-4C02-8841-4136E74A5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DBED9B6A-D549-4C02-8841-4136E74A5A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Graphic spid="6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Формати файлів текстових документів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найпоширеніші формати файлів текстових документів та їх характеристики. 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26385" y="1923081"/>
          <a:ext cx="11901492" cy="4867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1838899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6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Текстовий документ та його об’єкти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72712" y="2238672"/>
            <a:ext cx="2156606" cy="879217"/>
          </a:xfrm>
          <a:prstGeom prst="roundRect">
            <a:avLst>
              <a:gd name="adj" fmla="val 9736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Текстовий документ</a:t>
            </a:r>
          </a:p>
        </p:txBody>
      </p:sp>
      <p:sp>
        <p:nvSpPr>
          <p:cNvPr id="26" name="Стрілка вліво 7"/>
          <p:cNvSpPr/>
          <p:nvPr/>
        </p:nvSpPr>
        <p:spPr bwMode="auto">
          <a:xfrm>
            <a:off x="3340886" y="2274104"/>
            <a:ext cx="1659818" cy="864096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Містить</a:t>
            </a:r>
          </a:p>
        </p:txBody>
      </p:sp>
      <p:sp>
        <p:nvSpPr>
          <p:cNvPr id="27" name="Стрілка вліво 8"/>
          <p:cNvSpPr/>
          <p:nvPr/>
        </p:nvSpPr>
        <p:spPr bwMode="auto">
          <a:xfrm flipH="1">
            <a:off x="7302362" y="2274104"/>
            <a:ext cx="1659818" cy="864096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Створюють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7203" y="1628800"/>
            <a:ext cx="3246480" cy="1009471"/>
          </a:xfrm>
          <a:prstGeom prst="roundRect">
            <a:avLst>
              <a:gd name="adj" fmla="val 9736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Графічні об’єкти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7202" y="2892622"/>
            <a:ext cx="3246480" cy="1009471"/>
          </a:xfrm>
          <a:prstGeom prst="roundRect">
            <a:avLst>
              <a:gd name="adj" fmla="val 9736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Текстові об’єкти</a:t>
            </a:r>
          </a:p>
        </p:txBody>
      </p:sp>
      <p:sp>
        <p:nvSpPr>
          <p:cNvPr id="30" name="Стрілка вліво 11"/>
          <p:cNvSpPr/>
          <p:nvPr/>
        </p:nvSpPr>
        <p:spPr bwMode="auto">
          <a:xfrm rot="2283204" flipH="1">
            <a:off x="1556578" y="4188683"/>
            <a:ext cx="2126399" cy="864096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Виділяють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68456" y="3984811"/>
            <a:ext cx="1295838" cy="488454"/>
          </a:xfrm>
          <a:prstGeom prst="roundRect">
            <a:avLst>
              <a:gd name="adj" fmla="val 9736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Слово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75479" y="3984811"/>
            <a:ext cx="1724558" cy="488454"/>
          </a:xfrm>
          <a:prstGeom prst="roundRect">
            <a:avLst>
              <a:gd name="adj" fmla="val 9736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Речення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11222" y="3984811"/>
            <a:ext cx="1373603" cy="488454"/>
          </a:xfrm>
          <a:prstGeom prst="roundRect">
            <a:avLst>
              <a:gd name="adj" fmla="val 9736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Абзац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86256" y="3987948"/>
            <a:ext cx="1800200" cy="488454"/>
          </a:xfrm>
          <a:prstGeom prst="roundRect">
            <a:avLst>
              <a:gd name="adj" fmla="val 9736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Сторінка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85165" y="5039382"/>
            <a:ext cx="1295838" cy="488454"/>
          </a:xfrm>
          <a:prstGeom prst="roundRect">
            <a:avLst>
              <a:gd name="adj" fmla="val 9736"/>
            </a:avLst>
          </a:prstGeom>
          <a:solidFill>
            <a:srgbClr val="19426B">
              <a:lumMod val="60000"/>
              <a:lumOff val="4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Миша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51382" y="5039382"/>
            <a:ext cx="2297594" cy="488454"/>
          </a:xfrm>
          <a:prstGeom prst="roundRect">
            <a:avLst>
              <a:gd name="adj" fmla="val 9736"/>
            </a:avLst>
          </a:prstGeom>
          <a:solidFill>
            <a:srgbClr val="19426B">
              <a:lumMod val="60000"/>
              <a:lumOff val="4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Клавіатура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16" y="4972235"/>
            <a:ext cx="2312331" cy="231233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801991" y="1628800"/>
            <a:ext cx="3178199" cy="1009471"/>
          </a:xfrm>
          <a:prstGeom prst="roundRect">
            <a:avLst>
              <a:gd name="adj" fmla="val 9736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Текстовий редактор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801990" y="2892622"/>
            <a:ext cx="3178199" cy="1009471"/>
          </a:xfrm>
          <a:prstGeom prst="roundRect">
            <a:avLst>
              <a:gd name="adj" fmla="val 9736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Текстовий процесор</a:t>
            </a:r>
          </a:p>
        </p:txBody>
      </p:sp>
      <p:pic>
        <p:nvPicPr>
          <p:cNvPr id="40" name="Picture 2" descr="mouse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993" y="551880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http://upload.wikimedia.org/wikipedia/commons/thumb/6/67/Word_2013_file_icon.svg/480px-Word_2013_file_icon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12" y="1161526"/>
            <a:ext cx="1050850" cy="1050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15, word ic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7313605" y="1274066"/>
            <a:ext cx="1102351" cy="1055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doc, files, word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181" y="1177264"/>
            <a:ext cx="1151244" cy="1151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8339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засоби обробки документів та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підготовці текстових документів на комп’ютері використовуються такі операцій: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1682312-9D14-45B9-80E5-4A7AF5A9F040}"/>
              </a:ext>
            </a:extLst>
          </p:cNvPr>
          <p:cNvSpPr txBox="1"/>
          <p:nvPr/>
        </p:nvSpPr>
        <p:spPr>
          <a:xfrm>
            <a:off x="72008" y="3391807"/>
            <a:ext cx="632879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Операції </a:t>
            </a:r>
            <a:r>
              <a:rPr lang="uk-UA" sz="2800" b="1" i="1" kern="0" dirty="0">
                <a:solidFill>
                  <a:srgbClr val="FFFF00"/>
                </a:solidFill>
              </a:rPr>
              <a:t>введення</a:t>
            </a:r>
            <a:r>
              <a:rPr lang="uk-UA" sz="2800" b="1" i="1" kern="0" dirty="0">
                <a:solidFill>
                  <a:schemeClr val="bg1"/>
                </a:solidFill>
              </a:rPr>
              <a:t> — дають змогу перенести вихідний текст з його зовнішньої форми в електронний вигляд, тобто у файл, що зберігається на комп’ютері;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="" xmlns:a16="http://schemas.microsoft.com/office/drawing/2014/main" id="{51394AE8-4AB2-44C7-A5D9-3CC4BEB0FDC5}"/>
              </a:ext>
            </a:extLst>
          </p:cNvPr>
          <p:cNvSpPr/>
          <p:nvPr/>
        </p:nvSpPr>
        <p:spPr>
          <a:xfrm>
            <a:off x="72007" y="2294285"/>
            <a:ext cx="3973050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введення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24" name="Прямокутник 23">
            <a:extLst>
              <a:ext uri="{FF2B5EF4-FFF2-40B4-BE49-F238E27FC236}">
                <a16:creationId xmlns="" xmlns:a16="http://schemas.microsoft.com/office/drawing/2014/main" id="{204EE3F9-3FF0-455F-BA96-F496119FB9AB}"/>
              </a:ext>
            </a:extLst>
          </p:cNvPr>
          <p:cNvSpPr/>
          <p:nvPr/>
        </p:nvSpPr>
        <p:spPr>
          <a:xfrm>
            <a:off x="4110552" y="2294285"/>
            <a:ext cx="3973050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редагування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25" name="Прямокутник 24">
            <a:extLst>
              <a:ext uri="{FF2B5EF4-FFF2-40B4-BE49-F238E27FC236}">
                <a16:creationId xmlns="" xmlns:a16="http://schemas.microsoft.com/office/drawing/2014/main" id="{B3D46B2B-8386-4CE4-96AE-75152B20619E}"/>
              </a:ext>
            </a:extLst>
          </p:cNvPr>
          <p:cNvSpPr/>
          <p:nvPr/>
        </p:nvSpPr>
        <p:spPr>
          <a:xfrm>
            <a:off x="8149100" y="2294285"/>
            <a:ext cx="3973050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форматування</a:t>
            </a:r>
          </a:p>
        </p:txBody>
      </p:sp>
      <p:pic>
        <p:nvPicPr>
          <p:cNvPr id="3074" name="Picture 2" descr="Пов’язане зображення">
            <a:extLst>
              <a:ext uri="{FF2B5EF4-FFF2-40B4-BE49-F238E27FC236}">
                <a16:creationId xmlns="" xmlns:a16="http://schemas.microsoft.com/office/drawing/2014/main" id="{E035952D-D3AB-445F-8465-47325EEE4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695" y="3391807"/>
            <a:ext cx="5526298" cy="31085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22862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24586"/>
            <a:ext cx="7137066" cy="1801607"/>
          </a:xfrm>
        </p:spPr>
        <p:txBody>
          <a:bodyPr>
            <a:noAutofit/>
          </a:bodyPr>
          <a:lstStyle/>
          <a:p>
            <a:r>
              <a:rPr lang="uk-UA" sz="6600" dirty="0"/>
              <a:t>Комунікаційні технології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11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2" descr="document, refresh, reload icon">
            <a:extLst>
              <a:ext uri="{FF2B5EF4-FFF2-40B4-BE49-F238E27FC236}">
                <a16:creationId xmlns="" xmlns:a16="http://schemas.microsoft.com/office/drawing/2014/main" id="{F918B6B7-B05B-4F85-A92B-1053A30BE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5" t="3718" r="3822" b="3718"/>
          <a:stretch/>
        </p:blipFill>
        <p:spPr bwMode="auto">
          <a:xfrm>
            <a:off x="6387465" y="3678939"/>
            <a:ext cx="2299830" cy="22998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Результат пошуку зображень за запитом &quot;Google Apps&quot;">
            <a:extLst>
              <a:ext uri="{FF2B5EF4-FFF2-40B4-BE49-F238E27FC236}">
                <a16:creationId xmlns="" xmlns:a16="http://schemas.microsoft.com/office/drawing/2014/main" id="{54A8B0F0-E86A-41CD-8508-53DB7373D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241" y="3681785"/>
            <a:ext cx="2832238" cy="23810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34924" t="55493" r="63195" b="8187"/>
          <a:stretch>
            <a:fillRect/>
          </a:stretch>
        </p:blipFill>
        <p:spPr bwMode="auto">
          <a:xfrm rot="16200000">
            <a:off x="9011845" y="3677844"/>
            <a:ext cx="786714" cy="557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34924" t="55493" r="63195" b="8187"/>
          <a:stretch>
            <a:fillRect/>
          </a:stretch>
        </p:blipFill>
        <p:spPr bwMode="auto">
          <a:xfrm rot="16200000">
            <a:off x="962637" y="5194880"/>
            <a:ext cx="700479" cy="262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Комунікаційні технології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8477D69-39D0-4CB1-A3FA-F0462FA6430B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Комунікаційні технології </a:t>
            </a:r>
            <a:r>
              <a:rPr lang="uk-UA" sz="2800" b="1" i="1" kern="0" dirty="0">
                <a:solidFill>
                  <a:srgbClr val="FFFFFF"/>
                </a:solidFill>
              </a:rPr>
              <a:t>— це сукупність прийомів, процедур засобів і методів, які використовуються в процесі комунікаційного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="" xmlns:a16="http://schemas.microsoft.com/office/drawing/2014/main" id="{9FFFB3B5-CE13-47B2-8F07-3E04955D6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ов’язане зображення">
            <a:extLst>
              <a:ext uri="{FF2B5EF4-FFF2-40B4-BE49-F238E27FC236}">
                <a16:creationId xmlns="" xmlns:a16="http://schemas.microsoft.com/office/drawing/2014/main" id="{FECE6041-655C-4011-B736-B9AC40A77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30" y="2733778"/>
            <a:ext cx="7128119" cy="40095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5645D60-7010-49DB-9062-5E1A5BD08D54}"/>
              </a:ext>
            </a:extLst>
          </p:cNvPr>
          <p:cNvSpPr txBox="1"/>
          <p:nvPr/>
        </p:nvSpPr>
        <p:spPr>
          <a:xfrm>
            <a:off x="1403648" y="2581765"/>
            <a:ext cx="3409512" cy="31085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впливу суб’єктом комунікації з метою досягнення поставлених цілей і завдань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09789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Комунікаційні технології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розповсюдженням Інтернету кардинально змінилося поняття робочого колективу. </a:t>
            </a:r>
          </a:p>
        </p:txBody>
      </p:sp>
      <p:pic>
        <p:nvPicPr>
          <p:cNvPr id="17410" name="Picture 2" descr="Пов’язане зображення">
            <a:extLst>
              <a:ext uri="{FF2B5EF4-FFF2-40B4-BE49-F238E27FC236}">
                <a16:creationId xmlns="" xmlns:a16="http://schemas.microsoft.com/office/drawing/2014/main" id="{8AD8E916-D5C1-4285-97EE-A11BDBAFEC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923" b="20237"/>
          <a:stretch/>
        </p:blipFill>
        <p:spPr bwMode="auto">
          <a:xfrm>
            <a:off x="5029200" y="2278064"/>
            <a:ext cx="7092950" cy="39703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95A7D0C-58C2-4FCD-A61A-CFA1CD377D5A}"/>
              </a:ext>
            </a:extLst>
          </p:cNvPr>
          <p:cNvSpPr txBox="1"/>
          <p:nvPr/>
        </p:nvSpPr>
        <p:spPr>
          <a:xfrm>
            <a:off x="72008" y="2278064"/>
            <a:ext cx="4795694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Люди, що живуть у різних країнах і працюють у різних організаціях, можуть брати участь у спільній розробці проектів чи опрацюванні одних і тих самих документів.</a:t>
            </a:r>
          </a:p>
        </p:txBody>
      </p:sp>
    </p:spTree>
    <p:extLst>
      <p:ext uri="{BB962C8B-B14F-4D97-AF65-F5344CB8AC3E}">
        <p14:creationId xmlns="" xmlns:p14="http://schemas.microsoft.com/office/powerpoint/2010/main" val="11466938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Комунікаційні технології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Сьогодні вже нікого не здивуєш співробітниками, які ніколи не приходять в офіс компанії, а виконують свою роботу, не полишаючи власного будинку. Інші — постійно переміщуються по світу і беруть участь у різних нарадах, семінарах, перебуваючи в дорозі.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3AD4884-9BEB-4526-BC27-74719330336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9" y="3592168"/>
            <a:ext cx="5603234" cy="2878429"/>
          </a:xfrm>
          <a:prstGeom prst="rect">
            <a:avLst/>
          </a:prstGeom>
        </p:spPr>
      </p:pic>
      <p:pic>
        <p:nvPicPr>
          <p:cNvPr id="18434" name="Picture 2" descr="Результат пошуку зображень за запитом &quot;Office 365&quot;">
            <a:extLst>
              <a:ext uri="{FF2B5EF4-FFF2-40B4-BE49-F238E27FC236}">
                <a16:creationId xmlns="" xmlns:a16="http://schemas.microsoft.com/office/drawing/2014/main" id="{53378249-35B4-4CCA-BD6D-94AC4DC8B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720"/>
          <a:stretch/>
        </p:blipFill>
        <p:spPr bwMode="auto">
          <a:xfrm>
            <a:off x="6619461" y="3592168"/>
            <a:ext cx="5502689" cy="2910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10258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Комунікаційні технології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 і ви, працюючи з однокласниками над спільним проектом, можете знаходитися в різних місцях і в той самий час використовувати спільні документи, які, наприклад, розміщено на </a:t>
            </a:r>
            <a:r>
              <a:rPr lang="uk-UA" sz="2800" b="1" i="1" kern="0" dirty="0" err="1">
                <a:solidFill>
                  <a:srgbClr val="FFFF00"/>
                </a:solidFill>
              </a:rPr>
              <a:t>Google</a:t>
            </a:r>
            <a:r>
              <a:rPr lang="uk-UA" sz="2800" b="1" i="1" kern="0" dirty="0">
                <a:solidFill>
                  <a:srgbClr val="FFFF00"/>
                </a:solidFill>
              </a:rPr>
              <a:t> Диск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4F60166-0928-44EF-90F5-540DD3AB16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163" t="11748" r="1" b="24667"/>
          <a:stretch/>
        </p:blipFill>
        <p:spPr>
          <a:xfrm>
            <a:off x="72009" y="3130826"/>
            <a:ext cx="12050141" cy="33494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3532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Комунікаційні технології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7451914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</a:t>
            </a:r>
            <a:r>
              <a:rPr lang="uk-UA" sz="2800" b="1" i="1" kern="0" dirty="0">
                <a:solidFill>
                  <a:srgbClr val="FFFF00"/>
                </a:solidFill>
              </a:rPr>
              <a:t>надати спільний доступ </a:t>
            </a:r>
            <a:r>
              <a:rPr lang="uk-UA" sz="2800" b="1" i="1" kern="0" dirty="0">
                <a:solidFill>
                  <a:srgbClr val="FFFFFF"/>
                </a:solidFill>
              </a:rPr>
              <a:t>до файлів чи папок обраним користувачам, слід: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BB55068-8857-4117-8055-A1BCED61D6BF}"/>
              </a:ext>
            </a:extLst>
          </p:cNvPr>
          <p:cNvSpPr txBox="1"/>
          <p:nvPr/>
        </p:nvSpPr>
        <p:spPr>
          <a:xfrm>
            <a:off x="72008" y="2706604"/>
            <a:ext cx="7451914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потрібний файл (папку).</a:t>
            </a:r>
          </a:p>
        </p:txBody>
      </p:sp>
      <p:grpSp>
        <p:nvGrpSpPr>
          <p:cNvPr id="6" name="Групувати 9">
            <a:extLst>
              <a:ext uri="{FF2B5EF4-FFF2-40B4-BE49-F238E27FC236}">
                <a16:creationId xmlns="" xmlns:a16="http://schemas.microsoft.com/office/drawing/2014/main" id="{24B1D712-A223-426D-89E3-0CE5224D2F65}"/>
              </a:ext>
            </a:extLst>
          </p:cNvPr>
          <p:cNvGrpSpPr/>
          <p:nvPr/>
        </p:nvGrpSpPr>
        <p:grpSpPr>
          <a:xfrm>
            <a:off x="72008" y="3785557"/>
            <a:ext cx="7451914" cy="1815882"/>
            <a:chOff x="72008" y="3785557"/>
            <a:chExt cx="7451914" cy="1815882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9FDF4204-CA9D-4B9A-A898-AEC916C3C45D}"/>
                </a:ext>
              </a:extLst>
            </p:cNvPr>
            <p:cNvSpPr txBox="1"/>
            <p:nvPr/>
          </p:nvSpPr>
          <p:spPr>
            <a:xfrm>
              <a:off x="72008" y="3785557"/>
              <a:ext cx="7451914" cy="181588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514350" lvl="0" indent="-514350" algn="just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 startAt="2"/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Вибрати на панелі інструментів кнопку </a:t>
              </a:r>
              <a:r>
                <a:rPr lang="uk-UA" sz="2800" b="1" i="1" kern="0" dirty="0">
                  <a:solidFill>
                    <a:srgbClr val="FFFF00"/>
                  </a:solidFill>
                </a:rPr>
                <a:t>Надати доступ до</a:t>
              </a:r>
              <a:br>
                <a:rPr lang="uk-UA" sz="2800" b="1" i="1" kern="0" dirty="0">
                  <a:solidFill>
                    <a:srgbClr val="FFFF00"/>
                  </a:solidFill>
                </a:rPr>
              </a:br>
              <a:r>
                <a:rPr lang="uk-UA" sz="2800" b="1" i="1" kern="0" dirty="0" err="1">
                  <a:solidFill>
                    <a:srgbClr val="FFFF00"/>
                  </a:solidFill>
                </a:rPr>
                <a:t>файла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      або команду </a:t>
              </a:r>
              <a:r>
                <a:rPr lang="uk-UA" sz="2800" b="1" i="1" kern="0" dirty="0">
                  <a:solidFill>
                    <a:srgbClr val="FFFF00"/>
                  </a:solidFill>
                </a:rPr>
                <a:t>Доступ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 у контекстному меню об'єкта.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="" xmlns:a16="http://schemas.microsoft.com/office/drawing/2014/main" id="{F5F70C2A-CEF0-403E-8AB1-4AF10CE91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9189" y="4644206"/>
              <a:ext cx="638175" cy="552450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1726094-9F25-45AB-A1BD-50EA53540EC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3314" y="1196763"/>
            <a:ext cx="4459080" cy="5471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>
            <a:extLst>
              <a:ext uri="{FF2B5EF4-FFF2-40B4-BE49-F238E27FC236}">
                <a16:creationId xmlns="" xmlns:a16="http://schemas.microsoft.com/office/drawing/2014/main" id="{F58FB636-DEB2-41E4-AF67-4F65E6592640}"/>
              </a:ext>
            </a:extLst>
          </p:cNvPr>
          <p:cNvSpPr/>
          <p:nvPr/>
        </p:nvSpPr>
        <p:spPr>
          <a:xfrm>
            <a:off x="7599562" y="2525727"/>
            <a:ext cx="4440037" cy="50143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="" xmlns:a16="http://schemas.microsoft.com/office/drawing/2014/main" id="{7E5033EA-8962-4BAD-8F69-8D39B58827CE}"/>
              </a:ext>
            </a:extLst>
          </p:cNvPr>
          <p:cNvSpPr/>
          <p:nvPr/>
        </p:nvSpPr>
        <p:spPr>
          <a:xfrm rot="18900000">
            <a:off x="8569205" y="185986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54286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Комунікаційні технології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Надання спільного доступу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AEA3A86-436A-4012-B8AE-4DFF9E2CEA9B}"/>
              </a:ext>
            </a:extLst>
          </p:cNvPr>
          <p:cNvSpPr txBox="1"/>
          <p:nvPr/>
        </p:nvSpPr>
        <p:spPr>
          <a:xfrm>
            <a:off x="72008" y="1822511"/>
            <a:ext cx="5394514" cy="440120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вікні, що відкрилося, увести в поле </a:t>
            </a:r>
            <a:r>
              <a:rPr lang="uk-UA" sz="2800" b="1" i="1" kern="0" dirty="0">
                <a:solidFill>
                  <a:srgbClr val="FFFF00"/>
                </a:solidFill>
              </a:rPr>
              <a:t>Користувачі</a:t>
            </a:r>
            <a:r>
              <a:rPr lang="uk-UA" sz="2800" b="1" i="1" kern="0" dirty="0">
                <a:solidFill>
                  <a:srgbClr val="FFFFFF"/>
                </a:solidFill>
              </a:rPr>
              <a:t> адреси електронних поштових скриньок тих осіб, яким потрібно надати доступ (доступ можна надати тільки для користувачів </a:t>
            </a:r>
            <a:r>
              <a:rPr lang="uk-UA" sz="2800" b="1" i="1" kern="0" dirty="0" err="1">
                <a:solidFill>
                  <a:srgbClr val="FFFF00"/>
                </a:solidFill>
              </a:rPr>
              <a:t>Gmail</a:t>
            </a:r>
            <a:r>
              <a:rPr lang="uk-UA" sz="2800" b="1" i="1" kern="0" dirty="0">
                <a:solidFill>
                  <a:srgbClr val="FFFFFF"/>
                </a:solidFill>
              </a:rPr>
              <a:t>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3EFA24D-FFBE-40D0-AEE7-2152555FCF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2088" y="1822511"/>
            <a:ext cx="6500062" cy="3445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5215DB02-0E36-472E-B9ED-604F975C0390}"/>
              </a:ext>
            </a:extLst>
          </p:cNvPr>
          <p:cNvSpPr/>
          <p:nvPr/>
        </p:nvSpPr>
        <p:spPr>
          <a:xfrm>
            <a:off x="5911364" y="3260035"/>
            <a:ext cx="5160827" cy="5875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="" xmlns:a16="http://schemas.microsoft.com/office/drawing/2014/main" id="{13EE097A-5702-40EC-AB4C-8C13CD080541}"/>
              </a:ext>
            </a:extLst>
          </p:cNvPr>
          <p:cNvSpPr/>
          <p:nvPr/>
        </p:nvSpPr>
        <p:spPr>
          <a:xfrm rot="18900000">
            <a:off x="6749439" y="258462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6620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B24524-7340-4F87-88F3-AE7AA4FF5C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3320" y="2905876"/>
            <a:ext cx="5487270" cy="377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Комунікаційні технології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Надання спільного доступу </a:t>
            </a:r>
          </a:p>
        </p:txBody>
      </p:sp>
      <p:grpSp>
        <p:nvGrpSpPr>
          <p:cNvPr id="3" name="Групувати 8">
            <a:extLst>
              <a:ext uri="{FF2B5EF4-FFF2-40B4-BE49-F238E27FC236}">
                <a16:creationId xmlns="" xmlns:a16="http://schemas.microsoft.com/office/drawing/2014/main" id="{8B902819-35DB-4D54-B2D3-FC2542833127}"/>
              </a:ext>
            </a:extLst>
          </p:cNvPr>
          <p:cNvGrpSpPr/>
          <p:nvPr/>
        </p:nvGrpSpPr>
        <p:grpSpPr>
          <a:xfrm>
            <a:off x="72008" y="1822511"/>
            <a:ext cx="12050142" cy="954107"/>
            <a:chOff x="72008" y="1822511"/>
            <a:chExt cx="12050142" cy="954107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AEA3A86-436A-4012-B8AE-4DFF9E2CEA9B}"/>
                </a:ext>
              </a:extLst>
            </p:cNvPr>
            <p:cNvSpPr txBox="1"/>
            <p:nvPr/>
          </p:nvSpPr>
          <p:spPr>
            <a:xfrm>
              <a:off x="72008" y="1822511"/>
              <a:ext cx="12050142" cy="95410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514350" lvl="0" indent="-514350" algn="just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 startAt="4"/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Вибрати кнопку  для вибору рівня доступу користувачів: редагування, коментування, перегляд.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6F1B081E-9148-41B1-8CBC-B3A0050CE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55848" y="1822511"/>
              <a:ext cx="731769" cy="482968"/>
            </a:xfrm>
            <a:prstGeom prst="rect">
              <a:avLst/>
            </a:prstGeom>
          </p:spPr>
        </p:pic>
      </p:grp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DA16A615-50F8-4A47-B937-DEC675CD12DA}"/>
              </a:ext>
            </a:extLst>
          </p:cNvPr>
          <p:cNvSpPr/>
          <p:nvPr/>
        </p:nvSpPr>
        <p:spPr>
          <a:xfrm>
            <a:off x="9710530" y="4193180"/>
            <a:ext cx="1342204" cy="148206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="" xmlns:a16="http://schemas.microsoft.com/office/drawing/2014/main" id="{0577CA2F-94F6-415B-BE03-9E1862CCD9DB}"/>
              </a:ext>
            </a:extLst>
          </p:cNvPr>
          <p:cNvSpPr/>
          <p:nvPr/>
        </p:nvSpPr>
        <p:spPr>
          <a:xfrm rot="18900000">
            <a:off x="10684526" y="350453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126FBDC-B902-4FC0-822E-75BA5248F985}"/>
              </a:ext>
            </a:extLst>
          </p:cNvPr>
          <p:cNvSpPr txBox="1"/>
          <p:nvPr/>
        </p:nvSpPr>
        <p:spPr>
          <a:xfrm>
            <a:off x="72008" y="2905876"/>
            <a:ext cx="4987009" cy="954107"/>
          </a:xfrm>
          <a:prstGeom prst="wedgeRectCallout">
            <a:avLst>
              <a:gd name="adj1" fmla="val 73436"/>
              <a:gd name="adj2" fmla="val 29584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Надіслати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9458" name="Picture 2" descr="check, complete, done, green, success, valid icon">
            <a:extLst>
              <a:ext uri="{FF2B5EF4-FFF2-40B4-BE49-F238E27FC236}">
                <a16:creationId xmlns="" xmlns:a16="http://schemas.microsoft.com/office/drawing/2014/main" id="{E84B2BA1-9D81-46BD-AAEE-E3B5EEF6E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600" y="3859983"/>
            <a:ext cx="2693824" cy="2693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773703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1" grpId="0" animBg="1"/>
      <p:bldP spid="12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Комунікаційні технології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7" y="1196763"/>
            <a:ext cx="5722505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цього на вказані електронні адреси автоматично надсилається лист із запрошенням, у якому буде надано посилання на спільний файл (папку). Користувач може перейти за цим посиланням і виконувати ті дії, які були дозволені автором. </a:t>
            </a:r>
          </a:p>
        </p:txBody>
      </p:sp>
      <p:pic>
        <p:nvPicPr>
          <p:cNvPr id="21506" name="Picture 2" descr="Пов’язане зображення">
            <a:extLst>
              <a:ext uri="{FF2B5EF4-FFF2-40B4-BE49-F238E27FC236}">
                <a16:creationId xmlns="" xmlns:a16="http://schemas.microsoft.com/office/drawing/2014/main" id="{546A78ED-16ED-484C-BFFE-F34BBC33A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825"/>
          <a:stretch/>
        </p:blipFill>
        <p:spPr bwMode="auto">
          <a:xfrm>
            <a:off x="5995370" y="1196763"/>
            <a:ext cx="6090613" cy="48320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64789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Комунікаційні технології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Рівень доступу різним користувачам можна надавати різний — хтось може редагувати, хтось — коментувати, а хтось — тільки переглядати. </a:t>
            </a:r>
          </a:p>
        </p:txBody>
      </p:sp>
      <p:pic>
        <p:nvPicPr>
          <p:cNvPr id="20482" name="Picture 2" descr="Результат пошуку зображень за запитом &quot;Access levels&quot;">
            <a:extLst>
              <a:ext uri="{FF2B5EF4-FFF2-40B4-BE49-F238E27FC236}">
                <a16:creationId xmlns="" xmlns:a16="http://schemas.microsoft.com/office/drawing/2014/main" id="{CBADB07B-8408-4D02-AAFA-054606F1CF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889" b="14893"/>
          <a:stretch/>
        </p:blipFill>
        <p:spPr bwMode="auto">
          <a:xfrm>
            <a:off x="5406887" y="2790479"/>
            <a:ext cx="6715263" cy="3188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AD3B9C4-2184-4525-B77A-A61611C5429A}"/>
              </a:ext>
            </a:extLst>
          </p:cNvPr>
          <p:cNvSpPr txBox="1"/>
          <p:nvPr/>
        </p:nvSpPr>
        <p:spPr>
          <a:xfrm>
            <a:off x="72008" y="2720907"/>
            <a:ext cx="5136096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такий спосіб доступ до об'єкта матиме тільки певне коло осіб, і ніхто інший (навіть маючи посилання на цей об'єкт) не буде мати можливості працювати з об'єктом.</a:t>
            </a:r>
          </a:p>
        </p:txBody>
      </p:sp>
    </p:spTree>
    <p:extLst>
      <p:ext uri="{BB962C8B-B14F-4D97-AF65-F5344CB8AC3E}">
        <p14:creationId xmlns="" xmlns:p14="http://schemas.microsoft.com/office/powerpoint/2010/main" val="5355419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засоби обробки документів та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Операції </a:t>
            </a:r>
            <a:r>
              <a:rPr lang="uk-UA" sz="2800" b="1" i="1" kern="0" dirty="0">
                <a:solidFill>
                  <a:srgbClr val="FFFF00"/>
                </a:solidFill>
              </a:rPr>
              <a:t>редагування</a:t>
            </a:r>
            <a:r>
              <a:rPr lang="uk-UA" sz="2800" b="1" i="1" kern="0" dirty="0">
                <a:solidFill>
                  <a:schemeClr val="bg1"/>
                </a:solidFill>
              </a:rPr>
              <a:t> (правки) дають змогу змінити вже існуючий електронний документ: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C4574B2B-4AE6-4033-B258-59A24E1181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63"/>
          <a:stretch/>
        </p:blipFill>
        <p:spPr bwMode="auto">
          <a:xfrm>
            <a:off x="6722346" y="2236532"/>
            <a:ext cx="5397645" cy="4146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1961BC1-F969-47E6-B8BD-E477C430C6BE}"/>
              </a:ext>
            </a:extLst>
          </p:cNvPr>
          <p:cNvSpPr txBox="1"/>
          <p:nvPr/>
        </p:nvSpPr>
        <p:spPr>
          <a:xfrm>
            <a:off x="72008" y="2243975"/>
            <a:ext cx="656995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шляхом додавання або видалення його фрагментів,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AA30425-84C8-4072-BDB5-C1452FBDB0A7}"/>
              </a:ext>
            </a:extLst>
          </p:cNvPr>
          <p:cNvSpPr txBox="1"/>
          <p:nvPr/>
        </p:nvSpPr>
        <p:spPr>
          <a:xfrm>
            <a:off x="72008" y="3299699"/>
            <a:ext cx="656995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перестановки частин документа,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98490C4-7B59-4688-9155-6A6706C8FF8A}"/>
              </a:ext>
            </a:extLst>
          </p:cNvPr>
          <p:cNvSpPr txBox="1"/>
          <p:nvPr/>
        </p:nvSpPr>
        <p:spPr>
          <a:xfrm>
            <a:off x="72008" y="4373964"/>
            <a:ext cx="656995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злиття декількох файлів,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AAFB096-6496-4446-9128-A5822DDF252B}"/>
              </a:ext>
            </a:extLst>
          </p:cNvPr>
          <p:cNvSpPr txBox="1"/>
          <p:nvPr/>
        </p:nvSpPr>
        <p:spPr>
          <a:xfrm>
            <a:off x="72008" y="4997777"/>
            <a:ext cx="6569952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розбиття єдиного документа на декілька більш дрібних і т. д.;</a:t>
            </a:r>
          </a:p>
        </p:txBody>
      </p:sp>
    </p:spTree>
    <p:extLst>
      <p:ext uri="{BB962C8B-B14F-4D97-AF65-F5344CB8AC3E}">
        <p14:creationId xmlns="" xmlns:p14="http://schemas.microsoft.com/office/powerpoint/2010/main" val="640667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Комунікаційні технології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Документи, доступ до яких користувачу надали інші особи, розміщуються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Google</a:t>
            </a:r>
            <a:r>
              <a:rPr lang="uk-UA" sz="2800" b="1" i="1" kern="0" dirty="0">
                <a:solidFill>
                  <a:srgbClr val="FFFFFF"/>
                </a:solidFill>
              </a:rPr>
              <a:t> Диск у розділі </a:t>
            </a:r>
            <a:r>
              <a:rPr lang="uk-UA" sz="2800" b="1" i="1" kern="0" dirty="0">
                <a:solidFill>
                  <a:srgbClr val="FFFF00"/>
                </a:solidFill>
              </a:rPr>
              <a:t>Відкриті для мене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CA4326A-30A7-4566-A697-F2BCD5BA66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3478" b="31449"/>
          <a:stretch/>
        </p:blipFill>
        <p:spPr>
          <a:xfrm>
            <a:off x="976219" y="2723321"/>
            <a:ext cx="10241719" cy="3776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E515ABEA-3D21-442D-ADA3-049ADF66A5B4}"/>
              </a:ext>
            </a:extLst>
          </p:cNvPr>
          <p:cNvSpPr/>
          <p:nvPr/>
        </p:nvSpPr>
        <p:spPr>
          <a:xfrm>
            <a:off x="996854" y="4865344"/>
            <a:ext cx="2399126" cy="42547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="" xmlns:a16="http://schemas.microsoft.com/office/drawing/2014/main" id="{BC7C7D51-62C7-44CE-8167-8CD1477ABADC}"/>
              </a:ext>
            </a:extLst>
          </p:cNvPr>
          <p:cNvSpPr/>
          <p:nvPr/>
        </p:nvSpPr>
        <p:spPr>
          <a:xfrm rot="18900000">
            <a:off x="2344696" y="421472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9038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Комунікаційні технології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Також доступ до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(папки) можна надати, використавши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Посилання для спільного доступу</a:t>
            </a:r>
            <a:r>
              <a:rPr lang="uk-UA" sz="2800" b="1" i="1" kern="0" dirty="0">
                <a:solidFill>
                  <a:srgbClr val="FFFFFF"/>
                </a:solidFill>
              </a:rPr>
              <a:t>. Виконання цієї команди автоматично формує посилання на даний файл. Для цього потрібно: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EF2CF129-CB75-410C-80E2-5CE599D7FDD6}"/>
              </a:ext>
            </a:extLst>
          </p:cNvPr>
          <p:cNvGraphicFramePr/>
          <p:nvPr/>
        </p:nvGraphicFramePr>
        <p:xfrm>
          <a:off x="72008" y="3140765"/>
          <a:ext cx="12050142" cy="3550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044822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Graphic spid="6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Комунікаційні технології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Надання доступу за посиланням: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79A4E84-000E-46C6-8BB7-3C1B6682FE4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8050" y="1801824"/>
            <a:ext cx="6134100" cy="468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AC37E69-B242-4970-8847-8D811A40B0D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8" y="2127048"/>
            <a:ext cx="5742383" cy="1660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5F9346E0-3375-4A33-83DE-5CC667F54799}"/>
              </a:ext>
            </a:extLst>
          </p:cNvPr>
          <p:cNvSpPr/>
          <p:nvPr/>
        </p:nvSpPr>
        <p:spPr>
          <a:xfrm>
            <a:off x="946082" y="2916735"/>
            <a:ext cx="555058" cy="56508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="" xmlns:a16="http://schemas.microsoft.com/office/drawing/2014/main" id="{F80FD136-5C36-4F8E-8A52-54A3C5FED4D2}"/>
              </a:ext>
            </a:extLst>
          </p:cNvPr>
          <p:cNvSpPr/>
          <p:nvPr/>
        </p:nvSpPr>
        <p:spPr>
          <a:xfrm rot="18900000">
            <a:off x="1162684" y="235763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070632BF-92C6-47B8-9ED4-20A8E13AC42A}"/>
              </a:ext>
            </a:extLst>
          </p:cNvPr>
          <p:cNvSpPr/>
          <p:nvPr/>
        </p:nvSpPr>
        <p:spPr>
          <a:xfrm>
            <a:off x="9626255" y="2990701"/>
            <a:ext cx="2360335" cy="48324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="" xmlns:a16="http://schemas.microsoft.com/office/drawing/2014/main" id="{53563C04-6955-462A-8147-6FD7A2F86B05}"/>
              </a:ext>
            </a:extLst>
          </p:cNvPr>
          <p:cNvSpPr/>
          <p:nvPr/>
        </p:nvSpPr>
        <p:spPr>
          <a:xfrm rot="18900000">
            <a:off x="10506516" y="235763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4578" name="Picture 2" descr="hyperlink, insert icon">
            <a:extLst>
              <a:ext uri="{FF2B5EF4-FFF2-40B4-BE49-F238E27FC236}">
                <a16:creationId xmlns="" xmlns:a16="http://schemas.microsoft.com/office/drawing/2014/main" id="{9E5A5BBE-9751-4215-96C0-9EA5EEA8A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729" y="3869748"/>
            <a:ext cx="2676939" cy="2676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94686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Комунікаційні технології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Таким чином, усі, хто матиме це посилання, зможуть працювати із цим файлом. Користувачі можуть передавати це посилання одне одному ланцюжком, і всі вони будуть мати доступ до цього об'єкта. Фактично ви викладаєте документ у вільний доступ: навіть не маючи акаунта </a:t>
            </a:r>
            <a:r>
              <a:rPr lang="uk-UA" sz="2800" b="1" i="1" kern="0" dirty="0" err="1">
                <a:solidFill>
                  <a:srgbClr val="FFFF00"/>
                </a:solidFill>
              </a:rPr>
              <a:t>Google</a:t>
            </a:r>
            <a:r>
              <a:rPr lang="uk-UA" sz="2800" b="1" i="1" kern="0" dirty="0">
                <a:solidFill>
                  <a:srgbClr val="FFFFFF"/>
                </a:solidFill>
              </a:rPr>
              <a:t>, користувачі матимуть доступ до вашого документа. У такий спосіб рекомендується надавати доступ тільки на: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757C4C-77CA-4B45-9A43-7EBB36800DAB}"/>
              </a:ext>
            </a:extLst>
          </p:cNvPr>
          <p:cNvSpPr txBox="1"/>
          <p:nvPr/>
        </p:nvSpPr>
        <p:spPr>
          <a:xfrm>
            <a:off x="72009" y="4940224"/>
            <a:ext cx="4987672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Перегляд</a:t>
            </a:r>
            <a:endParaRPr lang="uk-UA" sz="4000" b="1" i="1" kern="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5DB5A50-E45A-4A4E-A603-93B534326106}"/>
              </a:ext>
            </a:extLst>
          </p:cNvPr>
          <p:cNvSpPr txBox="1"/>
          <p:nvPr/>
        </p:nvSpPr>
        <p:spPr>
          <a:xfrm>
            <a:off x="7134478" y="4940224"/>
            <a:ext cx="4987672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Коментування</a:t>
            </a:r>
            <a:endParaRPr lang="uk-UA" sz="40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A290F23-1723-41D7-A92B-FD23A27A0F91}"/>
              </a:ext>
            </a:extLst>
          </p:cNvPr>
          <p:cNvSpPr txBox="1"/>
          <p:nvPr/>
        </p:nvSpPr>
        <p:spPr>
          <a:xfrm>
            <a:off x="5172264" y="5001779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8017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Комунікаційні технології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Робота зі спільним </a:t>
            </a:r>
            <a:r>
              <a:rPr lang="en-US" sz="2800" b="1" i="1" kern="0" dirty="0">
                <a:solidFill>
                  <a:srgbClr val="FFFFFF"/>
                </a:solidFill>
              </a:rPr>
              <a:t>Google-</a:t>
            </a:r>
            <a:r>
              <a:rPr lang="uk-UA" sz="2800" b="1" i="1" kern="0" dirty="0">
                <a:solidFill>
                  <a:srgbClr val="FFFFFF"/>
                </a:solidFill>
              </a:rPr>
              <a:t>документом відбувається в реальному часі, тобто якщо один з користувачів змінює вміст документа, то всі зміни одразу ж відображаються і у вікні інших користувачів. </a:t>
            </a:r>
          </a:p>
        </p:txBody>
      </p:sp>
      <p:pic>
        <p:nvPicPr>
          <p:cNvPr id="22530" name="Picture 2" descr="Результат пошуку зображень за запитом &quot;Google Docs&quot;">
            <a:extLst>
              <a:ext uri="{FF2B5EF4-FFF2-40B4-BE49-F238E27FC236}">
                <a16:creationId xmlns="" xmlns:a16="http://schemas.microsoft.com/office/drawing/2014/main" id="{B3232E27-7924-43A4-B8FB-68A580647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374" y="3124955"/>
            <a:ext cx="5343663" cy="3339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A3BA13C-962C-4752-B77C-2A0DCD1681C9}"/>
              </a:ext>
            </a:extLst>
          </p:cNvPr>
          <p:cNvSpPr txBox="1"/>
          <p:nvPr/>
        </p:nvSpPr>
        <p:spPr>
          <a:xfrm>
            <a:off x="72007" y="3124955"/>
            <a:ext cx="6040558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одним і тим самим файлом одночасно може працювати </a:t>
            </a:r>
            <a:r>
              <a:rPr lang="uk-UA" sz="2800" b="1" i="1" kern="0" dirty="0">
                <a:solidFill>
                  <a:srgbClr val="FFFF00"/>
                </a:solidFill>
              </a:rPr>
              <a:t>до 200 осіб</a:t>
            </a:r>
            <a:r>
              <a:rPr lang="uk-UA" sz="2800" b="1" i="1" kern="0" dirty="0">
                <a:solidFill>
                  <a:srgbClr val="FFFFFF"/>
                </a:solidFill>
              </a:rPr>
              <a:t>, яких автор документа запросив до спільної роботи з редагування документа.</a:t>
            </a:r>
          </a:p>
        </p:txBody>
      </p:sp>
    </p:spTree>
    <p:extLst>
      <p:ext uri="{BB962C8B-B14F-4D97-AF65-F5344CB8AC3E}">
        <p14:creationId xmlns="" xmlns:p14="http://schemas.microsoft.com/office/powerpoint/2010/main" val="3293477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Комунікаційні технології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процесі роботи можна бачити, хто із співавторів одночасно з вами редагує цей документ. Повідомлення про це відображається над Рядком меню у вигляді піктограм-</a:t>
            </a:r>
            <a:r>
              <a:rPr lang="uk-UA" sz="2800" b="1" i="1" kern="0" dirty="0" err="1">
                <a:solidFill>
                  <a:srgbClr val="FFFFFF"/>
                </a:solidFill>
              </a:rPr>
              <a:t>аватарок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D081C1B-F554-4FD2-BF8E-DA1037FF7D5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4062" y="3126514"/>
            <a:ext cx="5808088" cy="36420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3AA0D6E-9625-4E79-B13B-884DF2FD49E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8" y="3514076"/>
            <a:ext cx="5990862" cy="22220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72475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Комунікаційні технології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9" y="1196763"/>
            <a:ext cx="5265304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Автор документа за потреби може скасувати всі правки, які було </a:t>
            </a:r>
            <a:r>
              <a:rPr lang="uk-UA" sz="2800" b="1" i="1" kern="0" dirty="0" err="1">
                <a:solidFill>
                  <a:srgbClr val="FFFFFF"/>
                </a:solidFill>
              </a:rPr>
              <a:t>внесено</a:t>
            </a:r>
            <a:r>
              <a:rPr lang="uk-UA" sz="2800" b="1" i="1" kern="0" dirty="0">
                <a:solidFill>
                  <a:srgbClr val="FFFFFF"/>
                </a:solidFill>
              </a:rPr>
              <a:t> співавторами, повернувшись до попередньої версії. Видалити документ або відмінити спільний доступ може тільки автор документа.</a:t>
            </a:r>
          </a:p>
        </p:txBody>
      </p:sp>
      <p:pic>
        <p:nvPicPr>
          <p:cNvPr id="23554" name="Picture 2" descr="business, concept, e-commerce, management, planner, website, website planner icon">
            <a:extLst>
              <a:ext uri="{FF2B5EF4-FFF2-40B4-BE49-F238E27FC236}">
                <a16:creationId xmlns="" xmlns:a16="http://schemas.microsoft.com/office/drawing/2014/main" id="{C04D3510-3654-4DC3-9939-0FF506AD95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458" b="15007"/>
          <a:stretch/>
        </p:blipFill>
        <p:spPr bwMode="auto">
          <a:xfrm>
            <a:off x="5506280" y="1196764"/>
            <a:ext cx="6397211" cy="48320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7600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Комунікаційні технології</a:t>
            </a:r>
            <a:endParaRPr lang="uk-UA" sz="28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організації персонального навчального середовища зазвичай використовують </a:t>
            </a:r>
            <a:r>
              <a:rPr lang="uk-UA" sz="2800" b="1" i="1" kern="0" dirty="0">
                <a:solidFill>
                  <a:srgbClr val="FFFF00"/>
                </a:solidFill>
              </a:rPr>
              <a:t>хмарні технології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2D70D1E-BFB7-4648-8E41-827803C6077C}"/>
              </a:ext>
            </a:extLst>
          </p:cNvPr>
          <p:cNvSpPr txBox="1"/>
          <p:nvPr/>
        </p:nvSpPr>
        <p:spPr>
          <a:xfrm>
            <a:off x="1403648" y="2717440"/>
            <a:ext cx="4241778" cy="353943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Хмарні технології </a:t>
            </a:r>
            <a:r>
              <a:rPr lang="uk-UA" sz="2800" b="1" i="1" kern="0" dirty="0">
                <a:solidFill>
                  <a:srgbClr val="FFFFFF"/>
                </a:solidFill>
              </a:rPr>
              <a:t>— це інформаційні технології, що передбачають віддалене опрацювання та зберігання даних.</a:t>
            </a:r>
          </a:p>
        </p:txBody>
      </p:sp>
      <p:pic>
        <p:nvPicPr>
          <p:cNvPr id="7" name="Picture 2" descr="alert, attention, danger, error, exclamation, hanger, message, problem, warning icon">
            <a:extLst>
              <a:ext uri="{FF2B5EF4-FFF2-40B4-BE49-F238E27FC236}">
                <a16:creationId xmlns="" xmlns:a16="http://schemas.microsoft.com/office/drawing/2014/main" id="{F361B9B0-D83B-4D36-B37A-D6172B08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275573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loud, clouds, cloudy, service, storage, technology, weather forecast icon">
            <a:extLst>
              <a:ext uri="{FF2B5EF4-FFF2-40B4-BE49-F238E27FC236}">
                <a16:creationId xmlns="" xmlns:a16="http://schemas.microsoft.com/office/drawing/2014/main" id="{F672A2E2-E413-42F8-B46F-7206C5472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277" b="18597"/>
          <a:stretch/>
        </p:blipFill>
        <p:spPr bwMode="auto">
          <a:xfrm>
            <a:off x="6221895" y="2755731"/>
            <a:ext cx="5635488" cy="35011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23830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Комунікаційні технології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Використовувати    </a:t>
            </a:r>
            <a:r>
              <a:rPr lang="uk-UA" sz="2800" b="1" i="1" kern="0" dirty="0">
                <a:solidFill>
                  <a:srgbClr val="FFFF00"/>
                </a:solidFill>
              </a:rPr>
              <a:t>хмарні    сервіси   </a:t>
            </a:r>
            <a:r>
              <a:rPr lang="uk-UA" sz="2800" b="1" i="1" kern="0" dirty="0">
                <a:solidFill>
                  <a:srgbClr val="FFFFFF"/>
                </a:solidFill>
              </a:rPr>
              <a:t>можна   на   різноманітних   гаджетах: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EF4C05A3-71CA-4F7A-B149-0DC04F314A23}"/>
              </a:ext>
            </a:extLst>
          </p:cNvPr>
          <p:cNvSpPr/>
          <p:nvPr/>
        </p:nvSpPr>
        <p:spPr>
          <a:xfrm>
            <a:off x="72008" y="2273307"/>
            <a:ext cx="2887061" cy="9104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Ноутбук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4AAA9976-3C8A-4F87-80A7-CCC321D13920}"/>
              </a:ext>
            </a:extLst>
          </p:cNvPr>
          <p:cNvSpPr/>
          <p:nvPr/>
        </p:nvSpPr>
        <p:spPr>
          <a:xfrm>
            <a:off x="3125138" y="2273307"/>
            <a:ext cx="2887061" cy="9104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Планшет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41E87B89-EBB4-490E-8D0A-D85BE4AB158B}"/>
              </a:ext>
            </a:extLst>
          </p:cNvPr>
          <p:cNvSpPr/>
          <p:nvPr/>
        </p:nvSpPr>
        <p:spPr>
          <a:xfrm>
            <a:off x="6178267" y="2273307"/>
            <a:ext cx="2887061" cy="9104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Нетбук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A5F99D25-BE8E-4C04-8241-2DDCD9046BAC}"/>
              </a:ext>
            </a:extLst>
          </p:cNvPr>
          <p:cNvSpPr/>
          <p:nvPr/>
        </p:nvSpPr>
        <p:spPr>
          <a:xfrm>
            <a:off x="9229550" y="2275225"/>
            <a:ext cx="2887061" cy="9104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Смартфон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4098" name="Picture 2" descr="Результат пошуку зображень за запитом &quot;Laptop icon&quot;">
            <a:extLst>
              <a:ext uri="{FF2B5EF4-FFF2-40B4-BE49-F238E27FC236}">
                <a16:creationId xmlns="" xmlns:a16="http://schemas.microsoft.com/office/drawing/2014/main" id="{8EA5B28D-EE28-4F10-B35C-C64D9AFE4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6" y="3278796"/>
            <a:ext cx="3062962" cy="3062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езультат пошуку зображень за запитом &quot;Tablet icon&quot;">
            <a:extLst>
              <a:ext uri="{FF2B5EF4-FFF2-40B4-BE49-F238E27FC236}">
                <a16:creationId xmlns="" xmlns:a16="http://schemas.microsoft.com/office/drawing/2014/main" id="{1C0215E0-FD1E-44F0-AF04-10C1D98A6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043" y="3570652"/>
            <a:ext cx="2479249" cy="2479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Результат пошуку зображень за запитом &quot;Netbook icon&quot;">
            <a:extLst>
              <a:ext uri="{FF2B5EF4-FFF2-40B4-BE49-F238E27FC236}">
                <a16:creationId xmlns="" xmlns:a16="http://schemas.microsoft.com/office/drawing/2014/main" id="{51DE26B9-03A6-4299-9C2E-FD81DDA7F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708" y="3291724"/>
            <a:ext cx="2758177" cy="2758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Результат пошуку зображень за запитом &quot;Smartphone icon&quot;">
            <a:extLst>
              <a:ext uri="{FF2B5EF4-FFF2-40B4-BE49-F238E27FC236}">
                <a16:creationId xmlns="" xmlns:a16="http://schemas.microsoft.com/office/drawing/2014/main" id="{4D60AADB-6591-4A3E-BB22-663584258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848" y="3183735"/>
            <a:ext cx="3492784" cy="34927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6487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Комунікаційні технології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Також використовувати    </a:t>
            </a:r>
            <a:r>
              <a:rPr lang="uk-UA" sz="2800" b="1" i="1" kern="0" dirty="0">
                <a:solidFill>
                  <a:srgbClr val="FFFF00"/>
                </a:solidFill>
              </a:rPr>
              <a:t>хмарні    сервіси  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незалежно   від  типу  операційної системи, оскільки ці сервіси забезпечують підтримку роботи в різних операційних системах: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97AE77A5-E68A-4EBE-BCDB-12A7F1E63DA6}"/>
              </a:ext>
            </a:extLst>
          </p:cNvPr>
          <p:cNvSpPr/>
          <p:nvPr/>
        </p:nvSpPr>
        <p:spPr>
          <a:xfrm>
            <a:off x="77547" y="3096710"/>
            <a:ext cx="2887061" cy="9640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kern="0" dirty="0">
                <a:solidFill>
                  <a:srgbClr val="FFFFFF"/>
                </a:solidFill>
              </a:rPr>
              <a:t>Linux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7471CD30-B9DB-48A4-8748-D3823C22E744}"/>
              </a:ext>
            </a:extLst>
          </p:cNvPr>
          <p:cNvSpPr/>
          <p:nvPr/>
        </p:nvSpPr>
        <p:spPr>
          <a:xfrm>
            <a:off x="3130677" y="3096710"/>
            <a:ext cx="2887061" cy="9640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Windows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3B85F29B-E57B-4B12-BC57-5E2852D30692}"/>
              </a:ext>
            </a:extLst>
          </p:cNvPr>
          <p:cNvSpPr/>
          <p:nvPr/>
        </p:nvSpPr>
        <p:spPr>
          <a:xfrm>
            <a:off x="6183806" y="3096710"/>
            <a:ext cx="2887061" cy="9640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Android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B1F5D79F-3A11-47D2-B4BA-D49781F76488}"/>
              </a:ext>
            </a:extLst>
          </p:cNvPr>
          <p:cNvSpPr/>
          <p:nvPr/>
        </p:nvSpPr>
        <p:spPr>
          <a:xfrm>
            <a:off x="9235089" y="3098628"/>
            <a:ext cx="2887061" cy="9640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Apple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5124" name="Picture 4" descr="Пов’язане зображення">
            <a:extLst>
              <a:ext uri="{FF2B5EF4-FFF2-40B4-BE49-F238E27FC236}">
                <a16:creationId xmlns="" xmlns:a16="http://schemas.microsoft.com/office/drawing/2014/main" id="{53BF648D-9B45-4D0D-AB44-176990105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80" r="21702"/>
          <a:stretch/>
        </p:blipFill>
        <p:spPr bwMode="auto">
          <a:xfrm>
            <a:off x="502891" y="4129547"/>
            <a:ext cx="2036371" cy="2414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nterface, logo, user, windows icon">
            <a:extLst>
              <a:ext uri="{FF2B5EF4-FFF2-40B4-BE49-F238E27FC236}">
                <a16:creationId xmlns="" xmlns:a16="http://schemas.microsoft.com/office/drawing/2014/main" id="{8FB055AC-68C7-41F2-A4C7-79EF30C67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093" y="4107896"/>
            <a:ext cx="2436228" cy="2436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Результат пошуку зображень за запитом &quot;Android icon&quot;">
            <a:extLst>
              <a:ext uri="{FF2B5EF4-FFF2-40B4-BE49-F238E27FC236}">
                <a16:creationId xmlns="" xmlns:a16="http://schemas.microsoft.com/office/drawing/2014/main" id="{C88B3F70-4B3B-46C1-AE46-93D716608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430" y="3726834"/>
            <a:ext cx="3461811" cy="3461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Результат пошуку зображень за запитом &quot;Apple icon&quot;">
            <a:extLst>
              <a:ext uri="{FF2B5EF4-FFF2-40B4-BE49-F238E27FC236}">
                <a16:creationId xmlns="" xmlns:a16="http://schemas.microsoft.com/office/drawing/2014/main" id="{A1C1F02C-83CF-418D-AEB5-A87D58216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809" y="4148624"/>
            <a:ext cx="2439619" cy="24396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47678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засоби обробки документів та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Оформлення документа задають операціями </a:t>
            </a:r>
            <a:r>
              <a:rPr lang="uk-UA" sz="2800" b="1" i="1" kern="0" dirty="0">
                <a:solidFill>
                  <a:srgbClr val="FFFF00"/>
                </a:solidFill>
              </a:rPr>
              <a:t>форматування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2050" name="Picture 2" descr="Пов’язане зображення">
            <a:extLst>
              <a:ext uri="{FF2B5EF4-FFF2-40B4-BE49-F238E27FC236}">
                <a16:creationId xmlns="" xmlns:a16="http://schemas.microsoft.com/office/drawing/2014/main" id="{2A580C7F-41CF-4457-9692-873C33244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135" y="2314170"/>
            <a:ext cx="7157935" cy="4026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4D39C9D-3B43-4440-A0EE-1A59C62948EB}"/>
              </a:ext>
            </a:extLst>
          </p:cNvPr>
          <p:cNvSpPr txBox="1"/>
          <p:nvPr/>
        </p:nvSpPr>
        <p:spPr>
          <a:xfrm>
            <a:off x="70929" y="2314170"/>
            <a:ext cx="4661845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Команди форматування допомагають точно визначити, як буде виглядати текст на екрані монітора або на папері після друку на принтері</a:t>
            </a:r>
          </a:p>
        </p:txBody>
      </p:sp>
    </p:spTree>
    <p:extLst>
      <p:ext uri="{BB962C8B-B14F-4D97-AF65-F5344CB8AC3E}">
        <p14:creationId xmlns="" xmlns:p14="http://schemas.microsoft.com/office/powerpoint/2010/main" val="2555631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Комунікаційні технології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0783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Сьогодні найбільш популярними є хмарні середовища: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3058BAA6-CD30-4D4D-8A5C-37D0B36848C4}"/>
              </a:ext>
            </a:extLst>
          </p:cNvPr>
          <p:cNvSpPr/>
          <p:nvPr/>
        </p:nvSpPr>
        <p:spPr>
          <a:xfrm>
            <a:off x="72006" y="1792539"/>
            <a:ext cx="5972332" cy="87200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Google Suite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00106E1B-E5CA-4CFE-BFD1-3F629BDF0F09}"/>
              </a:ext>
            </a:extLst>
          </p:cNvPr>
          <p:cNvSpPr/>
          <p:nvPr/>
        </p:nvSpPr>
        <p:spPr>
          <a:xfrm>
            <a:off x="6149818" y="1792539"/>
            <a:ext cx="5972332" cy="87200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Office 365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pic>
        <p:nvPicPr>
          <p:cNvPr id="7170" name="Picture 2" descr="Результат пошуку зображень за запитом &quot;Google suite&quot;">
            <a:extLst>
              <a:ext uri="{FF2B5EF4-FFF2-40B4-BE49-F238E27FC236}">
                <a16:creationId xmlns="" xmlns:a16="http://schemas.microsoft.com/office/drawing/2014/main" id="{5850B4F4-C2E7-4C17-AC6F-F7E2D98D2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5" y="2700232"/>
            <a:ext cx="5006054" cy="2820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16237BC7-0E5D-459E-B456-DCB6EEC1196B}"/>
              </a:ext>
            </a:extLst>
          </p:cNvPr>
          <p:cNvSpPr/>
          <p:nvPr/>
        </p:nvSpPr>
        <p:spPr>
          <a:xfrm>
            <a:off x="72006" y="5565057"/>
            <a:ext cx="5972332" cy="9240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від компанії </a:t>
            </a:r>
            <a:r>
              <a:rPr lang="en-US" sz="3200" b="1" i="1" kern="0" dirty="0">
                <a:solidFill>
                  <a:srgbClr val="FFFF00"/>
                </a:solidFill>
              </a:rPr>
              <a:t>Google</a:t>
            </a:r>
            <a:endParaRPr lang="uk-UA" sz="3200" b="1" i="1" kern="0" dirty="0">
              <a:solidFill>
                <a:srgbClr val="FFFF00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803E9E58-B1D4-42FD-9BCD-02472E35F1D3}"/>
              </a:ext>
            </a:extLst>
          </p:cNvPr>
          <p:cNvSpPr/>
          <p:nvPr/>
        </p:nvSpPr>
        <p:spPr>
          <a:xfrm>
            <a:off x="6149818" y="5565057"/>
            <a:ext cx="5972332" cy="9240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від компанії </a:t>
            </a:r>
            <a:r>
              <a:rPr lang="en-US" sz="3200" b="1" i="1" kern="0" dirty="0">
                <a:solidFill>
                  <a:srgbClr val="FFFF00"/>
                </a:solidFill>
              </a:rPr>
              <a:t>Microsoft</a:t>
            </a:r>
            <a:endParaRPr lang="uk-UA" sz="3200" b="1" i="1" kern="0" dirty="0">
              <a:solidFill>
                <a:srgbClr val="FFFF00"/>
              </a:solidFill>
            </a:endParaRPr>
          </a:p>
        </p:txBody>
      </p:sp>
      <p:pic>
        <p:nvPicPr>
          <p:cNvPr id="7172" name="Picture 4" descr="Результат пошуку зображень за запитом &quot;Office 365&quot;">
            <a:extLst>
              <a:ext uri="{FF2B5EF4-FFF2-40B4-BE49-F238E27FC236}">
                <a16:creationId xmlns="" xmlns:a16="http://schemas.microsoft.com/office/drawing/2014/main" id="{9C296317-77F5-4F18-9DFC-11F023EAD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706" y="2752488"/>
            <a:ext cx="5594556" cy="26661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7343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Комунікаційні технології</a:t>
            </a:r>
            <a:endParaRPr lang="uk-UA" sz="28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Наприклад, у сховищі </a:t>
            </a:r>
            <a:r>
              <a:rPr lang="en-US" sz="2800" b="1" i="1" kern="0" dirty="0">
                <a:solidFill>
                  <a:srgbClr val="FFFF00"/>
                </a:solidFill>
              </a:rPr>
              <a:t>Google </a:t>
            </a:r>
            <a:r>
              <a:rPr lang="uk-UA" sz="2800" b="1" i="1" kern="0" dirty="0">
                <a:solidFill>
                  <a:srgbClr val="FFFF00"/>
                </a:solidFill>
              </a:rPr>
              <a:t>Диск </a:t>
            </a:r>
            <a:r>
              <a:rPr lang="uk-UA" sz="2800" b="1" i="1" kern="0" dirty="0">
                <a:solidFill>
                  <a:schemeClr val="bg1"/>
                </a:solidFill>
              </a:rPr>
              <a:t>користувач може використовувати стандартні офісні веб-програми та доповнювати їх список, підключивши інші додатки.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BCDA9BBA-40DD-42BD-A9CB-6F24949916C9}"/>
              </a:ext>
            </a:extLst>
          </p:cNvPr>
          <p:cNvSpPr/>
          <p:nvPr/>
        </p:nvSpPr>
        <p:spPr>
          <a:xfrm>
            <a:off x="72007" y="2692610"/>
            <a:ext cx="327748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Офісна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веб-програма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22895928-1841-47E1-9738-9728B1937660}"/>
              </a:ext>
            </a:extLst>
          </p:cNvPr>
          <p:cNvSpPr/>
          <p:nvPr/>
        </p:nvSpPr>
        <p:spPr>
          <a:xfrm>
            <a:off x="3429000" y="2692610"/>
            <a:ext cx="446267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Призначення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5B57C497-BC1E-4D08-B9DA-3F194B515AD7}"/>
              </a:ext>
            </a:extLst>
          </p:cNvPr>
          <p:cNvSpPr/>
          <p:nvPr/>
        </p:nvSpPr>
        <p:spPr>
          <a:xfrm>
            <a:off x="7971182" y="2692610"/>
            <a:ext cx="4150967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Спрощений відповідник програми з пакета Office </a:t>
            </a:r>
            <a:r>
              <a:rPr lang="uk-UA" sz="2400" b="1" i="1" kern="0" dirty="0" err="1">
                <a:solidFill>
                  <a:srgbClr val="FFFFFF"/>
                </a:solidFill>
              </a:rPr>
              <a:t>of-line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B4E3E293-C24D-4078-9D0D-B7CD82130DCA}"/>
              </a:ext>
            </a:extLst>
          </p:cNvPr>
          <p:cNvSpPr/>
          <p:nvPr/>
        </p:nvSpPr>
        <p:spPr>
          <a:xfrm>
            <a:off x="3429000" y="4096123"/>
            <a:ext cx="4462670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Створення й редагування</a:t>
            </a:r>
            <a:endParaRPr lang="en-US" sz="24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текстових документів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A3F34ACA-AD40-4EF7-B001-6B25809BB991}"/>
              </a:ext>
            </a:extLst>
          </p:cNvPr>
          <p:cNvSpPr/>
          <p:nvPr/>
        </p:nvSpPr>
        <p:spPr>
          <a:xfrm>
            <a:off x="7971182" y="4096123"/>
            <a:ext cx="4150967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Microsoft Word, LibreOffice Writer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18434" name="Picture 2" descr="Результат пошуку зображень за запитом &quot;Google Документи&quot;">
            <a:extLst>
              <a:ext uri="{FF2B5EF4-FFF2-40B4-BE49-F238E27FC236}">
                <a16:creationId xmlns="" xmlns:a16="http://schemas.microsoft.com/office/drawing/2014/main" id="{10EC3BE8-25B3-499B-8927-AE5FA2CF6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8542"/>
          <a:stretch/>
        </p:blipFill>
        <p:spPr bwMode="auto">
          <a:xfrm>
            <a:off x="72007" y="4096123"/>
            <a:ext cx="1039542" cy="12926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400F478B-D46E-4AD9-B7D3-01E4A4941CF6}"/>
              </a:ext>
            </a:extLst>
          </p:cNvPr>
          <p:cNvSpPr/>
          <p:nvPr/>
        </p:nvSpPr>
        <p:spPr>
          <a:xfrm>
            <a:off x="1191060" y="4096123"/>
            <a:ext cx="2158427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Google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Документи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C98F6283-07AD-4CB4-9C19-D6C31B0E28C7}"/>
              </a:ext>
            </a:extLst>
          </p:cNvPr>
          <p:cNvSpPr/>
          <p:nvPr/>
        </p:nvSpPr>
        <p:spPr>
          <a:xfrm>
            <a:off x="3429000" y="5469819"/>
            <a:ext cx="4462670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Створення й редагування </a:t>
            </a:r>
            <a:r>
              <a:rPr lang="uk-UA" sz="2400" b="1" i="1" kern="0" dirty="0">
                <a:solidFill>
                  <a:srgbClr val="FFFF00"/>
                </a:solidFill>
              </a:rPr>
              <a:t>електронних таблиць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E8246755-2FD8-48AB-99A5-C88DDED4EC83}"/>
              </a:ext>
            </a:extLst>
          </p:cNvPr>
          <p:cNvSpPr/>
          <p:nvPr/>
        </p:nvSpPr>
        <p:spPr>
          <a:xfrm>
            <a:off x="7971182" y="5469819"/>
            <a:ext cx="4150967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Microsoft Excel, LibreOffice </a:t>
            </a:r>
            <a:r>
              <a:rPr lang="en-US" sz="2400" b="1" i="1" kern="0" dirty="0" err="1">
                <a:solidFill>
                  <a:srgbClr val="FFFFFF"/>
                </a:solidFill>
              </a:rPr>
              <a:t>Calc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16" name="Picture 2" descr="Результат пошуку зображень за запитом &quot;Google Документи&quot;">
            <a:extLst>
              <a:ext uri="{FF2B5EF4-FFF2-40B4-BE49-F238E27FC236}">
                <a16:creationId xmlns="" xmlns:a16="http://schemas.microsoft.com/office/drawing/2014/main" id="{31AFAEBE-6EF7-4B63-8458-BC97CABF15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864" r="33603"/>
          <a:stretch/>
        </p:blipFill>
        <p:spPr bwMode="auto">
          <a:xfrm>
            <a:off x="36486" y="5469818"/>
            <a:ext cx="1075061" cy="12926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="" xmlns:a16="http://schemas.microsoft.com/office/drawing/2014/main" id="{EB99DC9B-89EB-4969-8AC3-3CE583780A13}"/>
              </a:ext>
            </a:extLst>
          </p:cNvPr>
          <p:cNvSpPr/>
          <p:nvPr/>
        </p:nvSpPr>
        <p:spPr>
          <a:xfrm>
            <a:off x="1191060" y="5469819"/>
            <a:ext cx="2158427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Google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Таблиці</a:t>
            </a:r>
          </a:p>
        </p:txBody>
      </p:sp>
    </p:spTree>
    <p:extLst>
      <p:ext uri="{BB962C8B-B14F-4D97-AF65-F5344CB8AC3E}">
        <p14:creationId xmlns="" xmlns:p14="http://schemas.microsoft.com/office/powerpoint/2010/main" val="370346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Комунікаційні технології</a:t>
            </a:r>
            <a:endParaRPr lang="uk-UA" sz="28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(</a:t>
            </a: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  <a:r>
              <a:rPr lang="en-US" sz="2800" b="1" i="1" kern="0" dirty="0">
                <a:solidFill>
                  <a:schemeClr val="bg1"/>
                </a:solidFill>
              </a:rPr>
              <a:t>)</a:t>
            </a:r>
            <a:r>
              <a:rPr lang="uk-UA" sz="2800" b="1" i="1" kern="0" dirty="0">
                <a:solidFill>
                  <a:schemeClr val="bg1"/>
                </a:solidFill>
              </a:rPr>
              <a:t> Стандартні офісні веб-програми у сховищі </a:t>
            </a:r>
            <a:r>
              <a:rPr lang="en-US" sz="2800" b="1" i="1" kern="0" dirty="0">
                <a:solidFill>
                  <a:srgbClr val="FFFF00"/>
                </a:solidFill>
              </a:rPr>
              <a:t>Google </a:t>
            </a:r>
            <a:r>
              <a:rPr lang="uk-UA" sz="2800" b="1" i="1" kern="0" dirty="0">
                <a:solidFill>
                  <a:srgbClr val="FFFF00"/>
                </a:solidFill>
              </a:rPr>
              <a:t>Диск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BCDA9BBA-40DD-42BD-A9CB-6F24949916C9}"/>
              </a:ext>
            </a:extLst>
          </p:cNvPr>
          <p:cNvSpPr/>
          <p:nvPr/>
        </p:nvSpPr>
        <p:spPr>
          <a:xfrm>
            <a:off x="72007" y="2245351"/>
            <a:ext cx="327748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Офісна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веб-програма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22895928-1841-47E1-9738-9728B1937660}"/>
              </a:ext>
            </a:extLst>
          </p:cNvPr>
          <p:cNvSpPr/>
          <p:nvPr/>
        </p:nvSpPr>
        <p:spPr>
          <a:xfrm>
            <a:off x="3429000" y="2245351"/>
            <a:ext cx="446267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Призначення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5B57C497-BC1E-4D08-B9DA-3F194B515AD7}"/>
              </a:ext>
            </a:extLst>
          </p:cNvPr>
          <p:cNvSpPr/>
          <p:nvPr/>
        </p:nvSpPr>
        <p:spPr>
          <a:xfrm>
            <a:off x="7971182" y="2245351"/>
            <a:ext cx="4150967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Спрощений відповідник програми з пакета Office </a:t>
            </a:r>
            <a:r>
              <a:rPr lang="uk-UA" sz="2400" b="1" i="1" kern="0" dirty="0" err="1">
                <a:solidFill>
                  <a:srgbClr val="FFFFFF"/>
                </a:solidFill>
              </a:rPr>
              <a:t>of-line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B4E3E293-C24D-4078-9D0D-B7CD82130DCA}"/>
              </a:ext>
            </a:extLst>
          </p:cNvPr>
          <p:cNvSpPr/>
          <p:nvPr/>
        </p:nvSpPr>
        <p:spPr>
          <a:xfrm>
            <a:off x="3429000" y="3648864"/>
            <a:ext cx="4462670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Створення й редагування</a:t>
            </a:r>
            <a:endParaRPr lang="en-US" sz="24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презентацій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A3F34ACA-AD40-4EF7-B001-6B25809BB991}"/>
              </a:ext>
            </a:extLst>
          </p:cNvPr>
          <p:cNvSpPr/>
          <p:nvPr/>
        </p:nvSpPr>
        <p:spPr>
          <a:xfrm>
            <a:off x="7971182" y="3648864"/>
            <a:ext cx="4150967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Microsoft PowerPoint LibreOffice Impress</a:t>
            </a:r>
          </a:p>
        </p:txBody>
      </p:sp>
      <p:pic>
        <p:nvPicPr>
          <p:cNvPr id="18434" name="Picture 2" descr="Результат пошуку зображень за запитом &quot;Google Документи&quot;">
            <a:extLst>
              <a:ext uri="{FF2B5EF4-FFF2-40B4-BE49-F238E27FC236}">
                <a16:creationId xmlns="" xmlns:a16="http://schemas.microsoft.com/office/drawing/2014/main" id="{10EC3BE8-25B3-499B-8927-AE5FA2CF6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542"/>
          <a:stretch/>
        </p:blipFill>
        <p:spPr bwMode="auto">
          <a:xfrm>
            <a:off x="72007" y="3648864"/>
            <a:ext cx="1039542" cy="12926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400F478B-D46E-4AD9-B7D3-01E4A4941CF6}"/>
              </a:ext>
            </a:extLst>
          </p:cNvPr>
          <p:cNvSpPr/>
          <p:nvPr/>
        </p:nvSpPr>
        <p:spPr>
          <a:xfrm>
            <a:off x="1191060" y="3648864"/>
            <a:ext cx="2158427" cy="12926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002060"/>
                </a:solidFill>
              </a:rPr>
              <a:t>Google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002060"/>
                </a:solidFill>
              </a:rPr>
              <a:t>Презентації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C98F6283-07AD-4CB4-9C19-D6C31B0E28C7}"/>
              </a:ext>
            </a:extLst>
          </p:cNvPr>
          <p:cNvSpPr/>
          <p:nvPr/>
        </p:nvSpPr>
        <p:spPr>
          <a:xfrm>
            <a:off x="3429000" y="5022560"/>
            <a:ext cx="4462670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Створення й редагування</a:t>
            </a:r>
            <a:endParaRPr lang="en-US" sz="24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малюнків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E8246755-2FD8-48AB-99A5-C88DDED4EC83}"/>
              </a:ext>
            </a:extLst>
          </p:cNvPr>
          <p:cNvSpPr/>
          <p:nvPr/>
        </p:nvSpPr>
        <p:spPr>
          <a:xfrm>
            <a:off x="7971182" y="5022560"/>
            <a:ext cx="4150967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Вбудований редактор графіки в офісних програмах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="" xmlns:a16="http://schemas.microsoft.com/office/drawing/2014/main" id="{EB99DC9B-89EB-4969-8AC3-3CE583780A13}"/>
              </a:ext>
            </a:extLst>
          </p:cNvPr>
          <p:cNvSpPr/>
          <p:nvPr/>
        </p:nvSpPr>
        <p:spPr>
          <a:xfrm>
            <a:off x="1191060" y="5022560"/>
            <a:ext cx="2158427" cy="1292661"/>
          </a:xfrm>
          <a:prstGeom prst="rect">
            <a:avLst/>
          </a:prstGeom>
          <a:solidFill>
            <a:srgbClr val="CF3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Google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Малюнки</a:t>
            </a:r>
          </a:p>
        </p:txBody>
      </p:sp>
      <p:pic>
        <p:nvPicPr>
          <p:cNvPr id="19458" name="Picture 2" descr="Результат пошуку зображень за запитом &quot;Google Drawings&quot;">
            <a:extLst>
              <a:ext uri="{FF2B5EF4-FFF2-40B4-BE49-F238E27FC236}">
                <a16:creationId xmlns="" xmlns:a16="http://schemas.microsoft.com/office/drawing/2014/main" id="{F7C3C5D3-6BEA-413E-B206-77C50BAF8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239" y="5052378"/>
            <a:ext cx="1526096" cy="12628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69137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Комунікаційні технології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Розробка комунікативної технології має кілька етапів: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7E8270CC-34B0-456C-B83B-A1032CF2C7A9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9091587"/>
              </p:ext>
            </p:extLst>
          </p:nvPr>
        </p:nvGraphicFramePr>
        <p:xfrm>
          <a:off x="247202" y="1892084"/>
          <a:ext cx="11874948" cy="4633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604954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засоби обробки документів та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Види систем обробки текстів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83266919-5B99-46DF-B044-861A36DB4B6B}"/>
              </a:ext>
            </a:extLst>
          </p:cNvPr>
          <p:cNvSpPr/>
          <p:nvPr/>
        </p:nvSpPr>
        <p:spPr>
          <a:xfrm>
            <a:off x="72007" y="1872256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Текстові редактори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B9A5D3C8-089B-4E39-A28F-05459698432B}"/>
              </a:ext>
            </a:extLst>
          </p:cNvPr>
          <p:cNvSpPr/>
          <p:nvPr/>
        </p:nvSpPr>
        <p:spPr>
          <a:xfrm>
            <a:off x="4110552" y="1872256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Текстові процесори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7EF43E8A-5DD2-40BC-82CE-94F3B584F178}"/>
              </a:ext>
            </a:extLst>
          </p:cNvPr>
          <p:cNvSpPr/>
          <p:nvPr/>
        </p:nvSpPr>
        <p:spPr>
          <a:xfrm>
            <a:off x="8149100" y="1872256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Видавничі системи</a:t>
            </a:r>
          </a:p>
        </p:txBody>
      </p:sp>
      <p:pic>
        <p:nvPicPr>
          <p:cNvPr id="10" name="Picture 2" descr="Пов’язане зображення">
            <a:extLst>
              <a:ext uri="{FF2B5EF4-FFF2-40B4-BE49-F238E27FC236}">
                <a16:creationId xmlns="" xmlns:a16="http://schemas.microsoft.com/office/drawing/2014/main" id="{91176AFA-C822-457B-AB1A-FF20C04D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63" y="2998576"/>
            <a:ext cx="3541937" cy="3541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Microsoft Word Icon - Microsoft Office New Icon Clipart (900x900), Png Download">
            <a:extLst>
              <a:ext uri="{FF2B5EF4-FFF2-40B4-BE49-F238E27FC236}">
                <a16:creationId xmlns="" xmlns:a16="http://schemas.microsoft.com/office/drawing/2014/main" id="{91040D5C-0DF2-42A4-A921-04A1C6893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166" y="3317189"/>
            <a:ext cx="3331667" cy="2915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Результат пошуку зображень за запитом &quot;publisher icon 2019&quot;">
            <a:extLst>
              <a:ext uri="{FF2B5EF4-FFF2-40B4-BE49-F238E27FC236}">
                <a16:creationId xmlns="" xmlns:a16="http://schemas.microsoft.com/office/drawing/2014/main" id="{0003E5BF-E669-4368-9A1C-2036E8E10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1" y="3103710"/>
            <a:ext cx="3331667" cy="33316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49160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засоби обробки документів та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9053954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</a:t>
            </a:r>
            <a:r>
              <a:rPr lang="uk-UA" sz="2800" b="1" i="1" kern="0" dirty="0">
                <a:solidFill>
                  <a:srgbClr val="FFFF00"/>
                </a:solidFill>
              </a:rPr>
              <a:t>текстових редакторів </a:t>
            </a:r>
            <a:r>
              <a:rPr lang="uk-UA" sz="2800" b="1" i="1" kern="0" dirty="0">
                <a:solidFill>
                  <a:srgbClr val="FFFFFF"/>
                </a:solidFill>
              </a:rPr>
              <a:t>(наприклад, Блокнот) можливості мінімальні: розмір і шрифт символів задаються для всього документа, практично відсутні можливості форматування абзаців.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617FF96-8883-48AF-AB95-AC21FB1B8C7D}"/>
              </a:ext>
            </a:extLst>
          </p:cNvPr>
          <p:cNvSpPr txBox="1"/>
          <p:nvPr/>
        </p:nvSpPr>
        <p:spPr>
          <a:xfrm>
            <a:off x="72008" y="3632181"/>
            <a:ext cx="9053954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Текстовий процесор </a:t>
            </a:r>
            <a:r>
              <a:rPr lang="uk-UA" sz="2800" b="1" i="1" kern="0" dirty="0">
                <a:solidFill>
                  <a:srgbClr val="FFFFFF"/>
                </a:solidFill>
              </a:rPr>
              <a:t>— це програма, що дає змогу вводити, редагувати й форматувати текст, вставляти малюнки і таблиці, перевіряти правопис, складати зміст, виконувати перенос слів та багато інших складних операцій.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8" name="Picture 2" descr="Пов’язане зображення">
            <a:extLst>
              <a:ext uri="{FF2B5EF4-FFF2-40B4-BE49-F238E27FC236}">
                <a16:creationId xmlns="" xmlns:a16="http://schemas.microsoft.com/office/drawing/2014/main" id="{22C0E675-76CB-41DE-9863-29BE2C377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574" y="1053083"/>
            <a:ext cx="2534127" cy="25341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icrosoft Word Icon - Microsoft Office New Icon Clipart (900x900), Png Download">
            <a:extLst>
              <a:ext uri="{FF2B5EF4-FFF2-40B4-BE49-F238E27FC236}">
                <a16:creationId xmlns="" xmlns:a16="http://schemas.microsoft.com/office/drawing/2014/main" id="{B661EE9A-BCCB-423B-BD71-F89EDECB7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574" y="3712565"/>
            <a:ext cx="2727264" cy="2386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69004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засоби обробки документів та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867751F-D227-4CF8-9E1F-015256EABC6D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Текстові процесори</a:t>
            </a:r>
            <a:r>
              <a:rPr lang="uk-UA" sz="2800" b="1" i="1" kern="0" dirty="0">
                <a:solidFill>
                  <a:srgbClr val="FFFFFF"/>
                </a:solidFill>
              </a:rPr>
              <a:t>, наприклад: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533D510-6500-4E79-BD8E-5D07077E7740}"/>
              </a:ext>
            </a:extLst>
          </p:cNvPr>
          <p:cNvSpPr txBox="1"/>
          <p:nvPr/>
        </p:nvSpPr>
        <p:spPr>
          <a:xfrm>
            <a:off x="72008" y="520223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Підтримують повноцінне форматування текстових об'єктів, додавання ілюстрацій до текстового документа, автоматизоване створення змісту та покажчиків тощо.</a:t>
            </a:r>
          </a:p>
        </p:txBody>
      </p:sp>
      <p:grpSp>
        <p:nvGrpSpPr>
          <p:cNvPr id="3" name="Групувати 13">
            <a:extLst>
              <a:ext uri="{FF2B5EF4-FFF2-40B4-BE49-F238E27FC236}">
                <a16:creationId xmlns="" xmlns:a16="http://schemas.microsoft.com/office/drawing/2014/main" id="{3B8A5261-6053-4FD0-B290-C7A506FC6A3C}"/>
              </a:ext>
            </a:extLst>
          </p:cNvPr>
          <p:cNvGrpSpPr/>
          <p:nvPr/>
        </p:nvGrpSpPr>
        <p:grpSpPr>
          <a:xfrm>
            <a:off x="6149820" y="1801824"/>
            <a:ext cx="5972332" cy="3295442"/>
            <a:chOff x="6149820" y="1801824"/>
            <a:chExt cx="5972332" cy="3295442"/>
          </a:xfrm>
        </p:grpSpPr>
        <p:sp>
          <p:nvSpPr>
            <p:cNvPr id="10" name="Прямокутник 9">
              <a:extLst>
                <a:ext uri="{FF2B5EF4-FFF2-40B4-BE49-F238E27FC236}">
                  <a16:creationId xmlns="" xmlns:a16="http://schemas.microsoft.com/office/drawing/2014/main" id="{FF5A3086-8616-40F2-97B1-FCA5D1D27E07}"/>
                </a:ext>
              </a:extLst>
            </p:cNvPr>
            <p:cNvSpPr/>
            <p:nvPr/>
          </p:nvSpPr>
          <p:spPr>
            <a:xfrm>
              <a:off x="6149820" y="1801824"/>
              <a:ext cx="5972332" cy="329544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i="1" kern="0" dirty="0">
                  <a:solidFill>
                    <a:srgbClr val="FFFFFF"/>
                  </a:solidFill>
                </a:rPr>
                <a:t>Libre Office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i="1" kern="0" dirty="0">
                  <a:solidFill>
                    <a:srgbClr val="FFFFFF"/>
                  </a:solidFill>
                </a:rPr>
                <a:t>Writer</a:t>
              </a:r>
              <a:endParaRPr lang="uk-UA" sz="36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12" name="Picture 2" descr="Пов’язане зображення">
              <a:extLst>
                <a:ext uri="{FF2B5EF4-FFF2-40B4-BE49-F238E27FC236}">
                  <a16:creationId xmlns="" xmlns:a16="http://schemas.microsoft.com/office/drawing/2014/main" id="{1183EB73-AB15-490C-B1F0-FAF4289509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411607" y="1902583"/>
              <a:ext cx="2584579" cy="310149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увати 2">
            <a:extLst>
              <a:ext uri="{FF2B5EF4-FFF2-40B4-BE49-F238E27FC236}">
                <a16:creationId xmlns="" xmlns:a16="http://schemas.microsoft.com/office/drawing/2014/main" id="{B0340228-1997-48AD-AA54-B521029E7160}"/>
              </a:ext>
            </a:extLst>
          </p:cNvPr>
          <p:cNvGrpSpPr/>
          <p:nvPr/>
        </p:nvGrpSpPr>
        <p:grpSpPr>
          <a:xfrm>
            <a:off x="72008" y="1801824"/>
            <a:ext cx="5972332" cy="3295442"/>
            <a:chOff x="72008" y="1801824"/>
            <a:chExt cx="5972332" cy="3295442"/>
          </a:xfrm>
        </p:grpSpPr>
        <p:sp>
          <p:nvSpPr>
            <p:cNvPr id="9" name="Прямокутник 8">
              <a:extLst>
                <a:ext uri="{FF2B5EF4-FFF2-40B4-BE49-F238E27FC236}">
                  <a16:creationId xmlns="" xmlns:a16="http://schemas.microsoft.com/office/drawing/2014/main" id="{E3C53BBA-3796-4833-A868-03BB200DA10E}"/>
                </a:ext>
              </a:extLst>
            </p:cNvPr>
            <p:cNvSpPr/>
            <p:nvPr/>
          </p:nvSpPr>
          <p:spPr>
            <a:xfrm>
              <a:off x="72008" y="1801824"/>
              <a:ext cx="5972332" cy="329544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i="1" kern="0" dirty="0">
                  <a:solidFill>
                    <a:srgbClr val="FFFFFF"/>
                  </a:solidFill>
                </a:rPr>
                <a:t>Microsoft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i="1" kern="0" dirty="0">
                  <a:solidFill>
                    <a:srgbClr val="FFFFFF"/>
                  </a:solidFill>
                </a:rPr>
                <a:t>Word</a:t>
              </a:r>
              <a:endParaRPr lang="uk-UA" sz="36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13" name="Picture 4" descr="Microsoft Word Icon - Microsoft Office New Icon Clipart (900x900), Png Download">
              <a:extLst>
                <a:ext uri="{FF2B5EF4-FFF2-40B4-BE49-F238E27FC236}">
                  <a16:creationId xmlns="" xmlns:a16="http://schemas.microsoft.com/office/drawing/2014/main" id="{786C0368-C30C-4A8C-A8D9-2602E51E56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585" y="2045207"/>
              <a:ext cx="3165036" cy="27699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598841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засоби обробки документів та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6" name="Text Box 47">
            <a:extLst>
              <a:ext uri="{FF2B5EF4-FFF2-40B4-BE49-F238E27FC236}">
                <a16:creationId xmlns="" xmlns:a16="http://schemas.microsoft.com/office/drawing/2014/main" id="{4C5B3850-DF03-4F9A-82CA-434037438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830" y="3192112"/>
            <a:ext cx="3315147" cy="578882"/>
          </a:xfrm>
          <a:prstGeom prst="roundRect">
            <a:avLst/>
          </a:prstGeom>
          <a:solidFill>
            <a:srgbClr val="274B7B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uk-UA" sz="2800" b="1" i="1" kern="0" dirty="0">
                <a:solidFill>
                  <a:schemeClr val="bg1"/>
                </a:solidFill>
                <a:cs typeface="Times New Roman" pitchFamily="18" charset="0"/>
              </a:rPr>
              <a:t>Зберігати</a:t>
            </a:r>
            <a:endParaRPr lang="en-US" sz="2800" b="1" i="1" kern="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 Box 48">
            <a:extLst>
              <a:ext uri="{FF2B5EF4-FFF2-40B4-BE49-F238E27FC236}">
                <a16:creationId xmlns="" xmlns:a16="http://schemas.microsoft.com/office/drawing/2014/main" id="{75C4CC94-983A-4D25-8627-5676B6F1C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73" y="1130619"/>
            <a:ext cx="3987800" cy="578882"/>
          </a:xfrm>
          <a:prstGeom prst="roundRect">
            <a:avLst/>
          </a:prstGeom>
          <a:solidFill>
            <a:srgbClr val="0070C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uk-UA" sz="2800" b="1" i="1" kern="0" dirty="0">
                <a:solidFill>
                  <a:schemeClr val="bg1"/>
                </a:solidFill>
                <a:cs typeface="Times New Roman" pitchFamily="18" charset="0"/>
              </a:rPr>
              <a:t>Додавати текст</a:t>
            </a:r>
            <a:endParaRPr lang="en-US" sz="2800" b="1" i="1" kern="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Text Box 49">
            <a:extLst>
              <a:ext uri="{FF2B5EF4-FFF2-40B4-BE49-F238E27FC236}">
                <a16:creationId xmlns="" xmlns:a16="http://schemas.microsoft.com/office/drawing/2014/main" id="{BD21AF63-3685-42F7-8E6F-876916D8B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311" y="1780881"/>
            <a:ext cx="3605152" cy="2962513"/>
          </a:xfrm>
          <a:prstGeom prst="roundRect">
            <a:avLst/>
          </a:prstGeom>
          <a:solidFill>
            <a:srgbClr val="00800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uk-UA" sz="2800" b="1" i="1" kern="0" dirty="0">
                <a:solidFill>
                  <a:schemeClr val="bg1"/>
                </a:solidFill>
                <a:cs typeface="Times New Roman" pitchFamily="18" charset="0"/>
              </a:rPr>
              <a:t>Додавати інші об’єкти (малюнки, таблиці, графіки, формули)</a:t>
            </a:r>
            <a:endParaRPr lang="en-US" sz="2800" b="1" i="1" kern="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Text Box 50">
            <a:extLst>
              <a:ext uri="{FF2B5EF4-FFF2-40B4-BE49-F238E27FC236}">
                <a16:creationId xmlns="" xmlns:a16="http://schemas.microsoft.com/office/drawing/2014/main" id="{05C9029D-15D6-4967-AED0-BBCADFD2A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17" y="5357775"/>
            <a:ext cx="3674171" cy="1055608"/>
          </a:xfrm>
          <a:prstGeom prst="roundRect">
            <a:avLst/>
          </a:prstGeom>
          <a:solidFill>
            <a:srgbClr val="FF000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uk-UA" sz="2800" b="1" i="1" kern="0" dirty="0">
                <a:solidFill>
                  <a:schemeClr val="bg1"/>
                </a:solidFill>
                <a:cs typeface="Times New Roman" pitchFamily="18" charset="0"/>
              </a:rPr>
              <a:t>Переглядати, друкувати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 Box 51">
            <a:extLst>
              <a:ext uri="{FF2B5EF4-FFF2-40B4-BE49-F238E27FC236}">
                <a16:creationId xmlns="" xmlns:a16="http://schemas.microsoft.com/office/drawing/2014/main" id="{DD6A5F7F-A5BD-40FC-8C86-92E5A69BF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7148" y="5235075"/>
            <a:ext cx="4694812" cy="1055608"/>
          </a:xfrm>
          <a:prstGeom prst="roundRect">
            <a:avLst/>
          </a:prstGeom>
          <a:solidFill>
            <a:srgbClr val="7030A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uk-UA" sz="2800" b="1" i="1" kern="0" dirty="0">
                <a:solidFill>
                  <a:schemeClr val="bg1"/>
                </a:solidFill>
                <a:cs typeface="Times New Roman" pitchFamily="18" charset="0"/>
              </a:rPr>
              <a:t>Редагувати,</a:t>
            </a:r>
          </a:p>
          <a:p>
            <a:pPr lvl="0" algn="ctr" eaLnBrk="0" hangingPunct="0">
              <a:defRPr/>
            </a:pPr>
            <a:r>
              <a:rPr lang="uk-UA" sz="2800" b="1" i="1" kern="0" dirty="0">
                <a:solidFill>
                  <a:schemeClr val="bg1"/>
                </a:solidFill>
                <a:cs typeface="Times New Roman" pitchFamily="18" charset="0"/>
              </a:rPr>
              <a:t>форматувати</a:t>
            </a:r>
            <a:endParaRPr lang="en-US" sz="2800" b="1" i="1" kern="0" dirty="0">
              <a:solidFill>
                <a:schemeClr val="bg1"/>
              </a:solidFill>
              <a:cs typeface="Times New Roman" pitchFamily="18" charset="0"/>
            </a:endParaRPr>
          </a:p>
        </p:txBody>
      </p:sp>
      <p:grpSp>
        <p:nvGrpSpPr>
          <p:cNvPr id="3" name="Групувати 10">
            <a:extLst>
              <a:ext uri="{FF2B5EF4-FFF2-40B4-BE49-F238E27FC236}">
                <a16:creationId xmlns="" xmlns:a16="http://schemas.microsoft.com/office/drawing/2014/main" id="{D3127414-325E-4A28-A20A-F0AB674F1109}"/>
              </a:ext>
            </a:extLst>
          </p:cNvPr>
          <p:cNvGrpSpPr/>
          <p:nvPr/>
        </p:nvGrpSpPr>
        <p:grpSpPr>
          <a:xfrm>
            <a:off x="3813235" y="1930049"/>
            <a:ext cx="4156076" cy="3992564"/>
            <a:chOff x="2350195" y="1708150"/>
            <a:chExt cx="4156076" cy="3992564"/>
          </a:xfrm>
        </p:grpSpPr>
        <p:sp>
          <p:nvSpPr>
            <p:cNvPr id="12" name="Oval 4">
              <a:extLst>
                <a:ext uri="{FF2B5EF4-FFF2-40B4-BE49-F238E27FC236}">
                  <a16:creationId xmlns="" xmlns:a16="http://schemas.microsoft.com/office/drawing/2014/main" id="{AAFEE548-8EF7-4BB8-B1A6-C5D1270DE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158" y="2058988"/>
              <a:ext cx="3671888" cy="3641726"/>
            </a:xfrm>
            <a:prstGeom prst="ellipse">
              <a:avLst/>
            </a:prstGeom>
            <a:gradFill rotWithShape="1">
              <a:gsLst>
                <a:gs pos="0">
                  <a:srgbClr val="84A1E8"/>
                </a:gs>
                <a:gs pos="100000">
                  <a:srgbClr val="84A1E8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3E78C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11" name="Group 5">
              <a:extLst>
                <a:ext uri="{FF2B5EF4-FFF2-40B4-BE49-F238E27FC236}">
                  <a16:creationId xmlns="" xmlns:a16="http://schemas.microsoft.com/office/drawing/2014/main" id="{7DAE6936-EFD5-47D3-8B86-A5F0C3D382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8270" y="2970213"/>
              <a:ext cx="1870075" cy="1960563"/>
              <a:chOff x="2016" y="1920"/>
              <a:chExt cx="1680" cy="1680"/>
            </a:xfrm>
          </p:grpSpPr>
          <p:sp>
            <p:nvSpPr>
              <p:cNvPr id="54" name="Oval 6">
                <a:extLst>
                  <a:ext uri="{FF2B5EF4-FFF2-40B4-BE49-F238E27FC236}">
                    <a16:creationId xmlns="" xmlns:a16="http://schemas.microsoft.com/office/drawing/2014/main" id="{0640EA4E-79F9-4B7F-B197-B6FA25BBF4E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42E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5" name="Freeform 7">
                <a:extLst>
                  <a:ext uri="{FF2B5EF4-FFF2-40B4-BE49-F238E27FC236}">
                    <a16:creationId xmlns="" xmlns:a16="http://schemas.microsoft.com/office/drawing/2014/main" id="{9A44FE1B-C605-4387-9B86-C66E9A9A42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14" name="Text Box 8">
              <a:extLst>
                <a:ext uri="{FF2B5EF4-FFF2-40B4-BE49-F238E27FC236}">
                  <a16:creationId xmlns="" xmlns:a16="http://schemas.microsoft.com/office/drawing/2014/main" id="{0EC8AD6A-0E58-4E82-AAC1-8280007E0AD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420170" y="3636963"/>
              <a:ext cx="193675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cs typeface="Times New Roman" pitchFamily="18" charset="0"/>
                </a:rPr>
                <a:t>Текстовий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cs typeface="Times New Roman" pitchFamily="18" charset="0"/>
                </a:rPr>
                <a:t>процесор</a:t>
              </a:r>
              <a:endParaRPr kumimoji="0" lang="en-US" sz="23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Times New Roman" pitchFamily="18" charset="0"/>
              </a:endParaRPr>
            </a:p>
          </p:txBody>
        </p:sp>
        <p:grpSp>
          <p:nvGrpSpPr>
            <p:cNvPr id="13" name="Group 9">
              <a:extLst>
                <a:ext uri="{FF2B5EF4-FFF2-40B4-BE49-F238E27FC236}">
                  <a16:creationId xmlns="" xmlns:a16="http://schemas.microsoft.com/office/drawing/2014/main" id="{C55DFA2F-63D7-469F-B1B0-5CA44299D9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2308" y="1708150"/>
              <a:ext cx="623888" cy="606425"/>
              <a:chOff x="2640" y="1088"/>
              <a:chExt cx="432" cy="415"/>
            </a:xfrm>
          </p:grpSpPr>
          <p:grpSp>
            <p:nvGrpSpPr>
              <p:cNvPr id="15" name="Group 10">
                <a:extLst>
                  <a:ext uri="{FF2B5EF4-FFF2-40B4-BE49-F238E27FC236}">
                    <a16:creationId xmlns="" xmlns:a16="http://schemas.microsoft.com/office/drawing/2014/main" id="{18B13C7C-AE1F-4142-9146-CFA5221E0A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0" y="1088"/>
                <a:ext cx="432" cy="415"/>
                <a:chOff x="2016" y="1920"/>
                <a:chExt cx="1680" cy="1680"/>
              </a:xfrm>
            </p:grpSpPr>
            <p:sp>
              <p:nvSpPr>
                <p:cNvPr id="52" name="Oval 11">
                  <a:extLst>
                    <a:ext uri="{FF2B5EF4-FFF2-40B4-BE49-F238E27FC236}">
                      <a16:creationId xmlns="" xmlns:a16="http://schemas.microsoft.com/office/drawing/2014/main" id="{E359A48A-0AB5-49C4-839D-23A405F32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4A1E8"/>
                    </a:gs>
                    <a:gs pos="100000">
                      <a:srgbClr val="84A1E8">
                        <a:gamma/>
                        <a:shade val="42353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53" name="Freeform 12">
                  <a:extLst>
                    <a:ext uri="{FF2B5EF4-FFF2-40B4-BE49-F238E27FC236}">
                      <a16:creationId xmlns="" xmlns:a16="http://schemas.microsoft.com/office/drawing/2014/main" id="{4B9D3D75-C00E-4FFE-84E7-5C59A7BFE84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84A1E8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51" name="Text Box 13">
                <a:extLst>
                  <a:ext uri="{FF2B5EF4-FFF2-40B4-BE49-F238E27FC236}">
                    <a16:creationId xmlns="" xmlns:a16="http://schemas.microsoft.com/office/drawing/2014/main" id="{73749DA9-1A28-4BB5-A7D8-533C986C08B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721" y="1152"/>
                <a:ext cx="128" cy="3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16" name="Group 14">
              <a:extLst>
                <a:ext uri="{FF2B5EF4-FFF2-40B4-BE49-F238E27FC236}">
                  <a16:creationId xmlns="" xmlns:a16="http://schemas.microsoft.com/office/drawing/2014/main" id="{86F6AF56-1F6B-4740-AF58-5E9D250123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9695" y="4754564"/>
              <a:ext cx="290513" cy="257175"/>
              <a:chOff x="2236" y="3191"/>
              <a:chExt cx="201" cy="176"/>
            </a:xfrm>
          </p:grpSpPr>
          <p:sp>
            <p:nvSpPr>
              <p:cNvPr id="48" name="Oval 15">
                <a:extLst>
                  <a:ext uri="{FF2B5EF4-FFF2-40B4-BE49-F238E27FC236}">
                    <a16:creationId xmlns="" xmlns:a16="http://schemas.microsoft.com/office/drawing/2014/main" id="{CC982C59-77A2-406A-BBEC-2F3DB3B028F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8227093">
                <a:off x="2239" y="3283"/>
                <a:ext cx="81" cy="87"/>
              </a:xfrm>
              <a:prstGeom prst="ellipse">
                <a:avLst/>
              </a:prstGeom>
              <a:gradFill rotWithShape="1">
                <a:gsLst>
                  <a:gs pos="0">
                    <a:srgbClr val="F3C43F"/>
                  </a:gs>
                  <a:gs pos="100000">
                    <a:srgbClr val="F3C43F">
                      <a:gamma/>
                      <a:shade val="6666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49" name="Oval 16">
                <a:extLst>
                  <a:ext uri="{FF2B5EF4-FFF2-40B4-BE49-F238E27FC236}">
                    <a16:creationId xmlns="" xmlns:a16="http://schemas.microsoft.com/office/drawing/2014/main" id="{63A81AFB-9498-4502-BAD1-4924E7EE9D7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8227093">
                <a:off x="2353" y="3188"/>
                <a:ext cx="81" cy="87"/>
              </a:xfrm>
              <a:prstGeom prst="ellipse">
                <a:avLst/>
              </a:prstGeom>
              <a:gradFill rotWithShape="1">
                <a:gsLst>
                  <a:gs pos="0">
                    <a:srgbClr val="F3C43F"/>
                  </a:gs>
                  <a:gs pos="100000">
                    <a:srgbClr val="F3C43F">
                      <a:gamma/>
                      <a:shade val="6666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17" name="Group 17">
              <a:extLst>
                <a:ext uri="{FF2B5EF4-FFF2-40B4-BE49-F238E27FC236}">
                  <a16:creationId xmlns="" xmlns:a16="http://schemas.microsoft.com/office/drawing/2014/main" id="{BB2661E8-00D2-4CA2-830B-5EF8295127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4383" y="4995864"/>
              <a:ext cx="623888" cy="630238"/>
              <a:chOff x="1824" y="3357"/>
              <a:chExt cx="432" cy="432"/>
            </a:xfrm>
          </p:grpSpPr>
          <p:grpSp>
            <p:nvGrpSpPr>
              <p:cNvPr id="18" name="Group 18">
                <a:extLst>
                  <a:ext uri="{FF2B5EF4-FFF2-40B4-BE49-F238E27FC236}">
                    <a16:creationId xmlns="" xmlns:a16="http://schemas.microsoft.com/office/drawing/2014/main" id="{0F476A8A-AA11-42E4-B0FF-9865041FC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3357"/>
                <a:ext cx="432" cy="432"/>
                <a:chOff x="2016" y="1920"/>
                <a:chExt cx="1680" cy="1680"/>
              </a:xfrm>
            </p:grpSpPr>
            <p:sp>
              <p:nvSpPr>
                <p:cNvPr id="46" name="Oval 19">
                  <a:extLst>
                    <a:ext uri="{FF2B5EF4-FFF2-40B4-BE49-F238E27FC236}">
                      <a16:creationId xmlns="" xmlns:a16="http://schemas.microsoft.com/office/drawing/2014/main" id="{2A2F63D5-EEF4-41A9-BF85-15AAC31C86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3C43F"/>
                    </a:gs>
                    <a:gs pos="100000">
                      <a:srgbClr val="F3C43F">
                        <a:gamma/>
                        <a:shade val="24314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47" name="Freeform 20">
                  <a:extLst>
                    <a:ext uri="{FF2B5EF4-FFF2-40B4-BE49-F238E27FC236}">
                      <a16:creationId xmlns="" xmlns:a16="http://schemas.microsoft.com/office/drawing/2014/main" id="{5F366FF7-BC3F-4184-AB2D-C7B8D5FE8DE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3C43F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45" name="Text Box 21">
                <a:extLst>
                  <a:ext uri="{FF2B5EF4-FFF2-40B4-BE49-F238E27FC236}">
                    <a16:creationId xmlns="" xmlns:a16="http://schemas.microsoft.com/office/drawing/2014/main" id="{B55FED0E-2133-4617-AACA-2ABAF915FB0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899" y="3438"/>
                <a:ext cx="129" cy="3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19" name="Group 22">
              <a:extLst>
                <a:ext uri="{FF2B5EF4-FFF2-40B4-BE49-F238E27FC236}">
                  <a16:creationId xmlns="" xmlns:a16="http://schemas.microsoft.com/office/drawing/2014/main" id="{C2161902-46F5-4104-B33F-0AA4A4DD85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5558" y="2970213"/>
              <a:ext cx="620713" cy="636588"/>
              <a:chOff x="3938" y="1968"/>
              <a:chExt cx="430" cy="437"/>
            </a:xfrm>
          </p:grpSpPr>
          <p:grpSp>
            <p:nvGrpSpPr>
              <p:cNvPr id="20" name="Group 23">
                <a:extLst>
                  <a:ext uri="{FF2B5EF4-FFF2-40B4-BE49-F238E27FC236}">
                    <a16:creationId xmlns="" xmlns:a16="http://schemas.microsoft.com/office/drawing/2014/main" id="{ECF5E370-F9BA-41C4-BF2B-0319076C95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42" name="Oval 24">
                  <a:extLst>
                    <a:ext uri="{FF2B5EF4-FFF2-40B4-BE49-F238E27FC236}">
                      <a16:creationId xmlns="" xmlns:a16="http://schemas.microsoft.com/office/drawing/2014/main" id="{CA50C59F-30B7-4BCD-B729-CEB208C150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0B54D"/>
                    </a:gs>
                    <a:gs pos="100000">
                      <a:srgbClr val="90B54D">
                        <a:gamma/>
                        <a:tint val="57647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43" name="Freeform 25">
                  <a:extLst>
                    <a:ext uri="{FF2B5EF4-FFF2-40B4-BE49-F238E27FC236}">
                      <a16:creationId xmlns="" xmlns:a16="http://schemas.microsoft.com/office/drawing/2014/main" id="{C2506634-4C3C-4631-80DB-1394D627B0A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0B54D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41" name="Text Box 26">
                <a:extLst>
                  <a:ext uri="{FF2B5EF4-FFF2-40B4-BE49-F238E27FC236}">
                    <a16:creationId xmlns="" xmlns:a16="http://schemas.microsoft.com/office/drawing/2014/main" id="{1007CDB5-6C10-40E0-B45D-93B6AA6C510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007" y="2028"/>
                <a:ext cx="128" cy="3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21" name="Group 27">
              <a:extLst>
                <a:ext uri="{FF2B5EF4-FFF2-40B4-BE49-F238E27FC236}">
                  <a16:creationId xmlns="" xmlns:a16="http://schemas.microsoft.com/office/drawing/2014/main" id="{DCB7F3BF-6D7B-4D00-9A5A-9BAB6FD5A7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8345" y="5000626"/>
              <a:ext cx="595313" cy="571500"/>
              <a:chOff x="3552" y="3339"/>
              <a:chExt cx="412" cy="392"/>
            </a:xfrm>
          </p:grpSpPr>
          <p:grpSp>
            <p:nvGrpSpPr>
              <p:cNvPr id="24" name="Group 28">
                <a:extLst>
                  <a:ext uri="{FF2B5EF4-FFF2-40B4-BE49-F238E27FC236}">
                    <a16:creationId xmlns="" xmlns:a16="http://schemas.microsoft.com/office/drawing/2014/main" id="{EA1EB775-CC0D-4D8D-A173-DCDF5D2987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38" name="Oval 29">
                  <a:extLst>
                    <a:ext uri="{FF2B5EF4-FFF2-40B4-BE49-F238E27FC236}">
                      <a16:creationId xmlns="" xmlns:a16="http://schemas.microsoft.com/office/drawing/2014/main" id="{6B73920A-55DC-4232-835D-2FE256EF0C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rgbClr val="DDDDDD">
                        <a:gamma/>
                        <a:shade val="4549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39" name="Freeform 30">
                  <a:extLst>
                    <a:ext uri="{FF2B5EF4-FFF2-40B4-BE49-F238E27FC236}">
                      <a16:creationId xmlns="" xmlns:a16="http://schemas.microsoft.com/office/drawing/2014/main" id="{296C5C9C-B4A6-4A1B-B1AF-FA18609BFB0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37" name="Text Box 31">
                <a:extLst>
                  <a:ext uri="{FF2B5EF4-FFF2-40B4-BE49-F238E27FC236}">
                    <a16:creationId xmlns="" xmlns:a16="http://schemas.microsoft.com/office/drawing/2014/main" id="{A1F7EDE5-F382-46F3-A041-F3481BF5962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3628" y="3360"/>
                <a:ext cx="129" cy="3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25" name="Group 32">
              <a:extLst>
                <a:ext uri="{FF2B5EF4-FFF2-40B4-BE49-F238E27FC236}">
                  <a16:creationId xmlns="" xmlns:a16="http://schemas.microsoft.com/office/drawing/2014/main" id="{F351AAAB-7033-4428-AA89-F3FB10ED37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0195" y="2970213"/>
              <a:ext cx="623888" cy="630238"/>
              <a:chOff x="1488" y="1968"/>
              <a:chExt cx="432" cy="432"/>
            </a:xfrm>
          </p:grpSpPr>
          <p:grpSp>
            <p:nvGrpSpPr>
              <p:cNvPr id="32" name="Group 33">
                <a:extLst>
                  <a:ext uri="{FF2B5EF4-FFF2-40B4-BE49-F238E27FC236}">
                    <a16:creationId xmlns="" xmlns:a16="http://schemas.microsoft.com/office/drawing/2014/main" id="{D67B315F-00EE-46F0-9CDB-C9FC8B35C0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34" name="Oval 34">
                  <a:extLst>
                    <a:ext uri="{FF2B5EF4-FFF2-40B4-BE49-F238E27FC236}">
                      <a16:creationId xmlns="" xmlns:a16="http://schemas.microsoft.com/office/drawing/2014/main" id="{D8937D91-4607-45CC-A1DD-13C59A91E3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E78C6"/>
                    </a:gs>
                    <a:gs pos="100000">
                      <a:srgbClr val="3E78C6">
                        <a:gamma/>
                        <a:shade val="4549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35" name="Freeform 35">
                  <a:extLst>
                    <a:ext uri="{FF2B5EF4-FFF2-40B4-BE49-F238E27FC236}">
                      <a16:creationId xmlns="" xmlns:a16="http://schemas.microsoft.com/office/drawing/2014/main" id="{004FEBFA-1FCC-44CB-AD0C-F6C65FA2C55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E78C6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33" name="Text Box 36">
                <a:extLst>
                  <a:ext uri="{FF2B5EF4-FFF2-40B4-BE49-F238E27FC236}">
                    <a16:creationId xmlns="" xmlns:a16="http://schemas.microsoft.com/office/drawing/2014/main" id="{ABB1054F-6250-4BDA-A488-7604D301437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67" y="2016"/>
                <a:ext cx="128" cy="3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sp>
          <p:nvSpPr>
            <p:cNvPr id="22" name="Oval 37">
              <a:extLst>
                <a:ext uri="{FF2B5EF4-FFF2-40B4-BE49-F238E27FC236}">
                  <a16:creationId xmlns="" xmlns:a16="http://schemas.microsoft.com/office/drawing/2014/main" id="{EA8C9539-5B9F-4169-99A3-0DADB4714C4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8227093">
              <a:off x="5263258" y="4857751"/>
              <a:ext cx="119063" cy="125413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" name="Oval 38">
              <a:extLst>
                <a:ext uri="{FF2B5EF4-FFF2-40B4-BE49-F238E27FC236}">
                  <a16:creationId xmlns="" xmlns:a16="http://schemas.microsoft.com/office/drawing/2014/main" id="{D85A8E72-8B9B-4CCF-93B0-B090176F366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8227093">
              <a:off x="5123558" y="4718051"/>
              <a:ext cx="119063" cy="125413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36" name="Group 39">
              <a:extLst>
                <a:ext uri="{FF2B5EF4-FFF2-40B4-BE49-F238E27FC236}">
                  <a16:creationId xmlns="" xmlns:a16="http://schemas.microsoft.com/office/drawing/2014/main" id="{ACEC3776-AA3B-4DFF-B2CB-59E5C8A91C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2345" y="3389313"/>
              <a:ext cx="333375" cy="190500"/>
              <a:chOff x="2016" y="2304"/>
              <a:chExt cx="231" cy="130"/>
            </a:xfrm>
          </p:grpSpPr>
          <p:sp>
            <p:nvSpPr>
              <p:cNvPr id="30" name="Oval 40">
                <a:extLst>
                  <a:ext uri="{FF2B5EF4-FFF2-40B4-BE49-F238E27FC236}">
                    <a16:creationId xmlns="" xmlns:a16="http://schemas.microsoft.com/office/drawing/2014/main" id="{D2FE6A3F-B784-42F4-AE1E-3337688453E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8227093">
                <a:off x="2018" y="230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3E78C6"/>
                  </a:gs>
                  <a:gs pos="100000">
                    <a:srgbClr val="3E78C6">
                      <a:gamma/>
                      <a:shade val="5764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1" name="Oval 41">
                <a:extLst>
                  <a:ext uri="{FF2B5EF4-FFF2-40B4-BE49-F238E27FC236}">
                    <a16:creationId xmlns="" xmlns:a16="http://schemas.microsoft.com/office/drawing/2014/main" id="{64E88972-A2BF-4F5C-92C6-185B7A14D4C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8227093">
                <a:off x="2162" y="234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3E78C6"/>
                  </a:gs>
                  <a:gs pos="100000">
                    <a:srgbClr val="3E78C6">
                      <a:gamma/>
                      <a:shade val="4862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40" name="Group 42">
              <a:extLst>
                <a:ext uri="{FF2B5EF4-FFF2-40B4-BE49-F238E27FC236}">
                  <a16:creationId xmlns="" xmlns:a16="http://schemas.microsoft.com/office/drawing/2014/main" id="{546CCDAD-C0D7-4824-B47C-0E5D138F02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0120" y="2449513"/>
              <a:ext cx="125413" cy="379413"/>
              <a:chOff x="2832" y="1612"/>
              <a:chExt cx="87" cy="260"/>
            </a:xfrm>
          </p:grpSpPr>
          <p:sp>
            <p:nvSpPr>
              <p:cNvPr id="28" name="Oval 43">
                <a:extLst>
                  <a:ext uri="{FF2B5EF4-FFF2-40B4-BE49-F238E27FC236}">
                    <a16:creationId xmlns="" xmlns:a16="http://schemas.microsoft.com/office/drawing/2014/main" id="{6B70245E-B9CB-4783-8B17-8923A223D49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8227093">
                <a:off x="2835" y="160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84A1E8"/>
                  </a:gs>
                  <a:gs pos="100000">
                    <a:srgbClr val="84A1E8">
                      <a:gamma/>
                      <a:shade val="4549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9" name="Oval 44">
                <a:extLst>
                  <a:ext uri="{FF2B5EF4-FFF2-40B4-BE49-F238E27FC236}">
                    <a16:creationId xmlns="" xmlns:a16="http://schemas.microsoft.com/office/drawing/2014/main" id="{9552B9E1-B50F-4793-B816-9FFDAA6507C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8227093">
                <a:off x="2835" y="1788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84A1E8"/>
                  </a:gs>
                  <a:gs pos="100000">
                    <a:srgbClr val="84A1E8">
                      <a:gamma/>
                      <a:shade val="4862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26" name="Oval 45">
              <a:extLst>
                <a:ext uri="{FF2B5EF4-FFF2-40B4-BE49-F238E27FC236}">
                  <a16:creationId xmlns="" xmlns:a16="http://schemas.microsoft.com/office/drawing/2014/main" id="{F962A5C8-BB6E-4BB9-802D-E8F423D85FF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8227093">
              <a:off x="5626795" y="3413126"/>
              <a:ext cx="119063" cy="125413"/>
            </a:xfrm>
            <a:prstGeom prst="ellipse">
              <a:avLst/>
            </a:prstGeom>
            <a:gradFill rotWithShape="1">
              <a:gsLst>
                <a:gs pos="0">
                  <a:srgbClr val="90B54D">
                    <a:gamma/>
                    <a:tint val="75686"/>
                    <a:invGamma/>
                  </a:srgbClr>
                </a:gs>
                <a:gs pos="100000">
                  <a:srgbClr val="90B54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Oval 46">
              <a:extLst>
                <a:ext uri="{FF2B5EF4-FFF2-40B4-BE49-F238E27FC236}">
                  <a16:creationId xmlns="" xmlns:a16="http://schemas.microsoft.com/office/drawing/2014/main" id="{B0005D34-3C55-4949-9BCB-5B570F7DEEF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8227093">
              <a:off x="5401370" y="3527426"/>
              <a:ext cx="119063" cy="125413"/>
            </a:xfrm>
            <a:prstGeom prst="ellipse">
              <a:avLst/>
            </a:prstGeom>
            <a:gradFill rotWithShape="1">
              <a:gsLst>
                <a:gs pos="0">
                  <a:srgbClr val="90B54D">
                    <a:gamma/>
                    <a:tint val="75686"/>
                    <a:invGamma/>
                  </a:srgbClr>
                </a:gs>
                <a:gs pos="100000">
                  <a:srgbClr val="90B54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949302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засоби обробки документів та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Способи запуску </a:t>
            </a:r>
            <a:r>
              <a:rPr lang="en-US" sz="2800" b="1" i="1" kern="0" dirty="0">
                <a:solidFill>
                  <a:srgbClr val="FFFFFF"/>
                </a:solidFill>
              </a:rPr>
              <a:t>Word: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93EFF511-A8BA-4584-B371-39453180C26C}"/>
              </a:ext>
            </a:extLst>
          </p:cNvPr>
          <p:cNvSpPr/>
          <p:nvPr/>
        </p:nvSpPr>
        <p:spPr>
          <a:xfrm>
            <a:off x="72007" y="1942980"/>
            <a:ext cx="2536111" cy="89812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Виконати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Пуск</a:t>
            </a:r>
            <a:r>
              <a:rPr lang="uk-UA" sz="2400" b="1" i="1" kern="0" dirty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400" b="1" i="1" kern="0" dirty="0">
                <a:solidFill>
                  <a:schemeClr val="bg1"/>
                </a:solidFill>
              </a:rPr>
              <a:t> </a:t>
            </a:r>
            <a:r>
              <a:rPr lang="en-US" sz="2400" b="1" i="1" kern="0" dirty="0">
                <a:solidFill>
                  <a:srgbClr val="FFFF00"/>
                </a:solidFill>
              </a:rPr>
              <a:t>Word</a:t>
            </a:r>
            <a:endParaRPr lang="uk-UA" sz="2400" b="1" i="1" kern="0" dirty="0">
              <a:solidFill>
                <a:srgbClr val="FFFF00"/>
              </a:solidFill>
            </a:endParaRPr>
          </a:p>
        </p:txBody>
      </p:sp>
      <p:grpSp>
        <p:nvGrpSpPr>
          <p:cNvPr id="3" name="Групувати 7">
            <a:extLst>
              <a:ext uri="{FF2B5EF4-FFF2-40B4-BE49-F238E27FC236}">
                <a16:creationId xmlns="" xmlns:a16="http://schemas.microsoft.com/office/drawing/2014/main" id="{C89982B6-0AB4-4ECD-9725-034E8B9169B9}"/>
              </a:ext>
            </a:extLst>
          </p:cNvPr>
          <p:cNvGrpSpPr/>
          <p:nvPr/>
        </p:nvGrpSpPr>
        <p:grpSpPr>
          <a:xfrm>
            <a:off x="7520999" y="1942980"/>
            <a:ext cx="4601152" cy="2924353"/>
            <a:chOff x="7520999" y="3507620"/>
            <a:chExt cx="4601152" cy="2924353"/>
          </a:xfrm>
        </p:grpSpPr>
        <p:sp>
          <p:nvSpPr>
            <p:cNvPr id="9" name="Прямокутник 8">
              <a:extLst>
                <a:ext uri="{FF2B5EF4-FFF2-40B4-BE49-F238E27FC236}">
                  <a16:creationId xmlns="" xmlns:a16="http://schemas.microsoft.com/office/drawing/2014/main" id="{D4E59D96-37CE-4828-9817-1EC0C83232F5}"/>
                </a:ext>
              </a:extLst>
            </p:cNvPr>
            <p:cNvSpPr/>
            <p:nvPr/>
          </p:nvSpPr>
          <p:spPr>
            <a:xfrm>
              <a:off x="7520999" y="3507620"/>
              <a:ext cx="4601152" cy="29243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chemeClr val="bg1"/>
                  </a:solidFill>
                </a:rPr>
                <a:t>Двічі</a:t>
              </a:r>
              <a:endParaRPr lang="en-US" sz="2400" b="1" i="1" kern="0" dirty="0">
                <a:solidFill>
                  <a:schemeClr val="bg1"/>
                </a:solidFill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chemeClr val="bg1"/>
                  </a:solidFill>
                </a:rPr>
                <a:t>клацнути на</a:t>
              </a:r>
              <a:endParaRPr lang="en-US" sz="2400" b="1" i="1" kern="0" dirty="0">
                <a:solidFill>
                  <a:schemeClr val="bg1"/>
                </a:solidFill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chemeClr val="bg1"/>
                  </a:solidFill>
                </a:rPr>
                <a:t>ярлику</a:t>
              </a:r>
              <a:endParaRPr lang="en-US" sz="2400" b="1" i="1" kern="0" dirty="0">
                <a:solidFill>
                  <a:schemeClr val="bg1"/>
                </a:solidFill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chemeClr val="bg1"/>
                  </a:solidFill>
                </a:rPr>
                <a:t>програми</a:t>
              </a:r>
              <a:endParaRPr lang="en-US" sz="2400" b="1" i="1" kern="0" dirty="0">
                <a:solidFill>
                  <a:schemeClr val="bg1"/>
                </a:solidFill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i="1" kern="0" dirty="0">
                  <a:solidFill>
                    <a:srgbClr val="FFFF00"/>
                  </a:solidFill>
                </a:rPr>
                <a:t>Word</a:t>
              </a:r>
              <a:r>
                <a:rPr lang="uk-UA" sz="2400" b="1" i="1" kern="0" dirty="0">
                  <a:solidFill>
                    <a:schemeClr val="bg1"/>
                  </a:solidFill>
                </a:rPr>
                <a:t> на</a:t>
              </a:r>
              <a:endParaRPr lang="en-US" sz="2400" b="1" i="1" kern="0" dirty="0">
                <a:solidFill>
                  <a:schemeClr val="bg1"/>
                </a:solidFill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chemeClr val="bg1"/>
                  </a:solidFill>
                </a:rPr>
                <a:t>Робочому столі</a:t>
              </a:r>
              <a:endParaRPr lang="uk-UA" sz="24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7E44FC0E-C9A7-4662-9400-435D95151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5234" y1="38956" x2="15234" y2="38956"/>
                          <a14:foregroundMark x1="16797" y1="42972" x2="17188" y2="43775"/>
                          <a14:foregroundMark x1="16406" y1="35341" x2="20703" y2="60643"/>
                          <a14:foregroundMark x1="28906" y1="34538" x2="22266" y2="53012"/>
                          <a14:foregroundMark x1="28906" y1="35341" x2="34375" y2="59438"/>
                          <a14:foregroundMark x1="41797" y1="36145" x2="39063" y2="54618"/>
                          <a14:foregroundMark x1="63672" y1="16466" x2="91016" y2="17671"/>
                          <a14:foregroundMark x1="64453" y1="28112" x2="91797" y2="26506"/>
                          <a14:foregroundMark x1="91016" y1="29317" x2="91016" y2="78715"/>
                          <a14:foregroundMark x1="85938" y1="67871" x2="60938" y2="67871"/>
                          <a14:foregroundMark x1="56641" y1="77510" x2="88672" y2="77912"/>
                          <a14:foregroundMark x1="60547" y1="57028" x2="85547" y2="57430"/>
                          <a14:foregroundMark x1="61328" y1="46988" x2="87109" y2="47390"/>
                          <a14:foregroundMark x1="62891" y1="35341" x2="85156" y2="37349"/>
                          <a14:foregroundMark x1="13281" y1="85141" x2="1172" y2="98795"/>
                          <a14:foregroundMark x1="2734" y1="84337" x2="14063" y2="98795"/>
                          <a14:foregroundMark x1="6641" y1="83936" x2="15234" y2="83936"/>
                          <a14:foregroundMark x1="14453" y1="87149" x2="14453" y2="9718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031245" y="3768756"/>
              <a:ext cx="2022774" cy="1967464"/>
            </a:xfrm>
            <a:prstGeom prst="rect">
              <a:avLst/>
            </a:prstGeom>
          </p:spPr>
        </p:pic>
      </p:grpSp>
      <p:grpSp>
        <p:nvGrpSpPr>
          <p:cNvPr id="8" name="Групувати 10">
            <a:extLst>
              <a:ext uri="{FF2B5EF4-FFF2-40B4-BE49-F238E27FC236}">
                <a16:creationId xmlns="" xmlns:a16="http://schemas.microsoft.com/office/drawing/2014/main" id="{1CB8D549-3D0D-4A76-9999-0C4F7ADD508E}"/>
              </a:ext>
            </a:extLst>
          </p:cNvPr>
          <p:cNvGrpSpPr/>
          <p:nvPr/>
        </p:nvGrpSpPr>
        <p:grpSpPr>
          <a:xfrm>
            <a:off x="2763983" y="1942980"/>
            <a:ext cx="4757016" cy="2924353"/>
            <a:chOff x="2763983" y="3507620"/>
            <a:chExt cx="4757016" cy="2924353"/>
          </a:xfrm>
        </p:grpSpPr>
        <p:sp>
          <p:nvSpPr>
            <p:cNvPr id="12" name="Прямокутник 11">
              <a:extLst>
                <a:ext uri="{FF2B5EF4-FFF2-40B4-BE49-F238E27FC236}">
                  <a16:creationId xmlns="" xmlns:a16="http://schemas.microsoft.com/office/drawing/2014/main" id="{0878879B-64D2-4C87-9202-464FEE076E47}"/>
                </a:ext>
              </a:extLst>
            </p:cNvPr>
            <p:cNvSpPr/>
            <p:nvPr/>
          </p:nvSpPr>
          <p:spPr>
            <a:xfrm>
              <a:off x="2763983" y="3507620"/>
              <a:ext cx="4601152" cy="29243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rgbClr val="FFFFFF"/>
                  </a:solidFill>
                </a:rPr>
                <a:t>Двічі клацнути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rgbClr val="FFFFFF"/>
                  </a:solidFill>
                </a:rPr>
                <a:t>на значку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rgbClr val="FFFFFF"/>
                  </a:solidFill>
                </a:rPr>
                <a:t>будь-якого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 err="1">
                  <a:solidFill>
                    <a:srgbClr val="FFFFFF"/>
                  </a:solidFill>
                </a:rPr>
                <a:t>файла</a:t>
              </a:r>
              <a:endParaRPr lang="uk-UA" sz="2400" b="1" i="1" kern="0" dirty="0">
                <a:solidFill>
                  <a:srgbClr val="FFFFFF"/>
                </a:solidFill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rgbClr val="FFFFFF"/>
                  </a:solidFill>
                </a:rPr>
                <a:t>текстового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rgbClr val="FFFFFF"/>
                  </a:solidFill>
                </a:rPr>
                <a:t>документа </a:t>
              </a:r>
              <a:r>
                <a:rPr lang="uk-UA" sz="2400" b="1" i="1" kern="0" dirty="0">
                  <a:solidFill>
                    <a:srgbClr val="FFFF00"/>
                  </a:solidFill>
                </a:rPr>
                <a:t>Word</a:t>
              </a:r>
            </a:p>
          </p:txBody>
        </p:sp>
        <p:pic>
          <p:nvPicPr>
            <p:cNvPr id="13" name="Picture 8" descr="http://upload.wikimedia.org/wikipedia/commons/thumb/6/67/Word_2013_file_icon.svg/480px-Word_2013_file_icon.svg.png">
              <a:extLst>
                <a:ext uri="{FF2B5EF4-FFF2-40B4-BE49-F238E27FC236}">
                  <a16:creationId xmlns="" xmlns:a16="http://schemas.microsoft.com/office/drawing/2014/main" id="{14E6D132-F046-4D6D-A338-7C55662E6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229" y="3768756"/>
              <a:ext cx="2246770" cy="22467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https://lh3.ggpht.com/j6aNgkpGRXp9PEinADFoSkyfup46-6Rb83bS41lfQC_Tc2qg96zQ_aqZcyiaV3M-Ai4=w300">
            <a:extLst>
              <a:ext uri="{FF2B5EF4-FFF2-40B4-BE49-F238E27FC236}">
                <a16:creationId xmlns="" xmlns:a16="http://schemas.microsoft.com/office/drawing/2014/main" id="{7A928E22-39AF-461D-A28E-B563665BE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5" y="2900710"/>
            <a:ext cx="1966623" cy="1966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3538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212140</TotalTime>
  <Words>1857</Words>
  <Application>Microsoft Office PowerPoint</Application>
  <PresentationFormat>Довільний</PresentationFormat>
  <Paragraphs>282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43</vt:i4>
      </vt:variant>
    </vt:vector>
  </HeadingPairs>
  <TitlesOfParts>
    <vt:vector size="44" baseType="lpstr">
      <vt:lpstr>Тема Office</vt:lpstr>
      <vt:lpstr>Програмні засоби обробки документів та інформації. Види систем обробки текстів</vt:lpstr>
      <vt:lpstr>Програмні засоби обробки документів та інформації</vt:lpstr>
      <vt:lpstr>Програмні засоби обробки документів та інформації</vt:lpstr>
      <vt:lpstr>Програмні засоби обробки документів та інформації</vt:lpstr>
      <vt:lpstr>Програмні засоби обробки документів та інформації</vt:lpstr>
      <vt:lpstr>Програмні засоби обробки документів та інформації</vt:lpstr>
      <vt:lpstr>Програмні засоби обробки документів та інформації</vt:lpstr>
      <vt:lpstr>Програмні засоби обробки документів та інформації</vt:lpstr>
      <vt:lpstr>Програмні засоби обробки документів та інформації</vt:lpstr>
      <vt:lpstr>Програмні засоби обробки документів та інформації</vt:lpstr>
      <vt:lpstr>Вікно текстового процесора Word</vt:lpstr>
      <vt:lpstr>Програмні засоби обробки документів та інформації</vt:lpstr>
      <vt:lpstr>Для тих, хто хоче знати більше</vt:lpstr>
      <vt:lpstr>Програмні засоби обробки документів та інформації</vt:lpstr>
      <vt:lpstr>Програмні засоби обробки документів та інформації</vt:lpstr>
      <vt:lpstr>Програмні засоби обробки документів та інформації</vt:lpstr>
      <vt:lpstr>Програмні засоби обробки документів та інформації</vt:lpstr>
      <vt:lpstr>Формати файлів текстових документів </vt:lpstr>
      <vt:lpstr>Текстовий документ та його об’єкти</vt:lpstr>
      <vt:lpstr>Комунікаційні технології</vt:lpstr>
      <vt:lpstr>Комунікаційні технології</vt:lpstr>
      <vt:lpstr>Комунікаційні технології</vt:lpstr>
      <vt:lpstr>Комунікаційні технології</vt:lpstr>
      <vt:lpstr>Комунікаційні технології</vt:lpstr>
      <vt:lpstr>Комунікаційні технології</vt:lpstr>
      <vt:lpstr>Комунікаційні технології</vt:lpstr>
      <vt:lpstr>Комунікаційні технології</vt:lpstr>
      <vt:lpstr>Комунікаційні технології</vt:lpstr>
      <vt:lpstr>Комунікаційні технології</vt:lpstr>
      <vt:lpstr>Комунікаційні технології</vt:lpstr>
      <vt:lpstr>Комунікаційні технології</vt:lpstr>
      <vt:lpstr>Комунікаційні технології</vt:lpstr>
      <vt:lpstr>Комунікаційні технології</vt:lpstr>
      <vt:lpstr>Комунікаційні технології</vt:lpstr>
      <vt:lpstr>Комунікаційні технології</vt:lpstr>
      <vt:lpstr>Комунікаційні технології</vt:lpstr>
      <vt:lpstr>Комунікаційні технології</vt:lpstr>
      <vt:lpstr>Комунікаційні технології</vt:lpstr>
      <vt:lpstr>Комунікаційні технології</vt:lpstr>
      <vt:lpstr>Комунікаційні технології</vt:lpstr>
      <vt:lpstr>Комунікаційні технології</vt:lpstr>
      <vt:lpstr>Комунікаційні технології</vt:lpstr>
      <vt:lpstr>Комунікаційні технології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Vinga</cp:lastModifiedBy>
  <cp:revision>801</cp:revision>
  <dcterms:created xsi:type="dcterms:W3CDTF">2016-06-06T19:48:43Z</dcterms:created>
  <dcterms:modified xsi:type="dcterms:W3CDTF">2020-03-26T08:36:06Z</dcterms:modified>
</cp:coreProperties>
</file>