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7" autoAdjust="0"/>
    <p:restoredTop sz="94660"/>
  </p:normalViewPr>
  <p:slideViewPr>
    <p:cSldViewPr snapToGrid="0">
      <p:cViewPr varScale="1">
        <p:scale>
          <a:sx n="86" d="100"/>
          <a:sy n="86" d="100"/>
        </p:scale>
        <p:origin x="-78"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46C117F-5CCF-4837-BE5F-2B92066CAFAF}"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4EB90BD-B6CE-46B7-997F-7313B992CCDC}"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DB9D11F-B188-461D-B23F-39381795C052}"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2E6D8D9-55A2-4063-B0F3-121F44549695}"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D4B24536-994D-4021-A283-9F449C0DB509}" type="datetimeFigureOut">
              <a:rPr lang="en-US" dirty="0"/>
              <a:t>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3CBBBB78-C96F-47B7-AB17-D852CA960AC9}" type="datetimeFigureOut">
              <a:rPr lang="en-US" dirty="0"/>
              <a:t>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12/5/2022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0578ACC-22D6-47C1-A373-4FD133E34F3C}"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331444B-B92B-4E27-8C94-BB93EAF5CB18}"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63EFA5E-FA76-400D-B3DC-F0BA90E6D107}"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12/5/2022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47472" y="2651761"/>
            <a:ext cx="11411712" cy="1956816"/>
          </a:xfrm>
        </p:spPr>
        <p:txBody>
          <a:bodyPr>
            <a:normAutofit/>
          </a:bodyPr>
          <a:lstStyle/>
          <a:p>
            <a:pPr algn="just"/>
            <a:r>
              <a:rPr lang="uk-UA" sz="4400" b="1" cap="all" dirty="0" smtClean="0"/>
              <a:t>Взаємодія </a:t>
            </a:r>
            <a:r>
              <a:rPr lang="uk-UA" sz="4400" b="1" cap="all" dirty="0"/>
              <a:t>факторів спадковості і середовища як основна передумова індивідуальних відмінностей</a:t>
            </a:r>
            <a:endParaRPr lang="ru-RU" sz="4400" dirty="0"/>
          </a:p>
          <a:p>
            <a:pPr algn="just"/>
            <a:endParaRPr lang="ru-RU" sz="4400" dirty="0"/>
          </a:p>
        </p:txBody>
      </p:sp>
    </p:spTree>
    <p:extLst>
      <p:ext uri="{BB962C8B-B14F-4D97-AF65-F5344CB8AC3E}">
        <p14:creationId xmlns:p14="http://schemas.microsoft.com/office/powerpoint/2010/main" val="1441942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cap="all" dirty="0"/>
              <a:t>Взаємовплив спадковості і середовища</a:t>
            </a:r>
            <a:r>
              <a:rPr lang="ru-RU" dirty="0"/>
              <a:t/>
            </a:r>
            <a:br>
              <a:rPr lang="ru-RU" dirty="0"/>
            </a:br>
            <a:endParaRPr lang="ru-RU" dirty="0"/>
          </a:p>
        </p:txBody>
      </p:sp>
      <p:sp>
        <p:nvSpPr>
          <p:cNvPr id="3" name="Объект 2"/>
          <p:cNvSpPr>
            <a:spLocks noGrp="1"/>
          </p:cNvSpPr>
          <p:nvPr>
            <p:ph idx="1"/>
          </p:nvPr>
        </p:nvSpPr>
        <p:spPr>
          <a:xfrm>
            <a:off x="680321" y="2336873"/>
            <a:ext cx="11133727" cy="3599316"/>
          </a:xfrm>
        </p:spPr>
        <p:txBody>
          <a:bodyPr>
            <a:normAutofit/>
          </a:bodyPr>
          <a:lstStyle/>
          <a:p>
            <a:pPr algn="just"/>
            <a:r>
              <a:rPr lang="uk-UA" sz="3200" dirty="0"/>
              <a:t>Ділення поведінки на інстинкти та навички, що відповідає «вродженій поведінці» та «набутій поведінці», передбачає виняткову дію або спадковості, або оточуючого середовища в рамках даної діяльності. Однак спадкові та набуті фактори не можна так розводити і поведінка не може розділятися на ту, яка успадковується, і на ту яка набувається. </a:t>
            </a:r>
            <a:endParaRPr lang="ru-RU" sz="3200" dirty="0"/>
          </a:p>
          <a:p>
            <a:endParaRPr lang="ru-RU" dirty="0"/>
          </a:p>
        </p:txBody>
      </p:sp>
    </p:spTree>
    <p:extLst>
      <p:ext uri="{BB962C8B-B14F-4D97-AF65-F5344CB8AC3E}">
        <p14:creationId xmlns:p14="http://schemas.microsoft.com/office/powerpoint/2010/main" val="3031624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6033" y="753228"/>
            <a:ext cx="11484864" cy="1349892"/>
          </a:xfrm>
        </p:spPr>
        <p:txBody>
          <a:bodyPr>
            <a:normAutofit fontScale="90000"/>
          </a:bodyPr>
          <a:lstStyle/>
          <a:p>
            <a:r>
              <a:rPr lang="uk-UA" dirty="0"/>
              <a:t>В інших теоретичних концепціях припускається, що кожна якість індивіда та кожна реакція залежить від спадковості та оточуючого середовища (накопичувальна теорія). </a:t>
            </a:r>
            <a:r>
              <a:rPr lang="ru-RU" dirty="0"/>
              <a:t/>
            </a:r>
            <a:br>
              <a:rPr lang="ru-RU" dirty="0"/>
            </a:br>
            <a:endParaRPr lang="ru-RU" dirty="0"/>
          </a:p>
        </p:txBody>
      </p:sp>
      <p:sp>
        <p:nvSpPr>
          <p:cNvPr id="3" name="Объект 2"/>
          <p:cNvSpPr>
            <a:spLocks noGrp="1"/>
          </p:cNvSpPr>
          <p:nvPr>
            <p:ph idx="1"/>
          </p:nvPr>
        </p:nvSpPr>
        <p:spPr>
          <a:xfrm>
            <a:off x="256033" y="2336872"/>
            <a:ext cx="11511679" cy="3679879"/>
          </a:xfrm>
        </p:spPr>
        <p:txBody>
          <a:bodyPr/>
          <a:lstStyle/>
          <a:p>
            <a:pPr marL="0" indent="0">
              <a:buNone/>
            </a:pPr>
            <a:r>
              <a:rPr lang="uk-UA" sz="3200" dirty="0"/>
              <a:t>Будь-який фактор оточуючого середовища матиме різний вплив, в залежності від специфіки спадкового матеріалу. Так само і спадковий фактор діятиме по-різному в умовах різного оточуючого середовища.</a:t>
            </a:r>
            <a:endParaRPr lang="ru-RU" sz="3200" dirty="0"/>
          </a:p>
          <a:p>
            <a:pPr marL="0" indent="0">
              <a:buNone/>
            </a:pPr>
            <a:endParaRPr lang="uk-UA" sz="3200" dirty="0" smtClean="0"/>
          </a:p>
          <a:p>
            <a:pPr marL="0" indent="0">
              <a:buNone/>
            </a:pPr>
            <a:r>
              <a:rPr lang="uk-UA" sz="3200" dirty="0" smtClean="0"/>
              <a:t>Середовище </a:t>
            </a:r>
            <a:r>
              <a:rPr lang="uk-UA" sz="3200" dirty="0"/>
              <a:t>та спадковість мають складні специфічні взаємовпливи.</a:t>
            </a:r>
            <a:endParaRPr lang="ru-RU" sz="3200" dirty="0"/>
          </a:p>
          <a:p>
            <a:endParaRPr lang="ru-RU" dirty="0"/>
          </a:p>
        </p:txBody>
      </p:sp>
    </p:spTree>
    <p:extLst>
      <p:ext uri="{BB962C8B-B14F-4D97-AF65-F5344CB8AC3E}">
        <p14:creationId xmlns:p14="http://schemas.microsoft.com/office/powerpoint/2010/main" val="4000947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cap="all" dirty="0"/>
              <a:t>Найбільш поширені помилкові стереотипи щодо впливу спадковості і середовища</a:t>
            </a:r>
            <a:r>
              <a:rPr lang="ru-RU" dirty="0"/>
              <a:t/>
            </a:r>
            <a:br>
              <a:rPr lang="ru-RU" dirty="0"/>
            </a:br>
            <a:endParaRPr lang="ru-RU" dirty="0"/>
          </a:p>
        </p:txBody>
      </p:sp>
      <p:sp>
        <p:nvSpPr>
          <p:cNvPr id="3" name="Объект 2"/>
          <p:cNvSpPr>
            <a:spLocks noGrp="1"/>
          </p:cNvSpPr>
          <p:nvPr>
            <p:ph idx="1"/>
          </p:nvPr>
        </p:nvSpPr>
        <p:spPr>
          <a:xfrm>
            <a:off x="680321" y="2336873"/>
            <a:ext cx="11170303" cy="3599316"/>
          </a:xfrm>
        </p:spPr>
        <p:txBody>
          <a:bodyPr/>
          <a:lstStyle/>
          <a:p>
            <a:pPr algn="just"/>
            <a:r>
              <a:rPr lang="uk-UA" sz="3200" b="1" i="1" dirty="0"/>
              <a:t>Спадковість проти вродженого</a:t>
            </a:r>
            <a:r>
              <a:rPr lang="uk-UA" sz="3200" b="1" i="1" dirty="0" smtClean="0"/>
              <a:t>.</a:t>
            </a:r>
          </a:p>
          <a:p>
            <a:pPr algn="just"/>
            <a:r>
              <a:rPr lang="uk-UA" sz="3200" b="1" i="1" dirty="0"/>
              <a:t>Подібність з батьками. </a:t>
            </a:r>
            <a:endParaRPr lang="uk-UA" sz="3200" b="1" i="1" dirty="0" smtClean="0"/>
          </a:p>
          <a:p>
            <a:pPr algn="just"/>
            <a:r>
              <a:rPr lang="uk-UA" sz="3200" b="1" i="1" dirty="0"/>
              <a:t>Успадкування набутих ознак. </a:t>
            </a:r>
            <a:endParaRPr lang="uk-UA" sz="3200" b="1" i="1" dirty="0" smtClean="0"/>
          </a:p>
          <a:p>
            <a:pPr algn="just"/>
            <a:r>
              <a:rPr lang="uk-UA" sz="3200" b="1" i="1" dirty="0"/>
              <a:t>Спадковість, навколишнє середовище і мінливість.</a:t>
            </a:r>
            <a:endParaRPr lang="ru-RU" sz="3200" dirty="0"/>
          </a:p>
          <a:p>
            <a:endParaRPr lang="ru-RU" dirty="0"/>
          </a:p>
          <a:p>
            <a:endParaRPr lang="ru-RU" dirty="0"/>
          </a:p>
          <a:p>
            <a:endParaRPr lang="ru-RU" dirty="0"/>
          </a:p>
          <a:p>
            <a:endParaRPr lang="ru-RU" dirty="0"/>
          </a:p>
        </p:txBody>
      </p:sp>
    </p:spTree>
    <p:extLst>
      <p:ext uri="{BB962C8B-B14F-4D97-AF65-F5344CB8AC3E}">
        <p14:creationId xmlns:p14="http://schemas.microsoft.com/office/powerpoint/2010/main" val="2597307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cap="all" dirty="0"/>
              <a:t>Поведінка, що не є результатом </a:t>
            </a:r>
            <a:r>
              <a:rPr lang="uk-UA" b="1" cap="all" dirty="0" err="1"/>
              <a:t>научіння</a:t>
            </a:r>
            <a:r>
              <a:rPr lang="ru-RU" dirty="0"/>
              <a:t/>
            </a:r>
            <a:br>
              <a:rPr lang="ru-RU" dirty="0"/>
            </a:br>
            <a:endParaRPr lang="ru-RU" dirty="0"/>
          </a:p>
        </p:txBody>
      </p:sp>
      <p:sp>
        <p:nvSpPr>
          <p:cNvPr id="3" name="Объект 2"/>
          <p:cNvSpPr>
            <a:spLocks noGrp="1"/>
          </p:cNvSpPr>
          <p:nvPr>
            <p:ph idx="1"/>
          </p:nvPr>
        </p:nvSpPr>
        <p:spPr>
          <a:xfrm>
            <a:off x="256032" y="1444752"/>
            <a:ext cx="11521439" cy="5175504"/>
          </a:xfrm>
        </p:spPr>
        <p:txBody>
          <a:bodyPr>
            <a:normAutofit/>
          </a:bodyPr>
          <a:lstStyle/>
          <a:p>
            <a:pPr marL="0" indent="0" algn="just">
              <a:buNone/>
            </a:pPr>
            <a:r>
              <a:rPr lang="uk-UA" dirty="0"/>
              <a:t>Поведінка, що не є результатом </a:t>
            </a:r>
            <a:r>
              <a:rPr lang="uk-UA" dirty="0" err="1"/>
              <a:t>научіння</a:t>
            </a:r>
            <a:r>
              <a:rPr lang="uk-UA" dirty="0"/>
              <a:t>, детермінована структурними (анатомо-фізіолого-біохімічного) властивостями </a:t>
            </a:r>
            <a:r>
              <a:rPr lang="uk-UA" dirty="0" smtClean="0"/>
              <a:t>організму</a:t>
            </a:r>
          </a:p>
          <a:p>
            <a:pPr marL="0" indent="0" algn="just">
              <a:buNone/>
            </a:pPr>
            <a:endParaRPr lang="uk-UA" dirty="0"/>
          </a:p>
          <a:p>
            <a:pPr marL="0" indent="0" algn="just">
              <a:buNone/>
            </a:pPr>
            <a:r>
              <a:rPr lang="uk-UA" sz="2800" b="1" i="1" u="sng" dirty="0" err="1"/>
              <a:t>Тропізми</a:t>
            </a:r>
            <a:r>
              <a:rPr lang="uk-UA" dirty="0"/>
              <a:t> – це поведінка, що є орієнтовною реакцією організму в цілому (поворот, підхід, відхід), на стимул, на його фізичні і хімічні властивості. Прикладом може бути поворот рослини до сонця або до іншого джерела світла.</a:t>
            </a:r>
            <a:endParaRPr lang="ru-RU" dirty="0"/>
          </a:p>
          <a:p>
            <a:pPr marL="0" indent="0" algn="just">
              <a:buNone/>
            </a:pPr>
            <a:r>
              <a:rPr lang="uk-UA" sz="2800" b="1" i="1" u="sng" dirty="0"/>
              <a:t>Рефлекс</a:t>
            </a:r>
            <a:r>
              <a:rPr lang="uk-UA" sz="2800" u="sng" dirty="0"/>
              <a:t> </a:t>
            </a:r>
            <a:r>
              <a:rPr lang="uk-UA" dirty="0"/>
              <a:t>– специфічна відповідь частини організму на певну форму стимуляції ззовні.</a:t>
            </a:r>
            <a:endParaRPr lang="ru-RU" dirty="0"/>
          </a:p>
          <a:p>
            <a:pPr marL="0" indent="0" algn="just">
              <a:buNone/>
            </a:pPr>
            <a:r>
              <a:rPr lang="uk-UA" sz="2800" b="1" i="1" u="sng" dirty="0"/>
              <a:t>Інстинкт</a:t>
            </a:r>
            <a:r>
              <a:rPr lang="uk-UA" sz="2800" u="sng" dirty="0"/>
              <a:t> </a:t>
            </a:r>
            <a:r>
              <a:rPr lang="uk-UA" dirty="0"/>
              <a:t>існує при наявності більш складної поведінки, що є проявом фізіологічної потреби (до їжі, води). Інстинкти не усвідомлюються, проте спрямовують поведінку на те, щоби вижити, продовжити рід тощо.</a:t>
            </a:r>
            <a:endParaRPr lang="ru-RU" dirty="0"/>
          </a:p>
          <a:p>
            <a:pPr marL="0" indent="0">
              <a:buNone/>
            </a:pPr>
            <a:endParaRPr lang="ru-RU" dirty="0"/>
          </a:p>
        </p:txBody>
      </p:sp>
    </p:spTree>
    <p:extLst>
      <p:ext uri="{BB962C8B-B14F-4D97-AF65-F5344CB8AC3E}">
        <p14:creationId xmlns:p14="http://schemas.microsoft.com/office/powerpoint/2010/main" val="3610292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0"/>
            <a:r>
              <a:rPr lang="uk-UA" b="1" cap="all" dirty="0" err="1"/>
              <a:t>Тілобудова</a:t>
            </a:r>
            <a:r>
              <a:rPr lang="uk-UA" b="1" cap="all" dirty="0"/>
              <a:t> і поведінка</a:t>
            </a:r>
            <a:r>
              <a:rPr lang="ru-RU" dirty="0"/>
              <a:t/>
            </a:r>
            <a:br>
              <a:rPr lang="ru-RU" dirty="0"/>
            </a:br>
            <a:endParaRPr lang="ru-RU" dirty="0"/>
          </a:p>
        </p:txBody>
      </p:sp>
      <p:sp>
        <p:nvSpPr>
          <p:cNvPr id="3" name="Объект 2"/>
          <p:cNvSpPr>
            <a:spLocks noGrp="1"/>
          </p:cNvSpPr>
          <p:nvPr>
            <p:ph idx="1"/>
          </p:nvPr>
        </p:nvSpPr>
        <p:spPr>
          <a:xfrm>
            <a:off x="128016" y="1975104"/>
            <a:ext cx="11887199" cy="4462271"/>
          </a:xfrm>
        </p:spPr>
        <p:txBody>
          <a:bodyPr>
            <a:normAutofit fontScale="92500"/>
          </a:bodyPr>
          <a:lstStyle/>
          <a:p>
            <a:pPr marL="0" indent="0" algn="just">
              <a:buNone/>
            </a:pPr>
            <a:r>
              <a:rPr lang="uk-UA" sz="3200" dirty="0"/>
              <a:t>Взаємозв’язок між </a:t>
            </a:r>
            <a:r>
              <a:rPr lang="uk-UA" sz="3200" dirty="0" err="1"/>
              <a:t>тілобудовою</a:t>
            </a:r>
            <a:r>
              <a:rPr lang="uk-UA" sz="3200" dirty="0"/>
              <a:t> і психологічними властивостями відноситься до причинного аналізу поведінку, до теорій, що трактують якості людини, а також до практичних проблем їх оцінки. </a:t>
            </a:r>
            <a:endParaRPr lang="uk-UA" sz="3200" dirty="0" smtClean="0"/>
          </a:p>
          <a:p>
            <a:pPr algn="just"/>
            <a:endParaRPr lang="uk-UA" sz="3200" dirty="0"/>
          </a:p>
          <a:p>
            <a:pPr marL="0" indent="0" algn="just">
              <a:buNone/>
            </a:pPr>
            <a:r>
              <a:rPr lang="uk-UA" sz="3200" dirty="0"/>
              <a:t>Кореляція між фізичними і психологічними якостями можуть показати, що фізичні параметри (неврологічні розлади, порушення діяльності залоз або психосоматичні розлади) впливають на поведінку, або що поведінка (вправи по розвитку м’язів) впливає на фізичний стан (психосоматичні розлади).</a:t>
            </a:r>
            <a:endParaRPr lang="ru-RU" sz="3200" dirty="0"/>
          </a:p>
          <a:p>
            <a:endParaRPr lang="ru-RU" dirty="0"/>
          </a:p>
        </p:txBody>
      </p:sp>
    </p:spTree>
    <p:extLst>
      <p:ext uri="{BB962C8B-B14F-4D97-AF65-F5344CB8AC3E}">
        <p14:creationId xmlns:p14="http://schemas.microsoft.com/office/powerpoint/2010/main" val="3802044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6032" y="329184"/>
            <a:ext cx="11649456" cy="6309360"/>
          </a:xfrm>
        </p:spPr>
        <p:txBody>
          <a:bodyPr>
            <a:noAutofit/>
          </a:bodyPr>
          <a:lstStyle/>
          <a:p>
            <a:pPr marL="0" indent="0" algn="just">
              <a:buNone/>
            </a:pPr>
            <a:r>
              <a:rPr lang="uk-UA" sz="2800" b="1" i="1" dirty="0" smtClean="0"/>
              <a:t>Патологічні стани</a:t>
            </a:r>
            <a:r>
              <a:rPr lang="uk-UA" sz="2800" dirty="0" smtClean="0"/>
              <a:t> можуть впливати на поведінку по-різному. Важкі розумові або емоційні розлади (кретинізм, параліч, біла гарячка) виникають як прямий наслідок пониження активності залоз або порушення мозку.</a:t>
            </a:r>
          </a:p>
          <a:p>
            <a:pPr marL="0" indent="0" algn="just">
              <a:buNone/>
            </a:pPr>
            <a:endParaRPr lang="uk-UA" sz="2800" dirty="0" smtClean="0"/>
          </a:p>
          <a:p>
            <a:pPr marL="0" indent="0" algn="just">
              <a:buNone/>
            </a:pPr>
            <a:r>
              <a:rPr lang="uk-UA" sz="2800" b="1" i="1" u="sng" dirty="0" smtClean="0"/>
              <a:t>Фізіологічні фактори</a:t>
            </a:r>
            <a:r>
              <a:rPr lang="uk-UA" sz="2800" dirty="0" smtClean="0"/>
              <a:t>. Ці фактори ще недостатньо досліджені.</a:t>
            </a:r>
            <a:endParaRPr lang="ru-RU" sz="2800" dirty="0" smtClean="0"/>
          </a:p>
          <a:p>
            <a:pPr marL="0" indent="0" algn="just">
              <a:buNone/>
            </a:pPr>
            <a:endParaRPr lang="uk-UA" sz="2800" dirty="0" smtClean="0"/>
          </a:p>
          <a:p>
            <a:pPr marL="0" indent="0" algn="just">
              <a:buNone/>
            </a:pPr>
            <a:r>
              <a:rPr lang="uk-UA" sz="2800" b="1" i="1" u="sng" dirty="0" smtClean="0"/>
              <a:t>Сенсорні дефекти</a:t>
            </a:r>
            <a:r>
              <a:rPr lang="uk-UA" sz="2800" b="1" u="sng" dirty="0" smtClean="0"/>
              <a:t> </a:t>
            </a:r>
            <a:r>
              <a:rPr lang="uk-UA" sz="2800" dirty="0" smtClean="0"/>
              <a:t>(глухота, сліпота) утруднюють інтелектуальний розвиток, обмежують контакти з оточуючим середовищем.</a:t>
            </a:r>
          </a:p>
          <a:p>
            <a:pPr marL="0" indent="0" algn="just">
              <a:buNone/>
            </a:pPr>
            <a:endParaRPr lang="uk-UA" sz="2800" u="sng" dirty="0" smtClean="0"/>
          </a:p>
          <a:p>
            <a:pPr marL="0" indent="0" algn="just">
              <a:buNone/>
            </a:pPr>
            <a:r>
              <a:rPr lang="uk-UA" sz="2800" b="1" i="1" u="sng" dirty="0" smtClean="0"/>
              <a:t>Анатомічні зміни</a:t>
            </a:r>
            <a:r>
              <a:rPr lang="uk-UA" sz="2800" u="sng" dirty="0" smtClean="0"/>
              <a:t>. </a:t>
            </a:r>
            <a:r>
              <a:rPr lang="uk-UA" sz="2800" dirty="0" smtClean="0"/>
              <a:t>Величина голови і тіла показує значимі позитивні, але низькі кореляції з розумовими здібностями. Черепний індекс (що вказує на форму голови) нейтральний щодо здібностей. </a:t>
            </a:r>
            <a:endParaRPr lang="ru-RU" sz="2800" dirty="0"/>
          </a:p>
        </p:txBody>
      </p:sp>
    </p:spTree>
    <p:extLst>
      <p:ext uri="{BB962C8B-B14F-4D97-AF65-F5344CB8AC3E}">
        <p14:creationId xmlns:p14="http://schemas.microsoft.com/office/powerpoint/2010/main" val="1084984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cap="all" dirty="0"/>
              <a:t>Історико-психологічний аналіз поняття темперамент</a:t>
            </a:r>
            <a:r>
              <a:rPr lang="ru-RU" dirty="0"/>
              <a:t/>
            </a:r>
            <a:br>
              <a:rPr lang="ru-RU" dirty="0"/>
            </a:br>
            <a:endParaRPr lang="ru-RU" dirty="0"/>
          </a:p>
        </p:txBody>
      </p:sp>
      <p:sp>
        <p:nvSpPr>
          <p:cNvPr id="3" name="Объект 2"/>
          <p:cNvSpPr>
            <a:spLocks noGrp="1"/>
          </p:cNvSpPr>
          <p:nvPr>
            <p:ph idx="1"/>
          </p:nvPr>
        </p:nvSpPr>
        <p:spPr>
          <a:xfrm>
            <a:off x="680321" y="2336873"/>
            <a:ext cx="11097151" cy="3599316"/>
          </a:xfrm>
        </p:spPr>
        <p:txBody>
          <a:bodyPr>
            <a:normAutofit/>
          </a:bodyPr>
          <a:lstStyle/>
          <a:p>
            <a:pPr marL="0" indent="0" algn="just">
              <a:buNone/>
            </a:pPr>
            <a:r>
              <a:rPr lang="uk-UA" sz="3600" b="1" i="1" dirty="0" err="1" smtClean="0"/>
              <a:t>Гіпократ</a:t>
            </a:r>
            <a:r>
              <a:rPr lang="uk-UA" sz="3600" dirty="0" smtClean="0"/>
              <a:t> </a:t>
            </a:r>
            <a:r>
              <a:rPr lang="uk-UA" sz="3600" dirty="0"/>
              <a:t>був першим, хто запропонував свою типологію темпераменту. У його розумінні поняття «темперамент» означає змішування </a:t>
            </a:r>
            <a:r>
              <a:rPr lang="uk-UA" sz="3600" dirty="0" err="1"/>
              <a:t>части</a:t>
            </a:r>
            <a:r>
              <a:rPr lang="uk-UA" sz="3600" dirty="0"/>
              <a:t>, чим пояснювалося, чому одні хворі краще </a:t>
            </a:r>
            <a:r>
              <a:rPr lang="uk-UA" sz="3600" dirty="0" err="1"/>
              <a:t>протистоять</a:t>
            </a:r>
            <a:r>
              <a:rPr lang="uk-UA" sz="3600" dirty="0"/>
              <a:t> хворобам, а інші – гірше</a:t>
            </a:r>
            <a:endParaRPr lang="ru-RU" sz="3600" dirty="0"/>
          </a:p>
        </p:txBody>
      </p:sp>
    </p:spTree>
    <p:extLst>
      <p:ext uri="{BB962C8B-B14F-4D97-AF65-F5344CB8AC3E}">
        <p14:creationId xmlns:p14="http://schemas.microsoft.com/office/powerpoint/2010/main" val="2775281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7744" y="753227"/>
            <a:ext cx="11558015" cy="1916821"/>
          </a:xfrm>
        </p:spPr>
        <p:txBody>
          <a:bodyPr>
            <a:normAutofit fontScale="90000"/>
          </a:bodyPr>
          <a:lstStyle/>
          <a:p>
            <a:r>
              <a:rPr lang="uk-UA" dirty="0"/>
              <a:t>До ХХ століття вивчення темпераменту йшло двома шляхами: відповідно до одного, в основі темпераменту лежать фізіологічні фактори, відповідно до другого – темперамент проявляється в організації душевного життя</a:t>
            </a:r>
            <a:endParaRPr lang="ru-RU" dirty="0"/>
          </a:p>
        </p:txBody>
      </p:sp>
      <p:sp>
        <p:nvSpPr>
          <p:cNvPr id="3" name="Объект 2"/>
          <p:cNvSpPr>
            <a:spLocks noGrp="1"/>
          </p:cNvSpPr>
          <p:nvPr>
            <p:ph idx="1"/>
          </p:nvPr>
        </p:nvSpPr>
        <p:spPr>
          <a:xfrm>
            <a:off x="237744" y="2995241"/>
            <a:ext cx="11558015" cy="3599316"/>
          </a:xfrm>
        </p:spPr>
        <p:txBody>
          <a:bodyPr>
            <a:noAutofit/>
          </a:bodyPr>
          <a:lstStyle/>
          <a:p>
            <a:pPr marL="0" indent="0">
              <a:buNone/>
            </a:pPr>
            <a:r>
              <a:rPr lang="uk-UA" sz="2800" dirty="0"/>
              <a:t>Суттєві моменти, які виділилися в теорії про темперамент в ході історії:</a:t>
            </a:r>
            <a:endParaRPr lang="ru-RU" dirty="0"/>
          </a:p>
          <a:p>
            <a:pPr lvl="1"/>
            <a:r>
              <a:rPr lang="uk-UA" sz="2400" dirty="0"/>
              <a:t>Темперамент є первинною тілесною ознакою індивідуальності, що відображає в собі водночас універсальні природні закономірності.</a:t>
            </a:r>
            <a:endParaRPr lang="ru-RU" dirty="0"/>
          </a:p>
          <a:p>
            <a:pPr lvl="1"/>
            <a:r>
              <a:rPr lang="uk-UA" sz="2400" dirty="0"/>
              <a:t>Визначальним виявилося поняття </a:t>
            </a:r>
            <a:r>
              <a:rPr lang="uk-UA" sz="2400" dirty="0" err="1"/>
              <a:t>красису</a:t>
            </a:r>
            <a:r>
              <a:rPr lang="uk-UA" sz="2400" dirty="0"/>
              <a:t> або співвідношення ознак, причин, елементів, які і лежать в основі темпераменту.</a:t>
            </a:r>
            <a:endParaRPr lang="ru-RU" dirty="0"/>
          </a:p>
          <a:p>
            <a:pPr lvl="1"/>
            <a:r>
              <a:rPr lang="uk-UA" sz="2400" dirty="0"/>
              <a:t>Властивості темпераменту перебувають в залежності від залоз внутрішньої секреції (гуморальна концепція Гіппократа-</a:t>
            </a:r>
            <a:r>
              <a:rPr lang="uk-UA" sz="2400" dirty="0" err="1"/>
              <a:t>Галена</a:t>
            </a:r>
            <a:r>
              <a:rPr lang="uk-UA" sz="2400" dirty="0"/>
              <a:t>).</a:t>
            </a:r>
            <a:endParaRPr lang="ru-RU" dirty="0"/>
          </a:p>
          <a:p>
            <a:endParaRPr lang="ru-RU" sz="2800" dirty="0"/>
          </a:p>
        </p:txBody>
      </p:sp>
    </p:spTree>
    <p:extLst>
      <p:ext uri="{BB962C8B-B14F-4D97-AF65-F5344CB8AC3E}">
        <p14:creationId xmlns:p14="http://schemas.microsoft.com/office/powerpoint/2010/main" val="1822006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548640"/>
            <a:ext cx="11960352" cy="6053327"/>
          </a:xfrm>
        </p:spPr>
        <p:txBody>
          <a:bodyPr>
            <a:normAutofit/>
          </a:bodyPr>
          <a:lstStyle/>
          <a:p>
            <a:pPr algn="just"/>
            <a:r>
              <a:rPr lang="uk-UA" sz="2800" b="1" i="1" dirty="0"/>
              <a:t>Аристотель</a:t>
            </a:r>
            <a:r>
              <a:rPr lang="uk-UA" sz="2800" dirty="0"/>
              <a:t> пов’язував різницю у темпераментні зі складом крові (її згортання, щільність). У гнівливих людей є схильність до згортання крові і переважанням в ній твердих частинок. У холоднокровної людини – кров більш рідка та холодна.</a:t>
            </a:r>
            <a:endParaRPr lang="ru-RU" sz="2800" dirty="0"/>
          </a:p>
          <a:p>
            <a:pPr algn="just"/>
            <a:r>
              <a:rPr lang="ru-RU" sz="2800" dirty="0"/>
              <a:t>Альбрехт фон </a:t>
            </a:r>
            <a:r>
              <a:rPr lang="ru-RU" sz="2800" dirty="0" err="1" smtClean="0"/>
              <a:t>Га́ллер</a:t>
            </a:r>
            <a:r>
              <a:rPr lang="ru-RU" sz="2800" dirty="0" smtClean="0"/>
              <a:t> </a:t>
            </a:r>
            <a:r>
              <a:rPr lang="uk-UA" sz="2800" dirty="0" smtClean="0"/>
              <a:t>у </a:t>
            </a:r>
            <a:r>
              <a:rPr lang="uk-UA" sz="2800" dirty="0"/>
              <a:t>18 столітті припустив, що головну роль у різниці темпераментів грає щільність тканей і різна ступінь їх подразнюваності. Це був перший вчений, який перейшов з гуморальної концепції до наївно-фізіологічної</a:t>
            </a:r>
            <a:r>
              <a:rPr lang="uk-UA" sz="2800" dirty="0" smtClean="0"/>
              <a:t>.</a:t>
            </a:r>
          </a:p>
          <a:p>
            <a:pPr algn="just"/>
            <a:r>
              <a:rPr lang="uk-UA" sz="2800" b="1" i="1" dirty="0" err="1" smtClean="0"/>
              <a:t>Фульє</a:t>
            </a:r>
            <a:r>
              <a:rPr lang="uk-UA" sz="2800" dirty="0" smtClean="0"/>
              <a:t> </a:t>
            </a:r>
            <a:r>
              <a:rPr lang="uk-UA" sz="2800" dirty="0"/>
              <a:t>вважав темперамент природженою тілесною конституцією людини, що виражається в її сприйнятливості, швидкості мислитель них процесів і сили активності. На основі темпераменту виробляється характер. Традиційні чотири типи темпераменту він визначає шляхом швидкості-повільності і сили-слабкості активності. </a:t>
            </a:r>
            <a:endParaRPr lang="ru-RU" sz="2800" dirty="0"/>
          </a:p>
          <a:p>
            <a:endParaRPr lang="ru-RU" dirty="0"/>
          </a:p>
          <a:p>
            <a:endParaRPr lang="ru-RU" dirty="0"/>
          </a:p>
        </p:txBody>
      </p:sp>
    </p:spTree>
    <p:extLst>
      <p:ext uri="{BB962C8B-B14F-4D97-AF65-F5344CB8AC3E}">
        <p14:creationId xmlns:p14="http://schemas.microsoft.com/office/powerpoint/2010/main" val="3282629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У 19 столітті майже загальноприйнятою стає схема: </a:t>
            </a:r>
            <a:br>
              <a:rPr lang="uk-UA" dirty="0"/>
            </a:br>
            <a:endParaRPr lang="ru-RU" dirty="0"/>
          </a:p>
        </p:txBody>
      </p:sp>
      <p:sp>
        <p:nvSpPr>
          <p:cNvPr id="3" name="Объект 2"/>
          <p:cNvSpPr>
            <a:spLocks noGrp="1"/>
          </p:cNvSpPr>
          <p:nvPr>
            <p:ph idx="1"/>
          </p:nvPr>
        </p:nvSpPr>
        <p:spPr>
          <a:xfrm>
            <a:off x="164592" y="2336872"/>
            <a:ext cx="12027407" cy="4100503"/>
          </a:xfrm>
        </p:spPr>
        <p:txBody>
          <a:bodyPr>
            <a:normAutofit fontScale="25000" lnSpcReduction="20000"/>
          </a:bodyPr>
          <a:lstStyle/>
          <a:p>
            <a:endParaRPr lang="uk-UA" dirty="0"/>
          </a:p>
          <a:p>
            <a:pPr marL="0" indent="0">
              <a:buNone/>
            </a:pPr>
            <a:r>
              <a:rPr lang="uk-UA" sz="34200" b="1" dirty="0" smtClean="0"/>
              <a:t>спадковість </a:t>
            </a:r>
            <a:r>
              <a:rPr lang="uk-UA" sz="34200" b="1" dirty="0"/>
              <a:t>→ темперамент → тенденція у поведінці</a:t>
            </a:r>
            <a:endParaRPr lang="ru-RU" sz="34200" b="1" dirty="0"/>
          </a:p>
        </p:txBody>
      </p:sp>
    </p:spTree>
    <p:extLst>
      <p:ext uri="{BB962C8B-B14F-4D97-AF65-F5344CB8AC3E}">
        <p14:creationId xmlns:p14="http://schemas.microsoft.com/office/powerpoint/2010/main" val="2179567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Професійна спрямованість: </a:t>
            </a:r>
            <a:endParaRPr lang="ru-RU" dirty="0"/>
          </a:p>
        </p:txBody>
      </p:sp>
      <p:sp>
        <p:nvSpPr>
          <p:cNvPr id="3" name="Объект 2"/>
          <p:cNvSpPr>
            <a:spLocks noGrp="1"/>
          </p:cNvSpPr>
          <p:nvPr>
            <p:ph idx="1"/>
          </p:nvPr>
        </p:nvSpPr>
        <p:spPr/>
        <p:txBody>
          <a:bodyPr>
            <a:normAutofit/>
          </a:bodyPr>
          <a:lstStyle/>
          <a:p>
            <a:pPr marL="0" indent="0">
              <a:buNone/>
            </a:pPr>
            <a:r>
              <a:rPr lang="uk-UA" sz="4800" dirty="0" smtClean="0"/>
              <a:t>уміння </a:t>
            </a:r>
            <a:r>
              <a:rPr lang="uk-UA" sz="4800" dirty="0"/>
              <a:t>визначати місце властивостей нервової системи у формуванні типологічних відмінностей</a:t>
            </a:r>
            <a:endParaRPr lang="ru-RU" sz="4800" dirty="0"/>
          </a:p>
        </p:txBody>
      </p:sp>
    </p:spTree>
    <p:extLst>
      <p:ext uri="{BB962C8B-B14F-4D97-AF65-F5344CB8AC3E}">
        <p14:creationId xmlns:p14="http://schemas.microsoft.com/office/powerpoint/2010/main" val="14898616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Головними елементами комбінацій властивостей темпераменту були:</a:t>
            </a:r>
            <a:r>
              <a:rPr lang="ru-RU" sz="3200" dirty="0"/>
              <a:t/>
            </a:r>
            <a:br>
              <a:rPr lang="ru-RU" sz="3200" dirty="0"/>
            </a:br>
            <a:endParaRPr lang="ru-RU" dirty="0"/>
          </a:p>
        </p:txBody>
      </p:sp>
      <p:sp>
        <p:nvSpPr>
          <p:cNvPr id="3" name="Объект 2"/>
          <p:cNvSpPr>
            <a:spLocks noGrp="1"/>
          </p:cNvSpPr>
          <p:nvPr>
            <p:ph idx="1"/>
          </p:nvPr>
        </p:nvSpPr>
        <p:spPr>
          <a:xfrm>
            <a:off x="0" y="2336872"/>
            <a:ext cx="11868911" cy="4228519"/>
          </a:xfrm>
        </p:spPr>
        <p:txBody>
          <a:bodyPr>
            <a:normAutofit/>
          </a:bodyPr>
          <a:lstStyle/>
          <a:p>
            <a:pPr lvl="1" algn="just"/>
            <a:r>
              <a:rPr lang="uk-UA" sz="2800" dirty="0" smtClean="0"/>
              <a:t>сила </a:t>
            </a:r>
            <a:r>
              <a:rPr lang="uk-UA" sz="2800" dirty="0"/>
              <a:t>і швидкість протікання емоцій, домінуючий афективний тон і настрій (Е. Кант);</a:t>
            </a:r>
            <a:endParaRPr lang="ru-RU" sz="2400" dirty="0"/>
          </a:p>
          <a:p>
            <a:pPr lvl="1" algn="just"/>
            <a:r>
              <a:rPr lang="uk-UA" sz="2800" dirty="0"/>
              <a:t>бурхливість або стриманість емоцій, з одного боку, і схильність до оптимістичного чи песимістичного настрою – з іншої (</a:t>
            </a:r>
            <a:r>
              <a:rPr lang="uk-UA" sz="2800" dirty="0" err="1"/>
              <a:t>Еббінгауз</a:t>
            </a:r>
            <a:r>
              <a:rPr lang="uk-UA" sz="2800" dirty="0"/>
              <a:t>);</a:t>
            </a:r>
            <a:endParaRPr lang="ru-RU" sz="2400" dirty="0"/>
          </a:p>
          <a:p>
            <a:pPr lvl="1" algn="just"/>
            <a:r>
              <a:rPr lang="uk-UA" sz="2800" dirty="0"/>
              <a:t>сила і швидкість життєвих проявів, а також світлий або темний характер життєвого почуття (Г. </a:t>
            </a:r>
            <a:r>
              <a:rPr lang="uk-UA" sz="2800" dirty="0" err="1"/>
              <a:t>Геффдінг</a:t>
            </a:r>
            <a:r>
              <a:rPr lang="uk-UA" sz="2800" dirty="0"/>
              <a:t>);</a:t>
            </a:r>
            <a:endParaRPr lang="ru-RU" sz="2400" dirty="0"/>
          </a:p>
          <a:p>
            <a:pPr lvl="1" algn="just"/>
            <a:r>
              <a:rPr lang="uk-UA" sz="2800" dirty="0"/>
              <a:t>сила і швидкість протікання афектів (В. </a:t>
            </a:r>
            <a:r>
              <a:rPr lang="uk-UA" sz="2800" dirty="0" err="1"/>
              <a:t>Вундт</a:t>
            </a:r>
            <a:r>
              <a:rPr lang="uk-UA" sz="2800" dirty="0"/>
              <a:t>);</a:t>
            </a:r>
            <a:endParaRPr lang="ru-RU" sz="2400" dirty="0"/>
          </a:p>
          <a:p>
            <a:pPr lvl="1" algn="just"/>
            <a:r>
              <a:rPr lang="uk-UA" sz="2800" dirty="0"/>
              <a:t>співвідношення емоційних та вольових особливостей (</a:t>
            </a:r>
            <a:r>
              <a:rPr lang="uk-UA" sz="2800" dirty="0" err="1"/>
              <a:t>Клейдж</a:t>
            </a:r>
            <a:r>
              <a:rPr lang="uk-UA" sz="2800" dirty="0"/>
              <a:t>).</a:t>
            </a:r>
            <a:endParaRPr lang="ru-RU" sz="2400" dirty="0"/>
          </a:p>
          <a:p>
            <a:pPr algn="just"/>
            <a:endParaRPr lang="ru-RU" dirty="0"/>
          </a:p>
        </p:txBody>
      </p:sp>
    </p:spTree>
    <p:extLst>
      <p:ext uri="{BB962C8B-B14F-4D97-AF65-F5344CB8AC3E}">
        <p14:creationId xmlns:p14="http://schemas.microsoft.com/office/powerpoint/2010/main" val="278824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0"/>
            <a:r>
              <a:rPr lang="uk-UA" b="1" cap="all" dirty="0"/>
              <a:t>Типологія темпераменту</a:t>
            </a:r>
            <a:r>
              <a:rPr lang="ru-RU" dirty="0"/>
              <a:t/>
            </a:r>
            <a:br>
              <a:rPr lang="ru-RU" dirty="0"/>
            </a:br>
            <a:endParaRPr lang="ru-RU" dirty="0"/>
          </a:p>
        </p:txBody>
      </p:sp>
      <p:sp>
        <p:nvSpPr>
          <p:cNvPr id="3" name="Объект 2"/>
          <p:cNvSpPr>
            <a:spLocks noGrp="1"/>
          </p:cNvSpPr>
          <p:nvPr>
            <p:ph idx="1"/>
          </p:nvPr>
        </p:nvSpPr>
        <p:spPr>
          <a:xfrm>
            <a:off x="201169" y="1627632"/>
            <a:ext cx="11795760" cy="5010911"/>
          </a:xfrm>
        </p:spPr>
        <p:txBody>
          <a:bodyPr>
            <a:normAutofit/>
          </a:bodyPr>
          <a:lstStyle/>
          <a:p>
            <a:pPr algn="just"/>
            <a:r>
              <a:rPr lang="uk-UA" sz="2800" b="1" i="1" dirty="0"/>
              <a:t>Темперамент</a:t>
            </a:r>
            <a:r>
              <a:rPr lang="uk-UA" sz="2800" dirty="0"/>
              <a:t> – закономірне співвідношення стійких індивідуальних особливостей особистості, що характеризує різні сторони динаміки психічної діяльності.</a:t>
            </a:r>
            <a:endParaRPr lang="ru-RU" sz="2800" dirty="0"/>
          </a:p>
          <a:p>
            <a:pPr marL="0" indent="0" algn="just">
              <a:buNone/>
            </a:pPr>
            <a:endParaRPr lang="uk-UA" sz="2800" dirty="0" smtClean="0"/>
          </a:p>
          <a:p>
            <a:pPr marL="0" indent="0" algn="just">
              <a:buNone/>
            </a:pPr>
            <a:r>
              <a:rPr lang="uk-UA" sz="2800" dirty="0"/>
              <a:t>Т</a:t>
            </a:r>
            <a:r>
              <a:rPr lang="uk-UA" sz="2800" dirty="0" smtClean="0"/>
              <a:t>емперамент </a:t>
            </a:r>
            <a:r>
              <a:rPr lang="uk-UA" sz="2800" dirty="0"/>
              <a:t>складає природну основу характеру і один з його </a:t>
            </a:r>
            <a:r>
              <a:rPr lang="uk-UA" sz="2800" dirty="0" smtClean="0"/>
              <a:t>компонентів (</a:t>
            </a:r>
            <a:r>
              <a:rPr lang="uk-UA" sz="2800" dirty="0"/>
              <a:t>н</a:t>
            </a:r>
            <a:r>
              <a:rPr lang="uk-UA" sz="2800" dirty="0" smtClean="0"/>
              <a:t>а </a:t>
            </a:r>
            <a:r>
              <a:rPr lang="uk-UA" sz="2800" dirty="0"/>
              <a:t>думку Ананьєва, Ковальова, </a:t>
            </a:r>
            <a:r>
              <a:rPr lang="uk-UA" sz="2800" dirty="0" err="1"/>
              <a:t>Мясіщева</a:t>
            </a:r>
            <a:r>
              <a:rPr lang="uk-UA" sz="2800" dirty="0"/>
              <a:t>, </a:t>
            </a:r>
            <a:r>
              <a:rPr lang="uk-UA" sz="2800" dirty="0" err="1" smtClean="0"/>
              <a:t>Рубінштейна</a:t>
            </a:r>
            <a:r>
              <a:rPr lang="uk-UA" sz="2800" dirty="0" smtClean="0"/>
              <a:t>) </a:t>
            </a:r>
          </a:p>
          <a:p>
            <a:pPr marL="0" indent="0" algn="just">
              <a:buNone/>
            </a:pPr>
            <a:endParaRPr lang="uk-UA" sz="2800" dirty="0"/>
          </a:p>
          <a:p>
            <a:pPr marL="0" indent="0" algn="just">
              <a:buNone/>
            </a:pPr>
            <a:r>
              <a:rPr lang="uk-UA" sz="2800" dirty="0" smtClean="0"/>
              <a:t>Володимир</a:t>
            </a:r>
            <a:r>
              <a:rPr lang="uk-UA" sz="2800" dirty="0"/>
              <a:t> </a:t>
            </a:r>
            <a:r>
              <a:rPr lang="uk-UA" sz="2800" dirty="0" smtClean="0"/>
              <a:t>Михайлович</a:t>
            </a:r>
            <a:r>
              <a:rPr lang="uk-UA" sz="2800" dirty="0"/>
              <a:t> </a:t>
            </a:r>
            <a:r>
              <a:rPr lang="uk-UA" sz="2800" dirty="0" err="1"/>
              <a:t>Русалов</a:t>
            </a:r>
            <a:r>
              <a:rPr lang="uk-UA" sz="2800" dirty="0"/>
              <a:t> визначає темперамент як </a:t>
            </a:r>
            <a:r>
              <a:rPr lang="uk-UA" sz="2800" dirty="0" err="1"/>
              <a:t>психобіологічну</a:t>
            </a:r>
            <a:r>
              <a:rPr lang="uk-UA" sz="2800" dirty="0"/>
              <a:t> категорію, одне з незалежних базових утворень психіки, що визначає все багатство змістових характеристик людини</a:t>
            </a:r>
            <a:endParaRPr lang="ru-RU" sz="2800" dirty="0"/>
          </a:p>
        </p:txBody>
      </p:sp>
    </p:spTree>
    <p:extLst>
      <p:ext uri="{BB962C8B-B14F-4D97-AF65-F5344CB8AC3E}">
        <p14:creationId xmlns:p14="http://schemas.microsoft.com/office/powerpoint/2010/main" val="2254545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Конституційні теорії темпераменту</a:t>
            </a:r>
            <a:endParaRPr lang="ru-RU" dirty="0"/>
          </a:p>
        </p:txBody>
      </p:sp>
      <p:sp>
        <p:nvSpPr>
          <p:cNvPr id="3" name="Объект 2"/>
          <p:cNvSpPr>
            <a:spLocks noGrp="1"/>
          </p:cNvSpPr>
          <p:nvPr>
            <p:ph idx="1"/>
          </p:nvPr>
        </p:nvSpPr>
        <p:spPr>
          <a:xfrm>
            <a:off x="274320" y="1834166"/>
            <a:ext cx="11649455" cy="4749514"/>
          </a:xfrm>
        </p:spPr>
        <p:txBody>
          <a:bodyPr>
            <a:normAutofit/>
          </a:bodyPr>
          <a:lstStyle/>
          <a:p>
            <a:r>
              <a:rPr lang="uk-UA" b="1" i="1" dirty="0" smtClean="0"/>
              <a:t>Ернст</a:t>
            </a:r>
            <a:r>
              <a:rPr lang="uk-UA" b="1" i="1" dirty="0"/>
              <a:t> </a:t>
            </a:r>
            <a:r>
              <a:rPr lang="uk-UA" b="1" i="1" dirty="0" err="1"/>
              <a:t>Кречмер</a:t>
            </a:r>
            <a:r>
              <a:rPr lang="uk-UA" dirty="0"/>
              <a:t> </a:t>
            </a:r>
            <a:endParaRPr lang="uk-UA" dirty="0" smtClean="0"/>
          </a:p>
          <a:p>
            <a:pPr marL="0" indent="0" algn="just">
              <a:buNone/>
            </a:pPr>
            <a:r>
              <a:rPr lang="uk-UA" dirty="0" err="1" smtClean="0"/>
              <a:t>Кречмер</a:t>
            </a:r>
            <a:r>
              <a:rPr lang="uk-UA" dirty="0" smtClean="0"/>
              <a:t> </a:t>
            </a:r>
            <a:r>
              <a:rPr lang="uk-UA" dirty="0"/>
              <a:t>виділив такі психосоматичні типи:</a:t>
            </a:r>
            <a:endParaRPr lang="ru-RU" sz="2000" dirty="0"/>
          </a:p>
          <a:p>
            <a:pPr lvl="1" algn="just"/>
            <a:r>
              <a:rPr lang="uk-UA" i="1" dirty="0"/>
              <a:t>пікнік</a:t>
            </a:r>
            <a:r>
              <a:rPr lang="uk-UA" dirty="0"/>
              <a:t> – широка і важка людина; значні жирові відкладення; кругла голова на короткій шиї; має </a:t>
            </a:r>
            <a:r>
              <a:rPr lang="uk-UA" dirty="0" err="1"/>
              <a:t>циклотимічний</a:t>
            </a:r>
            <a:r>
              <a:rPr lang="uk-UA" dirty="0"/>
              <a:t> темперамент; доброзичливий, товариський, не схильний для самоаналізу; емоції коливаються між смутком і радістю; одні схильні до </a:t>
            </a:r>
            <a:r>
              <a:rPr lang="uk-UA" dirty="0" err="1"/>
              <a:t>гіпоманіакальності</a:t>
            </a:r>
            <a:r>
              <a:rPr lang="uk-UA" dirty="0"/>
              <a:t>, інші – до депресії; схильний до маніакально-депресивного психозу;</a:t>
            </a:r>
            <a:endParaRPr lang="ru-RU" sz="1800" dirty="0"/>
          </a:p>
          <a:p>
            <a:pPr lvl="1" algn="just"/>
            <a:r>
              <a:rPr lang="uk-UA" i="1" dirty="0"/>
              <a:t>астенік – </a:t>
            </a:r>
            <a:r>
              <a:rPr lang="uk-UA" dirty="0"/>
              <a:t>худий і високий; має крихку структуру, пласку грудну клітину, витягнуте лице; </a:t>
            </a:r>
            <a:r>
              <a:rPr lang="uk-UA" dirty="0" err="1"/>
              <a:t>шизотимічний</a:t>
            </a:r>
            <a:r>
              <a:rPr lang="uk-UA" dirty="0"/>
              <a:t> темперамент; обмежений контакт з людьми і речами; холодний, самодостатній, не любить відкрито проявляти почуття; упертий, важко пристосовується до соціуму; схильний до шизофренії;</a:t>
            </a:r>
            <a:endParaRPr lang="ru-RU" sz="1800" dirty="0"/>
          </a:p>
          <a:p>
            <a:pPr lvl="1" algn="just"/>
            <a:r>
              <a:rPr lang="uk-UA" i="1" dirty="0" err="1"/>
              <a:t>атлетик</a:t>
            </a:r>
            <a:r>
              <a:rPr lang="uk-UA" i="1" dirty="0"/>
              <a:t> –</a:t>
            </a:r>
            <a:r>
              <a:rPr lang="uk-UA" dirty="0"/>
              <a:t> здоров’як; добре розвинута мускулатура, високий або середній зріст, широкі плечі, вузькі стегна; </a:t>
            </a:r>
            <a:r>
              <a:rPr lang="uk-UA" dirty="0" err="1"/>
              <a:t>іксотимічний</a:t>
            </a:r>
            <a:r>
              <a:rPr lang="uk-UA" dirty="0"/>
              <a:t> (тягучий) темперамент; спокійний, реалістичний, </a:t>
            </a:r>
            <a:r>
              <a:rPr lang="uk-UA" dirty="0" err="1"/>
              <a:t>маловразливий</a:t>
            </a:r>
            <a:r>
              <a:rPr lang="uk-UA" dirty="0"/>
              <a:t>, стримана міміка, важко пристосовується до змін; може несподівано вибухати; схильний до епілепсії;</a:t>
            </a:r>
            <a:endParaRPr lang="ru-RU" sz="1800" dirty="0"/>
          </a:p>
          <a:p>
            <a:pPr lvl="1" algn="just"/>
            <a:r>
              <a:rPr lang="uk-UA" i="1" dirty="0" err="1"/>
              <a:t>дипластик</a:t>
            </a:r>
            <a:r>
              <a:rPr lang="uk-UA" i="1" dirty="0"/>
              <a:t> –</a:t>
            </a:r>
            <a:r>
              <a:rPr lang="uk-UA" dirty="0"/>
              <a:t> </a:t>
            </a:r>
            <a:r>
              <a:rPr lang="uk-UA" dirty="0" err="1"/>
              <a:t>тілобудова</a:t>
            </a:r>
            <a:r>
              <a:rPr lang="uk-UA" dirty="0"/>
              <a:t> </a:t>
            </a:r>
            <a:r>
              <a:rPr lang="uk-UA" dirty="0" err="1"/>
              <a:t>безформенна</a:t>
            </a:r>
            <a:r>
              <a:rPr lang="uk-UA" dirty="0"/>
              <a:t>, неправильна.</a:t>
            </a:r>
            <a:endParaRPr lang="ru-RU" sz="1800" dirty="0"/>
          </a:p>
          <a:p>
            <a:pPr marL="0" indent="0">
              <a:buNone/>
            </a:pPr>
            <a:endParaRPr lang="ru-RU" dirty="0"/>
          </a:p>
        </p:txBody>
      </p:sp>
    </p:spTree>
    <p:extLst>
      <p:ext uri="{BB962C8B-B14F-4D97-AF65-F5344CB8AC3E}">
        <p14:creationId xmlns:p14="http://schemas.microsoft.com/office/powerpoint/2010/main" val="40542259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4593" y="347472"/>
            <a:ext cx="11686032" cy="6272784"/>
          </a:xfrm>
        </p:spPr>
        <p:txBody>
          <a:bodyPr>
            <a:normAutofit/>
          </a:bodyPr>
          <a:lstStyle/>
          <a:p>
            <a:pPr algn="just"/>
            <a:r>
              <a:rPr lang="ru-RU" dirty="0"/>
              <a:t>Уильям Герберт </a:t>
            </a:r>
            <a:r>
              <a:rPr lang="ru-RU" dirty="0" err="1"/>
              <a:t>Шелдон</a:t>
            </a:r>
            <a:r>
              <a:rPr lang="ru-RU" dirty="0"/>
              <a:t> </a:t>
            </a:r>
            <a:r>
              <a:rPr lang="uk-UA" sz="2800" dirty="0" smtClean="0"/>
              <a:t>в </a:t>
            </a:r>
            <a:r>
              <a:rPr lang="uk-UA" sz="2800" dirty="0"/>
              <a:t>основу своєї класифікації  поклав переважання в організмі однієї з тканин ембріона – </a:t>
            </a:r>
            <a:r>
              <a:rPr lang="uk-UA" sz="2800" i="1" dirty="0"/>
              <a:t>ендодерми</a:t>
            </a:r>
            <a:r>
              <a:rPr lang="uk-UA" sz="2800" dirty="0"/>
              <a:t>, з якої утворюються органи травлення, </a:t>
            </a:r>
            <a:r>
              <a:rPr lang="uk-UA" sz="2800" i="1" dirty="0"/>
              <a:t>мезодерми</a:t>
            </a:r>
            <a:r>
              <a:rPr lang="uk-UA" sz="2800" dirty="0"/>
              <a:t>, з якої складаються кістки, м’язи, легені, чи </a:t>
            </a:r>
            <a:r>
              <a:rPr lang="uk-UA" sz="2800" i="1" dirty="0"/>
              <a:t>ектодерми</a:t>
            </a:r>
            <a:r>
              <a:rPr lang="uk-UA" sz="2800" dirty="0"/>
              <a:t>, з якої утворюються шкіра, волосся, нігті, нервова система і мозок. Він виділив три основні типи особистості:</a:t>
            </a:r>
            <a:endParaRPr lang="ru-RU" sz="2800" dirty="0"/>
          </a:p>
          <a:p>
            <a:pPr lvl="0" algn="just"/>
            <a:r>
              <a:rPr lang="uk-UA" sz="2800" i="1" dirty="0" err="1"/>
              <a:t>ендоморфний</a:t>
            </a:r>
            <a:r>
              <a:rPr lang="uk-UA" sz="2800" dirty="0"/>
              <a:t> – великий живіт, велика кількість жирових </a:t>
            </a:r>
            <a:r>
              <a:rPr lang="uk-UA" sz="2800" dirty="0" err="1"/>
              <a:t>відкладень</a:t>
            </a:r>
            <a:r>
              <a:rPr lang="uk-UA" sz="2800" dirty="0"/>
              <a:t>, слабкі кінцівки; товариський, поступливий, привітний, любить комфорт, легко виражає емоції;</a:t>
            </a:r>
            <a:endParaRPr lang="ru-RU" sz="2800" dirty="0"/>
          </a:p>
          <a:p>
            <a:pPr lvl="0" algn="just"/>
            <a:r>
              <a:rPr lang="uk-UA" sz="2800" i="1" dirty="0"/>
              <a:t>мезоморфний </a:t>
            </a:r>
            <a:r>
              <a:rPr lang="uk-UA" sz="2800" dirty="0"/>
              <a:t>– могутня статура, квадратна голова, широкі долоні і ступні; агресивний, любить пригоди, упевнений;</a:t>
            </a:r>
            <a:endParaRPr lang="ru-RU" sz="2800" dirty="0"/>
          </a:p>
          <a:p>
            <a:pPr lvl="0" algn="just"/>
            <a:r>
              <a:rPr lang="uk-UA" sz="2800" i="1" dirty="0" err="1"/>
              <a:t>ектоморфний</a:t>
            </a:r>
            <a:r>
              <a:rPr lang="uk-UA" sz="2800" i="1" dirty="0"/>
              <a:t> </a:t>
            </a:r>
            <a:r>
              <a:rPr lang="uk-UA" sz="2800" dirty="0"/>
              <a:t>– худорлявий і високий, наділений слабким розвитком внутрішніх органів, худим обличчям, вузькою грудною клітиною; загальмовані, </a:t>
            </a:r>
            <a:r>
              <a:rPr lang="uk-UA" sz="2800" dirty="0" err="1"/>
              <a:t>інтровертовані</a:t>
            </a:r>
            <a:r>
              <a:rPr lang="uk-UA" sz="2800" dirty="0"/>
              <a:t>, нетовариська, скритна.</a:t>
            </a:r>
            <a:endParaRPr lang="ru-RU" sz="2800" dirty="0"/>
          </a:p>
          <a:p>
            <a:endParaRPr lang="ru-RU" dirty="0"/>
          </a:p>
        </p:txBody>
      </p:sp>
    </p:spTree>
    <p:extLst>
      <p:ext uri="{BB962C8B-B14F-4D97-AF65-F5344CB8AC3E}">
        <p14:creationId xmlns:p14="http://schemas.microsoft.com/office/powerpoint/2010/main" val="1983833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6032" y="566928"/>
            <a:ext cx="11631168" cy="6071616"/>
          </a:xfrm>
        </p:spPr>
        <p:txBody>
          <a:bodyPr>
            <a:normAutofit fontScale="92500"/>
          </a:bodyPr>
          <a:lstStyle/>
          <a:p>
            <a:pPr marL="0" indent="0" algn="just">
              <a:buNone/>
            </a:pPr>
            <a:r>
              <a:rPr lang="uk-UA" sz="2800" b="1" i="1" dirty="0"/>
              <a:t>Типологія </a:t>
            </a:r>
            <a:r>
              <a:rPr lang="uk-UA" sz="2800" b="1" i="1" dirty="0" smtClean="0"/>
              <a:t>Карла</a:t>
            </a:r>
            <a:r>
              <a:rPr lang="uk-UA" sz="2800" b="1" i="1" dirty="0"/>
              <a:t> </a:t>
            </a:r>
            <a:r>
              <a:rPr lang="uk-UA" sz="2800" b="1" i="1" dirty="0" smtClean="0"/>
              <a:t>Густава</a:t>
            </a:r>
            <a:r>
              <a:rPr lang="uk-UA" sz="2800" b="1" i="1" dirty="0"/>
              <a:t> Юнга.</a:t>
            </a:r>
            <a:endParaRPr lang="ru-RU" sz="2800" dirty="0"/>
          </a:p>
          <a:p>
            <a:pPr marL="0" indent="0" algn="just">
              <a:buNone/>
            </a:pPr>
            <a:r>
              <a:rPr lang="uk-UA" sz="2800" u="sng" dirty="0"/>
              <a:t>К. Г. Юнг </a:t>
            </a:r>
            <a:r>
              <a:rPr lang="uk-UA" sz="2800" dirty="0"/>
              <a:t>виділив два загальних типи – </a:t>
            </a:r>
            <a:r>
              <a:rPr lang="uk-UA" sz="2800" dirty="0" err="1"/>
              <a:t>екстравертований</a:t>
            </a:r>
            <a:r>
              <a:rPr lang="uk-UA" sz="2800" dirty="0"/>
              <a:t> та </a:t>
            </a:r>
            <a:r>
              <a:rPr lang="uk-UA" sz="2800" dirty="0" err="1"/>
              <a:t>інтровертований</a:t>
            </a:r>
            <a:r>
              <a:rPr lang="uk-UA" sz="2800" dirty="0"/>
              <a:t>. Для екстравертів характерна спрямованість на об’єкт, тому думки інших людей, загальноприйняті норми, об’єктивні обставини визначають їх вчинки у значно більшій мірі, ніж їх власне, суб’єктивне ставлення до навколишньої дійсності. В інтроверта суб’єктивне завжди превалює над об’єктивним, і цінність суб’єкта завжди вища, ніж цінність об’єкта. Переживаючи певну емоцію, інтроверт звертає увагу на власні переживання, а не на події або людей.</a:t>
            </a:r>
            <a:endParaRPr lang="ru-RU" sz="2800" dirty="0"/>
          </a:p>
          <a:p>
            <a:pPr algn="just"/>
            <a:r>
              <a:rPr lang="uk-UA" sz="2800" dirty="0"/>
              <a:t>Окрім свідомої установки, обидва типи мають несвідому установку, яка відносно першої виконує компенсаторну функцію і перебуває з нею у протилежних відносинах. Відповідно до цього автор, а також до чотирьох основних психічних функцій – мислення, емоції, відчуття та інтуїція – розбудовує свою класифікацію темпераменту: чотири типи екстравертів і чотири типи інтровертів.</a:t>
            </a:r>
            <a:endParaRPr lang="ru-RU" sz="2800" dirty="0"/>
          </a:p>
          <a:p>
            <a:endParaRPr lang="ru-RU" dirty="0"/>
          </a:p>
        </p:txBody>
      </p:sp>
    </p:spTree>
    <p:extLst>
      <p:ext uri="{BB962C8B-B14F-4D97-AF65-F5344CB8AC3E}">
        <p14:creationId xmlns:p14="http://schemas.microsoft.com/office/powerpoint/2010/main" val="250260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9456" y="237744"/>
            <a:ext cx="11740895" cy="6382512"/>
          </a:xfrm>
        </p:spPr>
        <p:txBody>
          <a:bodyPr>
            <a:normAutofit lnSpcReduction="10000"/>
          </a:bodyPr>
          <a:lstStyle/>
          <a:p>
            <a:pPr marL="0" indent="0" algn="just">
              <a:buNone/>
            </a:pPr>
            <a:r>
              <a:rPr lang="uk-UA" sz="4000" b="1" i="1" dirty="0" smtClean="0"/>
              <a:t>Ганс</a:t>
            </a:r>
            <a:r>
              <a:rPr lang="uk-UA" sz="4000" b="1" i="1" dirty="0"/>
              <a:t> </a:t>
            </a:r>
            <a:r>
              <a:rPr lang="uk-UA" sz="4000" b="1" i="1" dirty="0" err="1"/>
              <a:t>Айзенк</a:t>
            </a:r>
            <a:r>
              <a:rPr lang="uk-UA" sz="4000" dirty="0"/>
              <a:t> запропонував розглядати типологію як систему чотирьох координат: нейротизм-спокій та інтроверсія-екстраверсія. Згодом ним було виділено ще одну координат – </a:t>
            </a:r>
            <a:r>
              <a:rPr lang="uk-UA" sz="4000" dirty="0" err="1"/>
              <a:t>психотизм</a:t>
            </a:r>
            <a:r>
              <a:rPr lang="uk-UA" sz="4000" dirty="0"/>
              <a:t>. </a:t>
            </a:r>
            <a:endParaRPr lang="ru-RU" sz="4000" dirty="0"/>
          </a:p>
          <a:p>
            <a:pPr marL="0" indent="0" algn="just">
              <a:buNone/>
            </a:pPr>
            <a:endParaRPr lang="uk-UA" sz="4000" dirty="0" smtClean="0"/>
          </a:p>
          <a:p>
            <a:pPr marL="0" indent="0" algn="just">
              <a:buNone/>
            </a:pPr>
            <a:r>
              <a:rPr lang="uk-UA" sz="4000" dirty="0" smtClean="0"/>
              <a:t>Однак </a:t>
            </a:r>
            <a:r>
              <a:rPr lang="uk-UA" sz="4000" dirty="0"/>
              <a:t>єдиної типології темпераменту розробити не вдалося. Можливо, справдилася думка </a:t>
            </a:r>
            <a:r>
              <a:rPr lang="uk-UA" sz="4000" i="1" dirty="0"/>
              <a:t>А. Бена</a:t>
            </a:r>
            <a:r>
              <a:rPr lang="uk-UA" sz="4000" dirty="0"/>
              <a:t> про те, що темперамент є непотрібною традицією старої і безглуздо вигадки, та </a:t>
            </a:r>
            <a:r>
              <a:rPr lang="uk-UA" sz="4000" i="1" dirty="0"/>
              <a:t>О. Ф. </a:t>
            </a:r>
            <a:r>
              <a:rPr lang="uk-UA" sz="4000" i="1" dirty="0" err="1"/>
              <a:t>Лазурського</a:t>
            </a:r>
            <a:r>
              <a:rPr lang="uk-UA" sz="4000" dirty="0"/>
              <a:t> – що вчення про темперамент віджило свій вік.</a:t>
            </a:r>
            <a:endParaRPr lang="ru-RU" sz="4000" dirty="0"/>
          </a:p>
          <a:p>
            <a:endParaRPr lang="ru-RU" dirty="0"/>
          </a:p>
        </p:txBody>
      </p:sp>
    </p:spTree>
    <p:extLst>
      <p:ext uri="{BB962C8B-B14F-4D97-AF65-F5344CB8AC3E}">
        <p14:creationId xmlns:p14="http://schemas.microsoft.com/office/powerpoint/2010/main" val="1687606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cap="all" dirty="0"/>
              <a:t>Властивості нервової системи як передумова темпераменту</a:t>
            </a:r>
            <a:r>
              <a:rPr lang="ru-RU" dirty="0"/>
              <a:t/>
            </a:r>
            <a:br>
              <a:rPr lang="ru-RU" dirty="0"/>
            </a:br>
            <a:endParaRPr lang="ru-RU" dirty="0"/>
          </a:p>
        </p:txBody>
      </p:sp>
      <p:sp>
        <p:nvSpPr>
          <p:cNvPr id="3" name="Объект 2"/>
          <p:cNvSpPr>
            <a:spLocks noGrp="1"/>
          </p:cNvSpPr>
          <p:nvPr>
            <p:ph idx="1"/>
          </p:nvPr>
        </p:nvSpPr>
        <p:spPr>
          <a:xfrm>
            <a:off x="256032" y="1834166"/>
            <a:ext cx="11686031" cy="4786090"/>
          </a:xfrm>
        </p:spPr>
        <p:txBody>
          <a:bodyPr>
            <a:normAutofit/>
          </a:bodyPr>
          <a:lstStyle/>
          <a:p>
            <a:pPr algn="just"/>
            <a:r>
              <a:rPr lang="uk-UA" sz="2800" b="1" i="1" dirty="0" smtClean="0"/>
              <a:t>Іван</a:t>
            </a:r>
            <a:r>
              <a:rPr lang="uk-UA" sz="2800" b="1" i="1" dirty="0"/>
              <a:t> </a:t>
            </a:r>
            <a:r>
              <a:rPr lang="uk-UA" sz="2800" b="1" i="1" dirty="0" smtClean="0"/>
              <a:t>Петрович</a:t>
            </a:r>
            <a:r>
              <a:rPr lang="uk-UA" sz="2800" b="1" i="1" dirty="0"/>
              <a:t> Павлов</a:t>
            </a:r>
            <a:r>
              <a:rPr lang="uk-UA" sz="2800" dirty="0"/>
              <a:t> намагався пояснити природу індивідуальних відмінностей у темпераменті, спираючись на концепцію властивостей нервової системи. В результаті досліджень над тваринами і дітьми було виділено чотири типи нервової системи, які співвідносилися з чотирма класичними назвами типів темпераменту.</a:t>
            </a:r>
            <a:endParaRPr lang="ru-RU" sz="2800" dirty="0"/>
          </a:p>
          <a:p>
            <a:pPr marL="0" indent="0" algn="just">
              <a:buNone/>
            </a:pPr>
            <a:r>
              <a:rPr lang="uk-UA" sz="2800" dirty="0"/>
              <a:t>І. П. Павлов виділив три основних властивості нервової системи: </a:t>
            </a:r>
            <a:endParaRPr lang="uk-UA" sz="2800" dirty="0" smtClean="0"/>
          </a:p>
          <a:p>
            <a:pPr algn="just"/>
            <a:r>
              <a:rPr lang="uk-UA" sz="2800" dirty="0" smtClean="0"/>
              <a:t>силу </a:t>
            </a:r>
            <a:r>
              <a:rPr lang="uk-UA" sz="2800" dirty="0"/>
              <a:t>процесів збудження і гальмування</a:t>
            </a:r>
            <a:r>
              <a:rPr lang="uk-UA" sz="2800" dirty="0" smtClean="0"/>
              <a:t>,</a:t>
            </a:r>
          </a:p>
          <a:p>
            <a:pPr algn="just"/>
            <a:r>
              <a:rPr lang="uk-UA" sz="2800" dirty="0" smtClean="0"/>
              <a:t> </a:t>
            </a:r>
            <a:r>
              <a:rPr lang="uk-UA" sz="2800" dirty="0"/>
              <a:t>врівноваженість їх між </a:t>
            </a:r>
            <a:r>
              <a:rPr lang="uk-UA" sz="2800" dirty="0" smtClean="0"/>
              <a:t>собою,</a:t>
            </a:r>
          </a:p>
          <a:p>
            <a:pPr algn="just"/>
            <a:r>
              <a:rPr lang="uk-UA" sz="2800" dirty="0" smtClean="0"/>
              <a:t>рухливість </a:t>
            </a:r>
            <a:r>
              <a:rPr lang="uk-UA" sz="2800" dirty="0"/>
              <a:t>цих процесів. </a:t>
            </a:r>
            <a:endParaRPr lang="ru-RU" sz="2800" dirty="0"/>
          </a:p>
        </p:txBody>
      </p:sp>
    </p:spTree>
    <p:extLst>
      <p:ext uri="{BB962C8B-B14F-4D97-AF65-F5344CB8AC3E}">
        <p14:creationId xmlns:p14="http://schemas.microsoft.com/office/powerpoint/2010/main" val="4235093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Борис</a:t>
            </a:r>
            <a:r>
              <a:rPr lang="uk-UA" dirty="0"/>
              <a:t> </a:t>
            </a:r>
            <a:r>
              <a:rPr lang="uk-UA" dirty="0" err="1" smtClean="0"/>
              <a:t>Михайловия</a:t>
            </a:r>
            <a:r>
              <a:rPr lang="uk-UA" dirty="0"/>
              <a:t> </a:t>
            </a:r>
            <a:r>
              <a:rPr lang="uk-UA" dirty="0" err="1" smtClean="0"/>
              <a:t>Теплов</a:t>
            </a:r>
            <a:r>
              <a:rPr lang="uk-UA" dirty="0" smtClean="0"/>
              <a:t> </a:t>
            </a:r>
            <a:endParaRPr lang="ru-RU" dirty="0"/>
          </a:p>
        </p:txBody>
      </p:sp>
      <p:sp>
        <p:nvSpPr>
          <p:cNvPr id="3" name="Объект 2"/>
          <p:cNvSpPr>
            <a:spLocks noGrp="1"/>
          </p:cNvSpPr>
          <p:nvPr>
            <p:ph idx="1"/>
          </p:nvPr>
        </p:nvSpPr>
        <p:spPr>
          <a:xfrm>
            <a:off x="296273" y="2282008"/>
            <a:ext cx="11511679" cy="4228519"/>
          </a:xfrm>
        </p:spPr>
        <p:txBody>
          <a:bodyPr>
            <a:normAutofit/>
          </a:bodyPr>
          <a:lstStyle/>
          <a:p>
            <a:pPr marL="0" indent="0" algn="just">
              <a:buNone/>
            </a:pPr>
            <a:r>
              <a:rPr lang="uk-UA" sz="3200" dirty="0" smtClean="0"/>
              <a:t>Було </a:t>
            </a:r>
            <a:r>
              <a:rPr lang="uk-UA" sz="3200" dirty="0"/>
              <a:t>з’ясовано, що показник </a:t>
            </a:r>
            <a:r>
              <a:rPr lang="uk-UA" sz="3200" i="1" dirty="0"/>
              <a:t>сили нервової системи</a:t>
            </a:r>
            <a:r>
              <a:rPr lang="uk-UA" sz="3200" dirty="0"/>
              <a:t> вказує на межі працездатності клітин великих півкуль, здатність витримувати тривале і концентроване збудження або дію надмірно сильного подразника, не переходячи у загальмований стан. </a:t>
            </a:r>
            <a:r>
              <a:rPr lang="uk-UA" sz="3200" i="1" dirty="0"/>
              <a:t>Слабкість нервової системи</a:t>
            </a:r>
            <a:r>
              <a:rPr lang="uk-UA" sz="3200" dirty="0"/>
              <a:t> характеризується низькою межею працездатності, однак особи зі слабкою нервовою системою володіють високою реактивністю та чутливістю.</a:t>
            </a:r>
            <a:endParaRPr lang="ru-RU" sz="3200" dirty="0"/>
          </a:p>
        </p:txBody>
      </p:sp>
    </p:spTree>
    <p:extLst>
      <p:ext uri="{BB962C8B-B14F-4D97-AF65-F5344CB8AC3E}">
        <p14:creationId xmlns:p14="http://schemas.microsoft.com/office/powerpoint/2010/main" val="2857487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0321" y="2336872"/>
            <a:ext cx="11225167" cy="4191943"/>
          </a:xfrm>
        </p:spPr>
        <p:txBody>
          <a:bodyPr/>
          <a:lstStyle/>
          <a:p>
            <a:pPr marL="0" indent="0" algn="just">
              <a:buNone/>
            </a:pPr>
            <a:r>
              <a:rPr lang="uk-UA" sz="3200" i="1" u="sng" dirty="0"/>
              <a:t>Рухливість нервових процесів</a:t>
            </a:r>
            <a:r>
              <a:rPr lang="uk-UA" sz="3200" u="sng" dirty="0"/>
              <a:t> </a:t>
            </a:r>
            <a:r>
              <a:rPr lang="uk-UA" sz="3200" dirty="0"/>
              <a:t>– це здатність нервової системи швидко реагувати на зміни в оточуючому середовищі. Це передбачає швидкий перехід від одного подразника до іншого і від збудження до гальмування. Однак повільність нервових процесів – це основа пам’яті та набуття навиків</a:t>
            </a:r>
            <a:r>
              <a:rPr lang="uk-UA" dirty="0"/>
              <a:t>.</a:t>
            </a:r>
            <a:endParaRPr lang="ru-RU" dirty="0"/>
          </a:p>
          <a:p>
            <a:endParaRPr lang="ru-RU" dirty="0"/>
          </a:p>
        </p:txBody>
      </p:sp>
    </p:spTree>
    <p:extLst>
      <p:ext uri="{BB962C8B-B14F-4D97-AF65-F5344CB8AC3E}">
        <p14:creationId xmlns:p14="http://schemas.microsoft.com/office/powerpoint/2010/main" val="29308696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smtClean="0"/>
              <a:t>Вольф </a:t>
            </a:r>
            <a:r>
              <a:rPr lang="uk-UA" b="1" i="1" dirty="0"/>
              <a:t> </a:t>
            </a:r>
            <a:r>
              <a:rPr lang="uk-UA" b="1" i="1" dirty="0" err="1" smtClean="0"/>
              <a:t>Соломонивич</a:t>
            </a:r>
            <a:r>
              <a:rPr lang="uk-UA" b="1" i="1" dirty="0"/>
              <a:t> </a:t>
            </a:r>
            <a:r>
              <a:rPr lang="uk-UA" b="1" i="1" dirty="0" err="1"/>
              <a:t>Мерлін</a:t>
            </a:r>
            <a:r>
              <a:rPr lang="uk-UA" dirty="0"/>
              <a:t> </a:t>
            </a:r>
            <a:endParaRPr lang="ru-RU" dirty="0"/>
          </a:p>
        </p:txBody>
      </p:sp>
      <p:sp>
        <p:nvSpPr>
          <p:cNvPr id="3" name="Объект 2"/>
          <p:cNvSpPr>
            <a:spLocks noGrp="1"/>
          </p:cNvSpPr>
          <p:nvPr>
            <p:ph idx="1"/>
          </p:nvPr>
        </p:nvSpPr>
        <p:spPr>
          <a:xfrm>
            <a:off x="680321" y="2336872"/>
            <a:ext cx="10786255" cy="3789607"/>
          </a:xfrm>
        </p:spPr>
        <p:txBody>
          <a:bodyPr>
            <a:noAutofit/>
          </a:bodyPr>
          <a:lstStyle/>
          <a:p>
            <a:pPr marL="0" indent="0" algn="just">
              <a:buNone/>
            </a:pPr>
            <a:r>
              <a:rPr lang="uk-UA" sz="3200" dirty="0" smtClean="0"/>
              <a:t>вивчав </a:t>
            </a:r>
            <a:r>
              <a:rPr lang="uk-UA" sz="3200" dirty="0"/>
              <a:t>окремі прояви темпераменту, його властивості. Він вважав, що тип темпераменту залежить від загального типу нервової системи і відносив до конституціонального типу. Він вважав таку характеристику недостатньою і запропонував ще ряд ознак, властивостей: сенситивність, реактивність, активність, співвідношення реактивності і активності, темп реакції, пластичність-ригідність, </a:t>
            </a:r>
            <a:r>
              <a:rPr lang="uk-UA" sz="3200" dirty="0" err="1"/>
              <a:t>екстравертованість-інтровертованість</a:t>
            </a:r>
            <a:endParaRPr lang="ru-RU" sz="3200" dirty="0"/>
          </a:p>
        </p:txBody>
      </p:sp>
    </p:spTree>
    <p:extLst>
      <p:ext uri="{BB962C8B-B14F-4D97-AF65-F5344CB8AC3E}">
        <p14:creationId xmlns:p14="http://schemas.microsoft.com/office/powerpoint/2010/main" val="857795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t>План:</a:t>
            </a:r>
            <a:r>
              <a:rPr lang="ru-RU" dirty="0"/>
              <a:t/>
            </a:r>
            <a:br>
              <a:rPr lang="ru-RU" dirty="0"/>
            </a:br>
            <a:endParaRPr lang="ru-RU" dirty="0"/>
          </a:p>
        </p:txBody>
      </p:sp>
      <p:sp>
        <p:nvSpPr>
          <p:cNvPr id="3" name="Объект 2"/>
          <p:cNvSpPr>
            <a:spLocks noGrp="1"/>
          </p:cNvSpPr>
          <p:nvPr>
            <p:ph idx="1"/>
          </p:nvPr>
        </p:nvSpPr>
        <p:spPr>
          <a:xfrm>
            <a:off x="387713" y="1834166"/>
            <a:ext cx="11627503" cy="5023834"/>
          </a:xfrm>
        </p:spPr>
        <p:txBody>
          <a:bodyPr>
            <a:normAutofit lnSpcReduction="10000"/>
          </a:bodyPr>
          <a:lstStyle/>
          <a:p>
            <a:pPr marL="457200" lvl="0" indent="-457200">
              <a:buFont typeface="+mj-lt"/>
              <a:buAutoNum type="arabicPeriod"/>
            </a:pPr>
            <a:r>
              <a:rPr lang="uk-UA" dirty="0" smtClean="0"/>
              <a:t>Фактор </a:t>
            </a:r>
            <a:r>
              <a:rPr lang="uk-UA" dirty="0"/>
              <a:t>спадковості як обмежуюча умова розвитку організму.</a:t>
            </a:r>
            <a:endParaRPr lang="ru-RU" dirty="0"/>
          </a:p>
          <a:p>
            <a:pPr marL="457200" lvl="0" indent="-457200">
              <a:buFont typeface="+mj-lt"/>
              <a:buAutoNum type="arabicPeriod"/>
            </a:pPr>
            <a:r>
              <a:rPr lang="uk-UA" dirty="0"/>
              <a:t>Поняття оточуючого середовища.</a:t>
            </a:r>
            <a:endParaRPr lang="ru-RU" dirty="0"/>
          </a:p>
          <a:p>
            <a:pPr marL="457200" lvl="0" indent="-457200">
              <a:buFont typeface="+mj-lt"/>
              <a:buAutoNum type="arabicPeriod"/>
            </a:pPr>
            <a:r>
              <a:rPr lang="uk-UA" dirty="0"/>
              <a:t>Взаємовплив спадковості і середовища.</a:t>
            </a:r>
            <a:endParaRPr lang="ru-RU" dirty="0"/>
          </a:p>
          <a:p>
            <a:pPr marL="457200" lvl="0" indent="-457200">
              <a:buFont typeface="+mj-lt"/>
              <a:buAutoNum type="arabicPeriod"/>
            </a:pPr>
            <a:r>
              <a:rPr lang="uk-UA" dirty="0"/>
              <a:t>Найбільш поширені помилкові стереотипи щодо впливу спадковості і середовища.</a:t>
            </a:r>
            <a:endParaRPr lang="ru-RU" dirty="0"/>
          </a:p>
          <a:p>
            <a:pPr marL="457200" lvl="0" indent="-457200">
              <a:buFont typeface="+mj-lt"/>
              <a:buAutoNum type="arabicPeriod"/>
            </a:pPr>
            <a:r>
              <a:rPr lang="uk-UA" dirty="0"/>
              <a:t>Поведінка, що не є результатом </a:t>
            </a:r>
            <a:r>
              <a:rPr lang="uk-UA" dirty="0" err="1"/>
              <a:t>научіння</a:t>
            </a:r>
            <a:r>
              <a:rPr lang="uk-UA" dirty="0"/>
              <a:t>.</a:t>
            </a:r>
            <a:endParaRPr lang="ru-RU" dirty="0"/>
          </a:p>
          <a:p>
            <a:pPr marL="457200" lvl="0" indent="-457200">
              <a:buFont typeface="+mj-lt"/>
              <a:buAutoNum type="arabicPeriod"/>
            </a:pPr>
            <a:r>
              <a:rPr lang="uk-UA" dirty="0" err="1"/>
              <a:t>Тілобудова</a:t>
            </a:r>
            <a:r>
              <a:rPr lang="uk-UA" dirty="0"/>
              <a:t> і поведінка.</a:t>
            </a:r>
            <a:endParaRPr lang="ru-RU" dirty="0"/>
          </a:p>
          <a:p>
            <a:pPr marL="457200" lvl="0" indent="-457200">
              <a:buFont typeface="+mj-lt"/>
              <a:buAutoNum type="arabicPeriod"/>
            </a:pPr>
            <a:r>
              <a:rPr lang="uk-UA" dirty="0"/>
              <a:t>Історико-психологічний аналіз поняття темперамент.</a:t>
            </a:r>
            <a:endParaRPr lang="ru-RU" dirty="0"/>
          </a:p>
          <a:p>
            <a:pPr marL="457200" lvl="0" indent="-457200">
              <a:buFont typeface="+mj-lt"/>
              <a:buAutoNum type="arabicPeriod"/>
            </a:pPr>
            <a:r>
              <a:rPr lang="uk-UA" dirty="0"/>
              <a:t>Типологія темпераменту.</a:t>
            </a:r>
            <a:endParaRPr lang="ru-RU" dirty="0"/>
          </a:p>
          <a:p>
            <a:pPr marL="457200" lvl="0" indent="-457200">
              <a:buFont typeface="+mj-lt"/>
              <a:buAutoNum type="arabicPeriod"/>
            </a:pPr>
            <a:r>
              <a:rPr lang="uk-UA" dirty="0"/>
              <a:t>Властивості нервової системи як передумова темпераменту.</a:t>
            </a:r>
            <a:endParaRPr lang="ru-RU" dirty="0"/>
          </a:p>
          <a:p>
            <a:pPr marL="457200" lvl="0" indent="-457200">
              <a:buFont typeface="+mj-lt"/>
              <a:buAutoNum type="arabicPeriod"/>
            </a:pPr>
            <a:r>
              <a:rPr lang="uk-UA" dirty="0"/>
              <a:t>Розвиток темпераменту в контексті </a:t>
            </a:r>
            <a:r>
              <a:rPr lang="uk-UA" dirty="0" err="1"/>
              <a:t>психогенетичних</a:t>
            </a:r>
            <a:r>
              <a:rPr lang="uk-UA" dirty="0"/>
              <a:t> і </a:t>
            </a:r>
            <a:r>
              <a:rPr lang="uk-UA" dirty="0" err="1"/>
              <a:t>лонгітюдних</a:t>
            </a:r>
            <a:r>
              <a:rPr lang="uk-UA" dirty="0"/>
              <a:t> досліджень.</a:t>
            </a:r>
            <a:endParaRPr lang="ru-RU" dirty="0"/>
          </a:p>
          <a:p>
            <a:endParaRPr lang="ru-RU" dirty="0"/>
          </a:p>
        </p:txBody>
      </p:sp>
    </p:spTree>
    <p:extLst>
      <p:ext uri="{BB962C8B-B14F-4D97-AF65-F5344CB8AC3E}">
        <p14:creationId xmlns:p14="http://schemas.microsoft.com/office/powerpoint/2010/main" val="16224700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Параметри темпераменту: </a:t>
            </a:r>
            <a:endParaRPr lang="ru-RU" dirty="0"/>
          </a:p>
        </p:txBody>
      </p:sp>
      <p:sp>
        <p:nvSpPr>
          <p:cNvPr id="3" name="Объект 2"/>
          <p:cNvSpPr>
            <a:spLocks noGrp="1"/>
          </p:cNvSpPr>
          <p:nvPr>
            <p:ph idx="1"/>
          </p:nvPr>
        </p:nvSpPr>
        <p:spPr>
          <a:xfrm>
            <a:off x="475488" y="1834166"/>
            <a:ext cx="11448287" cy="4895818"/>
          </a:xfrm>
        </p:spPr>
        <p:txBody>
          <a:bodyPr>
            <a:normAutofit lnSpcReduction="10000"/>
          </a:bodyPr>
          <a:lstStyle/>
          <a:p>
            <a:pPr marL="0" indent="0" algn="just">
              <a:buNone/>
            </a:pPr>
            <a:r>
              <a:rPr lang="uk-UA" sz="3200" dirty="0" smtClean="0"/>
              <a:t>1</a:t>
            </a:r>
            <a:r>
              <a:rPr lang="uk-UA" sz="3200" dirty="0"/>
              <a:t>) емоційна збудливість, </a:t>
            </a:r>
            <a:endParaRPr lang="uk-UA" sz="3200" dirty="0" smtClean="0"/>
          </a:p>
          <a:p>
            <a:pPr marL="0" indent="0" algn="just">
              <a:buNone/>
            </a:pPr>
            <a:r>
              <a:rPr lang="uk-UA" sz="3200" dirty="0" smtClean="0"/>
              <a:t>2</a:t>
            </a:r>
            <a:r>
              <a:rPr lang="uk-UA" sz="3200" dirty="0"/>
              <a:t>) збудливість уваги, </a:t>
            </a:r>
            <a:endParaRPr lang="uk-UA" sz="3200" dirty="0" smtClean="0"/>
          </a:p>
          <a:p>
            <a:pPr marL="0" indent="0" algn="just">
              <a:buNone/>
            </a:pPr>
            <a:r>
              <a:rPr lang="uk-UA" sz="3200" dirty="0" smtClean="0"/>
              <a:t>3</a:t>
            </a:r>
            <a:r>
              <a:rPr lang="uk-UA" sz="3200" dirty="0"/>
              <a:t>) сила емоцій, </a:t>
            </a:r>
            <a:endParaRPr lang="uk-UA" sz="3200" dirty="0" smtClean="0"/>
          </a:p>
          <a:p>
            <a:pPr marL="0" indent="0" algn="just">
              <a:buNone/>
            </a:pPr>
            <a:r>
              <a:rPr lang="uk-UA" sz="3200" dirty="0" smtClean="0"/>
              <a:t>4</a:t>
            </a:r>
            <a:r>
              <a:rPr lang="uk-UA" sz="3200" dirty="0"/>
              <a:t>) тривожність, </a:t>
            </a:r>
            <a:endParaRPr lang="uk-UA" sz="3200" dirty="0" smtClean="0"/>
          </a:p>
          <a:p>
            <a:pPr marL="0" indent="0" algn="just">
              <a:buNone/>
            </a:pPr>
            <a:r>
              <a:rPr lang="uk-UA" sz="3200" dirty="0" smtClean="0"/>
              <a:t>5</a:t>
            </a:r>
            <a:r>
              <a:rPr lang="uk-UA" sz="3200" dirty="0"/>
              <a:t>) реактивність мимовільних рухів (імпульсивність), </a:t>
            </a:r>
            <a:endParaRPr lang="uk-UA" sz="3200" dirty="0" smtClean="0"/>
          </a:p>
          <a:p>
            <a:pPr marL="0" indent="0" algn="just">
              <a:buNone/>
            </a:pPr>
            <a:r>
              <a:rPr lang="uk-UA" sz="3200" dirty="0" smtClean="0"/>
              <a:t>6</a:t>
            </a:r>
            <a:r>
              <a:rPr lang="uk-UA" sz="3200" dirty="0"/>
              <a:t>) активність вольової, цілеспрямованої діяльності, </a:t>
            </a:r>
            <a:endParaRPr lang="uk-UA" sz="3200" dirty="0" smtClean="0"/>
          </a:p>
          <a:p>
            <a:pPr marL="0" indent="0" algn="just">
              <a:buNone/>
            </a:pPr>
            <a:r>
              <a:rPr lang="uk-UA" sz="3200" dirty="0" smtClean="0"/>
              <a:t>7</a:t>
            </a:r>
            <a:r>
              <a:rPr lang="uk-UA" sz="3200" dirty="0"/>
              <a:t>) пластичність-ригідність, </a:t>
            </a:r>
            <a:endParaRPr lang="uk-UA" sz="3200" dirty="0" smtClean="0"/>
          </a:p>
          <a:p>
            <a:pPr marL="0" indent="0" algn="just">
              <a:buNone/>
            </a:pPr>
            <a:r>
              <a:rPr lang="uk-UA" sz="3200" dirty="0" smtClean="0"/>
              <a:t>8</a:t>
            </a:r>
            <a:r>
              <a:rPr lang="uk-UA" sz="3200" dirty="0"/>
              <a:t>) резистентність (опірність), </a:t>
            </a:r>
            <a:endParaRPr lang="uk-UA" sz="3200" dirty="0" smtClean="0"/>
          </a:p>
          <a:p>
            <a:pPr marL="0" indent="0" algn="just">
              <a:buNone/>
            </a:pPr>
            <a:r>
              <a:rPr lang="uk-UA" sz="3200" dirty="0" smtClean="0"/>
              <a:t>9</a:t>
            </a:r>
            <a:r>
              <a:rPr lang="uk-UA" sz="3200" dirty="0"/>
              <a:t>) </a:t>
            </a:r>
            <a:r>
              <a:rPr lang="uk-UA" sz="3200" dirty="0" err="1"/>
              <a:t>субєктивація</a:t>
            </a:r>
            <a:r>
              <a:rPr lang="uk-UA" sz="3200" dirty="0"/>
              <a:t> (упередженість).</a:t>
            </a:r>
            <a:endParaRPr lang="ru-RU" sz="3200" dirty="0"/>
          </a:p>
          <a:p>
            <a:endParaRPr lang="ru-RU" dirty="0"/>
          </a:p>
        </p:txBody>
      </p:sp>
    </p:spTree>
    <p:extLst>
      <p:ext uri="{BB962C8B-B14F-4D97-AF65-F5344CB8AC3E}">
        <p14:creationId xmlns:p14="http://schemas.microsoft.com/office/powerpoint/2010/main" val="10429377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5457" y="808092"/>
            <a:ext cx="10859407" cy="1080938"/>
          </a:xfrm>
        </p:spPr>
        <p:txBody>
          <a:bodyPr>
            <a:normAutofit fontScale="90000"/>
          </a:bodyPr>
          <a:lstStyle/>
          <a:p>
            <a:pPr lvl="0"/>
            <a:r>
              <a:rPr lang="uk-UA" b="1" cap="all" dirty="0"/>
              <a:t>Розвиток темпераменту в контексті </a:t>
            </a:r>
            <a:r>
              <a:rPr lang="uk-UA" b="1" cap="all" dirty="0" err="1"/>
              <a:t>психогенетичних</a:t>
            </a:r>
            <a:r>
              <a:rPr lang="uk-UA" b="1" cap="all" dirty="0"/>
              <a:t> і </a:t>
            </a:r>
            <a:r>
              <a:rPr lang="uk-UA" b="1" cap="all" dirty="0" err="1"/>
              <a:t>лонгітюдних</a:t>
            </a:r>
            <a:r>
              <a:rPr lang="uk-UA" b="1" cap="all" dirty="0"/>
              <a:t> досліджень</a:t>
            </a:r>
            <a:r>
              <a:rPr lang="ru-RU" dirty="0"/>
              <a:t/>
            </a:r>
            <a:br>
              <a:rPr lang="ru-RU" dirty="0"/>
            </a:br>
            <a:endParaRPr lang="ru-RU" dirty="0"/>
          </a:p>
        </p:txBody>
      </p:sp>
      <p:sp>
        <p:nvSpPr>
          <p:cNvPr id="3" name="Объект 2"/>
          <p:cNvSpPr>
            <a:spLocks noGrp="1"/>
          </p:cNvSpPr>
          <p:nvPr>
            <p:ph idx="1"/>
          </p:nvPr>
        </p:nvSpPr>
        <p:spPr>
          <a:xfrm>
            <a:off x="146305" y="2336872"/>
            <a:ext cx="11576304" cy="4155367"/>
          </a:xfrm>
        </p:spPr>
        <p:txBody>
          <a:bodyPr>
            <a:normAutofit lnSpcReduction="10000"/>
          </a:bodyPr>
          <a:lstStyle/>
          <a:p>
            <a:pPr marL="0" indent="0" algn="just">
              <a:buNone/>
            </a:pPr>
            <a:r>
              <a:rPr lang="uk-UA" sz="2800" dirty="0"/>
              <a:t>У СРСР сучасний етап дослідження темпераменту розпочався з робіт Б.М. Теплова та В.С. </a:t>
            </a:r>
            <a:r>
              <a:rPr lang="uk-UA" sz="2800" dirty="0" err="1"/>
              <a:t>Мерліна</a:t>
            </a:r>
            <a:r>
              <a:rPr lang="uk-UA" sz="2800" dirty="0"/>
              <a:t> та їх учнів (лабораторій), що застосували вчення І. П. Павлова про властивості нервової системи до типологічних досліджень людини, то в США дослідження темпераменту почалося з </a:t>
            </a:r>
            <a:r>
              <a:rPr lang="uk-UA" sz="2800" dirty="0" err="1"/>
              <a:t>лонгітюдних</a:t>
            </a:r>
            <a:r>
              <a:rPr lang="uk-UA" sz="2800" dirty="0"/>
              <a:t> досліджень </a:t>
            </a:r>
            <a:r>
              <a:rPr lang="ru-RU" dirty="0"/>
              <a:t>Уильям Айзек Томас</a:t>
            </a:r>
            <a:r>
              <a:rPr lang="uk-UA" sz="2800" dirty="0" smtClean="0"/>
              <a:t>, </a:t>
            </a:r>
            <a:r>
              <a:rPr lang="ru-RU" dirty="0"/>
              <a:t> Стелла </a:t>
            </a:r>
            <a:r>
              <a:rPr lang="ru-RU" b="1" dirty="0" err="1"/>
              <a:t>Чесс</a:t>
            </a:r>
            <a:r>
              <a:rPr lang="uk-UA" sz="2800" dirty="0" smtClean="0"/>
              <a:t>. </a:t>
            </a:r>
          </a:p>
          <a:p>
            <a:pPr marL="0" indent="0" algn="just">
              <a:buNone/>
            </a:pPr>
            <a:r>
              <a:rPr lang="uk-UA" sz="2800" dirty="0" smtClean="0"/>
              <a:t>Американці </a:t>
            </a:r>
            <a:r>
              <a:rPr lang="uk-UA" sz="2800" dirty="0"/>
              <a:t>здійснили міждисциплінарний підхід. Зокрема, було встановлено, що темперамент є відносно стійкою, базовою диспозицією, яка визначає варіативність багатьох поведінкових рис. Також темперамент є першою координатою, що характеризує специфіку індивідуальної поведінки, яка формується.</a:t>
            </a:r>
            <a:endParaRPr lang="ru-RU" sz="2800" dirty="0"/>
          </a:p>
          <a:p>
            <a:endParaRPr lang="ru-RU" dirty="0"/>
          </a:p>
        </p:txBody>
      </p:sp>
    </p:spTree>
    <p:extLst>
      <p:ext uri="{BB962C8B-B14F-4D97-AF65-F5344CB8AC3E}">
        <p14:creationId xmlns:p14="http://schemas.microsoft.com/office/powerpoint/2010/main" val="11739584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0321" y="2336872"/>
            <a:ext cx="11023999" cy="4009063"/>
          </a:xfrm>
        </p:spPr>
        <p:txBody>
          <a:bodyPr/>
          <a:lstStyle/>
          <a:p>
            <a:pPr marL="0" indent="0" algn="just">
              <a:buNone/>
            </a:pPr>
            <a:r>
              <a:rPr lang="uk-UA" sz="3200" dirty="0"/>
              <a:t>Американські вчені визначали темперамент за ступенем </a:t>
            </a:r>
            <a:r>
              <a:rPr lang="uk-UA" sz="3200" dirty="0" err="1"/>
              <a:t>вираженості</a:t>
            </a:r>
            <a:r>
              <a:rPr lang="uk-UA" sz="3200" dirty="0"/>
              <a:t> моторної активності, чутливості до стимулів і характеру реакцій на нові стимули. Дослідивши 141 дитину і розділивши їх на групи – легкий і важкий темперамент, повільний та непостійний темперамент – вчені встановили, що виділені особливості цих дітей зберігаються у часі.</a:t>
            </a:r>
            <a:endParaRPr lang="ru-RU" sz="3200" dirty="0"/>
          </a:p>
          <a:p>
            <a:endParaRPr lang="ru-RU" dirty="0"/>
          </a:p>
        </p:txBody>
      </p:sp>
    </p:spTree>
    <p:extLst>
      <p:ext uri="{BB962C8B-B14F-4D97-AF65-F5344CB8AC3E}">
        <p14:creationId xmlns:p14="http://schemas.microsoft.com/office/powerpoint/2010/main" val="16000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4321" y="2336873"/>
            <a:ext cx="11429999" cy="3423847"/>
          </a:xfrm>
        </p:spPr>
        <p:txBody>
          <a:bodyPr>
            <a:normAutofit lnSpcReduction="10000"/>
          </a:bodyPr>
          <a:lstStyle/>
          <a:p>
            <a:pPr marL="0" indent="0" algn="just">
              <a:buNone/>
            </a:pPr>
            <a:r>
              <a:rPr lang="uk-UA" sz="3200" dirty="0"/>
              <a:t>До особливостей темпераменту також належать активність та емоційність, темп і швидкість, пластичність та стійкість до стресу. Велика кількість ознак темпераменту може бути зведена до кількох базових характеристик або мета параметрів, наприклад, нейротизм або екстраверсія. Прийнято вважати, що ці риси залишаються стійкими впродовж тривалого періоду часу, а іноді впродовж всього життя. </a:t>
            </a:r>
            <a:endParaRPr lang="ru-RU" sz="3200" dirty="0"/>
          </a:p>
          <a:p>
            <a:endParaRPr lang="ru-RU" dirty="0"/>
          </a:p>
        </p:txBody>
      </p:sp>
    </p:spTree>
    <p:extLst>
      <p:ext uri="{BB962C8B-B14F-4D97-AF65-F5344CB8AC3E}">
        <p14:creationId xmlns:p14="http://schemas.microsoft.com/office/powerpoint/2010/main" val="442857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Основні поняття</a:t>
            </a:r>
            <a:endParaRPr lang="ru-RU" dirty="0"/>
          </a:p>
        </p:txBody>
      </p:sp>
      <p:sp>
        <p:nvSpPr>
          <p:cNvPr id="3" name="Объект 2"/>
          <p:cNvSpPr>
            <a:spLocks noGrp="1"/>
          </p:cNvSpPr>
          <p:nvPr>
            <p:ph idx="1"/>
          </p:nvPr>
        </p:nvSpPr>
        <p:spPr>
          <a:xfrm>
            <a:off x="365761" y="1993392"/>
            <a:ext cx="10936224" cy="4425695"/>
          </a:xfrm>
        </p:spPr>
        <p:txBody>
          <a:bodyPr>
            <a:normAutofit fontScale="85000" lnSpcReduction="20000"/>
          </a:bodyPr>
          <a:lstStyle/>
          <a:p>
            <a:pPr marL="0" indent="0">
              <a:buNone/>
            </a:pPr>
            <a:r>
              <a:rPr lang="uk-UA" sz="4400" i="1" dirty="0"/>
              <a:t>спадковість, генотип, фенотип, середовище, пренатальне середовище, соціальне середовище, темперамент, властивості нервової системи, типологічні відмінності, ригідність нервових процесів, сила нервових процесів, баланс нервових </a:t>
            </a:r>
            <a:r>
              <a:rPr lang="uk-UA" sz="4400" i="1" dirty="0" smtClean="0"/>
              <a:t>процесів, пікнік, астенік, </a:t>
            </a:r>
            <a:r>
              <a:rPr lang="uk-UA" sz="4400" i="1" dirty="0" err="1" smtClean="0"/>
              <a:t>атлетик</a:t>
            </a:r>
            <a:r>
              <a:rPr lang="uk-UA" sz="4400" i="1" dirty="0" smtClean="0"/>
              <a:t>, </a:t>
            </a:r>
            <a:r>
              <a:rPr lang="uk-UA" sz="4400" i="1" dirty="0" err="1" smtClean="0"/>
              <a:t>дипластик</a:t>
            </a:r>
            <a:r>
              <a:rPr lang="uk-UA" sz="4400" i="1" dirty="0" smtClean="0"/>
              <a:t>, </a:t>
            </a:r>
            <a:r>
              <a:rPr lang="uk-UA" sz="4400" i="1" dirty="0" err="1" smtClean="0"/>
              <a:t>ендоморфний</a:t>
            </a:r>
            <a:r>
              <a:rPr lang="uk-UA" sz="4400" i="1" dirty="0" smtClean="0"/>
              <a:t>, мезоморфний, </a:t>
            </a:r>
            <a:r>
              <a:rPr lang="uk-UA" sz="4400" i="1" dirty="0" err="1" smtClean="0"/>
              <a:t>ектоморфний</a:t>
            </a:r>
            <a:r>
              <a:rPr lang="uk-UA" sz="4400" i="1" dirty="0" smtClean="0"/>
              <a:t>, задатки, інтелект, інтелектуальні здібності, сенсорні дефекти</a:t>
            </a:r>
            <a:endParaRPr lang="ru-RU" sz="4400" dirty="0"/>
          </a:p>
        </p:txBody>
      </p:sp>
    </p:spTree>
    <p:extLst>
      <p:ext uri="{BB962C8B-B14F-4D97-AF65-F5344CB8AC3E}">
        <p14:creationId xmlns:p14="http://schemas.microsoft.com/office/powerpoint/2010/main" val="3835885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4320" y="73152"/>
            <a:ext cx="11722607" cy="6858000"/>
          </a:xfrm>
        </p:spPr>
        <p:txBody>
          <a:bodyPr>
            <a:normAutofit fontScale="55000" lnSpcReduction="20000"/>
          </a:bodyPr>
          <a:lstStyle/>
          <a:p>
            <a:pPr lvl="1"/>
            <a:r>
              <a:rPr lang="ru-RU" sz="2200" dirty="0" err="1"/>
              <a:t>Анастази</a:t>
            </a:r>
            <a:r>
              <a:rPr lang="ru-RU" sz="2200" dirty="0"/>
              <a:t> А. Дифференциальная психология. Индивидуальные и групповые различия в поведении / Пер. с англ. − М.: Апрель Пресс, Изд-во ЭКСМО-Пресс, 2001. – С. </a:t>
            </a:r>
            <a:r>
              <a:rPr lang="uk-UA" sz="2200" dirty="0"/>
              <a:t>112-157</a:t>
            </a:r>
            <a:r>
              <a:rPr lang="ru-RU" sz="2200" dirty="0"/>
              <a:t>.</a:t>
            </a:r>
          </a:p>
          <a:p>
            <a:pPr lvl="1"/>
            <a:r>
              <a:rPr lang="ru-RU" sz="2200" dirty="0"/>
              <a:t>Ильин Е.П. Дифференциальная психофизиология мужчины и женщины. – СПб.: Питер, 2006. – С. </a:t>
            </a:r>
            <a:r>
              <a:rPr lang="uk-UA" sz="2200" dirty="0"/>
              <a:t>17-53, </a:t>
            </a:r>
            <a:r>
              <a:rPr lang="ru-RU" sz="2200" dirty="0"/>
              <a:t>185-</a:t>
            </a:r>
            <a:r>
              <a:rPr lang="uk-UA" sz="2200" dirty="0"/>
              <a:t>201</a:t>
            </a:r>
            <a:r>
              <a:rPr lang="ru-RU" sz="2200" dirty="0"/>
              <a:t>.</a:t>
            </a:r>
          </a:p>
          <a:p>
            <a:pPr lvl="1"/>
            <a:r>
              <a:rPr lang="ru-RU" sz="2200" dirty="0" err="1"/>
              <a:t>Либин</a:t>
            </a:r>
            <a:r>
              <a:rPr lang="ru-RU" sz="2200" dirty="0"/>
              <a:t> А.В. Дифференциальная психология: на пересечении европейских, российских и американских традиций: учебное пособие. – М.: </a:t>
            </a:r>
            <a:r>
              <a:rPr lang="ru-RU" sz="2200" dirty="0" err="1"/>
              <a:t>Эксмо</a:t>
            </a:r>
            <a:r>
              <a:rPr lang="ru-RU" sz="2200" dirty="0"/>
              <a:t>, 2006. – С. 25-53</a:t>
            </a:r>
            <a:r>
              <a:rPr lang="uk-UA" sz="2200" dirty="0"/>
              <a:t>, </a:t>
            </a:r>
            <a:r>
              <a:rPr lang="ru-RU" sz="2200" dirty="0"/>
              <a:t>107</a:t>
            </a:r>
            <a:r>
              <a:rPr lang="uk-UA" sz="2200" dirty="0"/>
              <a:t>-135, 252-265.</a:t>
            </a:r>
            <a:endParaRPr lang="ru-RU" sz="2200" dirty="0"/>
          </a:p>
          <a:p>
            <a:pPr lvl="1"/>
            <a:r>
              <a:rPr lang="ru-RU" sz="2200" dirty="0"/>
              <a:t>Мерлин В.С.</a:t>
            </a:r>
            <a:r>
              <a:rPr lang="ru-RU" sz="2200" b="1" dirty="0"/>
              <a:t> </a:t>
            </a:r>
            <a:r>
              <a:rPr lang="ru-RU" sz="2200" dirty="0"/>
              <a:t>Очерк интегрального исследования индивидуальности. – М.: Педагогика, 1986. –</a:t>
            </a:r>
            <a:r>
              <a:rPr lang="uk-UA" sz="2200" dirty="0"/>
              <a:t> С. 22-61.</a:t>
            </a:r>
            <a:endParaRPr lang="ru-RU" sz="2200" dirty="0"/>
          </a:p>
          <a:p>
            <a:pPr lvl="1"/>
            <a:r>
              <a:rPr lang="ru-RU" sz="2200" dirty="0"/>
              <a:t>Мерлин В.С.</a:t>
            </a:r>
            <a:r>
              <a:rPr lang="ru-RU" sz="2200" b="1" dirty="0"/>
              <a:t> </a:t>
            </a:r>
            <a:r>
              <a:rPr lang="ru-RU" sz="2200" dirty="0"/>
              <a:t>Психология индивидуальности / Под редакцией Е.</a:t>
            </a:r>
            <a:r>
              <a:rPr lang="uk-UA" sz="2200" dirty="0"/>
              <a:t> </a:t>
            </a:r>
            <a:r>
              <a:rPr lang="ru-RU" sz="2200" dirty="0"/>
              <a:t>А.</a:t>
            </a:r>
            <a:r>
              <a:rPr lang="uk-UA" sz="2200" dirty="0"/>
              <a:t> </a:t>
            </a:r>
            <a:r>
              <a:rPr lang="ru-RU" sz="2200" dirty="0"/>
              <a:t>Климова. – М.: Издательство «Институт практической психологии», Воронеж: НПО «МОДЭК», 1996. –</a:t>
            </a:r>
            <a:r>
              <a:rPr lang="uk-UA" sz="2200" dirty="0"/>
              <a:t> С. 43-58.</a:t>
            </a:r>
            <a:endParaRPr lang="ru-RU" sz="2200" dirty="0"/>
          </a:p>
          <a:p>
            <a:pPr lvl="1"/>
            <a:r>
              <a:rPr lang="uk-UA" sz="2200" dirty="0"/>
              <a:t>Палій А. А. Диференціальна психологія: Курс лекцій. – Івано-Франківськ: ВДВ ЦІТ Прикарпатського національного університету імені Василя Стефаника, 2007. – С. 142-193.</a:t>
            </a:r>
            <a:endParaRPr lang="ru-RU" sz="2200" dirty="0"/>
          </a:p>
          <a:p>
            <a:pPr lvl="1"/>
            <a:r>
              <a:rPr lang="ru-RU" sz="2200" dirty="0" err="1"/>
              <a:t>Русалов</a:t>
            </a:r>
            <a:r>
              <a:rPr lang="ru-RU" sz="2200" dirty="0"/>
              <a:t> В.М. Биологические основы индивидуально-психологических различий. – М.: Академия Наук СССР. Институт психологии. Издательство «Наука», 1979. – 352 с</a:t>
            </a:r>
            <a:r>
              <a:rPr lang="uk-UA" sz="2200" dirty="0"/>
              <a:t>.</a:t>
            </a:r>
            <a:endParaRPr lang="ru-RU" sz="2200" dirty="0"/>
          </a:p>
          <a:p>
            <a:pPr lvl="1"/>
            <a:r>
              <a:rPr lang="ru-RU" sz="2200" dirty="0"/>
              <a:t>Теплов Б.М. Исследование свойств нервной системы как путь к изучению индивидуально-психологических различий // Теплов Б.М. Избранные труды: В 2-х т. Т. </a:t>
            </a:r>
            <a:r>
              <a:rPr lang="en-US" sz="2200" dirty="0"/>
              <a:t>II</a:t>
            </a:r>
            <a:r>
              <a:rPr lang="ru-RU" sz="2200" dirty="0"/>
              <a:t>. – М.: Педагогика, 1985. – С. 137-168.</a:t>
            </a:r>
          </a:p>
          <a:p>
            <a:pPr lvl="1"/>
            <a:r>
              <a:rPr lang="ru-RU" sz="2200" dirty="0"/>
              <a:t>Теплов Б.М. Итоги и перспективы исследования типологических свойств нервной системы человека / Теплов Б.М. Проблемы индивидуальных различий. – М.: Издательство Академии Педагогических Наук РСФСР, 1961. – С. 509-535.</a:t>
            </a:r>
          </a:p>
          <a:p>
            <a:pPr lvl="1"/>
            <a:r>
              <a:rPr lang="ru-RU" sz="2200" dirty="0"/>
              <a:t>Теплов Б.М. Некоторые вопросы изучения общих типов высшей нервной деятельности человека и животных / Теплов Б.М. Проблемы индивидуальных различий. – М.: Издательство Академии Педагогических Наук РСФСР, 1961. – С. 347-508.</a:t>
            </a:r>
          </a:p>
          <a:p>
            <a:r>
              <a:rPr lang="uk-UA" sz="2200" i="1" dirty="0"/>
              <a:t>Додаткова література</a:t>
            </a:r>
            <a:endParaRPr lang="ru-RU" sz="2200" dirty="0"/>
          </a:p>
          <a:p>
            <a:pPr lvl="1"/>
            <a:r>
              <a:rPr lang="ru-RU" sz="2200" dirty="0" err="1"/>
              <a:t>Равич</a:t>
            </a:r>
            <a:r>
              <a:rPr lang="ru-RU" sz="2200" dirty="0"/>
              <a:t>-Щербо И.В. Исследование природы индивидуальных различий методом близнецов / Психология индивидуальных различий. Тексты / Под редакцией Ю.В. </a:t>
            </a:r>
            <a:r>
              <a:rPr lang="ru-RU" sz="2200" dirty="0" err="1"/>
              <a:t>Гиппенрейтера</a:t>
            </a:r>
            <a:r>
              <a:rPr lang="ru-RU" sz="2200" dirty="0"/>
              <a:t>, В.Я. Романова. – М.: Изд-во </a:t>
            </a:r>
            <a:r>
              <a:rPr lang="ru-RU" sz="2200" dirty="0" err="1"/>
              <a:t>Моск</a:t>
            </a:r>
            <a:r>
              <a:rPr lang="ru-RU" sz="2200" dirty="0"/>
              <a:t>. ун-та, 1982. – С. 101-121.</a:t>
            </a:r>
          </a:p>
          <a:p>
            <a:pPr lvl="1"/>
            <a:r>
              <a:rPr lang="ru-RU" sz="2200" dirty="0" err="1"/>
              <a:t>Русалов</a:t>
            </a:r>
            <a:r>
              <a:rPr lang="ru-RU" sz="2200" dirty="0"/>
              <a:t> В.М. Биологические основы индивидуально-психологических различий. – М.: Академия Наук СССР. Институт психологии. Издательство «Наука», 1979. – 352 с</a:t>
            </a:r>
            <a:r>
              <a:rPr lang="uk-UA" sz="2200" dirty="0"/>
              <a:t>.</a:t>
            </a:r>
            <a:endParaRPr lang="ru-RU" sz="2200" dirty="0"/>
          </a:p>
          <a:p>
            <a:pPr lvl="1"/>
            <a:r>
              <a:rPr lang="uk-UA" sz="2200" dirty="0" err="1"/>
              <a:t>Фридрих</a:t>
            </a:r>
            <a:r>
              <a:rPr lang="uk-UA" sz="2200" dirty="0"/>
              <a:t> В. </a:t>
            </a:r>
            <a:r>
              <a:rPr lang="ru-RU" sz="2200" dirty="0"/>
              <a:t>Близнецы. – М.: «Прогресс», 1985. – С. 48-52.</a:t>
            </a:r>
          </a:p>
          <a:p>
            <a:pPr lvl="1"/>
            <a:r>
              <a:rPr lang="ru-RU" sz="2200" dirty="0"/>
              <a:t>Государев Н.А. Дифференциальная психология в вопросах и ответах: Учебное пособие. – М.: «Ось-89». – С. </a:t>
            </a:r>
            <a:r>
              <a:rPr lang="uk-UA" sz="2200" dirty="0"/>
              <a:t>55-76</a:t>
            </a:r>
            <a:r>
              <a:rPr lang="ru-RU" sz="2200" dirty="0"/>
              <a:t>.</a:t>
            </a:r>
          </a:p>
          <a:p>
            <a:pPr lvl="1"/>
            <a:r>
              <a:rPr lang="ru-RU" sz="2200" dirty="0"/>
              <a:t>Ковалев А.Г., Мясищев В.Н. Темперамент и характер / Психология индивидуальных различий. Тексты / Под редакцией Ю.В. </a:t>
            </a:r>
            <a:r>
              <a:rPr lang="ru-RU" sz="2200" dirty="0" err="1"/>
              <a:t>Гиппенрейтера</a:t>
            </a:r>
            <a:r>
              <a:rPr lang="ru-RU" sz="2200" dirty="0"/>
              <a:t>, В.Я. Романова. – М.: Изд-во </a:t>
            </a:r>
            <a:r>
              <a:rPr lang="ru-RU" sz="2200" dirty="0" err="1"/>
              <a:t>Моск</a:t>
            </a:r>
            <a:r>
              <a:rPr lang="ru-RU" sz="2200" dirty="0"/>
              <a:t>. ун-та, 1982. – С. 167-171.</a:t>
            </a:r>
          </a:p>
          <a:p>
            <a:pPr lvl="1"/>
            <a:r>
              <a:rPr lang="ru-RU" sz="2200" dirty="0"/>
              <a:t>Машков В.Н. Дифференциальная психология человека. – СПб.: Питер, 2008. – С. 32-82.</a:t>
            </a:r>
          </a:p>
          <a:p>
            <a:pPr lvl="1"/>
            <a:r>
              <a:rPr lang="ru-RU" sz="2200" dirty="0" err="1"/>
              <a:t>Небылицын</a:t>
            </a:r>
            <a:r>
              <a:rPr lang="ru-RU" sz="2200" dirty="0"/>
              <a:t> В.Д. Изучение основных свойств нервной системы и их значение для психологии индивидуальных различий // </a:t>
            </a:r>
            <a:r>
              <a:rPr lang="ru-RU" sz="2200" dirty="0" err="1"/>
              <a:t>Небылицын</a:t>
            </a:r>
            <a:r>
              <a:rPr lang="ru-RU" sz="2200" dirty="0"/>
              <a:t> В.Д. Психофизиологические исследования индивидуальных различий. – М.: Издательство «Наука», 1976. – С. 132-144.</a:t>
            </a:r>
          </a:p>
          <a:p>
            <a:pPr lvl="1"/>
            <a:r>
              <a:rPr lang="ru-RU" sz="2200" dirty="0" err="1"/>
              <a:t>Небылицын</a:t>
            </a:r>
            <a:r>
              <a:rPr lang="ru-RU" sz="2200" dirty="0"/>
              <a:t> В.Д. О структуре основных свойств нервной системы // </a:t>
            </a:r>
            <a:r>
              <a:rPr lang="ru-RU" sz="2200" dirty="0" err="1"/>
              <a:t>Небылицын</a:t>
            </a:r>
            <a:r>
              <a:rPr lang="ru-RU" sz="2200" dirty="0"/>
              <a:t> В.Д. Психофизиологические исследования индивидуальных различий. – М.: Издательство «Наука», 1976. – С. 111-131.</a:t>
            </a:r>
          </a:p>
          <a:p>
            <a:pPr lvl="1"/>
            <a:r>
              <a:rPr lang="ru-RU" sz="2200" dirty="0"/>
              <a:t>Психология и психоанализ характера. Хрестоматия по психологии и типологии характеров / Редактор-составитель Д.Я. </a:t>
            </a:r>
            <a:r>
              <a:rPr lang="ru-RU" sz="2200" dirty="0" err="1"/>
              <a:t>Райгородский</a:t>
            </a:r>
            <a:r>
              <a:rPr lang="ru-RU" sz="2200" dirty="0"/>
              <a:t>. – Самара: Издательский Дом «БАХРАХ», 1998. – С. 174-331.</a:t>
            </a:r>
          </a:p>
          <a:p>
            <a:pPr lvl="1"/>
            <a:r>
              <a:rPr lang="ru-RU" sz="2200" dirty="0" err="1"/>
              <a:t>Равич</a:t>
            </a:r>
            <a:r>
              <a:rPr lang="ru-RU" sz="2200" dirty="0"/>
              <a:t>-Щербо И. В. Исследование природы индивидуальных различий методом близнецов / Психология индивидуальных различий. Тексты / Под редакцией Ю.В. </a:t>
            </a:r>
            <a:r>
              <a:rPr lang="ru-RU" sz="2200" dirty="0" err="1"/>
              <a:t>Гиппенрейтера</a:t>
            </a:r>
            <a:r>
              <a:rPr lang="ru-RU" sz="2200" dirty="0"/>
              <a:t>, В.Я. Романова. – М.: Изд-во </a:t>
            </a:r>
            <a:r>
              <a:rPr lang="ru-RU" sz="2200" dirty="0" err="1"/>
              <a:t>Моск</a:t>
            </a:r>
            <a:r>
              <a:rPr lang="ru-RU" sz="2200" dirty="0"/>
              <a:t>. ун-та, 1982. – С. 101-121.</a:t>
            </a:r>
          </a:p>
          <a:p>
            <a:r>
              <a:rPr lang="uk-UA" sz="2200" i="1" dirty="0"/>
              <a:t>Періодичні видання</a:t>
            </a:r>
            <a:endParaRPr lang="ru-RU" sz="2200" dirty="0"/>
          </a:p>
          <a:p>
            <a:pPr lvl="1"/>
            <a:r>
              <a:rPr lang="ru-RU" sz="2200" dirty="0"/>
              <a:t>Иваницкий А.М. Проблема «мозг и психика» и современная физиология // Психологический журнал. – 1983. – Т. 4. – № 5. – С. 122-131.</a:t>
            </a:r>
          </a:p>
          <a:p>
            <a:endParaRPr lang="ru-RU" dirty="0"/>
          </a:p>
        </p:txBody>
      </p:sp>
    </p:spTree>
    <p:extLst>
      <p:ext uri="{BB962C8B-B14F-4D97-AF65-F5344CB8AC3E}">
        <p14:creationId xmlns:p14="http://schemas.microsoft.com/office/powerpoint/2010/main" val="3809416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0321" y="768096"/>
            <a:ext cx="10036447" cy="1152144"/>
          </a:xfrm>
        </p:spPr>
        <p:txBody>
          <a:bodyPr>
            <a:normAutofit fontScale="90000"/>
          </a:bodyPr>
          <a:lstStyle/>
          <a:p>
            <a:pPr lvl="0"/>
            <a:r>
              <a:rPr lang="uk-UA" b="1" cap="all" dirty="0"/>
              <a:t>Фактор спадковості як обмежуюча умова розвитку організму</a:t>
            </a:r>
            <a:r>
              <a:rPr lang="ru-RU" dirty="0"/>
              <a:t/>
            </a:r>
            <a:br>
              <a:rPr lang="ru-RU" dirty="0"/>
            </a:br>
            <a:endParaRPr lang="ru-RU" dirty="0"/>
          </a:p>
        </p:txBody>
      </p:sp>
      <p:sp>
        <p:nvSpPr>
          <p:cNvPr id="3" name="Объект 2"/>
          <p:cNvSpPr>
            <a:spLocks noGrp="1"/>
          </p:cNvSpPr>
          <p:nvPr>
            <p:ph idx="1"/>
          </p:nvPr>
        </p:nvSpPr>
        <p:spPr/>
        <p:txBody>
          <a:bodyPr/>
          <a:lstStyle/>
          <a:p>
            <a:pPr marL="0" indent="0">
              <a:buNone/>
            </a:pPr>
            <a:r>
              <a:rPr lang="uk-UA" dirty="0"/>
              <a:t>Спадковість складається із сукупності всіх генів, які передаються індивіду обома батьками під час запліднення. </a:t>
            </a:r>
            <a:endParaRPr lang="uk-UA" dirty="0" smtClean="0"/>
          </a:p>
          <a:p>
            <a:pPr marL="0" indent="0">
              <a:buNone/>
            </a:pPr>
            <a:r>
              <a:rPr lang="ru-RU" dirty="0" err="1"/>
              <a:t>Генетична</a:t>
            </a:r>
            <a:r>
              <a:rPr lang="ru-RU" dirty="0"/>
              <a:t> </a:t>
            </a:r>
            <a:r>
              <a:rPr lang="ru-RU" dirty="0" err="1"/>
              <a:t>інформація</a:t>
            </a:r>
            <a:r>
              <a:rPr lang="ru-RU" dirty="0"/>
              <a:t> </a:t>
            </a:r>
            <a:r>
              <a:rPr lang="ru-RU" dirty="0" err="1"/>
              <a:t>виникає</a:t>
            </a:r>
            <a:r>
              <a:rPr lang="ru-RU" dirty="0"/>
              <a:t> при </a:t>
            </a:r>
            <a:r>
              <a:rPr lang="ru-RU" dirty="0" err="1"/>
              <a:t>заплідненні</a:t>
            </a:r>
            <a:r>
              <a:rPr lang="ru-RU" dirty="0"/>
              <a:t>. </a:t>
            </a:r>
            <a:r>
              <a:rPr lang="ru-RU" dirty="0" err="1"/>
              <a:t>Це</a:t>
            </a:r>
            <a:r>
              <a:rPr lang="ru-RU" dirty="0"/>
              <a:t> </a:t>
            </a:r>
            <a:r>
              <a:rPr lang="ru-RU" dirty="0" err="1"/>
              <a:t>припущення</a:t>
            </a:r>
            <a:r>
              <a:rPr lang="ru-RU" dirty="0"/>
              <a:t> </a:t>
            </a:r>
            <a:r>
              <a:rPr lang="ru-RU" dirty="0" err="1"/>
              <a:t>має</a:t>
            </a:r>
            <a:r>
              <a:rPr lang="ru-RU" dirty="0"/>
              <a:t> </a:t>
            </a:r>
            <a:r>
              <a:rPr lang="ru-RU" dirty="0" err="1"/>
              <a:t>суттєве</a:t>
            </a:r>
            <a:r>
              <a:rPr lang="ru-RU" dirty="0"/>
              <a:t> </a:t>
            </a:r>
            <a:r>
              <a:rPr lang="ru-RU" dirty="0" err="1"/>
              <a:t>значення</a:t>
            </a:r>
            <a:r>
              <a:rPr lang="ru-RU" dirty="0"/>
              <a:t> для </a:t>
            </a:r>
            <a:r>
              <a:rPr lang="ru-RU" dirty="0" err="1" smtClean="0"/>
              <a:t>психології</a:t>
            </a:r>
            <a:endParaRPr lang="ru-RU" dirty="0" smtClean="0"/>
          </a:p>
          <a:p>
            <a:pPr marL="0" indent="0">
              <a:buNone/>
            </a:pPr>
            <a:endParaRPr lang="uk-UA" dirty="0"/>
          </a:p>
          <a:p>
            <a:pPr marL="0" indent="0">
              <a:buNone/>
            </a:pPr>
            <a:endParaRPr lang="ru-RU" dirty="0" smtClean="0"/>
          </a:p>
          <a:p>
            <a:pPr marL="0" indent="0">
              <a:buNone/>
            </a:pPr>
            <a:endParaRPr lang="ru-RU" dirty="0" smtClean="0"/>
          </a:p>
          <a:p>
            <a:pPr marL="0" indent="0">
              <a:buNone/>
            </a:pPr>
            <a:endParaRPr lang="ru-RU" dirty="0"/>
          </a:p>
        </p:txBody>
      </p:sp>
      <p:pic>
        <p:nvPicPr>
          <p:cNvPr id="4" name="Рисунок 3"/>
          <p:cNvPicPr>
            <a:picLocks noChangeAspect="1"/>
          </p:cNvPicPr>
          <p:nvPr/>
        </p:nvPicPr>
        <p:blipFill rotWithShape="1">
          <a:blip r:embed="rId2"/>
          <a:srcRect b="23423"/>
          <a:stretch/>
        </p:blipFill>
        <p:spPr>
          <a:xfrm>
            <a:off x="3438145" y="3859739"/>
            <a:ext cx="3288690" cy="2815423"/>
          </a:xfrm>
          <a:prstGeom prst="rect">
            <a:avLst/>
          </a:prstGeom>
        </p:spPr>
      </p:pic>
    </p:spTree>
    <p:extLst>
      <p:ext uri="{BB962C8B-B14F-4D97-AF65-F5344CB8AC3E}">
        <p14:creationId xmlns:p14="http://schemas.microsoft.com/office/powerpoint/2010/main" val="1341800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0321" y="753228"/>
            <a:ext cx="10658239" cy="1080938"/>
          </a:xfrm>
        </p:spPr>
        <p:txBody>
          <a:bodyPr>
            <a:normAutofit fontScale="90000"/>
          </a:bodyPr>
          <a:lstStyle/>
          <a:p>
            <a:r>
              <a:rPr lang="uk-UA" dirty="0"/>
              <a:t>Кожен індивід отримує унікальну комбінацію генів, за винятком </a:t>
            </a:r>
            <a:r>
              <a:rPr lang="uk-UA" dirty="0" err="1"/>
              <a:t>однояйцевих</a:t>
            </a:r>
            <a:r>
              <a:rPr lang="uk-UA" dirty="0"/>
              <a:t> близнюків. Організм і його гени впродовж життя взаємодіють з середовищем. </a:t>
            </a:r>
            <a:r>
              <a:rPr lang="ru-RU" dirty="0"/>
              <a:t/>
            </a:r>
            <a:br>
              <a:rPr lang="ru-RU" dirty="0"/>
            </a:br>
            <a:endParaRPr lang="ru-RU" dirty="0"/>
          </a:p>
        </p:txBody>
      </p:sp>
      <p:sp>
        <p:nvSpPr>
          <p:cNvPr id="3" name="Объект 2"/>
          <p:cNvSpPr>
            <a:spLocks noGrp="1"/>
          </p:cNvSpPr>
          <p:nvPr>
            <p:ph idx="1"/>
          </p:nvPr>
        </p:nvSpPr>
        <p:spPr>
          <a:xfrm>
            <a:off x="680321" y="2336872"/>
            <a:ext cx="10658239" cy="3716455"/>
          </a:xfrm>
        </p:spPr>
        <p:txBody>
          <a:bodyPr>
            <a:normAutofit lnSpcReduction="10000"/>
          </a:bodyPr>
          <a:lstStyle/>
          <a:p>
            <a:pPr marL="0" indent="0">
              <a:buNone/>
            </a:pPr>
            <a:r>
              <a:rPr lang="uk-UA" sz="3600" dirty="0"/>
              <a:t>Спадковість визначає межі, всередині яких організм може розвиватися. </a:t>
            </a:r>
            <a:endParaRPr lang="uk-UA" sz="3600" dirty="0" smtClean="0"/>
          </a:p>
          <a:p>
            <a:endParaRPr lang="uk-UA" sz="3600" dirty="0"/>
          </a:p>
          <a:p>
            <a:pPr marL="0" indent="0">
              <a:buNone/>
            </a:pPr>
            <a:r>
              <a:rPr lang="uk-UA" sz="3600" dirty="0" smtClean="0"/>
              <a:t>Наприклад</a:t>
            </a:r>
            <a:r>
              <a:rPr lang="uk-UA" sz="3600" dirty="0"/>
              <a:t>, якщо є хімічна розбалансованість або неповнота генів, організм, що розвивається, може мати фізичні аномалії або психічні патології. </a:t>
            </a:r>
            <a:endParaRPr lang="ru-RU" sz="3600" dirty="0"/>
          </a:p>
        </p:txBody>
      </p:sp>
    </p:spTree>
    <p:extLst>
      <p:ext uri="{BB962C8B-B14F-4D97-AF65-F5344CB8AC3E}">
        <p14:creationId xmlns:p14="http://schemas.microsoft.com/office/powerpoint/2010/main" val="1174169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4048" y="753228"/>
            <a:ext cx="11521439" cy="1404756"/>
          </a:xfrm>
        </p:spPr>
        <p:txBody>
          <a:bodyPr>
            <a:normAutofit fontScale="90000"/>
          </a:bodyPr>
          <a:lstStyle/>
          <a:p>
            <a:pPr lvl="0"/>
            <a:r>
              <a:rPr lang="uk-UA" b="1" cap="all" dirty="0"/>
              <a:t>Поняття оточуючого середовища: пренатальне середовище; соціальне середовище</a:t>
            </a:r>
            <a:r>
              <a:rPr lang="ru-RU" dirty="0"/>
              <a:t/>
            </a:r>
            <a:br>
              <a:rPr lang="ru-RU" dirty="0"/>
            </a:br>
            <a:endParaRPr lang="ru-RU" dirty="0"/>
          </a:p>
        </p:txBody>
      </p:sp>
      <p:sp>
        <p:nvSpPr>
          <p:cNvPr id="3" name="Объект 2"/>
          <p:cNvSpPr>
            <a:spLocks noGrp="1"/>
          </p:cNvSpPr>
          <p:nvPr>
            <p:ph idx="1"/>
          </p:nvPr>
        </p:nvSpPr>
        <p:spPr>
          <a:xfrm>
            <a:off x="1" y="2336873"/>
            <a:ext cx="11759184" cy="3599316"/>
          </a:xfrm>
        </p:spPr>
        <p:txBody>
          <a:bodyPr>
            <a:normAutofit/>
          </a:bodyPr>
          <a:lstStyle/>
          <a:p>
            <a:pPr marL="0" indent="0" algn="just">
              <a:buNone/>
            </a:pPr>
            <a:r>
              <a:rPr lang="uk-UA" sz="3200" dirty="0"/>
              <a:t>Оточуюче середовище включає в себе все: від внутрішньоклітинного до міжклітинного середовища всередині самого організму до масштабних зовнішніх впливів, з якими він зіштовхується від свого зачаття до смерті</a:t>
            </a:r>
            <a:endParaRPr lang="ru-RU" sz="3200" dirty="0"/>
          </a:p>
        </p:txBody>
      </p:sp>
    </p:spTree>
    <p:extLst>
      <p:ext uri="{BB962C8B-B14F-4D97-AF65-F5344CB8AC3E}">
        <p14:creationId xmlns:p14="http://schemas.microsoft.com/office/powerpoint/2010/main" val="1898361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01168"/>
            <a:ext cx="12192000" cy="6656832"/>
          </a:xfrm>
        </p:spPr>
        <p:txBody>
          <a:bodyPr>
            <a:normAutofit/>
          </a:bodyPr>
          <a:lstStyle/>
          <a:p>
            <a:pPr marL="0" indent="0">
              <a:buNone/>
            </a:pPr>
            <a:r>
              <a:rPr lang="uk-UA" u="sng" dirty="0"/>
              <a:t>Індивідуальне оточуюче </a:t>
            </a:r>
            <a:r>
              <a:rPr lang="uk-UA" dirty="0"/>
              <a:t>середовище включає в себе всі стимули, на які організм реагує. Тому оточуюче середовище у двох індивідів буде різних, навіть якщо їх помістити в однакові умови.</a:t>
            </a:r>
            <a:endParaRPr lang="ru-RU" dirty="0"/>
          </a:p>
          <a:p>
            <a:pPr marL="0" indent="0">
              <a:buNone/>
            </a:pPr>
            <a:endParaRPr lang="uk-UA" dirty="0" smtClean="0"/>
          </a:p>
          <a:p>
            <a:pPr marL="0" indent="0">
              <a:buNone/>
            </a:pPr>
            <a:r>
              <a:rPr lang="uk-UA" u="sng" dirty="0"/>
              <a:t>Пренатальне середовище </a:t>
            </a:r>
            <a:r>
              <a:rPr lang="uk-UA" dirty="0"/>
              <a:t>може суттєво вплинути на розвиток індивіда. Зміна у харчуванні, секреції залоз та інших параметрів фізичного стану матері може спричинити суттєвий вплив на розвиток ембріона. Доведено, що багато функцій розвиваються у нього ще до </a:t>
            </a:r>
            <a:r>
              <a:rPr lang="uk-UA" dirty="0" smtClean="0"/>
              <a:t>народження.</a:t>
            </a:r>
          </a:p>
          <a:p>
            <a:pPr marL="0" indent="0">
              <a:buNone/>
            </a:pPr>
            <a:endParaRPr lang="uk-UA" dirty="0" smtClean="0"/>
          </a:p>
          <a:p>
            <a:pPr marL="0" lvl="0" indent="0" algn="just">
              <a:buNone/>
            </a:pPr>
            <a:r>
              <a:rPr lang="uk-UA" altLang="ru-RU" sz="2800" b="1" dirty="0" smtClean="0">
                <a:solidFill>
                  <a:srgbClr val="202124"/>
                </a:solidFill>
                <a:latin typeface="inherit"/>
              </a:rPr>
              <a:t>Пренатальний </a:t>
            </a:r>
            <a:r>
              <a:rPr lang="uk-UA" altLang="ru-RU" sz="2800" b="1" dirty="0">
                <a:solidFill>
                  <a:srgbClr val="202124"/>
                </a:solidFill>
                <a:latin typeface="inherit"/>
              </a:rPr>
              <a:t>період - це період від запліднення до народження. У цей час відбувається бурхливий розвиток всього організму дитини та її психіки</a:t>
            </a:r>
            <a:r>
              <a:rPr lang="uk-UA" altLang="ru-RU" sz="1000" b="1" dirty="0"/>
              <a:t> </a:t>
            </a:r>
            <a:endParaRPr lang="uk-UA" altLang="ru-RU" sz="1000" b="1" dirty="0" smtClean="0"/>
          </a:p>
          <a:p>
            <a:pPr marL="0" lvl="0" indent="0">
              <a:buNone/>
            </a:pPr>
            <a:endParaRPr lang="uk-UA" altLang="ru-RU" sz="2000" dirty="0">
              <a:latin typeface="Arial" panose="020B0604020202020204" pitchFamily="34" charset="0"/>
            </a:endParaRPr>
          </a:p>
          <a:p>
            <a:pPr marL="0" indent="0">
              <a:buNone/>
            </a:pPr>
            <a:r>
              <a:rPr lang="uk-UA" dirty="0" smtClean="0"/>
              <a:t>У </a:t>
            </a:r>
            <a:r>
              <a:rPr lang="uk-UA" dirty="0"/>
              <a:t>людини, на відміну від тварини, є також високо розвинуте соціальне середовище, яке забезпечує розвиток його особистісних якостей, своєрідності. Саме соціальне середовище вважається визначальним, формуючим, </a:t>
            </a:r>
            <a:r>
              <a:rPr lang="uk-UA" dirty="0" err="1"/>
              <a:t>виховуючим</a:t>
            </a:r>
            <a:r>
              <a:rPr lang="uk-UA" dirty="0"/>
              <a:t>.</a:t>
            </a:r>
            <a:endParaRPr lang="ru-RU" dirty="0"/>
          </a:p>
          <a:p>
            <a:pPr marL="0" indent="0">
              <a:buNone/>
            </a:pPr>
            <a:endParaRPr lang="ru-RU" dirty="0"/>
          </a:p>
        </p:txBody>
      </p:sp>
    </p:spTree>
    <p:extLst>
      <p:ext uri="{BB962C8B-B14F-4D97-AF65-F5344CB8AC3E}">
        <p14:creationId xmlns:p14="http://schemas.microsoft.com/office/powerpoint/2010/main" val="1692684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ерлин">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TM04033917[[fn=Берлин]]</Template>
  <TotalTime>372</TotalTime>
  <Words>1760</Words>
  <Application>Microsoft Office PowerPoint</Application>
  <PresentationFormat>Произвольный</PresentationFormat>
  <Paragraphs>155</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Берлин</vt:lpstr>
      <vt:lpstr>Презентация PowerPoint</vt:lpstr>
      <vt:lpstr>Професійна спрямованість: </vt:lpstr>
      <vt:lpstr>План: </vt:lpstr>
      <vt:lpstr>Основні поняття</vt:lpstr>
      <vt:lpstr>Презентация PowerPoint</vt:lpstr>
      <vt:lpstr>Фактор спадковості як обмежуюча умова розвитку організму </vt:lpstr>
      <vt:lpstr>Кожен індивід отримує унікальну комбінацію генів, за винятком однояйцевих близнюків. Організм і його гени впродовж життя взаємодіють з середовищем.  </vt:lpstr>
      <vt:lpstr>Поняття оточуючого середовища: пренатальне середовище; соціальне середовище </vt:lpstr>
      <vt:lpstr>Презентация PowerPoint</vt:lpstr>
      <vt:lpstr>Взаємовплив спадковості і середовища </vt:lpstr>
      <vt:lpstr>В інших теоретичних концепціях припускається, що кожна якість індивіда та кожна реакція залежить від спадковості та оточуючого середовища (накопичувальна теорія).  </vt:lpstr>
      <vt:lpstr>Найбільш поширені помилкові стереотипи щодо впливу спадковості і середовища </vt:lpstr>
      <vt:lpstr>Поведінка, що не є результатом научіння </vt:lpstr>
      <vt:lpstr>Тілобудова і поведінка </vt:lpstr>
      <vt:lpstr>Презентация PowerPoint</vt:lpstr>
      <vt:lpstr>Історико-психологічний аналіз поняття темперамент </vt:lpstr>
      <vt:lpstr>До ХХ століття вивчення темпераменту йшло двома шляхами: відповідно до одного, в основі темпераменту лежать фізіологічні фактори, відповідно до другого – темперамент проявляється в організації душевного життя</vt:lpstr>
      <vt:lpstr>Презентация PowerPoint</vt:lpstr>
      <vt:lpstr>У 19 столітті майже загальноприйнятою стає схема:  </vt:lpstr>
      <vt:lpstr>Головними елементами комбінацій властивостей темпераменту були: </vt:lpstr>
      <vt:lpstr>Типологія темпераменту </vt:lpstr>
      <vt:lpstr>Конституційні теорії темпераменту</vt:lpstr>
      <vt:lpstr>Презентация PowerPoint</vt:lpstr>
      <vt:lpstr>Презентация PowerPoint</vt:lpstr>
      <vt:lpstr>Презентация PowerPoint</vt:lpstr>
      <vt:lpstr>Властивості нервової системи як передумова темпераменту </vt:lpstr>
      <vt:lpstr>Борис Михайловия Теплов </vt:lpstr>
      <vt:lpstr>Презентация PowerPoint</vt:lpstr>
      <vt:lpstr>Вольф  Соломонивич Мерлін </vt:lpstr>
      <vt:lpstr>Параметри темпераменту: </vt:lpstr>
      <vt:lpstr>Розвиток темпераменту в контексті психогенетичних і лонгітюдних досліджень </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ит</cp:lastModifiedBy>
  <cp:revision>11</cp:revision>
  <dcterms:created xsi:type="dcterms:W3CDTF">2021-09-24T05:48:55Z</dcterms:created>
  <dcterms:modified xsi:type="dcterms:W3CDTF">2022-12-05T12:27:06Z</dcterms:modified>
</cp:coreProperties>
</file>