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0609EE-474D-477D-B97B-69A4A8D1192F}">
  <a:tblStyle styleId="{D60609EE-474D-477D-B97B-69A4A8D119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4756822" cy="58510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484" y="6021300"/>
            <a:ext cx="5699021" cy="991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0314"/>
                </a:moveTo>
                <a:lnTo>
                  <a:pt x="37494" y="0"/>
                </a:lnTo>
                <a:cubicBezTo>
                  <a:pt x="21554" y="10178"/>
                  <a:pt x="0" y="35811"/>
                  <a:pt x="2445" y="63706"/>
                </a:cubicBezTo>
                <a:cubicBezTo>
                  <a:pt x="4800" y="91602"/>
                  <a:pt x="21101" y="109821"/>
                  <a:pt x="36407" y="120000"/>
                </a:cubicBezTo>
                <a:lnTo>
                  <a:pt x="119999" y="603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658" y="120000"/>
                </a:moveTo>
                <a:cubicBezTo>
                  <a:pt x="110741" y="103250"/>
                  <a:pt x="120000" y="80876"/>
                  <a:pt x="119109" y="59724"/>
                </a:cubicBezTo>
                <a:cubicBezTo>
                  <a:pt x="118308" y="38451"/>
                  <a:pt x="100771" y="13815"/>
                  <a:pt x="80563" y="0"/>
                </a:cubicBezTo>
                <a:lnTo>
                  <a:pt x="0" y="60336"/>
                </a:lnTo>
                <a:lnTo>
                  <a:pt x="84658" y="12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34472"/>
                </a:lnTo>
                <a:cubicBezTo>
                  <a:pt x="106872" y="15359"/>
                  <a:pt x="86187" y="0"/>
                  <a:pt x="58077" y="2094"/>
                </a:cubicBezTo>
                <a:cubicBezTo>
                  <a:pt x="29966" y="4189"/>
                  <a:pt x="16707" y="13003"/>
                  <a:pt x="0" y="34560"/>
                </a:cubicBezTo>
                <a:lnTo>
                  <a:pt x="60000" y="11999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14" y="0"/>
                </a:moveTo>
                <a:lnTo>
                  <a:pt x="0" y="83690"/>
                </a:lnTo>
                <a:cubicBezTo>
                  <a:pt x="13054" y="103347"/>
                  <a:pt x="39035" y="119999"/>
                  <a:pt x="64051" y="119055"/>
                </a:cubicBezTo>
                <a:cubicBezTo>
                  <a:pt x="89067" y="118025"/>
                  <a:pt x="109774" y="99484"/>
                  <a:pt x="120000" y="85493"/>
                </a:cubicBezTo>
                <a:lnTo>
                  <a:pt x="5961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5000" b="1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2" name="Google Shape;102;p14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658" y="120000"/>
                  </a:moveTo>
                  <a:cubicBezTo>
                    <a:pt x="110741" y="103250"/>
                    <a:pt x="120000" y="80876"/>
                    <a:pt x="119109" y="59724"/>
                  </a:cubicBezTo>
                  <a:cubicBezTo>
                    <a:pt x="118308" y="38451"/>
                    <a:pt x="100771" y="13815"/>
                    <a:pt x="80563" y="0"/>
                  </a:cubicBezTo>
                  <a:lnTo>
                    <a:pt x="0" y="60336"/>
                  </a:lnTo>
                  <a:lnTo>
                    <a:pt x="84658" y="120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120000" y="35273"/>
                  </a:lnTo>
                  <a:cubicBezTo>
                    <a:pt x="106872" y="16340"/>
                    <a:pt x="84331" y="0"/>
                    <a:pt x="57944" y="3458"/>
                  </a:cubicBezTo>
                  <a:cubicBezTo>
                    <a:pt x="35867" y="4495"/>
                    <a:pt x="16707" y="14005"/>
                    <a:pt x="0" y="35360"/>
                  </a:cubicBezTo>
                  <a:lnTo>
                    <a:pt x="60000" y="120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314"/>
                  </a:moveTo>
                  <a:lnTo>
                    <a:pt x="37494" y="0"/>
                  </a:lnTo>
                  <a:cubicBezTo>
                    <a:pt x="21554" y="10178"/>
                    <a:pt x="0" y="35811"/>
                    <a:pt x="2445" y="63706"/>
                  </a:cubicBezTo>
                  <a:cubicBezTo>
                    <a:pt x="4800" y="91602"/>
                    <a:pt x="21101" y="109821"/>
                    <a:pt x="36407" y="120000"/>
                  </a:cubicBezTo>
                  <a:lnTo>
                    <a:pt x="119999" y="60314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614" y="0"/>
                  </a:moveTo>
                  <a:lnTo>
                    <a:pt x="0" y="83690"/>
                  </a:lnTo>
                  <a:cubicBezTo>
                    <a:pt x="13054" y="103347"/>
                    <a:pt x="39035" y="119999"/>
                    <a:pt x="64051" y="119055"/>
                  </a:cubicBezTo>
                  <a:cubicBezTo>
                    <a:pt x="89067" y="118025"/>
                    <a:pt x="109774" y="99484"/>
                    <a:pt x="120000" y="85493"/>
                  </a:cubicBezTo>
                  <a:lnTo>
                    <a:pt x="59614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4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111" name="Google Shape;111;p14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30" cy="32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4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1"/>
            <a:ext cx="12081052" cy="6772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3340"/>
            <a:ext cx="12081052" cy="677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1016000" y="2889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uk-UA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Створення, редагування та форматування графічних об’єктів та таблиць в текстовому документі. Недруковані знаки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3492500" y="560924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новою програмою</a:t>
            </a:r>
            <a:endParaRPr/>
          </a:p>
        </p:txBody>
      </p:sp>
      <p:pic>
        <p:nvPicPr>
          <p:cNvPr id="196" name="Google Shape;196;p27" descr="https://lh3.ggpht.com/j6aNgkpGRXp9PEinADFoSkyfup46-6Rb83bS41lfQC_Tc2qg96zQ_aqZcyiaV3M-Ai4=w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806" y="2175045"/>
            <a:ext cx="2364794" cy="236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 descr="document, excel, spreadsheet, tabl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197" y="2049145"/>
            <a:ext cx="2615196" cy="261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Для   вставлення   таблиці   до   текстового   документа   в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Microsoft Word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використовують інструмент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Таблиця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на вкладці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Вставлення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510" y="2674746"/>
            <a:ext cx="5902381" cy="38488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9" name="Google Shape;279;p36"/>
          <p:cNvSpPr/>
          <p:nvPr/>
        </p:nvSpPr>
        <p:spPr>
          <a:xfrm>
            <a:off x="6140450" y="3502617"/>
            <a:ext cx="2213135" cy="761992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36"/>
          <p:cNvSpPr/>
          <p:nvPr/>
        </p:nvSpPr>
        <p:spPr>
          <a:xfrm rot="-2700000">
            <a:off x="7482016" y="4435432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6277849" y="4357596"/>
            <a:ext cx="1564293" cy="165574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188241" y="-10731"/>
            <a:ext cx="113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до текстового документа вставити таблиці?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 його допомогою можна створювати таблицю різними способами:</a:t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72007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Виділити мишею кількість рядків і стовпців таблиці </a:t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4110552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Обрати вказівку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Вставити таблицю</a:t>
            </a:r>
            <a:endParaRPr sz="26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8149100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 допомогою вказівки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Накреслити таблицю</a:t>
            </a:r>
            <a:endParaRPr sz="2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14" y="3636296"/>
            <a:ext cx="2554435" cy="28139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2" name="Google Shape;29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8510" y="3636296"/>
            <a:ext cx="2673788" cy="3063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7257" y="3636296"/>
            <a:ext cx="2554435" cy="28139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4" name="Google Shape;294;p37"/>
          <p:cNvSpPr/>
          <p:nvPr/>
        </p:nvSpPr>
        <p:spPr>
          <a:xfrm>
            <a:off x="8857257" y="6196013"/>
            <a:ext cx="2556736" cy="29205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37"/>
          <p:cNvSpPr/>
          <p:nvPr/>
        </p:nvSpPr>
        <p:spPr>
          <a:xfrm rot="-2700000">
            <a:off x="9438145" y="5493168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188241" y="-10731"/>
            <a:ext cx="113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до текстового документа вставити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  <p:sp>
        <p:nvSpPr>
          <p:cNvPr id="302" name="Google Shape;302;p3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Після створення таблиці її можна форматувати. Можна також вносити зміни до структури таблиці: об'єднувати клітинки, вставляти й видаляти стовпці чи рядки або змінювати їх розмір.</a:t>
            </a:r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87" y="3337869"/>
            <a:ext cx="11742122" cy="25778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Виділення об’єктів таблиці,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використовуючи мишу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grpSp>
        <p:nvGrpSpPr>
          <p:cNvPr id="309" name="Google Shape;309;p39"/>
          <p:cNvGrpSpPr/>
          <p:nvPr/>
        </p:nvGrpSpPr>
        <p:grpSpPr>
          <a:xfrm>
            <a:off x="-5710941" y="703197"/>
            <a:ext cx="17666279" cy="6949398"/>
            <a:chOff x="-5837326" y="-893375"/>
            <a:chExt cx="17666279" cy="6949398"/>
          </a:xfrm>
        </p:grpSpPr>
        <p:sp>
          <p:nvSpPr>
            <p:cNvPr id="310" name="Google Shape;310;p39"/>
            <p:cNvSpPr/>
            <p:nvPr/>
          </p:nvSpPr>
          <p:spPr>
            <a:xfrm>
              <a:off x="-5837326" y="-893375"/>
              <a:ext cx="6949398" cy="6949398"/>
            </a:xfrm>
            <a:prstGeom prst="blockArc">
              <a:avLst>
                <a:gd name="adj1" fmla="val 18900000"/>
                <a:gd name="adj2" fmla="val 2700000"/>
                <a:gd name="adj3" fmla="val 311"/>
              </a:avLst>
            </a:pr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414299" y="177974"/>
              <a:ext cx="11414654" cy="731305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9"/>
            <p:cNvSpPr txBox="1"/>
            <p:nvPr/>
          </p:nvSpPr>
          <p:spPr>
            <a:xfrm>
              <a:off x="414299" y="177974"/>
              <a:ext cx="11414654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однієї клітинки таблиці 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вибрати внутрішню область клітинки біля її лівої межі, коли вказівник набуває вигляду </a:t>
              </a:r>
              <a:endParaRPr/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74596" y="203924"/>
              <a:ext cx="679404" cy="6794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861384" y="993156"/>
              <a:ext cx="10967568" cy="7313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9"/>
            <p:cNvSpPr txBox="1"/>
            <p:nvPr/>
          </p:nvSpPr>
          <p:spPr>
            <a:xfrm>
              <a:off x="861384" y="993156"/>
              <a:ext cx="10967568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одного рядка 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вибрати зовнішню область рядка таблиці біля його лівої межі, коли вказівник набуває вигляду</a:t>
              </a:r>
              <a:endParaRPr/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521682" y="1019106"/>
              <a:ext cx="679404" cy="67940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1065825" y="1808338"/>
              <a:ext cx="10763128" cy="731305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 txBox="1"/>
            <p:nvPr/>
          </p:nvSpPr>
          <p:spPr>
            <a:xfrm>
              <a:off x="1065825" y="1808338"/>
              <a:ext cx="10763128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одного стовпця </a:t>
              </a:r>
              <a:r>
                <a:rPr lang="uk-UA" sz="20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— вибрати зовнішню область стовпця таблиці біля його верхньої межі, коли вказівник набуває вигляду</a:t>
              </a:r>
              <a:endParaRPr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726123" y="1834288"/>
              <a:ext cx="679404" cy="67940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1065825" y="2623004"/>
              <a:ext cx="10763128" cy="731305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 txBox="1"/>
            <p:nvPr/>
          </p:nvSpPr>
          <p:spPr>
            <a:xfrm>
              <a:off x="1065825" y="2623004"/>
              <a:ext cx="10763128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всієї таблиці 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— вибрати маркер        над лівим верхнім кутом таблиці, коли вказівник набуває вигляду</a:t>
              </a: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726123" y="2648954"/>
              <a:ext cx="679404" cy="67940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861384" y="3438186"/>
              <a:ext cx="10967568" cy="73130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 txBox="1"/>
            <p:nvPr/>
          </p:nvSpPr>
          <p:spPr>
            <a:xfrm>
              <a:off x="861384" y="3438186"/>
              <a:ext cx="10967568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кількох суміжних об'єктів таблиці 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виділити область, у яку потрапляють потрібні об'єкти таблиці.</a:t>
              </a: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21682" y="3464136"/>
              <a:ext cx="679404" cy="679404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414299" y="4253368"/>
              <a:ext cx="11414654" cy="731305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 txBox="1"/>
            <p:nvPr/>
          </p:nvSpPr>
          <p:spPr>
            <a:xfrm>
              <a:off x="414299" y="4253368"/>
              <a:ext cx="11414654" cy="731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Для виділення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кількох не суміжних об'єктів таблиці 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виділити один об'єкт, потім, утримуючи натиснутою клавішу </a:t>
              </a:r>
              <a:r>
                <a:rPr lang="uk-UA" sz="20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Ctrl</a:t>
              </a:r>
              <a:r>
                <a:rPr lang="uk-UA" sz="20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виділити решту потрібних об'єктів.</a:t>
              </a: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74596" y="4279318"/>
              <a:ext cx="679404" cy="679404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9" name="Google Shape;329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03276" y="4174051"/>
            <a:ext cx="511049" cy="51104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40"/>
          <p:cNvGrpSpPr/>
          <p:nvPr/>
        </p:nvGrpSpPr>
        <p:grpSpPr>
          <a:xfrm>
            <a:off x="72008" y="1196763"/>
            <a:ext cx="12050142" cy="2677656"/>
            <a:chOff x="72008" y="1196763"/>
            <a:chExt cx="12050142" cy="2677656"/>
          </a:xfrm>
        </p:grpSpPr>
        <p:sp>
          <p:nvSpPr>
            <p:cNvPr id="336" name="Google Shape;336;p40"/>
            <p:cNvSpPr txBox="1"/>
            <p:nvPr/>
          </p:nvSpPr>
          <p:spPr>
            <a:xfrm>
              <a:off x="72008" y="1196763"/>
              <a:ext cx="12050142" cy="2677656"/>
            </a:xfrm>
            <a:prstGeom prst="rect">
              <a:avLst/>
            </a:prstGeom>
            <a:gradFill>
              <a:gsLst>
                <a:gs pos="0">
                  <a:srgbClr val="495D7D"/>
                </a:gs>
                <a:gs pos="50000">
                  <a:srgbClr val="13426F"/>
                </a:gs>
                <a:gs pos="100000">
                  <a:srgbClr val="0D3A6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44450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Якщо необхідно застосувати однакові параметри форматування до всіх клітинок таблиці, її слід спочатку виділити. Щоб швидко виділити всю таблицю, слід навести вказівник миші на будь-яку клітинку таблиці та клацнути на позначці      , яка з'являється поруч із лівим верхнім кутом таблиці.</a:t>
              </a:r>
              <a:endParaRPr/>
            </a:p>
          </p:txBody>
        </p:sp>
        <p:pic>
          <p:nvPicPr>
            <p:cNvPr id="337" name="Google Shape;33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6591" y="2952923"/>
              <a:ext cx="511049" cy="511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8" name="Google Shape;33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04" y="4223502"/>
            <a:ext cx="11810802" cy="180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/>
          <p:nvPr/>
        </p:nvSpPr>
        <p:spPr>
          <a:xfrm>
            <a:off x="120335" y="4160294"/>
            <a:ext cx="508315" cy="50695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40"/>
          <p:cNvSpPr/>
          <p:nvPr/>
        </p:nvSpPr>
        <p:spPr>
          <a:xfrm rot="-1369537">
            <a:off x="495899" y="3867862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114" y="2637128"/>
            <a:ext cx="5843148" cy="31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Коли текстовий курсор розташовано в одній із клітинок таблиці, стають доступними інструменти для редагування й форматування таблиці та її об'єктів.</a:t>
            </a:r>
            <a:endParaRPr/>
          </a:p>
        </p:txBody>
      </p:sp>
      <p:sp>
        <p:nvSpPr>
          <p:cNvPr id="348" name="Google Shape;348;p41"/>
          <p:cNvSpPr txBox="1"/>
          <p:nvPr/>
        </p:nvSpPr>
        <p:spPr>
          <a:xfrm>
            <a:off x="72008" y="2751034"/>
            <a:ext cx="6173809" cy="353943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Microsoft Word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для цього можна використовувати різні інструменти в області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Табличні знаряддя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вкладках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Конструктор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Макет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або вказівки контекстного меню.</a:t>
            </a: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7452988" y="3327894"/>
            <a:ext cx="2992870" cy="64287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41"/>
          <p:cNvSpPr/>
          <p:nvPr/>
        </p:nvSpPr>
        <p:spPr>
          <a:xfrm rot="-2700000">
            <a:off x="9009826" y="2614775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41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 допомогою інструментів із вкладки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Конструктор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можна обрати стиль таблиці, змінити значення параметрів форматування таблиці — колір і стиль заливки, встановити обрамлення окремих виділених клітинок, змінити товщину та колір межі тощо. Налаштування цих властивостей схоже на відповідні дії в електронних таблицях.</a:t>
            </a:r>
            <a:endParaRPr/>
          </a:p>
        </p:txBody>
      </p:sp>
      <p:pic>
        <p:nvPicPr>
          <p:cNvPr id="357" name="Google Shape;35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70" y="4571317"/>
            <a:ext cx="12009531" cy="189542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/>
          <p:nvPr/>
        </p:nvSpPr>
        <p:spPr>
          <a:xfrm>
            <a:off x="72008" y="1196763"/>
            <a:ext cx="12050142" cy="3693319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Редагувати структуру таблиці — вставляти й видаляти рядки чи стовпці, об'єднувати або розділяти клітинки — можна за допомогою інструментів вкладки </a:t>
            </a:r>
            <a:r>
              <a:rPr lang="uk-UA" sz="26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Макет</a:t>
            </a:r>
            <a:r>
              <a:rPr lang="uk-UA" sz="2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та вказівок контекстного меню. Для об'єднання клітинок таблиці їх потрібно виділити, потім обрати відповідний інструмент на вкладці Макет або вказівку Об'єднати клітинки в контекстному меню. За допомогою інструмента Напрямок тексту можна розміщувати текст у клітинках горизонтально або вертикально.</a:t>
            </a:r>
            <a:endParaRPr/>
          </a:p>
        </p:txBody>
      </p:sp>
      <p:pic>
        <p:nvPicPr>
          <p:cNvPr id="364" name="Google Shape;36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" y="5005387"/>
            <a:ext cx="12094464" cy="172146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3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Спочатку всі стовпці мають однакову ширину, а рядки</a:t>
            </a: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— однакову висоту. Можна вручну змінити ширину окремого стовпця або дозволити системі автоматично вибрати ширину кожного стовпця залежно від його вмісту.</a:t>
            </a:r>
            <a:endParaRPr/>
          </a:p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Змінити ширину стовпців і висоту рядків можна, переміщуючи маркери меж таблиці на горизонтальній чи вертикальній лінійці масштабування.</a:t>
            </a:r>
            <a:endParaRPr/>
          </a:p>
        </p:txBody>
      </p:sp>
      <p:pic>
        <p:nvPicPr>
          <p:cNvPr id="371" name="Google Shape;37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8" y="5619352"/>
            <a:ext cx="12012485" cy="5484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72" name="Google Shape;372;p44"/>
          <p:cNvGrpSpPr/>
          <p:nvPr/>
        </p:nvGrpSpPr>
        <p:grpSpPr>
          <a:xfrm>
            <a:off x="72008" y="4885166"/>
            <a:ext cx="12050142" cy="848684"/>
            <a:chOff x="72008" y="4885166"/>
            <a:chExt cx="12050142" cy="848684"/>
          </a:xfrm>
        </p:grpSpPr>
        <p:sp>
          <p:nvSpPr>
            <p:cNvPr id="373" name="Google Shape;373;p44"/>
            <p:cNvSpPr txBox="1"/>
            <p:nvPr/>
          </p:nvSpPr>
          <p:spPr>
            <a:xfrm>
              <a:off x="72008" y="4885166"/>
              <a:ext cx="1205014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Маркери меж таблиці</a:t>
              </a:r>
              <a:endParaRPr/>
            </a:p>
          </p:txBody>
        </p:sp>
        <p:cxnSp>
          <p:nvCxnSpPr>
            <p:cNvPr id="374" name="Google Shape;374;p44"/>
            <p:cNvCxnSpPr/>
            <p:nvPr/>
          </p:nvCxnSpPr>
          <p:spPr>
            <a:xfrm>
              <a:off x="1231442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5" name="Google Shape;375;p44"/>
            <p:cNvCxnSpPr/>
            <p:nvPr/>
          </p:nvCxnSpPr>
          <p:spPr>
            <a:xfrm>
              <a:off x="2733217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44"/>
            <p:cNvCxnSpPr/>
            <p:nvPr/>
          </p:nvCxnSpPr>
          <p:spPr>
            <a:xfrm>
              <a:off x="4266742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7" name="Google Shape;377;p44"/>
            <p:cNvCxnSpPr/>
            <p:nvPr/>
          </p:nvCxnSpPr>
          <p:spPr>
            <a:xfrm>
              <a:off x="5781217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8" name="Google Shape;378;p44"/>
            <p:cNvCxnSpPr/>
            <p:nvPr/>
          </p:nvCxnSpPr>
          <p:spPr>
            <a:xfrm>
              <a:off x="7321092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9" name="Google Shape;379;p44"/>
            <p:cNvCxnSpPr/>
            <p:nvPr/>
          </p:nvCxnSpPr>
          <p:spPr>
            <a:xfrm>
              <a:off x="8848267" y="5401029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380;p44"/>
            <p:cNvCxnSpPr/>
            <p:nvPr/>
          </p:nvCxnSpPr>
          <p:spPr>
            <a:xfrm>
              <a:off x="10369092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1" name="Google Shape;381;p44"/>
            <p:cNvCxnSpPr/>
            <p:nvPr/>
          </p:nvCxnSpPr>
          <p:spPr>
            <a:xfrm>
              <a:off x="11880392" y="5408386"/>
              <a:ext cx="0" cy="325464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2" name="Google Shape;382;p44"/>
          <p:cNvSpPr txBox="1">
            <a:spLocks noGrp="1"/>
          </p:cNvSpPr>
          <p:nvPr>
            <p:ph type="title"/>
          </p:nvPr>
        </p:nvSpPr>
        <p:spPr>
          <a:xfrm>
            <a:off x="37083" y="0"/>
            <a:ext cx="121199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редагувати та форматувати структуру таблиці?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0" y="5376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недруковані знаки та як їх переглянути?</a:t>
            </a:r>
            <a:endParaRPr/>
          </a:p>
        </p:txBody>
      </p:sp>
      <p:sp>
        <p:nvSpPr>
          <p:cNvPr id="388" name="Google Shape;388;p4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Деякі знаки визначають текстові об'єкти документа, але при друкуванні ніяк не відображаються. Це такі знаки, як:</a:t>
            </a:r>
            <a:endParaRPr/>
          </a:p>
        </p:txBody>
      </p:sp>
      <p:sp>
        <p:nvSpPr>
          <p:cNvPr id="389" name="Google Shape;389;p45"/>
          <p:cNvSpPr txBox="1"/>
          <p:nvPr/>
        </p:nvSpPr>
        <p:spPr>
          <a:xfrm>
            <a:off x="8149099" y="2659091"/>
            <a:ext cx="397305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Кінець клітинки таблиці</a:t>
            </a:r>
            <a:endParaRPr/>
          </a:p>
        </p:txBody>
      </p:sp>
      <p:sp>
        <p:nvSpPr>
          <p:cNvPr id="390" name="Google Shape;390;p45"/>
          <p:cNvSpPr/>
          <p:nvPr/>
        </p:nvSpPr>
        <p:spPr>
          <a:xfrm>
            <a:off x="72007" y="2659091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Пропуск</a:t>
            </a:r>
            <a:endParaRPr/>
          </a:p>
        </p:txBody>
      </p:sp>
      <p:sp>
        <p:nvSpPr>
          <p:cNvPr id="391" name="Google Shape;391;p45"/>
          <p:cNvSpPr/>
          <p:nvPr/>
        </p:nvSpPr>
        <p:spPr>
          <a:xfrm>
            <a:off x="4110552" y="2659091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Кінець абзацу</a:t>
            </a:r>
            <a:endParaRPr/>
          </a:p>
        </p:txBody>
      </p:sp>
      <p:sp>
        <p:nvSpPr>
          <p:cNvPr id="392" name="Google Shape;392;p45"/>
          <p:cNvSpPr txBox="1"/>
          <p:nvPr/>
        </p:nvSpPr>
        <p:spPr>
          <a:xfrm>
            <a:off x="8149099" y="3703118"/>
            <a:ext cx="3973051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перетині рядків і стовпчиків таблиці утворюється клітинка</a:t>
            </a:r>
            <a:endParaRPr/>
          </a:p>
        </p:txBody>
      </p:sp>
      <p:sp>
        <p:nvSpPr>
          <p:cNvPr id="393" name="Google Shape;393;p45"/>
          <p:cNvSpPr/>
          <p:nvPr/>
        </p:nvSpPr>
        <p:spPr>
          <a:xfrm>
            <a:off x="72007" y="3718616"/>
            <a:ext cx="3973050" cy="2677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одне слово відділяється від іншого</a:t>
            </a:r>
            <a:endParaRPr/>
          </a:p>
        </p:txBody>
      </p:sp>
      <p:sp>
        <p:nvSpPr>
          <p:cNvPr id="394" name="Google Shape;394;p45"/>
          <p:cNvSpPr/>
          <p:nvPr/>
        </p:nvSpPr>
        <p:spPr>
          <a:xfrm>
            <a:off x="4110552" y="3703118"/>
            <a:ext cx="3973050" cy="2677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 натисненні клавіші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Enter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створюється новий абзац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Microsoft Word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для створення зображень використовують інструмент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Фігури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з групи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Ілюстрації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на вкладці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Вставлення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00" y="2859088"/>
            <a:ext cx="11395970" cy="31758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5" name="Google Shape;205;p28"/>
          <p:cNvSpPr/>
          <p:nvPr/>
        </p:nvSpPr>
        <p:spPr>
          <a:xfrm>
            <a:off x="3144459" y="3543449"/>
            <a:ext cx="1799500" cy="64287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8"/>
          <p:cNvSpPr/>
          <p:nvPr/>
        </p:nvSpPr>
        <p:spPr>
          <a:xfrm rot="-2700000">
            <a:off x="7288858" y="4097974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6087403" y="4612832"/>
            <a:ext cx="1630753" cy="5481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Іноді необхідно здійснити перехід на новий рядок раніше, без створення нового абзацу. У цьому разі застосовують примусовий розрив рядка, який виконується натисненням комбінації клавіш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Shift + Enter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Такий прийом часто застосовується при введенні текстів віршів чи пісень.</a:t>
            </a:r>
            <a:endParaRPr/>
          </a:p>
        </p:txBody>
      </p:sp>
      <p:pic>
        <p:nvPicPr>
          <p:cNvPr id="400" name="Google Shape;4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719" y="4530833"/>
            <a:ext cx="2879572" cy="147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2931" y="3903355"/>
            <a:ext cx="2669707" cy="271683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/>
          <p:nvPr/>
        </p:nvSpPr>
        <p:spPr>
          <a:xfrm>
            <a:off x="5341794" y="4438124"/>
            <a:ext cx="1658319" cy="1658319"/>
          </a:xfrm>
          <a:prstGeom prst="mathPlus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0" y="5376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недруковані знаки та як їх переглянути?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7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Для увімкнення режиму відображення недрукованих знаків  використовується  інструмент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Недруковані  знаки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що розташований на вкладці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Основне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 групі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Абзац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409" name="Google Shape;40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02" y="3502616"/>
            <a:ext cx="11728671" cy="27341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10" name="Google Shape;410;p47"/>
          <p:cNvSpPr/>
          <p:nvPr/>
        </p:nvSpPr>
        <p:spPr>
          <a:xfrm>
            <a:off x="1291766" y="4100610"/>
            <a:ext cx="1292683" cy="52854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1" name="Google Shape;411;p47"/>
          <p:cNvSpPr/>
          <p:nvPr/>
        </p:nvSpPr>
        <p:spPr>
          <a:xfrm rot="-8100000">
            <a:off x="10580319" y="4182242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47"/>
          <p:cNvSpPr/>
          <p:nvPr/>
        </p:nvSpPr>
        <p:spPr>
          <a:xfrm>
            <a:off x="11401425" y="4715447"/>
            <a:ext cx="530226" cy="52854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0" y="5376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недруковані знаки та як їх переглянути?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У режимі відображення недрукованих знаків можуть бути відображені різні знаки.</a:t>
            </a:r>
            <a:endParaRPr/>
          </a:p>
        </p:txBody>
      </p:sp>
      <p:graphicFrame>
        <p:nvGraphicFramePr>
          <p:cNvPr id="419" name="Google Shape;419;p48"/>
          <p:cNvGraphicFramePr/>
          <p:nvPr/>
        </p:nvGraphicFramePr>
        <p:xfrm>
          <a:off x="858569" y="2241263"/>
          <a:ext cx="10477025" cy="4376755"/>
        </p:xfrm>
        <a:graphic>
          <a:graphicData uri="http://schemas.openxmlformats.org/drawingml/2006/table">
            <a:tbl>
              <a:tblPr firstRow="1" bandRow="1">
                <a:noFill/>
                <a:tableStyleId>{D60609EE-474D-477D-B97B-69A4A8D1192F}</a:tableStyleId>
              </a:tblPr>
              <a:tblGrid>
                <a:gridCol w="3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i="1" u="none" strike="noStrike" cap="none"/>
                        <a:t>Недрукований знак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i="1" u="none" strike="noStrike" cap="none"/>
                        <a:t>Опис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0" u="none" strike="noStrike" cap="none"/>
                        <a:t>•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1" u="none" strike="noStrike" cap="none"/>
                        <a:t>Пропуск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0"/>
                        <a:t>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1"/>
                        <a:t>Нерозривний пропуск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0"/>
                        <a:t>¶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1"/>
                        <a:t>Кінець абзацу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i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1"/>
                        <a:t>Перехід на новий рядок, не створюючи нового абзацу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i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i="1"/>
                        <a:t>Кінець клітинки таблиці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20" name="Google Shape;420;p48" descr="en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621" y="5251031"/>
            <a:ext cx="432564" cy="43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620" y="6085427"/>
            <a:ext cx="432515" cy="5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 txBox="1">
            <a:spLocks noGrp="1"/>
          </p:cNvSpPr>
          <p:nvPr>
            <p:ph type="title"/>
          </p:nvPr>
        </p:nvSpPr>
        <p:spPr>
          <a:xfrm>
            <a:off x="0" y="5376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недруковані знаки та як їх переглянути?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72008" y="1196763"/>
            <a:ext cx="3632087" cy="452431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Microsoft Word </a:t>
            </a:r>
            <a:r>
              <a:rPr lang="uk-UA" sz="24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містить велику бібліотеку готових фігур, які використовують для створення зображень, а також відповідні інструменти в середовищі графічного редактора.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b="42868"/>
          <a:stretch/>
        </p:blipFill>
        <p:spPr>
          <a:xfrm>
            <a:off x="4010642" y="1196761"/>
            <a:ext cx="3893494" cy="5377216"/>
          </a:xfrm>
          <a:prstGeom prst="flowChartDocumen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 b="47983"/>
          <a:stretch/>
        </p:blipFill>
        <p:spPr>
          <a:xfrm rot="10800000">
            <a:off x="8103544" y="1196762"/>
            <a:ext cx="3892142" cy="4894072"/>
          </a:xfrm>
          <a:prstGeom prst="flowChartDocumen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72008" y="1196763"/>
            <a:ext cx="12050142" cy="2400657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Вставлені зображення можна форматувати: змінювати властивості заливки фігури та її контуру, обирати ефекти та стилі фігур тощо. Значення цих властивостей у </a:t>
            </a:r>
            <a:r>
              <a:rPr lang="uk-UA" sz="25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Microsoft Word </a:t>
            </a:r>
            <a:r>
              <a:rPr lang="uk-UA" sz="25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можна задавати за допомогою інструментів на вкладці </a:t>
            </a:r>
            <a:r>
              <a:rPr lang="uk-UA" sz="25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Формат</a:t>
            </a:r>
            <a:r>
              <a:rPr lang="uk-UA" sz="25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 області </a:t>
            </a:r>
            <a:r>
              <a:rPr lang="uk-UA" sz="25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Засоби креслення</a:t>
            </a:r>
            <a:r>
              <a:rPr lang="uk-UA" sz="25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яка з'являється, якщо виділити створену фігуру.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221" y="3720887"/>
            <a:ext cx="8630319" cy="2681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При розміщенні зображення в текстовому документі разом із текстом, як і для готових малюнків, важливим є спосіб розташування зображення відносно тексту. Обрати його можна за допомогою інструментів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Розташування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Обтікання текстом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із групи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Упорядкування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вкладки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Формат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247" y="4035211"/>
            <a:ext cx="8370258" cy="22916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35" name="Google Shape;235;p32"/>
          <p:cNvSpPr txBox="1"/>
          <p:nvPr/>
        </p:nvSpPr>
        <p:spPr>
          <a:xfrm>
            <a:off x="72009" y="1196763"/>
            <a:ext cx="5026934" cy="440120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Інструменти з груп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Упорядкування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Розмір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використовують також для повороту, вирівнювання, вказування порядку розміщення кількох фігур та налаштування розміру фігури. </a:t>
            </a:r>
            <a:endParaRPr/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9286" y="1196763"/>
            <a:ext cx="6519982" cy="39476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42" name="Google Shape;242;p33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Зображення, які складаються з кількох фігур, можна згрупувати в один об'єкт. Для цього спочатку слід при натисненій клавіші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Shift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послідовно виділити всі фігури, що входять до складу зображення. Потім необхідно виконати вказівку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Групувати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за допомогою відповідного інструмента з групи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Упорядкування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вкладки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Формат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або контекстного меню. </a:t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665" y="4553198"/>
            <a:ext cx="9112406" cy="17033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uk-UA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створювати та форматувати графічні об'єкти в середовищі текстового процесора?</a:t>
            </a:r>
            <a:endParaRPr/>
          </a:p>
        </p:txBody>
      </p:sp>
      <p:sp>
        <p:nvSpPr>
          <p:cNvPr id="249" name="Google Shape;249;p34"/>
          <p:cNvSpPr txBox="1"/>
          <p:nvPr/>
        </p:nvSpPr>
        <p:spPr>
          <a:xfrm>
            <a:off x="72008" y="1196763"/>
            <a:ext cx="5429890" cy="353943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Коли кілька фігур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згруповані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 один об'єкт, тоді для складеного зображення легко змінювати розміри та місце розміщення в текстовому документі, а також інші властивості.</a:t>
            </a:r>
            <a:endParaRPr/>
          </a:p>
        </p:txBody>
      </p:sp>
      <p:pic>
        <p:nvPicPr>
          <p:cNvPr id="250" name="Google Shape;250;p34" descr="http://psdmania.ru/uploads/posts/2011-04/1302589192_glossy-box-icon-psd-l.jpg"/>
          <p:cNvPicPr preferRelativeResize="0"/>
          <p:nvPr/>
        </p:nvPicPr>
        <p:blipFill rotWithShape="1">
          <a:blip r:embed="rId3">
            <a:alphaModFix/>
          </a:blip>
          <a:srcRect l="11719" r="11479" b="14274"/>
          <a:stretch/>
        </p:blipFill>
        <p:spPr>
          <a:xfrm>
            <a:off x="5889357" y="1196763"/>
            <a:ext cx="6232794" cy="556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188241" y="-10731"/>
            <a:ext cx="113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до текстового документа вставити таблиці?</a:t>
            </a:r>
            <a:endParaRPr/>
          </a:p>
        </p:txBody>
      </p:sp>
      <p:sp>
        <p:nvSpPr>
          <p:cNvPr id="256" name="Google Shape;256;p3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 і при роботі з електронними таблицями, у середовищі текстового процесора при роботі з таблицями розрізняють такі об'єкти:</a:t>
            </a:r>
            <a:endParaRPr/>
          </a:p>
        </p:txBody>
      </p:sp>
      <p:grpSp>
        <p:nvGrpSpPr>
          <p:cNvPr id="257" name="Google Shape;257;p35"/>
          <p:cNvGrpSpPr/>
          <p:nvPr/>
        </p:nvGrpSpPr>
        <p:grpSpPr>
          <a:xfrm>
            <a:off x="2201632" y="1930871"/>
            <a:ext cx="9864324" cy="5558560"/>
            <a:chOff x="-4666515" y="-715381"/>
            <a:chExt cx="9864324" cy="5558560"/>
          </a:xfrm>
        </p:grpSpPr>
        <p:sp>
          <p:nvSpPr>
            <p:cNvPr id="258" name="Google Shape;258;p35"/>
            <p:cNvSpPr/>
            <p:nvPr/>
          </p:nvSpPr>
          <p:spPr>
            <a:xfrm>
              <a:off x="-4666515" y="-715381"/>
              <a:ext cx="5558560" cy="5558560"/>
            </a:xfrm>
            <a:prstGeom prst="blockArc">
              <a:avLst>
                <a:gd name="adj1" fmla="val 18900000"/>
                <a:gd name="adj2" fmla="val 2700000"/>
                <a:gd name="adj3" fmla="val 389"/>
              </a:avLst>
            </a:pr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467210" y="317345"/>
              <a:ext cx="4730599" cy="63502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 txBox="1"/>
            <p:nvPr/>
          </p:nvSpPr>
          <p:spPr>
            <a:xfrm>
              <a:off x="467210" y="317345"/>
              <a:ext cx="4730599" cy="635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025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таблиця,</a:t>
              </a: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70322" y="237967"/>
              <a:ext cx="793775" cy="79377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831282" y="1270040"/>
              <a:ext cx="4366527" cy="6350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 txBox="1"/>
            <p:nvPr/>
          </p:nvSpPr>
          <p:spPr>
            <a:xfrm>
              <a:off x="831282" y="1270040"/>
              <a:ext cx="4366527" cy="635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025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рядки,</a:t>
              </a: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434394" y="1190663"/>
              <a:ext cx="793775" cy="79377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831282" y="2222736"/>
              <a:ext cx="4366527" cy="63502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 txBox="1"/>
            <p:nvPr/>
          </p:nvSpPr>
          <p:spPr>
            <a:xfrm>
              <a:off x="831282" y="2222736"/>
              <a:ext cx="4366527" cy="635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025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стовпці,</a:t>
              </a: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434394" y="2143359"/>
              <a:ext cx="793775" cy="79377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467210" y="3175432"/>
              <a:ext cx="4730599" cy="635020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 txBox="1"/>
            <p:nvPr/>
          </p:nvSpPr>
          <p:spPr>
            <a:xfrm>
              <a:off x="467210" y="3175432"/>
              <a:ext cx="4730599" cy="635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025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3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клітинки.</a:t>
              </a: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70322" y="3096054"/>
              <a:ext cx="793775" cy="793775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35"/>
          <p:cNvSpPr txBox="1"/>
          <p:nvPr/>
        </p:nvSpPr>
        <p:spPr>
          <a:xfrm>
            <a:off x="72009" y="2792196"/>
            <a:ext cx="4407002" cy="2677656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Кожний із об'єктів має властивості та список дій, які можна з ним виконувати.</a:t>
            </a:r>
            <a:endParaRPr/>
          </a:p>
        </p:txBody>
      </p:sp>
      <p:pic>
        <p:nvPicPr>
          <p:cNvPr id="272" name="Google Shape;272;p35" descr="ordering, tabl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991" y="3490951"/>
            <a:ext cx="2434499" cy="243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2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Широкий екран</PresentationFormat>
  <Paragraphs>78</Paragraphs>
  <Slides>22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Тема22</vt:lpstr>
      <vt:lpstr>Специальное оформление</vt:lpstr>
      <vt:lpstr>Створення, редагування та форматування графічних об’єктів та таблиць в текстовому документі. Недруковані знаки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створювати та форматувати графічні об'єкти в середовищі текстового процесора?</vt:lpstr>
      <vt:lpstr>Як до текстового документа вставити таблиці?</vt:lpstr>
      <vt:lpstr>Презентація PowerPoint</vt:lpstr>
      <vt:lpstr>Як до текстового документа вставити таблиці?</vt:lpstr>
      <vt:lpstr>Як редагувати та форматувати структуру таблиці?</vt:lpstr>
      <vt:lpstr>Як редагувати та форматувати структуру таблиці?</vt:lpstr>
      <vt:lpstr>Як редагувати та форматувати структуру таблиці?</vt:lpstr>
      <vt:lpstr>Як редагувати та форматувати структуру таблиці?</vt:lpstr>
      <vt:lpstr>Як редагувати та форматувати структуру таблиці?</vt:lpstr>
      <vt:lpstr>Як редагувати та форматувати структуру таблиці?</vt:lpstr>
      <vt:lpstr>Як редагувати та форматувати структуру таблиці?</vt:lpstr>
      <vt:lpstr>Що таке недруковані знаки та як їх переглянути?</vt:lpstr>
      <vt:lpstr>Що таке недруковані знаки та як їх переглянути?</vt:lpstr>
      <vt:lpstr>Що таке недруковані знаки та як їх переглянути?</vt:lpstr>
      <vt:lpstr>Що таке недруковані знаки та як їх переглянути?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Створення, редагування та форматування графічних об’єктів та таблиць в текстовому документі. Недруковані знаки</dc:title>
  <cp:lastModifiedBy>HP 450</cp:lastModifiedBy>
  <cp:revision>1</cp:revision>
  <dcterms:modified xsi:type="dcterms:W3CDTF">2024-03-06T09:15:28Z</dcterms:modified>
</cp:coreProperties>
</file>