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1075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BD272-DB5A-44CD-A7E5-DD5E77E3B1CB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7DE81-5907-425D-A9FB-243C5A1984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608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87DE81-5907-425D-A9FB-243C5A1984A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699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87DE81-5907-425D-A9FB-243C5A1984A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813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37F452-E3E2-45A2-9849-0F83A39300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D68B2EA-A9DE-403B-867A-9AD81F53F5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6AD33D-4FB8-47E0-B177-67210AB95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E91A-0D2B-4253-823E-ECBE3DE33B92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84FC1E-502C-4FBA-A85C-AD199EFFF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12ED2A-376C-4A59-8CE5-8B5CCBBB8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B8B1-1EB9-4CD0-95A7-DBF1A9CAD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988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2AEEF9-2344-4366-8DF6-F67F0B463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0C3DC46-CB5C-486B-AF32-5CA9D5FA75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312000-CCD0-45B7-A1B8-A969444BA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E91A-0D2B-4253-823E-ECBE3DE33B92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05AEBD-589A-423F-941F-A537BEDF6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DB4CBF-5454-42B6-8C1A-0273B403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B8B1-1EB9-4CD0-95A7-DBF1A9CAD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404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61EF97D-31DE-4947-9C38-F041CB304E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05A77BB-91C4-4CF5-AD45-15FDF81D98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9A7D65-8FAD-4CDF-B88C-C260DD4B3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E91A-0D2B-4253-823E-ECBE3DE33B92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8B912C-5043-49F9-A3CB-0E7576F17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DE08BE-2DE7-4F10-9D4C-01F7D2C2F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B8B1-1EB9-4CD0-95A7-DBF1A9CAD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25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41E474-8A98-439E-B370-65A625C2B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D9DCC0-B742-4E8D-96BE-D49FCD99F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8A98DA-8B86-42E4-9EAA-396110118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E91A-0D2B-4253-823E-ECBE3DE33B92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A9C7F9-D1F5-40DF-8631-CFA980020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13B26B-F815-4B93-9097-2F08F90E5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B8B1-1EB9-4CD0-95A7-DBF1A9CAD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405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B50A8D-2A61-449C-88EB-E8AD6EB86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DC53F29-426B-4246-A290-DD1074B91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8087BB-C6AC-4FB0-97E3-3C9CF17AB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E91A-0D2B-4253-823E-ECBE3DE33B92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CE5072-5ADA-4BC2-BBBC-0357AEBF0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23F1CD-6574-46EA-A837-AD95625BB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B8B1-1EB9-4CD0-95A7-DBF1A9CAD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059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5A7B6E-E59E-4783-8FC3-5E32AD398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722C4A-628C-44CF-85C7-D4D58E310C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D4A7730-71DE-46E2-AAC9-45A87E2ED2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161DC5A-DFE9-43E1-9C70-E607B5252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E91A-0D2B-4253-823E-ECBE3DE33B92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86938E-B245-49E5-A14B-6E8283020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D1C9BE7-4850-48DD-B10A-DBE8DE3D3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B8B1-1EB9-4CD0-95A7-DBF1A9CAD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964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A466F2-1B8F-4335-AB5F-6F333C664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9BC900-DB69-4B8E-9504-36CD9B4A9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03696D5-9C21-4D75-B54C-79F2C3B33D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7456FA7-4C7A-422E-8D29-C0CEFD0AE5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9BF0E4D-7532-4DCF-8781-AFEA02F229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4B86E43-D021-4C51-B71A-765A15BE1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E91A-0D2B-4253-823E-ECBE3DE33B92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5D8EA34-3B6A-4770-842E-7BBE8AB7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1488E03-7425-4291-AA9A-5053B63FB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B8B1-1EB9-4CD0-95A7-DBF1A9CAD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887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E6B9DC-4E24-43DC-83AF-322054ADF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1513ACB-8FE3-4145-9E54-5F3D81D6C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E91A-0D2B-4253-823E-ECBE3DE33B92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C625999-2E84-4B0E-8583-12FF5469E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830C7A1-F786-46DA-9EC3-7769A6E09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B8B1-1EB9-4CD0-95A7-DBF1A9CAD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474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2E0DC43-442B-4F32-8954-7843A6E4A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E91A-0D2B-4253-823E-ECBE3DE33B92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A5BF7DD-AA06-419D-9811-2196A851C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9F4BB76-367E-4FB9-8313-CDF5FA1D5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B8B1-1EB9-4CD0-95A7-DBF1A9CAD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423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BAA558-CC50-43F1-AFD9-2132AE18B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41EAFF-AA9D-4EB9-9793-BDFAC96BA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88ED556-5A18-44DC-863C-96C16737C7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7A213BF-4EC6-4E5B-AE86-081729C78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E91A-0D2B-4253-823E-ECBE3DE33B92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BB993E1-6D73-415C-A62C-CDA9E247B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990341B-FDBA-4863-BBE0-4EE6DDA67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B8B1-1EB9-4CD0-95A7-DBF1A9CAD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887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9E4621-669E-4269-8712-626419532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A4D31E5-DC40-468F-B186-1B66B444F4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6FD2C50-4D84-47DD-84F1-EBD9265D09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BDD67FC-8DB1-4030-9B34-0B4BD3126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E91A-0D2B-4253-823E-ECBE3DE33B92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5BDE65-6151-4805-9BB1-57FED13F5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DC42658-C48C-4F58-A99D-54175CDAB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B8B1-1EB9-4CD0-95A7-DBF1A9CAD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007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457A88-315F-4C9B-80CE-CBC1C8AC3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9E42559-46C6-46AE-B7F7-4A460AB3F1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A329D6-BCFE-4EB1-A62D-4FB0B9D6A7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5E91A-0D2B-4253-823E-ECBE3DE33B92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685927-CED2-44CF-BCFC-572CE99301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C1058C-B5E9-4B07-BEC2-79BC330014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DB8B1-1EB9-4CD0-95A7-DBF1A9CAD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746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63C19D-57D7-4824-B198-C5484E9111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87737" y="1384296"/>
            <a:ext cx="4605340" cy="2387600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 SOME</a:t>
            </a:r>
            <a:endParaRPr lang="ru-RU" sz="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5F4FB0E-CB21-4105-825F-916445940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87737" y="3863971"/>
            <a:ext cx="4605340" cy="1655762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solidFill>
                  <a:srgbClr val="0000FF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There is some</a:t>
            </a:r>
            <a:r>
              <a:rPr lang="ru-RU" sz="3600" dirty="0">
                <a:solidFill>
                  <a:srgbClr val="0000FF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+ </a:t>
            </a:r>
            <a:r>
              <a:rPr lang="uk-UA" sz="3600" dirty="0">
                <a:solidFill>
                  <a:srgbClr val="0000FF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щ</a:t>
            </a:r>
            <a:r>
              <a:rPr lang="ru-RU" sz="3600" dirty="0">
                <a:solidFill>
                  <a:srgbClr val="0000FF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о (</a:t>
            </a:r>
            <a:r>
              <a:rPr lang="uk-UA" sz="3600" dirty="0" err="1">
                <a:solidFill>
                  <a:srgbClr val="0000FF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</a:t>
            </a:r>
            <a:r>
              <a:rPr lang="ru-RU" sz="3600" dirty="0">
                <a:solidFill>
                  <a:srgbClr val="0000FF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о предмет) + де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New Electrolux-branded kitchen range for North America unveiled at KBIS –  Electrolux Group">
            <a:extLst>
              <a:ext uri="{FF2B5EF4-FFF2-40B4-BE49-F238E27FC236}">
                <a16:creationId xmlns:a16="http://schemas.microsoft.com/office/drawing/2014/main" id="{CB05A5C7-5080-4963-A573-D581FCD907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35" r="8481"/>
          <a:stretch/>
        </p:blipFill>
        <p:spPr bwMode="auto">
          <a:xfrm>
            <a:off x="473874" y="1057275"/>
            <a:ext cx="5917401" cy="474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D84C2E9E-0B5D-4B5F-9A1F-70EBDCE39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977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F36B2BE-65F4-46E3-AFDD-A9AE9E885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154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69B125-662D-46D5-9AA2-ACA8544E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9158" y="803325"/>
            <a:ext cx="5259707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 THERE  ANY…? </a:t>
            </a:r>
            <a:endParaRPr lang="ru-RU" dirty="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357DD0D3-F869-46D0-944C-6EC60E19E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36816" cy="5254922"/>
          </a:xfrm>
          <a:custGeom>
            <a:avLst/>
            <a:gdLst>
              <a:gd name="connsiteX0" fmla="*/ 0 w 6136816"/>
              <a:gd name="connsiteY0" fmla="*/ 0 h 5254922"/>
              <a:gd name="connsiteX1" fmla="*/ 6136816 w 6136816"/>
              <a:gd name="connsiteY1" fmla="*/ 0 h 5254922"/>
              <a:gd name="connsiteX2" fmla="*/ 6134892 w 6136816"/>
              <a:gd name="connsiteY2" fmla="*/ 111520 h 5254922"/>
              <a:gd name="connsiteX3" fmla="*/ 6066513 w 6136816"/>
              <a:gd name="connsiteY3" fmla="*/ 752995 h 5254922"/>
              <a:gd name="connsiteX4" fmla="*/ 140712 w 6136816"/>
              <a:gd name="connsiteY4" fmla="*/ 5219363 h 5254922"/>
              <a:gd name="connsiteX5" fmla="*/ 0 w 6136816"/>
              <a:gd name="connsiteY5" fmla="*/ 5199534 h 525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6816" h="5254922">
                <a:moveTo>
                  <a:pt x="0" y="0"/>
                </a:moveTo>
                <a:lnTo>
                  <a:pt x="6136816" y="0"/>
                </a:lnTo>
                <a:lnTo>
                  <a:pt x="6134892" y="111520"/>
                </a:lnTo>
                <a:cubicBezTo>
                  <a:pt x="6124961" y="323936"/>
                  <a:pt x="6102367" y="538040"/>
                  <a:pt x="6066513" y="752995"/>
                </a:cubicBezTo>
                <a:cubicBezTo>
                  <a:pt x="5592281" y="3596146"/>
                  <a:pt x="2972232" y="5545369"/>
                  <a:pt x="140712" y="5219363"/>
                </a:cubicBezTo>
                <a:lnTo>
                  <a:pt x="0" y="5199534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9218" name="Picture 2" descr="SOME and ANY in English - Grammar Lesson - YouTube">
            <a:extLst>
              <a:ext uri="{FF2B5EF4-FFF2-40B4-BE49-F238E27FC236}">
                <a16:creationId xmlns:a16="http://schemas.microsoft.com/office/drawing/2014/main" id="{35A27C3E-2534-4402-9871-F599ACC9ED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28"/>
          <a:stretch/>
        </p:blipFill>
        <p:spPr bwMode="auto">
          <a:xfrm>
            <a:off x="1" y="2"/>
            <a:ext cx="5863721" cy="4984915"/>
          </a:xfrm>
          <a:custGeom>
            <a:avLst/>
            <a:gdLst/>
            <a:ahLst/>
            <a:cxnLst/>
            <a:rect l="l" t="t" r="r" b="b"/>
            <a:pathLst>
              <a:path w="5863721" h="4984915">
                <a:moveTo>
                  <a:pt x="0" y="0"/>
                </a:moveTo>
                <a:lnTo>
                  <a:pt x="5863721" y="0"/>
                </a:lnTo>
                <a:lnTo>
                  <a:pt x="5844576" y="326138"/>
                </a:lnTo>
                <a:cubicBezTo>
                  <a:pt x="5833049" y="448313"/>
                  <a:pt x="5817094" y="570952"/>
                  <a:pt x="5796589" y="693884"/>
                </a:cubicBezTo>
                <a:cubicBezTo>
                  <a:pt x="5344573" y="3403845"/>
                  <a:pt x="2847261" y="5261756"/>
                  <a:pt x="148386" y="4951022"/>
                </a:cubicBezTo>
                <a:lnTo>
                  <a:pt x="0" y="493011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B7DA4C00-E265-4974-8F72-E6A811ED4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2056" y="2279018"/>
            <a:ext cx="6779944" cy="4578982"/>
          </a:xfrm>
          <a:solidFill>
            <a:schemeClr val="accent5">
              <a:lumMod val="75000"/>
            </a:schemeClr>
          </a:solidFill>
        </p:spPr>
        <p:txBody>
          <a:bodyPr anchor="t">
            <a:normAutofit/>
          </a:bodyPr>
          <a:lstStyle/>
          <a:p>
            <a:pPr marL="342900" lvl="0" indent="-342900" rtl="0">
              <a:spcAft>
                <a:spcPts val="1000"/>
              </a:spcAft>
              <a:buFont typeface="+mj-lt"/>
              <a:buAutoNum type="arabicPeriod"/>
              <a:tabLst>
                <a:tab pos="408305" algn="l"/>
              </a:tabLst>
            </a:pPr>
            <a:r>
              <a:rPr lang="uk-UA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На тарілці – салат.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spcAft>
                <a:spcPts val="1000"/>
              </a:spcAft>
            </a:pPr>
            <a:r>
              <a:rPr lang="uk-UA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Чи є на тарілці салат?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spcAft>
                <a:spcPts val="1000"/>
              </a:spcAft>
            </a:pPr>
            <a:r>
              <a:rPr lang="uk-UA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На тарілці немає салату.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тарілці – борщ.</a:t>
            </a:r>
          </a:p>
          <a:p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 у тарілці є борщ?</a:t>
            </a:r>
          </a:p>
          <a:p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Так. </a:t>
            </a:r>
          </a:p>
          <a:p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Ні. Немає.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7867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38495C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24CE29-170C-49E1-B43C-9BEF45C17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 SOME</a:t>
            </a:r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2050" name="Picture 2" descr="Теплый интерьер небольшой скандинавской квартиры (41 кв. м) 〛 ◾ Фото ◾Идеи◾  Дизайн | Kitchen interior, Kitchen design, Kitchen inspirations">
            <a:extLst>
              <a:ext uri="{FF2B5EF4-FFF2-40B4-BE49-F238E27FC236}">
                <a16:creationId xmlns:a16="http://schemas.microsoft.com/office/drawing/2014/main" id="{6F38D843-9485-4998-9C75-844D3E3E7F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10" r="-1" b="-1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8FABEC-CFCA-4900-8C00-E57F8B35C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8840" y="917724"/>
            <a:ext cx="4335613" cy="5474557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uk-UA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 англійській мові для необчислювальних </a:t>
            </a:r>
            <a:r>
              <a:rPr lang="uk-UA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іменників</a:t>
            </a:r>
            <a:r>
              <a:rPr lang="uk-UA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(все що наливається, насипається, </a:t>
            </a:r>
            <a:r>
              <a:rPr lang="uk-UA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нарізається</a:t>
            </a:r>
            <a:r>
              <a:rPr lang="uk-UA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використовується структура</a:t>
            </a:r>
            <a:endParaRPr lang="ru-RU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There is some</a:t>
            </a:r>
            <a:r>
              <a:rPr lang="ru-RU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+ </a:t>
            </a:r>
            <a:r>
              <a:rPr lang="uk-UA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щ</a:t>
            </a:r>
            <a:r>
              <a:rPr lang="ru-RU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о (</a:t>
            </a:r>
            <a:r>
              <a:rPr lang="uk-UA" b="1" dirty="0" err="1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</a:t>
            </a:r>
            <a:r>
              <a:rPr lang="ru-RU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о предмет) + де</a:t>
            </a:r>
          </a:p>
          <a:p>
            <a:pPr marL="0" indent="0">
              <a:buNone/>
            </a:pPr>
            <a:r>
              <a:rPr lang="ru-RU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Напр</a:t>
            </a:r>
            <a:r>
              <a:rPr lang="uk-UA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иклад</a:t>
            </a:r>
            <a:r>
              <a:rPr lang="ru-RU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  На тар</a:t>
            </a:r>
            <a:r>
              <a:rPr lang="uk-UA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ілці</a:t>
            </a:r>
            <a:r>
              <a:rPr lang="uk-UA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є трохи</a:t>
            </a:r>
            <a:r>
              <a:rPr lang="ru-RU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бекон</a:t>
            </a:r>
            <a:r>
              <a:rPr lang="uk-UA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у</a:t>
            </a:r>
            <a:r>
              <a:rPr lang="ru-RU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uk-UA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або</a:t>
            </a:r>
            <a:r>
              <a:rPr lang="ru-RU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ru-RU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На тар</a:t>
            </a:r>
            <a:r>
              <a:rPr lang="uk-UA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ілці</a:t>
            </a:r>
            <a:r>
              <a:rPr lang="en-US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ru-RU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бекон</a:t>
            </a:r>
            <a:endParaRPr lang="ru-RU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833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414F60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5145C8-ED88-4ADC-9C86-E0A8BFE33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 THERE  ANY…?  </a:t>
            </a:r>
            <a:endParaRPr lang="ru-RU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Roundhouse Design: A Bespoke Designer Kitchen Company in London &amp; the UK">
            <a:extLst>
              <a:ext uri="{FF2B5EF4-FFF2-40B4-BE49-F238E27FC236}">
                <a16:creationId xmlns:a16="http://schemas.microsoft.com/office/drawing/2014/main" id="{A2A555A2-0918-4176-BE71-6CB46CE0A2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3899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8EC286-007F-4652-8287-BE626945E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4655" y="917724"/>
            <a:ext cx="4329798" cy="5618541"/>
          </a:xfrm>
        </p:spPr>
        <p:txBody>
          <a:bodyPr anchor="ctr">
            <a:normAutofit fontScale="92500" lnSpcReduction="10000"/>
          </a:bodyPr>
          <a:lstStyle/>
          <a:p>
            <a:pPr marL="449580" indent="0">
              <a:spcAft>
                <a:spcPts val="1000"/>
              </a:spcAft>
              <a:buNone/>
            </a:pPr>
            <a:r>
              <a:rPr lang="en-US" b="1" i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  <a:r>
              <a:rPr lang="ru-RU" b="1" i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Структура</a:t>
            </a:r>
            <a:endParaRPr lang="ru-RU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49580" indent="0">
              <a:spcAft>
                <a:spcPts val="1000"/>
              </a:spcAft>
              <a:buNone/>
            </a:pPr>
            <a:r>
              <a:rPr lang="en-US" sz="3900" b="1" dirty="0">
                <a:solidFill>
                  <a:srgbClr val="FFFFFF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there any</a:t>
            </a:r>
            <a:r>
              <a:rPr lang="ru-RU" sz="3900" b="1" dirty="0">
                <a:solidFill>
                  <a:srgbClr val="FFFFFF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uk-UA" sz="3900" b="1" dirty="0">
                <a:solidFill>
                  <a:srgbClr val="FFFFFF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</a:t>
            </a:r>
            <a:r>
              <a:rPr lang="ru-RU" sz="3900" b="1" dirty="0">
                <a:solidFill>
                  <a:srgbClr val="FFFFFF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(</a:t>
            </a:r>
            <a:r>
              <a:rPr lang="uk-UA" sz="3900" b="1" dirty="0" err="1">
                <a:solidFill>
                  <a:srgbClr val="FFFFFF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</a:t>
            </a:r>
            <a:r>
              <a:rPr lang="ru-RU" sz="3900" b="1" dirty="0">
                <a:solidFill>
                  <a:srgbClr val="FFFFFF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предмет) + де</a:t>
            </a:r>
            <a:r>
              <a:rPr lang="en-US" sz="3900" b="1" dirty="0">
                <a:solidFill>
                  <a:srgbClr val="FFFFFF"/>
                </a:solidFill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…?</a:t>
            </a:r>
            <a:endParaRPr lang="ru-RU" sz="3900" b="1" dirty="0">
              <a:solidFill>
                <a:srgbClr val="FFFF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indent="0">
              <a:spcAft>
                <a:spcPts val="1000"/>
              </a:spcAft>
              <a:buNone/>
            </a:pPr>
            <a:r>
              <a:rPr lang="ru-RU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Напр</a:t>
            </a:r>
            <a:r>
              <a:rPr lang="uk-UA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иклад</a:t>
            </a:r>
            <a:r>
              <a:rPr lang="ru-RU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uk-UA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Чи є на тарілці</a:t>
            </a:r>
            <a:r>
              <a:rPr lang="ru-RU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бекон?</a:t>
            </a:r>
            <a:endParaRPr lang="ru-RU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49580" indent="0">
              <a:spcAft>
                <a:spcPts val="1000"/>
              </a:spcAft>
              <a:buNone/>
            </a:pPr>
            <a:r>
              <a:rPr lang="en-US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there any bacon on the plate?</a:t>
            </a:r>
            <a:endParaRPr lang="ru-RU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49580" indent="0">
              <a:spcAft>
                <a:spcPts val="1000"/>
              </a:spcAft>
              <a:buNone/>
            </a:pPr>
            <a:r>
              <a:rPr lang="en-US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Yes, </a:t>
            </a:r>
          </a:p>
          <a:p>
            <a:pPr marL="449580" indent="0">
              <a:spcAft>
                <a:spcPts val="1000"/>
              </a:spcAft>
              <a:buNone/>
            </a:pPr>
            <a:r>
              <a:rPr lang="en-US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No, there is not  (isn’t). </a:t>
            </a:r>
            <a:endParaRPr lang="ru-RU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49580" indent="0">
              <a:spcAft>
                <a:spcPts val="1000"/>
              </a:spcAft>
              <a:buNone/>
            </a:pPr>
            <a:r>
              <a:rPr lang="en-US" sz="20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20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14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3EB0B3-42A2-48AE-9BAF-992904DEA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12192000" cy="1690688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NEGATIVE FORM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98846D-CD0D-4337-A9DB-02E99F3E4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25506" y="1825625"/>
            <a:ext cx="12317506" cy="5166846"/>
          </a:xfrm>
          <a:solidFill>
            <a:schemeClr val="bg2"/>
          </a:solidFill>
        </p:spPr>
        <p:txBody>
          <a:bodyPr>
            <a:normAutofit lnSpcReduction="10000"/>
          </a:bodyPr>
          <a:lstStyle/>
          <a:p>
            <a:pPr marL="44958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600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</a:t>
            </a:r>
            <a:r>
              <a:rPr lang="ru-RU" sz="3600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Структура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4958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600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600" dirty="0">
                <a:solidFill>
                  <a:srgbClr val="00008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 is not (isn’t) any + </a:t>
            </a:r>
            <a:r>
              <a:rPr lang="uk-UA" sz="3600" dirty="0">
                <a:solidFill>
                  <a:srgbClr val="00008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</a:t>
            </a:r>
            <a:r>
              <a:rPr lang="ru-RU" sz="3600" dirty="0">
                <a:solidFill>
                  <a:srgbClr val="00008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en-US" sz="3600" dirty="0">
                <a:solidFill>
                  <a:srgbClr val="00008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uk-UA" sz="3600" dirty="0" err="1">
                <a:solidFill>
                  <a:srgbClr val="00008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</a:t>
            </a:r>
            <a:r>
              <a:rPr lang="ru-RU" sz="3600" dirty="0">
                <a:solidFill>
                  <a:srgbClr val="00008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предмет</a:t>
            </a:r>
            <a:r>
              <a:rPr lang="en-US" sz="3600" dirty="0">
                <a:solidFill>
                  <a:srgbClr val="00008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+ </a:t>
            </a:r>
            <a:r>
              <a:rPr lang="ru-RU" sz="3600" dirty="0">
                <a:solidFill>
                  <a:srgbClr val="00008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</a:t>
            </a:r>
            <a:endParaRPr lang="ru-RU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Напри</a:t>
            </a:r>
            <a:r>
              <a:rPr lang="uk-UA" sz="36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клад</a:t>
            </a:r>
            <a:r>
              <a:rPr lang="ru-RU" sz="36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endParaRPr lang="en-US" sz="3600" b="1" dirty="0">
              <a:solidFill>
                <a:srgbClr val="00008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b="1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На тар</a:t>
            </a:r>
            <a:r>
              <a:rPr lang="uk-UA" sz="3600" b="1" dirty="0" err="1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ілці</a:t>
            </a:r>
            <a:r>
              <a:rPr lang="ru-RU" sz="3600" b="1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не</a:t>
            </a:r>
            <a:r>
              <a:rPr lang="uk-UA" sz="3600" b="1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має</a:t>
            </a:r>
            <a:r>
              <a:rPr lang="ru-RU" sz="3600" b="1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бекон</a:t>
            </a:r>
            <a:r>
              <a:rPr lang="uk-UA" sz="3600" b="1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у</a:t>
            </a:r>
            <a:r>
              <a:rPr lang="ru-RU" sz="3600" b="1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600" b="1" dirty="0"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There is not (isn’t) any bacon on the plate.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2199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70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23265F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5B945B-6ED8-4070-8DF0-F3485195C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 SOME</a:t>
            </a:r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4098" name="Picture 2" descr="Использование some, any, no">
            <a:extLst>
              <a:ext uri="{FF2B5EF4-FFF2-40B4-BE49-F238E27FC236}">
                <a16:creationId xmlns:a16="http://schemas.microsoft.com/office/drawing/2014/main" id="{EE6F4E25-A6DD-4E75-B308-CAB0CC21F1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7" r="11924" b="-1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1" name="Rectangle 72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128183-56D3-4E14-9C90-C62C5174D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4655" y="177748"/>
            <a:ext cx="4329798" cy="6214534"/>
          </a:xfrm>
        </p:spPr>
        <p:txBody>
          <a:bodyPr anchor="ctr">
            <a:normAutofit fontScale="92500" lnSpcReduction="20000"/>
          </a:bodyPr>
          <a:lstStyle/>
          <a:p>
            <a:pPr marL="342900" lvl="0" indent="-342900" rtl="0"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There is some salad on the plate.</a:t>
            </a:r>
            <a:endParaRPr lang="ru-RU" sz="32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spcAft>
                <a:spcPts val="1000"/>
              </a:spcAft>
            </a:pP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there any salad on the plate?</a:t>
            </a:r>
            <a:endParaRPr lang="ru-RU" sz="32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spcAft>
                <a:spcPts val="1000"/>
              </a:spcAft>
            </a:pP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There isn’t any salad on the plate.</a:t>
            </a:r>
            <a:endParaRPr lang="ru-RU" sz="32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 There is some tomato soup in the plate.</a:t>
            </a:r>
            <a:endParaRPr lang="ru-RU" sz="32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spcAft>
                <a:spcPts val="1000"/>
              </a:spcAft>
            </a:pP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there any tomato soup in the plate?</a:t>
            </a:r>
            <a:endParaRPr lang="ru-RU" sz="32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spcAft>
                <a:spcPts val="1000"/>
              </a:spcAft>
            </a:pP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There isn’t any tomato soup in the plate.</a:t>
            </a:r>
            <a:endParaRPr lang="ru-RU" sz="32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457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374F65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7D4568-5326-435C-8D92-3F84A063D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 THERE  ANY…? </a:t>
            </a:r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5122" name="Picture 2" descr="There's some food. There are some drinks - презентация онлайн">
            <a:extLst>
              <a:ext uri="{FF2B5EF4-FFF2-40B4-BE49-F238E27FC236}">
                <a16:creationId xmlns:a16="http://schemas.microsoft.com/office/drawing/2014/main" id="{FD0195C5-697F-4E00-9A99-9E7B0C1F38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55" r="-1" b="8955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9E49B1-5E7B-4AA0-9173-9F85EAA92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8840" y="917724"/>
            <a:ext cx="4335613" cy="5474557"/>
          </a:xfrm>
        </p:spPr>
        <p:txBody>
          <a:bodyPr anchor="ctr">
            <a:normAutofit fontScale="77500" lnSpcReduction="20000"/>
          </a:bodyPr>
          <a:lstStyle/>
          <a:p>
            <a:pPr marL="342900" lvl="0" indent="-342900" rtl="0"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36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There is some milk in the cup.</a:t>
            </a:r>
            <a:endParaRPr lang="ru-RU" sz="36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spcAft>
                <a:spcPts val="1000"/>
              </a:spcAft>
            </a:pPr>
            <a:r>
              <a:rPr lang="en-US" sz="36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there any milk in the </a:t>
            </a:r>
            <a:r>
              <a:rPr lang="en-US" sz="3600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cup</a:t>
            </a:r>
            <a:r>
              <a:rPr lang="en-US" sz="36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ru-RU" sz="36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spcAft>
                <a:spcPts val="1000"/>
              </a:spcAft>
            </a:pPr>
            <a:r>
              <a:rPr lang="en-US" sz="36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There isn’t any milk in the </a:t>
            </a:r>
            <a:r>
              <a:rPr lang="en-US" sz="3600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cup</a:t>
            </a:r>
            <a:r>
              <a:rPr lang="en-US" sz="36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ru-RU" sz="36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en-US" sz="36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There is some orange juice in the glass.</a:t>
            </a:r>
            <a:endParaRPr lang="ru-RU" sz="36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spcAft>
                <a:spcPts val="1000"/>
              </a:spcAft>
            </a:pPr>
            <a:r>
              <a:rPr lang="en-US" sz="36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there any orange juice in the glass?</a:t>
            </a:r>
            <a:endParaRPr lang="ru-RU" sz="36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spcAft>
                <a:spcPts val="1000"/>
              </a:spcAft>
            </a:pPr>
            <a:r>
              <a:rPr lang="en-US" sz="36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There isn’t any orange juice in the glass.</a:t>
            </a:r>
            <a:endParaRPr lang="ru-RU" sz="36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782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679330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4F6B17-00DA-459A-A724-48C182AA7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 THERE  ANY…? </a:t>
            </a:r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6146" name="Picture 2" descr="GRAMMAR RULES “ SOME” AND “ANY”">
            <a:extLst>
              <a:ext uri="{FF2B5EF4-FFF2-40B4-BE49-F238E27FC236}">
                <a16:creationId xmlns:a16="http://schemas.microsoft.com/office/drawing/2014/main" id="{14E5874F-1CD4-405B-B975-D45B43577D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61" r="-1" b="13749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9DF8B4-913F-4D52-884A-17B664D3C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4"/>
            <a:ext cx="3424739" cy="5618541"/>
          </a:xfrm>
        </p:spPr>
        <p:txBody>
          <a:bodyPr anchor="ctr">
            <a:normAutofit lnSpcReduction="10000"/>
          </a:bodyPr>
          <a:lstStyle/>
          <a:p>
            <a:pPr marL="342900" lvl="0" indent="-342900" rtl="0"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40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There is some sausage on the plate.</a:t>
            </a:r>
            <a:endParaRPr lang="ru-RU" sz="40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spcAft>
                <a:spcPts val="1000"/>
              </a:spcAft>
            </a:pPr>
            <a:r>
              <a:rPr lang="en-US" sz="40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there any sausage on the plate?</a:t>
            </a:r>
            <a:endParaRPr lang="ru-RU" sz="40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spcAft>
                <a:spcPts val="1000"/>
              </a:spcAft>
            </a:pPr>
            <a:r>
              <a:rPr lang="en-US" sz="40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There isn’t any sausage on the plate.</a:t>
            </a:r>
            <a:endParaRPr lang="ru-RU" sz="40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191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D7E920-59C2-42E7-8DEA-3BFEC2E8D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4330" y="-1"/>
            <a:ext cx="5314536" cy="2128889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Translate into English using structure there is some</a:t>
            </a:r>
            <a:b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u-RU" sz="2800" dirty="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170" name="Picture 2" descr="Учебник Spotlight 5. Student's Book. Страница 99">
            <a:extLst>
              <a:ext uri="{FF2B5EF4-FFF2-40B4-BE49-F238E27FC236}">
                <a16:creationId xmlns:a16="http://schemas.microsoft.com/office/drawing/2014/main" id="{72BFDFCB-62C2-467A-8B10-7C7F8F17F7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604"/>
          <a:stretch/>
        </p:blipFill>
        <p:spPr bwMode="auto">
          <a:xfrm>
            <a:off x="-157695" y="-816484"/>
            <a:ext cx="5266505" cy="8934884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0" y="0"/>
                </a:moveTo>
                <a:lnTo>
                  <a:pt x="4400491" y="0"/>
                </a:lnTo>
                <a:lnTo>
                  <a:pt x="4484766" y="76595"/>
                </a:lnTo>
                <a:cubicBezTo>
                  <a:pt x="5076107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5793212A-79AB-4061-99C9-98F2C4246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6505" y="1972235"/>
            <a:ext cx="6925495" cy="5334001"/>
          </a:xfrm>
          <a:solidFill>
            <a:schemeClr val="accent5">
              <a:lumMod val="75000"/>
            </a:schemeClr>
          </a:solidFill>
        </p:spPr>
        <p:txBody>
          <a:bodyPr anchor="t">
            <a:normAutofit/>
          </a:bodyPr>
          <a:lstStyle/>
          <a:p>
            <a:pPr marL="342900" lvl="0" indent="-342900" rtl="0"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uk-UA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У тарілці – суп.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spcAft>
                <a:spcPts val="1000"/>
              </a:spcAft>
            </a:pPr>
            <a:r>
              <a:rPr lang="uk-UA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Чи є у тарілці суп?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spcAft>
                <a:spcPts val="1000"/>
              </a:spcAft>
            </a:pPr>
            <a:r>
              <a:rPr lang="uk-UA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У тарілці немає супу.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uk-UA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 На тарілці – бекон.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spcAft>
                <a:spcPts val="1000"/>
              </a:spcAft>
            </a:pPr>
            <a:r>
              <a:rPr lang="uk-UA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Чи є на тарілці бекон?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spcAft>
                <a:spcPts val="1000"/>
              </a:spcAft>
            </a:pPr>
            <a:r>
              <a:rPr lang="uk-UA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На тарілці немає бекону.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0968583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70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778F5A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A4EC7B-767F-4AF8-9470-9C745F1C8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 THERE  ANY…? </a:t>
            </a:r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8194" name="Picture 2" descr="Food a - some - any - Interactive worksheet">
            <a:extLst>
              <a:ext uri="{FF2B5EF4-FFF2-40B4-BE49-F238E27FC236}">
                <a16:creationId xmlns:a16="http://schemas.microsoft.com/office/drawing/2014/main" id="{4CDBD40D-F078-42BE-8F4E-75A418A391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8" r="2" b="16095"/>
          <a:stretch/>
        </p:blipFill>
        <p:spPr bwMode="auto">
          <a:xfrm>
            <a:off x="327547" y="-182760"/>
            <a:ext cx="7058306" cy="5138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7" name="Rectangle 72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9BAEAE-AE2C-4945-97B1-0A5D826F1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321732"/>
            <a:ext cx="3424739" cy="6070550"/>
          </a:xfrm>
        </p:spPr>
        <p:txBody>
          <a:bodyPr anchor="ctr">
            <a:noAutofit/>
          </a:bodyPr>
          <a:lstStyle/>
          <a:p>
            <a:pPr marL="342900" lvl="0" indent="-342900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08305" algn="l"/>
              </a:tabLst>
            </a:pPr>
            <a:r>
              <a:rPr lang="uk-UA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У чашці – молоко.</a:t>
            </a:r>
            <a:endParaRPr lang="ru-RU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uk-UA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Чи є у чашці молоко?</a:t>
            </a:r>
            <a:endParaRPr lang="ru-RU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uk-UA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У чашці немає молока.</a:t>
            </a:r>
            <a:endParaRPr lang="ru-RU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rtl="0">
              <a:spcAft>
                <a:spcPts val="1000"/>
              </a:spcAft>
              <a:buNone/>
              <a:tabLst>
                <a:tab pos="408305" algn="l"/>
              </a:tabLst>
            </a:pPr>
            <a:endParaRPr lang="ru-RU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6303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406</Words>
  <Application>Microsoft Office PowerPoint</Application>
  <PresentationFormat>Широкоэкранный</PresentationFormat>
  <Paragraphs>61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THERE IS SOME</vt:lpstr>
      <vt:lpstr>THERE IS SOME</vt:lpstr>
      <vt:lpstr>IS  THERE  ANY…?  </vt:lpstr>
      <vt:lpstr>NEGATIVE FORM</vt:lpstr>
      <vt:lpstr>THERE IS SOME</vt:lpstr>
      <vt:lpstr>IS  THERE  ANY…? </vt:lpstr>
      <vt:lpstr>IS  THERE  ANY…? </vt:lpstr>
      <vt:lpstr>Translate into English using structure there is some </vt:lpstr>
      <vt:lpstr>IS  THERE  ANY…? </vt:lpstr>
      <vt:lpstr>IS  THERE  ANY…?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THERE IS SOME</dc:title>
  <dc:creator>Lenovo Lenovo</dc:creator>
  <cp:lastModifiedBy>Lenovo Lenovo</cp:lastModifiedBy>
  <cp:revision>8</cp:revision>
  <dcterms:created xsi:type="dcterms:W3CDTF">2020-09-30T16:34:24Z</dcterms:created>
  <dcterms:modified xsi:type="dcterms:W3CDTF">2020-10-16T16:57:32Z</dcterms:modified>
</cp:coreProperties>
</file>