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5" r:id="rId4"/>
    <p:sldId id="258" r:id="rId5"/>
    <p:sldId id="260" r:id="rId6"/>
    <p:sldId id="262" r:id="rId7"/>
    <p:sldId id="263" r:id="rId8"/>
    <p:sldId id="257" r:id="rId9"/>
    <p:sldId id="264" r:id="rId10"/>
    <p:sldId id="265" r:id="rId11"/>
    <p:sldId id="266" r:id="rId12"/>
    <p:sldId id="270" r:id="rId13"/>
    <p:sldId id="271" r:id="rId14"/>
    <p:sldId id="272" r:id="rId15"/>
    <p:sldId id="286" r:id="rId16"/>
    <p:sldId id="287" r:id="rId17"/>
    <p:sldId id="288" r:id="rId18"/>
    <p:sldId id="273" r:id="rId19"/>
    <p:sldId id="274" r:id="rId20"/>
    <p:sldId id="275" r:id="rId21"/>
    <p:sldId id="25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10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3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15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8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87-2CE0-4AB7-999C-C8661E8E253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D8025C-6717-4378-9A2B-6F0D1EE1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303" y="2514600"/>
            <a:ext cx="10045337" cy="405601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Тема 3.</a:t>
            </a:r>
            <a:r>
              <a:rPr lang="uk-UA" dirty="0" smtClean="0"/>
              <a:t> </a:t>
            </a:r>
            <a:r>
              <a:rPr lang="uk-UA" dirty="0"/>
              <a:t>Психологічні характеристики провідних клієнтських груп та психологічні особливості впливу екстремальних умов на життєдіяльність людей, психологічна допомога у практиці соціальної роботи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1" y="624110"/>
            <a:ext cx="9767252" cy="128089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Об’єктивні</a:t>
            </a:r>
            <a:r>
              <a:rPr lang="ru-RU" b="1" dirty="0"/>
              <a:t> </a:t>
            </a:r>
            <a:r>
              <a:rPr lang="ru-RU" b="1" dirty="0" err="1"/>
              <a:t>чинники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викликають</a:t>
            </a:r>
            <a:r>
              <a:rPr lang="ru-RU" b="1" dirty="0"/>
              <a:t> стан </a:t>
            </a:r>
            <a:r>
              <a:rPr lang="ru-RU" b="1" dirty="0" err="1"/>
              <a:t>напруги</a:t>
            </a:r>
            <a:r>
              <a:rPr lang="ru-RU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909" y="2133600"/>
            <a:ext cx="10276703" cy="3777622"/>
          </a:xfrm>
        </p:spPr>
        <p:txBody>
          <a:bodyPr>
            <a:normAutofit/>
          </a:bodyPr>
          <a:lstStyle/>
          <a:p>
            <a:r>
              <a:rPr lang="ru-RU" sz="2400" dirty="0" err="1"/>
              <a:t>підвищене</a:t>
            </a:r>
            <a:r>
              <a:rPr lang="ru-RU" sz="2400" dirty="0"/>
              <a:t> </a:t>
            </a:r>
            <a:r>
              <a:rPr lang="ru-RU" sz="2400" dirty="0" err="1" smtClean="0"/>
              <a:t>навантаження</a:t>
            </a:r>
            <a:r>
              <a:rPr lang="ru-RU" sz="2400" dirty="0" smtClean="0"/>
              <a:t>;</a:t>
            </a:r>
            <a:endParaRPr lang="en-US" sz="2400" dirty="0"/>
          </a:p>
          <a:p>
            <a:r>
              <a:rPr lang="ru-RU" sz="2400" dirty="0" err="1" smtClean="0"/>
              <a:t>вихід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комфортної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прийнятної</a:t>
            </a:r>
            <a:r>
              <a:rPr lang="ru-RU" sz="2400" dirty="0"/>
              <a:t> для </a:t>
            </a:r>
            <a:r>
              <a:rPr lang="ru-RU" sz="2400" dirty="0" err="1"/>
              <a:t>даного</a:t>
            </a:r>
            <a:r>
              <a:rPr lang="ru-RU" sz="2400" dirty="0"/>
              <a:t> </a:t>
            </a:r>
            <a:r>
              <a:rPr lang="ru-RU" sz="2400" dirty="0" err="1"/>
              <a:t>суб'єкта</a:t>
            </a:r>
            <a:r>
              <a:rPr lang="ru-RU" sz="2400" dirty="0"/>
              <a:t> </a:t>
            </a:r>
            <a:r>
              <a:rPr lang="ru-RU" sz="2400" dirty="0" err="1"/>
              <a:t>інтенсивності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зовнішнім</a:t>
            </a:r>
            <a:r>
              <a:rPr lang="ru-RU" sz="2400" dirty="0"/>
              <a:t> </a:t>
            </a:r>
            <a:r>
              <a:rPr lang="ru-RU" sz="2400" dirty="0" err="1" smtClean="0"/>
              <a:t>середовищем</a:t>
            </a:r>
            <a:r>
              <a:rPr lang="ru-RU" sz="2400" dirty="0" smtClean="0"/>
              <a:t>;</a:t>
            </a:r>
            <a:endParaRPr lang="en-US" sz="2400" dirty="0"/>
          </a:p>
          <a:p>
            <a:r>
              <a:rPr lang="ru-RU" sz="2400" dirty="0" err="1" smtClean="0"/>
              <a:t>перешкоди</a:t>
            </a:r>
            <a:r>
              <a:rPr lang="ru-RU" sz="2400" dirty="0" smtClean="0"/>
              <a:t> </a:t>
            </a:r>
            <a:r>
              <a:rPr lang="ru-RU" sz="2400" dirty="0"/>
              <a:t>на шляху </a:t>
            </a:r>
            <a:r>
              <a:rPr lang="ru-RU" sz="2400" dirty="0" err="1"/>
              <a:t>задоволення</a:t>
            </a:r>
            <a:r>
              <a:rPr lang="ru-RU" sz="2400" dirty="0"/>
              <a:t> потреб, </a:t>
            </a:r>
            <a:r>
              <a:rPr lang="ru-RU" sz="2400" dirty="0" err="1"/>
              <a:t>досягнення</a:t>
            </a:r>
            <a:r>
              <a:rPr lang="ru-RU" sz="2400" dirty="0"/>
              <a:t> мети та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;</a:t>
            </a:r>
            <a:endParaRPr lang="en-US" sz="2400" dirty="0"/>
          </a:p>
          <a:p>
            <a:r>
              <a:rPr lang="ru-RU" sz="2400" dirty="0" err="1" smtClean="0"/>
              <a:t>фізичні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психічні</a:t>
            </a:r>
            <a:r>
              <a:rPr lang="ru-RU" sz="2400" dirty="0"/>
              <a:t> </a:t>
            </a:r>
            <a:r>
              <a:rPr lang="ru-RU" sz="2400" dirty="0" err="1"/>
              <a:t>травми</a:t>
            </a:r>
            <a:r>
              <a:rPr lang="ru-RU" sz="2400" dirty="0"/>
              <a:t>, </a:t>
            </a:r>
            <a:r>
              <a:rPr lang="ru-RU" sz="2400" dirty="0" err="1"/>
              <a:t>тривога</a:t>
            </a:r>
            <a:r>
              <a:rPr lang="ru-RU" sz="2400" dirty="0"/>
              <a:t> за долю </a:t>
            </a:r>
            <a:r>
              <a:rPr lang="ru-RU" sz="2400" dirty="0" err="1"/>
              <a:t>близьких</a:t>
            </a:r>
            <a:r>
              <a:rPr lang="ru-RU" sz="2400" dirty="0"/>
              <a:t>, </a:t>
            </a:r>
            <a:r>
              <a:rPr lang="ru-RU" sz="2400" dirty="0" err="1" smtClean="0"/>
              <a:t>втрата</a:t>
            </a:r>
            <a:r>
              <a:rPr lang="ru-RU" sz="2400" dirty="0" smtClean="0"/>
              <a:t> </a:t>
            </a:r>
            <a:r>
              <a:rPr lang="ru-RU" sz="2400" dirty="0" err="1"/>
              <a:t>близьких</a:t>
            </a:r>
            <a:r>
              <a:rPr lang="ru-RU" sz="2400" dirty="0"/>
              <a:t> людей, </a:t>
            </a:r>
            <a:r>
              <a:rPr lang="ru-RU" sz="2400" dirty="0" err="1"/>
              <a:t>позбавлення</a:t>
            </a:r>
            <a:r>
              <a:rPr lang="ru-RU" sz="2400" dirty="0"/>
              <a:t> умов, </a:t>
            </a:r>
            <a:r>
              <a:rPr lang="ru-RU" sz="2400" dirty="0" err="1"/>
              <a:t>необхідних</a:t>
            </a:r>
            <a:r>
              <a:rPr lang="ru-RU" sz="2400" dirty="0"/>
              <a:t> для </a:t>
            </a:r>
            <a:r>
              <a:rPr lang="ru-RU" sz="2400" dirty="0" err="1"/>
              <a:t>нормальної</a:t>
            </a:r>
            <a:r>
              <a:rPr lang="ru-RU" sz="2400" dirty="0"/>
              <a:t> </a:t>
            </a:r>
            <a:r>
              <a:rPr lang="ru-RU" sz="2400" dirty="0" err="1"/>
              <a:t>життєдіяльності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для </a:t>
            </a:r>
            <a:r>
              <a:rPr lang="ru-RU" sz="2400" dirty="0" err="1"/>
              <a:t>повноцінної</a:t>
            </a:r>
            <a:r>
              <a:rPr lang="ru-RU" sz="2400" dirty="0"/>
              <a:t> </a:t>
            </a:r>
            <a:r>
              <a:rPr lang="ru-RU" sz="2400" dirty="0" err="1"/>
              <a:t>самореалізації</a:t>
            </a:r>
            <a:r>
              <a:rPr lang="ru-RU" sz="2400" dirty="0"/>
              <a:t>, </a:t>
            </a:r>
            <a:r>
              <a:rPr lang="ru-RU" sz="2400" dirty="0" err="1"/>
              <a:t>розкриття</a:t>
            </a:r>
            <a:r>
              <a:rPr lang="ru-RU" sz="2400" dirty="0"/>
              <a:t> </a:t>
            </a:r>
            <a:r>
              <a:rPr lang="ru-RU" sz="2400" dirty="0" err="1" smtClean="0"/>
              <a:t>потенціалу</a:t>
            </a:r>
            <a:r>
              <a:rPr lang="ru-RU" sz="2400" dirty="0" smtClean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5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624110"/>
            <a:ext cx="9845629" cy="12808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Класифікація</a:t>
            </a:r>
            <a:r>
              <a:rPr lang="ru-RU" b="1" dirty="0" smtClean="0"/>
              <a:t> криз: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Кризи</a:t>
            </a:r>
            <a:r>
              <a:rPr lang="ru-RU" b="1" dirty="0" smtClean="0"/>
              <a:t> </a:t>
            </a:r>
            <a:r>
              <a:rPr lang="ru-RU" b="1" dirty="0" err="1"/>
              <a:t>становлення</a:t>
            </a:r>
            <a:r>
              <a:rPr lang="ru-RU" b="1" dirty="0"/>
              <a:t> </a:t>
            </a:r>
            <a:r>
              <a:rPr lang="ru-RU" b="1" dirty="0" err="1" smtClean="0"/>
              <a:t>особистості</a:t>
            </a:r>
            <a:r>
              <a:rPr lang="ru-RU" b="1" dirty="0" smtClean="0"/>
              <a:t> («криза </a:t>
            </a:r>
            <a:r>
              <a:rPr lang="ru-RU" b="1" dirty="0" err="1" smtClean="0"/>
              <a:t>зустрічі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старістю</a:t>
            </a:r>
            <a:r>
              <a:rPr lang="ru-RU" b="1" dirty="0" smtClean="0"/>
              <a:t>»)</a:t>
            </a:r>
            <a:br>
              <a:rPr lang="ru-RU" b="1" dirty="0" smtClean="0"/>
            </a:br>
            <a:r>
              <a:rPr lang="ru-RU" b="1" dirty="0" err="1"/>
              <a:t>Кризи</a:t>
            </a:r>
            <a:r>
              <a:rPr lang="ru-RU" b="1" dirty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/>
              <a:t>Термінальні</a:t>
            </a:r>
            <a:r>
              <a:rPr lang="ru-RU" b="1" dirty="0"/>
              <a:t> </a:t>
            </a:r>
            <a:r>
              <a:rPr lang="ru-RU" b="1" dirty="0" err="1" smtClean="0"/>
              <a:t>кризи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/>
              <a:t>Кризи</a:t>
            </a:r>
            <a:r>
              <a:rPr lang="ru-RU" b="1" dirty="0"/>
              <a:t> </a:t>
            </a:r>
            <a:r>
              <a:rPr lang="ru-RU" b="1" dirty="0" err="1"/>
              <a:t>значущих</a:t>
            </a:r>
            <a:r>
              <a:rPr lang="ru-RU" b="1" dirty="0"/>
              <a:t> </a:t>
            </a:r>
            <a:r>
              <a:rPr lang="ru-RU" b="1" dirty="0" err="1"/>
              <a:t>відносин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Кризи</a:t>
            </a:r>
            <a:r>
              <a:rPr lang="ru-RU" b="1" dirty="0" smtClean="0"/>
              <a:t> </a:t>
            </a:r>
            <a:r>
              <a:rPr lang="ru-RU" b="1" dirty="0" err="1"/>
              <a:t>особистісної</a:t>
            </a:r>
            <a:r>
              <a:rPr lang="ru-RU" b="1" dirty="0"/>
              <a:t> </a:t>
            </a:r>
            <a:r>
              <a:rPr lang="ru-RU" b="1" dirty="0" err="1" smtClean="0"/>
              <a:t>автономії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/>
              <a:t>Кризи</a:t>
            </a:r>
            <a:r>
              <a:rPr lang="ru-RU" b="1" dirty="0"/>
              <a:t> </a:t>
            </a:r>
            <a:r>
              <a:rPr lang="ru-RU" b="1" dirty="0" err="1" smtClean="0"/>
              <a:t>самореалізації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/>
              <a:t>Кризи</a:t>
            </a:r>
            <a:r>
              <a:rPr lang="ru-RU" b="1" dirty="0"/>
              <a:t> </a:t>
            </a:r>
            <a:r>
              <a:rPr lang="ru-RU" b="1" dirty="0" err="1"/>
              <a:t>життєвих</a:t>
            </a:r>
            <a:r>
              <a:rPr lang="ru-RU" b="1" dirty="0"/>
              <a:t> </a:t>
            </a:r>
            <a:r>
              <a:rPr lang="ru-RU" b="1" dirty="0" err="1" smtClean="0"/>
              <a:t>помилок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1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Кризове</a:t>
            </a:r>
            <a:r>
              <a:rPr lang="ru-RU" b="1" dirty="0"/>
              <a:t> </a:t>
            </a:r>
            <a:r>
              <a:rPr lang="ru-RU" b="1" dirty="0" err="1"/>
              <a:t>втручання</a:t>
            </a:r>
            <a:r>
              <a:rPr lang="ru-RU" b="1" dirty="0"/>
              <a:t> (</a:t>
            </a:r>
            <a:r>
              <a:rPr lang="ru-RU" b="1" dirty="0" err="1"/>
              <a:t>інтервенція</a:t>
            </a:r>
            <a:r>
              <a:rPr lang="ru-RU" b="1" dirty="0"/>
              <a:t>) </a:t>
            </a:r>
            <a:r>
              <a:rPr lang="ru-RU" dirty="0" err="1" smtClean="0"/>
              <a:t>екстрена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невідкладна</a:t>
            </a:r>
            <a:r>
              <a:rPr lang="ru-RU" dirty="0"/>
              <a:t>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адаптивного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,</a:t>
            </a:r>
            <a:r>
              <a:rPr lang="uk-UA" dirty="0"/>
              <a:t>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/>
              <a:t>психопатології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негативної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травматичної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4" y="3683726"/>
            <a:ext cx="5543006" cy="3174274"/>
          </a:xfrm>
        </p:spPr>
      </p:pic>
    </p:spTree>
    <p:extLst>
      <p:ext uri="{BB962C8B-B14F-4D97-AF65-F5344CB8AC3E}">
        <p14:creationId xmlns:p14="http://schemas.microsoft.com/office/powerpoint/2010/main" val="128718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05840"/>
            <a:ext cx="8915400" cy="490538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«глухого кута» до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плюралістичності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6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177" y="624110"/>
            <a:ext cx="9597435" cy="528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Телефонне</a:t>
            </a:r>
            <a:r>
              <a:rPr lang="ru-RU" sz="2400" b="1" dirty="0"/>
              <a:t> </a:t>
            </a:r>
            <a:r>
              <a:rPr lang="ru-RU" sz="2400" b="1" dirty="0" err="1"/>
              <a:t>консультування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 smtClean="0"/>
              <a:t>телефонна</a:t>
            </a:r>
            <a:r>
              <a:rPr lang="ru-RU" sz="2400" dirty="0" smtClean="0"/>
              <a:t> </a:t>
            </a:r>
            <a:r>
              <a:rPr lang="ru-RU" sz="2400" dirty="0" err="1"/>
              <a:t>допомога</a:t>
            </a:r>
            <a:r>
              <a:rPr lang="ru-RU" sz="2400" dirty="0"/>
              <a:t> для людей в </a:t>
            </a:r>
            <a:r>
              <a:rPr lang="ru-RU" sz="2400" dirty="0" err="1"/>
              <a:t>кризовому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. В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, </a:t>
            </a:r>
            <a:r>
              <a:rPr lang="ru-RU" sz="2400" dirty="0" err="1"/>
              <a:t>сповненому</a:t>
            </a:r>
            <a:r>
              <a:rPr lang="ru-RU" sz="2400" dirty="0"/>
              <a:t> </a:t>
            </a:r>
            <a:r>
              <a:rPr lang="ru-RU" sz="2400" dirty="0" err="1"/>
              <a:t>стресів</a:t>
            </a:r>
            <a:r>
              <a:rPr lang="ru-RU" sz="2400" dirty="0"/>
              <a:t> та </a:t>
            </a:r>
            <a:r>
              <a:rPr lang="ru-RU" sz="2400" dirty="0" err="1"/>
              <a:t>емоційної</a:t>
            </a:r>
            <a:r>
              <a:rPr lang="ru-RU" sz="2400" dirty="0"/>
              <a:t> </a:t>
            </a:r>
            <a:r>
              <a:rPr lang="ru-RU" sz="2400" dirty="0" err="1"/>
              <a:t>напруженості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викликають</a:t>
            </a:r>
            <a:r>
              <a:rPr lang="ru-RU" sz="2400" dirty="0"/>
              <a:t> </a:t>
            </a:r>
            <a:r>
              <a:rPr lang="ru-RU" sz="2400" dirty="0" err="1"/>
              <a:t>кризові</a:t>
            </a:r>
            <a:r>
              <a:rPr lang="ru-RU" sz="2400" dirty="0"/>
              <a:t> </a:t>
            </a:r>
            <a:r>
              <a:rPr lang="ru-RU" sz="2400" dirty="0" err="1"/>
              <a:t>стани</a:t>
            </a:r>
            <a:r>
              <a:rPr lang="ru-RU" sz="2400" dirty="0"/>
              <a:t> та </a:t>
            </a:r>
            <a:r>
              <a:rPr lang="ru-RU" sz="2400" dirty="0" err="1"/>
              <a:t>суїцидальні</a:t>
            </a:r>
            <a:r>
              <a:rPr lang="ru-RU" sz="2400" dirty="0"/>
              <a:t> </a:t>
            </a:r>
            <a:r>
              <a:rPr lang="ru-RU" sz="2400" dirty="0" err="1" smtClean="0"/>
              <a:t>тенденції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2390503"/>
            <a:ext cx="5953125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1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0"/>
            <a:ext cx="5441244" cy="65362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0" y="0"/>
            <a:ext cx="6513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2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624109"/>
            <a:ext cx="5179660" cy="60476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0" y="0"/>
            <a:ext cx="6039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266700"/>
            <a:ext cx="4954588" cy="6292144"/>
          </a:xfrm>
        </p:spPr>
      </p:pic>
    </p:spTree>
    <p:extLst>
      <p:ext uri="{BB962C8B-B14F-4D97-AF65-F5344CB8AC3E}">
        <p14:creationId xmlns:p14="http://schemas.microsoft.com/office/powerpoint/2010/main" val="302256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Індивідуальна соціально-психологічна робота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Методика </a:t>
            </a:r>
            <a:r>
              <a:rPr lang="ru-RU" dirty="0" err="1"/>
              <a:t>вирішення</a:t>
            </a:r>
            <a:r>
              <a:rPr lang="ru-RU" dirty="0"/>
              <a:t> проблем </a:t>
            </a:r>
            <a:r>
              <a:rPr lang="ru-RU" dirty="0" smtClean="0"/>
              <a:t>(</a:t>
            </a:r>
            <a:r>
              <a:rPr lang="uk-UA" dirty="0" smtClean="0"/>
              <a:t>X</a:t>
            </a:r>
            <a:r>
              <a:rPr lang="ru-RU" dirty="0" smtClean="0"/>
              <a:t>.</a:t>
            </a:r>
            <a:r>
              <a:rPr lang="ru-RU" dirty="0" err="1" smtClean="0"/>
              <a:t>Перлман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Психосоціальний</a:t>
            </a:r>
            <a:r>
              <a:rPr lang="ru-RU" dirty="0" smtClean="0"/>
              <a:t> метод (</a:t>
            </a:r>
            <a:r>
              <a:rPr lang="ru-RU" dirty="0" err="1" smtClean="0"/>
              <a:t>Ф.Холліс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Метод </a:t>
            </a:r>
            <a:r>
              <a:rPr lang="ru-RU" dirty="0" err="1" smtClean="0"/>
              <a:t>психологічного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(Ранка)</a:t>
            </a:r>
          </a:p>
          <a:p>
            <a:r>
              <a:rPr lang="ru-RU" dirty="0" err="1" smtClean="0"/>
              <a:t>Кризово-орієнтований</a:t>
            </a:r>
            <a:r>
              <a:rPr lang="ru-RU" dirty="0" smtClean="0"/>
              <a:t> метод</a:t>
            </a:r>
          </a:p>
          <a:p>
            <a:r>
              <a:rPr lang="ru-RU" dirty="0" err="1" smtClean="0"/>
              <a:t>Раціональний</a:t>
            </a:r>
            <a:r>
              <a:rPr lang="ru-RU" dirty="0" smtClean="0"/>
              <a:t> метод (</a:t>
            </a:r>
            <a:r>
              <a:rPr lang="ru-RU" dirty="0" err="1" smtClean="0"/>
              <a:t>Г.Вернер</a:t>
            </a:r>
            <a:r>
              <a:rPr lang="ru-RU" dirty="0" smtClean="0"/>
              <a:t>)</a:t>
            </a:r>
          </a:p>
          <a:p>
            <a:r>
              <a:rPr lang="uk-UA" dirty="0" smtClean="0"/>
              <a:t>Метод терапії реальністю (</a:t>
            </a:r>
            <a:r>
              <a:rPr lang="uk-UA" dirty="0" err="1"/>
              <a:t>В</a:t>
            </a:r>
            <a:r>
              <a:rPr lang="uk-UA" dirty="0" err="1" smtClean="0"/>
              <a:t>.Гласера</a:t>
            </a:r>
            <a:r>
              <a:rPr lang="uk-UA" dirty="0" smtClean="0"/>
              <a:t>)</a:t>
            </a:r>
          </a:p>
          <a:p>
            <a:r>
              <a:rPr lang="ru-RU" dirty="0" err="1" smtClean="0"/>
              <a:t>Ігрова</a:t>
            </a:r>
            <a:r>
              <a:rPr lang="ru-RU" dirty="0" smtClean="0"/>
              <a:t> </a:t>
            </a:r>
            <a:r>
              <a:rPr lang="ru-RU" dirty="0" err="1" smtClean="0"/>
              <a:t>терапія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Психодрама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ru-RU" dirty="0" err="1"/>
              <a:t>відрази</a:t>
            </a:r>
            <a:r>
              <a:rPr lang="ru-RU" dirty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04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Групова соціально-психологічна робота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0" y="2133600"/>
            <a:ext cx="9858692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соціологічні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спостере­ження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соціально-психологічна</a:t>
            </a:r>
            <a:r>
              <a:rPr lang="ru-RU" dirty="0" smtClean="0"/>
              <a:t> </a:t>
            </a:r>
            <a:r>
              <a:rPr lang="ru-RU" dirty="0" err="1" smtClean="0"/>
              <a:t>діагностика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навіювання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інфор­мування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гуманізація</a:t>
            </a:r>
            <a:r>
              <a:rPr lang="ru-RU" dirty="0" smtClean="0"/>
              <a:t> </a:t>
            </a:r>
            <a:r>
              <a:rPr lang="ru-RU" dirty="0"/>
              <a:t>умов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самовиховання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терапія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терапевтичні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(</a:t>
            </a:r>
            <a:r>
              <a:rPr lang="ru-RU" dirty="0" err="1" smtClean="0"/>
              <a:t>групи</a:t>
            </a:r>
            <a:r>
              <a:rPr lang="ru-RU" dirty="0" smtClean="0"/>
              <a:t>) </a:t>
            </a:r>
            <a:r>
              <a:rPr lang="ru-RU" dirty="0" err="1" smtClean="0"/>
              <a:t>залежних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постраждалих</a:t>
            </a:r>
            <a:r>
              <a:rPr lang="ru-RU" dirty="0" smtClean="0"/>
              <a:t> –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групова</a:t>
            </a:r>
            <a:r>
              <a:rPr lang="ru-RU" dirty="0" smtClean="0"/>
              <a:t> робота,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самодопомоги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1097" cy="360534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7" y="0"/>
            <a:ext cx="5590903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582"/>
            <a:ext cx="6601097" cy="3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0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РЕТ (</a:t>
            </a:r>
            <a:r>
              <a:rPr lang="ru-RU" b="1" dirty="0" err="1"/>
              <a:t>раціонально-емоційна</a:t>
            </a:r>
            <a:r>
              <a:rPr lang="ru-RU" b="1" dirty="0"/>
              <a:t> </a:t>
            </a:r>
            <a:r>
              <a:rPr lang="ru-RU" b="1" dirty="0" err="1"/>
              <a:t>терапія</a:t>
            </a:r>
            <a:r>
              <a:rPr lang="ru-RU" b="1" dirty="0"/>
              <a:t>), </a:t>
            </a:r>
            <a:r>
              <a:rPr lang="ru-RU" b="1" dirty="0" smtClean="0"/>
              <a:t>Альберт </a:t>
            </a:r>
            <a:r>
              <a:rPr lang="ru-RU" b="1" dirty="0" err="1"/>
              <a:t>Елліс</a:t>
            </a:r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337" y="2133600"/>
            <a:ext cx="10603275" cy="3777622"/>
          </a:xfrm>
        </p:spPr>
        <p:txBody>
          <a:bodyPr/>
          <a:lstStyle/>
          <a:p>
            <a:r>
              <a:rPr lang="uk-UA" dirty="0"/>
              <a:t>Бесіда</a:t>
            </a:r>
            <a:endParaRPr lang="en-US" dirty="0"/>
          </a:p>
          <a:p>
            <a:r>
              <a:rPr lang="uk-UA" dirty="0"/>
              <a:t>Опитування (тест)</a:t>
            </a:r>
            <a:endParaRPr lang="en-US" dirty="0"/>
          </a:p>
          <a:p>
            <a:r>
              <a:rPr lang="uk-UA" dirty="0"/>
              <a:t>Консультування</a:t>
            </a:r>
            <a:endParaRPr lang="en-US" dirty="0"/>
          </a:p>
          <a:p>
            <a:r>
              <a:rPr lang="uk-UA" dirty="0"/>
              <a:t>Вправи</a:t>
            </a:r>
            <a:endParaRPr lang="en-US" dirty="0"/>
          </a:p>
          <a:p>
            <a:r>
              <a:rPr lang="uk-UA" dirty="0"/>
              <a:t>Робота з родичами</a:t>
            </a:r>
            <a:endParaRPr lang="en-US" dirty="0"/>
          </a:p>
          <a:p>
            <a:r>
              <a:rPr lang="uk-UA" dirty="0"/>
              <a:t>Музикотерапія</a:t>
            </a:r>
            <a:endParaRPr lang="en-US" dirty="0"/>
          </a:p>
          <a:p>
            <a:r>
              <a:rPr lang="uk-UA" dirty="0" err="1"/>
              <a:t>Бібліотерапія</a:t>
            </a:r>
            <a:endParaRPr lang="en-US" dirty="0"/>
          </a:p>
          <a:p>
            <a:r>
              <a:rPr lang="uk-UA" dirty="0"/>
              <a:t>Карта бажань</a:t>
            </a:r>
            <a:endParaRPr lang="en-US" dirty="0"/>
          </a:p>
          <a:p>
            <a:r>
              <a:rPr lang="uk-UA" dirty="0"/>
              <a:t>Герб родини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77" y="1818277"/>
            <a:ext cx="2540000" cy="351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8" y="3108960"/>
            <a:ext cx="5251268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Тема 4. </a:t>
            </a:r>
            <a:r>
              <a:rPr lang="ru-RU" b="1" dirty="0" err="1"/>
              <a:t>Консультування</a:t>
            </a:r>
            <a:r>
              <a:rPr lang="ru-RU" b="1" dirty="0"/>
              <a:t> в </a:t>
            </a:r>
            <a:r>
              <a:rPr lang="ru-RU" b="1" dirty="0" err="1"/>
              <a:t>соціальній</a:t>
            </a:r>
            <a:r>
              <a:rPr lang="ru-RU" b="1" dirty="0"/>
              <a:t> </a:t>
            </a:r>
            <a:r>
              <a:rPr lang="ru-RU" b="1" dirty="0" err="1"/>
              <a:t>роботі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err="1"/>
              <a:t>Складові</a:t>
            </a:r>
            <a:r>
              <a:rPr lang="ru-RU" sz="2800" b="1" dirty="0"/>
              <a:t> </a:t>
            </a:r>
            <a:r>
              <a:rPr lang="ru-RU" sz="2800" b="1" dirty="0" err="1"/>
              <a:t>консультування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pPr>
              <a:buAutoNum type="arabicParenR"/>
            </a:pPr>
            <a:r>
              <a:rPr lang="ru-RU" sz="2800" dirty="0" err="1" smtClean="0"/>
              <a:t>особистість</a:t>
            </a:r>
            <a:r>
              <a:rPr lang="ru-RU" sz="2800" dirty="0" smtClean="0"/>
              <a:t> </a:t>
            </a:r>
            <a:r>
              <a:rPr lang="ru-RU" sz="2800" dirty="0" err="1"/>
              <a:t>клієнта</a:t>
            </a:r>
            <a:r>
              <a:rPr lang="ru-RU" sz="2800" dirty="0"/>
              <a:t> і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переживання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buAutoNum type="arabicParenR"/>
            </a:pPr>
            <a:r>
              <a:rPr lang="ru-RU" sz="2800" dirty="0" smtClean="0"/>
              <a:t> </a:t>
            </a:r>
            <a:r>
              <a:rPr lang="ru-RU" sz="2800" dirty="0" err="1"/>
              <a:t>особистість</a:t>
            </a:r>
            <a:r>
              <a:rPr lang="ru-RU" sz="2800" dirty="0"/>
              <a:t> консультанта; </a:t>
            </a:r>
            <a:endParaRPr lang="ru-RU" sz="2800" dirty="0" smtClean="0"/>
          </a:p>
          <a:p>
            <a:pPr>
              <a:buAutoNum type="arabicParenR"/>
            </a:pPr>
            <a:r>
              <a:rPr lang="ru-RU" sz="2800" dirty="0" err="1" smtClean="0"/>
              <a:t>взаємовідносини</a:t>
            </a:r>
            <a:r>
              <a:rPr lang="ru-RU" sz="2800" dirty="0" smtClean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клієнтом</a:t>
            </a:r>
            <a:r>
              <a:rPr lang="ru-RU" sz="2800" dirty="0"/>
              <a:t> і консультантом; </a:t>
            </a:r>
            <a:endParaRPr lang="ru-RU" sz="2800" dirty="0" smtClean="0"/>
          </a:p>
          <a:p>
            <a:pPr>
              <a:buAutoNum type="arabicParenR"/>
            </a:pPr>
            <a:r>
              <a:rPr lang="ru-RU" sz="2800" dirty="0" err="1" smtClean="0"/>
              <a:t>процедури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методи</a:t>
            </a:r>
            <a:r>
              <a:rPr lang="ru-RU" sz="2800" dirty="0"/>
              <a:t>, </a:t>
            </a:r>
            <a:r>
              <a:rPr lang="ru-RU" sz="2800" dirty="0" err="1"/>
              <a:t>техніки</a:t>
            </a:r>
            <a:r>
              <a:rPr lang="ru-RU" sz="2800" dirty="0"/>
              <a:t>) </a:t>
            </a:r>
            <a:r>
              <a:rPr lang="ru-RU" sz="2800" dirty="0" err="1"/>
              <a:t>консультування</a:t>
            </a:r>
            <a:r>
              <a:rPr lang="ru-RU" sz="2800" dirty="0"/>
              <a:t>, </a:t>
            </a:r>
            <a:r>
              <a:rPr lang="ru-RU" sz="2800" dirty="0" err="1"/>
              <a:t>спрямовані</a:t>
            </a:r>
            <a:r>
              <a:rPr lang="ru-RU" sz="2800" dirty="0"/>
              <a:t> на </a:t>
            </a:r>
            <a:r>
              <a:rPr lang="ru-RU" sz="2800" dirty="0" err="1"/>
              <a:t>вирішення</a:t>
            </a:r>
            <a:r>
              <a:rPr lang="ru-RU" sz="2800" dirty="0"/>
              <a:t> проблем </a:t>
            </a:r>
            <a:r>
              <a:rPr lang="ru-RU" sz="2800" dirty="0" err="1"/>
              <a:t>клієнта</a:t>
            </a:r>
            <a:r>
              <a:rPr lang="ru-RU" sz="2800" dirty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49977"/>
            <a:ext cx="8915400" cy="4461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err="1" smtClean="0"/>
              <a:t>Основні</a:t>
            </a:r>
            <a:r>
              <a:rPr lang="ru-RU" sz="2800" b="1" dirty="0" smtClean="0"/>
              <a:t> </a:t>
            </a:r>
            <a:r>
              <a:rPr lang="ru-RU" sz="2800" b="1" dirty="0" err="1"/>
              <a:t>підходи</a:t>
            </a:r>
            <a:r>
              <a:rPr lang="ru-RU" sz="2800" b="1" dirty="0"/>
              <a:t> в </a:t>
            </a:r>
            <a:r>
              <a:rPr lang="ru-RU" sz="2800" b="1" dirty="0" err="1" smtClean="0"/>
              <a:t>консультуванні</a:t>
            </a:r>
            <a:r>
              <a:rPr lang="ru-RU" sz="2800" b="1" dirty="0" smtClean="0"/>
              <a:t>:</a:t>
            </a:r>
            <a:endParaRPr lang="en-US" sz="2800" b="1" dirty="0"/>
          </a:p>
          <a:p>
            <a:r>
              <a:rPr lang="ru-RU" sz="2800" dirty="0" smtClean="0"/>
              <a:t> </a:t>
            </a:r>
            <a:r>
              <a:rPr lang="ru-RU" sz="2800" b="1" i="1" dirty="0"/>
              <a:t>Проблемно-</a:t>
            </a:r>
            <a:r>
              <a:rPr lang="ru-RU" sz="2800" b="1" i="1" dirty="0" err="1"/>
              <a:t>орієнтоване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консультування</a:t>
            </a:r>
            <a:r>
              <a:rPr lang="ru-RU" sz="2800" b="1" i="1" dirty="0" smtClean="0"/>
              <a:t> - </a:t>
            </a:r>
            <a:r>
              <a:rPr lang="ru-RU" sz="2800" i="1" dirty="0" err="1" smtClean="0"/>
              <a:t>спрямоване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аналіз</a:t>
            </a:r>
            <a:r>
              <a:rPr lang="ru-RU" sz="2800" dirty="0"/>
              <a:t> </a:t>
            </a:r>
            <a:r>
              <a:rPr lang="ru-RU" sz="2800" dirty="0" err="1"/>
              <a:t>сутності</a:t>
            </a:r>
            <a:r>
              <a:rPr lang="ru-RU" sz="2800" dirty="0"/>
              <a:t> та </a:t>
            </a:r>
            <a:r>
              <a:rPr lang="ru-RU" sz="2800" dirty="0" err="1"/>
              <a:t>зовнішніх</a:t>
            </a:r>
            <a:r>
              <a:rPr lang="ru-RU" sz="2800" dirty="0"/>
              <a:t> причин </a:t>
            </a:r>
            <a:r>
              <a:rPr lang="ru-RU" sz="2800" dirty="0" err="1"/>
              <a:t>проблеми</a:t>
            </a:r>
            <a:r>
              <a:rPr lang="ru-RU" sz="2800" dirty="0"/>
              <a:t>, </a:t>
            </a:r>
            <a:r>
              <a:rPr lang="ru-RU" sz="2800" dirty="0" err="1"/>
              <a:t>пошук</a:t>
            </a:r>
            <a:r>
              <a:rPr lang="ru-RU" sz="2800" dirty="0"/>
              <a:t> </a:t>
            </a:r>
            <a:r>
              <a:rPr lang="ru-RU" sz="2800" dirty="0" err="1"/>
              <a:t>шляхів</a:t>
            </a:r>
            <a:r>
              <a:rPr lang="ru-RU" sz="2800" dirty="0"/>
              <a:t> </a:t>
            </a:r>
            <a:r>
              <a:rPr lang="ru-RU" sz="2800" dirty="0" err="1"/>
              <a:t>вирішення</a:t>
            </a:r>
            <a:r>
              <a:rPr lang="ru-RU" sz="2800" dirty="0"/>
              <a:t>.</a:t>
            </a:r>
            <a:endParaRPr lang="en-US" sz="2800" dirty="0"/>
          </a:p>
          <a:p>
            <a:r>
              <a:rPr lang="ru-RU" sz="2800" b="1" i="1" dirty="0" err="1" smtClean="0"/>
              <a:t>Особистісно-орієнтоване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консультування</a:t>
            </a:r>
            <a:r>
              <a:rPr lang="ru-RU" sz="2800" b="1" i="1" dirty="0" smtClean="0"/>
              <a:t> - </a:t>
            </a:r>
            <a:r>
              <a:rPr lang="ru-RU" sz="2800" dirty="0" err="1" smtClean="0"/>
              <a:t>аналіз</a:t>
            </a:r>
            <a:r>
              <a:rPr lang="ru-RU" sz="2800" dirty="0" smtClean="0"/>
              <a:t> </a:t>
            </a:r>
            <a:r>
              <a:rPr lang="ru-RU" sz="2800" dirty="0" err="1"/>
              <a:t>індивідуальних</a:t>
            </a:r>
            <a:r>
              <a:rPr lang="ru-RU" sz="2800" dirty="0"/>
              <a:t> причин </a:t>
            </a:r>
            <a:r>
              <a:rPr lang="ru-RU" sz="2800" dirty="0" err="1"/>
              <a:t>проблеми</a:t>
            </a:r>
            <a:r>
              <a:rPr lang="ru-RU" sz="2800" dirty="0"/>
              <a:t>, </a:t>
            </a:r>
            <a:r>
              <a:rPr lang="ru-RU" sz="2800" dirty="0" err="1"/>
              <a:t>деструктивних</a:t>
            </a:r>
            <a:r>
              <a:rPr lang="ru-RU" sz="2800" dirty="0"/>
              <a:t> </a:t>
            </a:r>
            <a:r>
              <a:rPr lang="ru-RU" sz="2800" dirty="0" err="1"/>
              <a:t>особистісних</a:t>
            </a:r>
            <a:r>
              <a:rPr lang="ru-RU" sz="2800" dirty="0"/>
              <a:t> </a:t>
            </a:r>
            <a:r>
              <a:rPr lang="ru-RU" sz="2800" dirty="0" err="1"/>
              <a:t>стереотипів</a:t>
            </a:r>
            <a:r>
              <a:rPr lang="ru-RU" sz="2800" dirty="0"/>
              <a:t> та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попередження</a:t>
            </a:r>
            <a:r>
              <a:rPr lang="ru-RU" sz="2800" dirty="0"/>
              <a:t> в </a:t>
            </a:r>
            <a:r>
              <a:rPr lang="ru-RU" sz="2800" dirty="0" err="1"/>
              <a:t>майбутньому</a:t>
            </a:r>
            <a:r>
              <a:rPr lang="ru-RU" sz="2800" dirty="0"/>
              <a:t>.</a:t>
            </a:r>
            <a:endParaRPr lang="en-US" sz="2800" dirty="0"/>
          </a:p>
          <a:p>
            <a:r>
              <a:rPr lang="ru-RU" sz="2800" b="1" i="1" dirty="0" err="1" smtClean="0"/>
              <a:t>Консультування</a:t>
            </a:r>
            <a:r>
              <a:rPr lang="ru-RU" sz="2800" b="1" i="1" dirty="0"/>
              <a:t>,</a:t>
            </a:r>
            <a:r>
              <a:rPr lang="ru-RU" sz="2800" dirty="0"/>
              <a:t> </a:t>
            </a:r>
            <a:r>
              <a:rPr lang="ru-RU" sz="2800" b="1" dirty="0" err="1"/>
              <a:t>орієнтоване</a:t>
            </a:r>
            <a:r>
              <a:rPr lang="ru-RU" sz="2800" b="1" dirty="0"/>
              <a:t> на </a:t>
            </a:r>
            <a:r>
              <a:rPr lang="ru-RU" sz="2800" b="1" dirty="0" err="1"/>
              <a:t>виявлення</a:t>
            </a:r>
            <a:r>
              <a:rPr lang="ru-RU" sz="2800" b="1" dirty="0"/>
              <a:t> </a:t>
            </a:r>
            <a:r>
              <a:rPr lang="ru-RU" sz="2800" b="1" dirty="0" err="1"/>
              <a:t>ресурсів</a:t>
            </a:r>
            <a:r>
              <a:rPr lang="ru-RU" sz="2800" b="1" dirty="0"/>
              <a:t> </a:t>
            </a:r>
            <a:r>
              <a:rPr lang="ru-RU" sz="2800" dirty="0"/>
              <a:t>для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77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84663"/>
            <a:ext cx="8915400" cy="45265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err="1"/>
              <a:t>О</a:t>
            </a:r>
            <a:r>
              <a:rPr lang="ru-RU" sz="2400" b="1" dirty="0" err="1" smtClean="0"/>
              <a:t>сновні</a:t>
            </a:r>
            <a:r>
              <a:rPr lang="ru-RU" sz="2400" b="1" dirty="0" smtClean="0"/>
              <a:t> </a:t>
            </a:r>
            <a:r>
              <a:rPr lang="ru-RU" sz="2400" b="1" dirty="0" err="1"/>
              <a:t>цілі</a:t>
            </a:r>
            <a:r>
              <a:rPr lang="ru-RU" sz="2400" b="1" dirty="0"/>
              <a:t> </a:t>
            </a:r>
            <a:r>
              <a:rPr lang="ru-RU" sz="2400" b="1" dirty="0" err="1"/>
              <a:t>консультування</a:t>
            </a:r>
            <a:r>
              <a:rPr lang="ru-RU" sz="2400" b="1" dirty="0"/>
              <a:t>:</a:t>
            </a:r>
            <a:endParaRPr lang="en-US" sz="2400" b="1" dirty="0"/>
          </a:p>
          <a:p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/>
              <a:t>ефективності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клієнтом</a:t>
            </a:r>
            <a:r>
              <a:rPr lang="ru-RU" sz="2400" dirty="0"/>
              <a:t> </a:t>
            </a:r>
            <a:r>
              <a:rPr lang="ru-RU" sz="2400" dirty="0" err="1"/>
              <a:t>власним</a:t>
            </a:r>
            <a:r>
              <a:rPr lang="ru-RU" sz="2400" dirty="0"/>
              <a:t> </a:t>
            </a:r>
            <a:r>
              <a:rPr lang="ru-RU" sz="2400" dirty="0" err="1"/>
              <a:t>життям</a:t>
            </a:r>
            <a:r>
              <a:rPr lang="ru-RU" sz="2400" dirty="0"/>
              <a:t>;</a:t>
            </a:r>
            <a:endParaRPr lang="en-US" sz="2400" dirty="0"/>
          </a:p>
          <a:p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/>
              <a:t>здатності</a:t>
            </a:r>
            <a:r>
              <a:rPr lang="ru-RU" sz="2400" dirty="0"/>
              <a:t> </a:t>
            </a:r>
            <a:r>
              <a:rPr lang="ru-RU" sz="2400" dirty="0" err="1"/>
              <a:t>клієнта</a:t>
            </a:r>
            <a:r>
              <a:rPr lang="ru-RU" sz="2400" dirty="0"/>
              <a:t>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проблемні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і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наявні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 err="1" smtClean="0"/>
              <a:t>допомога</a:t>
            </a:r>
            <a:r>
              <a:rPr lang="ru-RU" sz="2400" dirty="0" smtClean="0"/>
              <a:t> </a:t>
            </a:r>
            <a:r>
              <a:rPr lang="ru-RU" sz="2400" dirty="0" err="1"/>
              <a:t>людині</a:t>
            </a:r>
            <a:r>
              <a:rPr lang="ru-RU" sz="2400" dirty="0"/>
              <a:t> в </a:t>
            </a:r>
            <a:r>
              <a:rPr lang="ru-RU" sz="2400" dirty="0" err="1"/>
              <a:t>знаходженні</a:t>
            </a:r>
            <a:r>
              <a:rPr lang="ru-RU" sz="2400" dirty="0"/>
              <a:t> </a:t>
            </a:r>
            <a:r>
              <a:rPr lang="ru-RU" sz="2400" dirty="0" err="1"/>
              <a:t>якомога</a:t>
            </a:r>
            <a:r>
              <a:rPr lang="ru-RU" sz="2400" dirty="0"/>
              <a:t> </a:t>
            </a:r>
            <a:r>
              <a:rPr lang="ru-RU" sz="2400" dirty="0" err="1"/>
              <a:t>більшої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варіантів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, думок, </a:t>
            </a:r>
            <a:r>
              <a:rPr lang="ru-RU" sz="2400" dirty="0" err="1"/>
              <a:t>почуттів</a:t>
            </a:r>
            <a:r>
              <a:rPr lang="ru-RU" sz="2400" dirty="0"/>
              <a:t>, </a:t>
            </a:r>
            <a:r>
              <a:rPr lang="ru-RU" sz="2400" dirty="0" err="1"/>
              <a:t>вчинків</a:t>
            </a:r>
            <a:r>
              <a:rPr lang="ru-RU" sz="2400" dirty="0"/>
              <a:t> для </a:t>
            </a:r>
            <a:r>
              <a:rPr lang="ru-RU" sz="2400" dirty="0" err="1"/>
              <a:t>активної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з людьми і </a:t>
            </a:r>
            <a:r>
              <a:rPr lang="ru-RU" sz="2400" dirty="0" err="1"/>
              <a:t>групами</a:t>
            </a:r>
            <a:r>
              <a:rPr lang="ru-RU" sz="2400" dirty="0"/>
              <a:t> в </a:t>
            </a:r>
            <a:r>
              <a:rPr lang="ru-RU" sz="2400" dirty="0" err="1"/>
              <a:t>соціумі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/>
              <a:t>задоволеності</a:t>
            </a:r>
            <a:r>
              <a:rPr lang="ru-RU" sz="2400" dirty="0"/>
              <a:t> </a:t>
            </a:r>
            <a:r>
              <a:rPr lang="ru-RU" sz="2400" dirty="0" err="1"/>
              <a:t>життям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пов'язано</a:t>
            </a:r>
            <a:r>
              <a:rPr lang="ru-RU" sz="2400" dirty="0"/>
              <a:t> з </a:t>
            </a:r>
            <a:r>
              <a:rPr lang="ru-RU" sz="2400" dirty="0" err="1"/>
              <a:t>особистісним</a:t>
            </a:r>
            <a:r>
              <a:rPr lang="ru-RU" sz="2400" dirty="0"/>
              <a:t> </a:t>
            </a:r>
            <a:r>
              <a:rPr lang="ru-RU" sz="2400" dirty="0" err="1"/>
              <a:t>зростанням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розвитком</a:t>
            </a:r>
            <a:r>
              <a:rPr lang="ru-RU" sz="2400" dirty="0"/>
              <a:t> </a:t>
            </a:r>
            <a:r>
              <a:rPr lang="ru-RU" sz="2400" dirty="0" err="1"/>
              <a:t>навичок</a:t>
            </a:r>
            <a:r>
              <a:rPr lang="ru-RU" sz="2400" dirty="0"/>
              <a:t> </a:t>
            </a:r>
            <a:r>
              <a:rPr lang="ru-RU" sz="2400" dirty="0" err="1"/>
              <a:t>подолання</a:t>
            </a:r>
            <a:r>
              <a:rPr lang="ru-RU" sz="2400" dirty="0"/>
              <a:t> </a:t>
            </a:r>
            <a:r>
              <a:rPr lang="ru-RU" sz="2400" dirty="0" err="1"/>
              <a:t>труднощів</a:t>
            </a:r>
            <a:r>
              <a:rPr lang="ru-RU" sz="2400" dirty="0"/>
              <a:t>, </a:t>
            </a:r>
            <a:r>
              <a:rPr lang="ru-RU" sz="2400" dirty="0" err="1"/>
              <a:t>умінням</a:t>
            </a:r>
            <a:r>
              <a:rPr lang="ru-RU" sz="2400" dirty="0"/>
              <a:t> </a:t>
            </a:r>
            <a:r>
              <a:rPr lang="ru-RU" sz="2400" dirty="0" err="1"/>
              <a:t>зав'язувати</a:t>
            </a:r>
            <a:r>
              <a:rPr lang="ru-RU" sz="2400" dirty="0"/>
              <a:t> і </a:t>
            </a:r>
            <a:r>
              <a:rPr lang="ru-RU" sz="2400" dirty="0" err="1"/>
              <a:t>підтримувати</a:t>
            </a:r>
            <a:r>
              <a:rPr lang="ru-RU" sz="2400" dirty="0"/>
              <a:t> </a:t>
            </a:r>
            <a:r>
              <a:rPr lang="ru-RU" sz="2400" dirty="0" err="1"/>
              <a:t>міжособистісні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4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Дослідження проблем як методи консультування: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77440"/>
            <a:ext cx="8915400" cy="3533782"/>
          </a:xfrm>
        </p:spPr>
        <p:txBody>
          <a:bodyPr>
            <a:normAutofit/>
          </a:bodyPr>
          <a:lstStyle/>
          <a:p>
            <a:r>
              <a:rPr lang="ru-RU" sz="3200" dirty="0" err="1"/>
              <a:t>бесіда</a:t>
            </a:r>
            <a:r>
              <a:rPr lang="ru-RU" sz="3200" dirty="0"/>
              <a:t> (</a:t>
            </a:r>
            <a:r>
              <a:rPr lang="ru-RU" sz="3200" dirty="0" err="1"/>
              <a:t>інтерв'ю</a:t>
            </a:r>
            <a:r>
              <a:rPr lang="ru-RU" sz="3200" dirty="0"/>
              <a:t>), </a:t>
            </a:r>
            <a:endParaRPr lang="ru-RU" sz="3200" dirty="0" smtClean="0"/>
          </a:p>
          <a:p>
            <a:r>
              <a:rPr lang="ru-RU" sz="3200" dirty="0" err="1" smtClean="0"/>
              <a:t>спостереження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err="1" smtClean="0"/>
              <a:t>тестування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err="1" smtClean="0"/>
              <a:t>анкетування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err="1" smtClean="0"/>
              <a:t>біографічний</a:t>
            </a:r>
            <a:r>
              <a:rPr lang="ru-RU" sz="3200" dirty="0" smtClean="0"/>
              <a:t> </a:t>
            </a:r>
            <a:r>
              <a:rPr lang="ru-RU" sz="3200" dirty="0"/>
              <a:t>метод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737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Методи зняття емоційної напруги: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9246" y="2133600"/>
            <a:ext cx="9375366" cy="377762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вербальна</a:t>
            </a:r>
            <a:r>
              <a:rPr lang="ru-RU" dirty="0"/>
              <a:t> та </a:t>
            </a:r>
            <a:r>
              <a:rPr lang="ru-RU" dirty="0" err="1"/>
              <a:t>невербальна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дихальні</a:t>
            </a:r>
            <a:r>
              <a:rPr lang="ru-RU" dirty="0" smtClean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арт-</a:t>
            </a:r>
            <a:r>
              <a:rPr lang="ru-RU" dirty="0" err="1" smtClean="0"/>
              <a:t>терапія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400" b="1" dirty="0" err="1"/>
              <a:t>В</a:t>
            </a:r>
            <a:r>
              <a:rPr lang="ru-RU" sz="2400" b="1" dirty="0" err="1" smtClean="0"/>
              <a:t>изначення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пріоритетів</a:t>
            </a:r>
            <a:r>
              <a:rPr lang="ru-RU" sz="2400" b="1" dirty="0"/>
              <a:t> проблем і робота над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вирішенням</a:t>
            </a:r>
            <a:r>
              <a:rPr lang="ru-RU" sz="2400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Метод </a:t>
            </a:r>
            <a:r>
              <a:rPr lang="ru-RU" dirty="0" err="1" smtClean="0"/>
              <a:t>ранжування</a:t>
            </a:r>
            <a:r>
              <a:rPr lang="ru-RU" dirty="0" smtClean="0"/>
              <a:t> альтернатив</a:t>
            </a:r>
          </a:p>
          <a:p>
            <a:pPr marL="0" indent="0">
              <a:buNone/>
            </a:pPr>
            <a:r>
              <a:rPr lang="ru-RU" sz="2400" b="1" dirty="0" err="1" smtClean="0"/>
              <a:t>Психопрофілактика</a:t>
            </a:r>
            <a:endParaRPr lang="ru-RU" sz="2400" b="1" dirty="0" smtClean="0"/>
          </a:p>
          <a:p>
            <a:pPr marL="0" indent="0">
              <a:buNone/>
            </a:pPr>
            <a:r>
              <a:rPr lang="ru-RU" dirty="0" err="1" smtClean="0"/>
              <a:t>бібліотерапія</a:t>
            </a:r>
            <a:r>
              <a:rPr lang="ru-RU" dirty="0" smtClean="0"/>
              <a:t> , </a:t>
            </a:r>
          </a:p>
          <a:p>
            <a:pPr marL="0" indent="0">
              <a:buNone/>
            </a:pPr>
            <a:r>
              <a:rPr lang="ru-RU" dirty="0" err="1" smtClean="0"/>
              <a:t>тренінги</a:t>
            </a:r>
            <a:r>
              <a:rPr lang="ru-RU" dirty="0" smtClean="0"/>
              <a:t> </a:t>
            </a:r>
            <a:r>
              <a:rPr lang="ru-RU" dirty="0"/>
              <a:t>на теми: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 smtClean="0"/>
              <a:t>сексуальних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тайм-менеджмент у,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smtClean="0"/>
              <a:t>грошей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7135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44583"/>
            <a:ext cx="8915400" cy="59697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Особистісні</a:t>
            </a:r>
            <a:r>
              <a:rPr lang="ru-RU" b="1" dirty="0" smtClean="0"/>
              <a:t> та </a:t>
            </a:r>
            <a:r>
              <a:rPr lang="ru-RU" b="1" dirty="0" err="1" smtClean="0"/>
              <a:t>професійні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бути у </a:t>
            </a:r>
            <a:r>
              <a:rPr lang="ru-RU" b="1" dirty="0"/>
              <a:t>консультанта:</a:t>
            </a:r>
            <a:endParaRPr lang="en-US" b="1" dirty="0"/>
          </a:p>
          <a:p>
            <a:r>
              <a:rPr lang="ru-RU" dirty="0" err="1" smtClean="0"/>
              <a:t>емпатія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 err="1" smtClean="0"/>
              <a:t>гнучкість</a:t>
            </a:r>
            <a:r>
              <a:rPr lang="ru-RU" dirty="0" smtClean="0"/>
              <a:t> </a:t>
            </a:r>
            <a:r>
              <a:rPr lang="ru-RU" dirty="0"/>
              <a:t>(у </a:t>
            </a:r>
            <a:r>
              <a:rPr lang="ru-RU" dirty="0" err="1"/>
              <a:t>переконаннях</a:t>
            </a:r>
            <a:r>
              <a:rPr lang="ru-RU" dirty="0"/>
              <a:t>, </a:t>
            </a:r>
            <a:r>
              <a:rPr lang="ru-RU" dirty="0" err="1" smtClean="0"/>
              <a:t>емоційних</a:t>
            </a:r>
            <a:r>
              <a:rPr lang="ru-RU" dirty="0" smtClean="0"/>
              <a:t> </a:t>
            </a:r>
            <a:r>
              <a:rPr lang="ru-RU" dirty="0" err="1"/>
              <a:t>реакціях</a:t>
            </a:r>
            <a:r>
              <a:rPr lang="ru-RU" dirty="0"/>
              <a:t>, </a:t>
            </a:r>
            <a:r>
              <a:rPr lang="ru-RU" dirty="0" err="1" smtClean="0"/>
              <a:t>поведінці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  <a:endParaRPr lang="en-US" dirty="0"/>
          </a:p>
          <a:p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ініціативна</a:t>
            </a:r>
            <a:r>
              <a:rPr lang="ru-RU" dirty="0"/>
              <a:t> і продуктивна </a:t>
            </a:r>
            <a:r>
              <a:rPr lang="ru-RU" dirty="0" err="1"/>
              <a:t>особистісна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);</a:t>
            </a:r>
            <a:endParaRPr lang="en-US" dirty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рефлексії</a:t>
            </a:r>
            <a:r>
              <a:rPr lang="ru-RU" dirty="0"/>
              <a:t> (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самоаналізу</a:t>
            </a:r>
            <a:r>
              <a:rPr lang="ru-RU" dirty="0"/>
              <a:t>);</a:t>
            </a:r>
            <a:endParaRPr lang="en-US" dirty="0"/>
          </a:p>
          <a:p>
            <a:r>
              <a:rPr lang="ru-RU" dirty="0" err="1" smtClean="0"/>
              <a:t>доречне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адекватне</a:t>
            </a:r>
            <a:r>
              <a:rPr lang="ru-RU" dirty="0"/>
              <a:t>)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гумору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 err="1" smtClean="0"/>
              <a:t>націленість</a:t>
            </a:r>
            <a:r>
              <a:rPr lang="ru-RU" dirty="0" smtClean="0"/>
              <a:t> </a:t>
            </a:r>
            <a:r>
              <a:rPr lang="ru-RU" dirty="0"/>
              <a:t>на результат і </a:t>
            </a:r>
            <a:r>
              <a:rPr lang="ru-RU" dirty="0" err="1"/>
              <a:t>спрямованість</a:t>
            </a:r>
            <a:r>
              <a:rPr lang="ru-RU" dirty="0"/>
              <a:t> на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д</a:t>
            </a:r>
            <a:r>
              <a:rPr lang="ru-RU" dirty="0" err="1" smtClean="0"/>
              <a:t>елікатність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відкритістю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конкретність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комунікабельність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ініціативність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гуманність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доброзичливість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витримка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ерудиція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педагогічний</a:t>
            </a:r>
            <a:r>
              <a:rPr lang="ru-RU" dirty="0" smtClean="0"/>
              <a:t> такт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42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18903"/>
            <a:ext cx="8915400" cy="489231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 smtClean="0"/>
              <a:t>Професійно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шкідливими</a:t>
            </a:r>
            <a:r>
              <a:rPr lang="ru-RU" sz="2400" b="1" dirty="0" smtClean="0"/>
              <a:t> рисами консультанта є: </a:t>
            </a:r>
          </a:p>
          <a:p>
            <a:pPr>
              <a:buFontTx/>
              <a:buChar char="-"/>
            </a:pPr>
            <a:r>
              <a:rPr lang="ru-RU" sz="2400" dirty="0" err="1" smtClean="0"/>
              <a:t>авторитарність</a:t>
            </a:r>
            <a:r>
              <a:rPr lang="ru-RU" sz="2400" dirty="0" smtClean="0"/>
              <a:t> (</a:t>
            </a:r>
            <a:r>
              <a:rPr lang="ru-RU" sz="2400" dirty="0" err="1" smtClean="0"/>
              <a:t>деспотичність</a:t>
            </a:r>
            <a:r>
              <a:rPr lang="ru-RU" sz="2400" dirty="0" smtClean="0"/>
              <a:t>, </a:t>
            </a:r>
            <a:r>
              <a:rPr lang="ru-RU" sz="2400" dirty="0" err="1"/>
              <a:t>директивність</a:t>
            </a:r>
            <a:r>
              <a:rPr lang="ru-RU" sz="2400" dirty="0"/>
              <a:t>);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err="1" smtClean="0"/>
              <a:t>залежність</a:t>
            </a:r>
            <a:r>
              <a:rPr lang="ru-RU" sz="2400" dirty="0" smtClean="0"/>
              <a:t> </a:t>
            </a:r>
            <a:r>
              <a:rPr lang="ru-RU" sz="2400" dirty="0"/>
              <a:t>(як </a:t>
            </a:r>
            <a:r>
              <a:rPr lang="ru-RU" sz="2400" dirty="0" err="1"/>
              <a:t>особистісна</a:t>
            </a:r>
            <a:r>
              <a:rPr lang="ru-RU" sz="2400" dirty="0"/>
              <a:t> риса);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err="1" smtClean="0"/>
              <a:t>пасивність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безініціативність</a:t>
            </a:r>
            <a:r>
              <a:rPr lang="ru-RU" sz="2400" dirty="0"/>
              <a:t>);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err="1" smtClean="0"/>
              <a:t>замкнутість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закритість</a:t>
            </a:r>
            <a:r>
              <a:rPr lang="ru-RU" sz="2400" dirty="0"/>
              <a:t>);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err="1" smtClean="0"/>
              <a:t>схильність</a:t>
            </a:r>
            <a:r>
              <a:rPr lang="ru-RU" sz="2400" dirty="0" smtClean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для </a:t>
            </a:r>
            <a:r>
              <a:rPr lang="ru-RU" sz="2400" dirty="0" err="1"/>
              <a:t>задоволення</a:t>
            </a:r>
            <a:r>
              <a:rPr lang="ru-RU" sz="2400" dirty="0"/>
              <a:t> (</a:t>
            </a:r>
            <a:r>
              <a:rPr lang="ru-RU" sz="2400" dirty="0" err="1"/>
              <a:t>реалізації</a:t>
            </a:r>
            <a:r>
              <a:rPr lang="ru-RU" sz="2400" dirty="0"/>
              <a:t>)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smtClean="0"/>
              <a:t>потреб; </a:t>
            </a:r>
          </a:p>
          <a:p>
            <a:pPr>
              <a:buFontTx/>
              <a:buChar char="-"/>
            </a:pPr>
            <a:r>
              <a:rPr lang="ru-RU" sz="2400" dirty="0" err="1" smtClean="0"/>
              <a:t>невміння</a:t>
            </a:r>
            <a:r>
              <a:rPr lang="ru-RU" sz="2400" dirty="0" smtClean="0"/>
              <a:t> </a:t>
            </a:r>
            <a:r>
              <a:rPr lang="ru-RU" sz="2400" dirty="0"/>
              <a:t>бути </a:t>
            </a:r>
            <a:r>
              <a:rPr lang="ru-RU" sz="2400" dirty="0" err="1"/>
              <a:t>терпимим</a:t>
            </a:r>
            <a:r>
              <a:rPr lang="ru-RU" sz="2400" dirty="0"/>
              <a:t> (</a:t>
            </a:r>
            <a:r>
              <a:rPr lang="ru-RU" sz="2400" dirty="0" err="1"/>
              <a:t>толерантним</a:t>
            </a:r>
            <a:r>
              <a:rPr lang="ru-RU" sz="2400" dirty="0"/>
              <a:t>) до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 smtClean="0"/>
              <a:t>мотивів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 smtClean="0"/>
              <a:t>проявів</a:t>
            </a:r>
            <a:r>
              <a:rPr lang="ru-RU" sz="2400" dirty="0" smtClean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err="1" smtClean="0"/>
              <a:t>низьке</a:t>
            </a:r>
            <a:r>
              <a:rPr lang="ru-RU" sz="2400" dirty="0" smtClean="0"/>
              <a:t> </a:t>
            </a:r>
            <a:r>
              <a:rPr lang="ru-RU" sz="2400" dirty="0" err="1"/>
              <a:t>самовладання</a:t>
            </a:r>
            <a:r>
              <a:rPr lang="ru-RU" sz="2400" dirty="0"/>
              <a:t> (</a:t>
            </a:r>
            <a:r>
              <a:rPr lang="ru-RU" sz="2400" dirty="0" err="1"/>
              <a:t>слабкий</a:t>
            </a:r>
            <a:r>
              <a:rPr lang="ru-RU" sz="2400" dirty="0"/>
              <a:t> самоконтроль).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0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17" y="624110"/>
            <a:ext cx="9505995" cy="1280890"/>
          </a:xfrm>
        </p:spPr>
        <p:txBody>
          <a:bodyPr/>
          <a:lstStyle/>
          <a:p>
            <a:r>
              <a:rPr lang="uk-UA" b="1" dirty="0" smtClean="0"/>
              <a:t>Етапи. </a:t>
            </a:r>
            <a:r>
              <a:rPr lang="ru-RU" b="1" i="1" dirty="0" err="1"/>
              <a:t>П</a:t>
            </a:r>
            <a:r>
              <a:rPr lang="ru-RU" b="1" i="1" dirty="0" err="1" smtClean="0"/>
              <a:t>ланування</a:t>
            </a:r>
            <a:r>
              <a:rPr lang="ru-RU" b="1" i="1" dirty="0" smtClean="0"/>
              <a:t> </a:t>
            </a:r>
            <a:r>
              <a:rPr lang="ru-RU" b="1" i="1" dirty="0" err="1"/>
              <a:t>зустрічі</a:t>
            </a:r>
            <a:r>
              <a:rPr lang="ru-RU" b="1" i="1" dirty="0"/>
              <a:t> з </a:t>
            </a:r>
            <a:r>
              <a:rPr lang="ru-RU" b="1" i="1" dirty="0" err="1"/>
              <a:t>клієнтом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попередньої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клієнта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проблеми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Систематизація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про </a:t>
            </a:r>
            <a:r>
              <a:rPr lang="ru-RU" dirty="0" err="1" smtClean="0"/>
              <a:t>наявні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(</a:t>
            </a:r>
            <a:r>
              <a:rPr lang="ru-RU" dirty="0" err="1" smtClean="0"/>
              <a:t>поради</a:t>
            </a:r>
            <a:r>
              <a:rPr lang="ru-RU" dirty="0" smtClean="0"/>
              <a:t> </a:t>
            </a:r>
            <a:r>
              <a:rPr lang="ru-RU" dirty="0" err="1" smtClean="0"/>
              <a:t>колег</a:t>
            </a:r>
            <a:r>
              <a:rPr lang="ru-RU" dirty="0" smtClean="0"/>
              <a:t>, </a:t>
            </a:r>
            <a:r>
              <a:rPr lang="ru-RU" dirty="0" err="1" smtClean="0"/>
              <a:t>література</a:t>
            </a:r>
            <a:r>
              <a:rPr lang="ru-RU" dirty="0" smtClean="0"/>
              <a:t>, </a:t>
            </a:r>
            <a:r>
              <a:rPr lang="ru-RU" dirty="0" err="1" smtClean="0"/>
              <a:t>дослідження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орієнтовного</a:t>
            </a:r>
            <a:r>
              <a:rPr lang="ru-RU" dirty="0" smtClean="0"/>
              <a:t> плану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консультації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Підбір</a:t>
            </a:r>
            <a:r>
              <a:rPr lang="ru-RU" dirty="0" smtClean="0"/>
              <a:t> </a:t>
            </a:r>
            <a:r>
              <a:rPr lang="ru-RU" dirty="0" err="1" smtClean="0"/>
              <a:t>психодіагностичних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49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926" y="731520"/>
            <a:ext cx="9649686" cy="517970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Встановлення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закріплення</a:t>
            </a:r>
            <a:r>
              <a:rPr lang="ru-RU" sz="2400" dirty="0"/>
              <a:t> </a:t>
            </a:r>
            <a:r>
              <a:rPr lang="ru-RU" sz="2400" dirty="0" err="1"/>
              <a:t>довірчих</a:t>
            </a:r>
            <a:r>
              <a:rPr lang="ru-RU" sz="2400" dirty="0"/>
              <a:t> </a:t>
            </a:r>
            <a:r>
              <a:rPr lang="ru-RU" sz="2400" dirty="0" err="1"/>
              <a:t>взаємин</a:t>
            </a:r>
            <a:r>
              <a:rPr lang="ru-RU" sz="2400" dirty="0"/>
              <a:t> з </a:t>
            </a:r>
            <a:r>
              <a:rPr lang="ru-RU" sz="2400" dirty="0" err="1"/>
              <a:t>клієнтом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/>
              <a:t>С</a:t>
            </a:r>
            <a:r>
              <a:rPr lang="ru-RU" sz="2400" dirty="0" err="1" smtClean="0"/>
              <a:t>уб'єктивне</a:t>
            </a:r>
            <a:r>
              <a:rPr lang="ru-RU" sz="2400" dirty="0" smtClean="0"/>
              <a:t> </a:t>
            </a:r>
            <a:r>
              <a:rPr lang="ru-RU" sz="2400" dirty="0" err="1"/>
              <a:t>емоційне</a:t>
            </a:r>
            <a:r>
              <a:rPr lang="ru-RU" sz="2400" dirty="0"/>
              <a:t> </a:t>
            </a:r>
            <a:r>
              <a:rPr lang="ru-RU" sz="2400" dirty="0" err="1"/>
              <a:t>словесне</a:t>
            </a:r>
            <a:r>
              <a:rPr lang="ru-RU" sz="2400" dirty="0"/>
              <a:t> </a:t>
            </a:r>
            <a:r>
              <a:rPr lang="ru-RU" sz="2400" dirty="0" err="1" smtClean="0"/>
              <a:t>викладення</a:t>
            </a:r>
            <a:r>
              <a:rPr lang="ru-RU" sz="2400" dirty="0" smtClean="0"/>
              <a:t> </a:t>
            </a:r>
            <a:r>
              <a:rPr lang="ru-RU" sz="2400" dirty="0" err="1"/>
              <a:t>клієнтом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психологічних</a:t>
            </a:r>
            <a:r>
              <a:rPr lang="ru-RU" sz="2400" dirty="0"/>
              <a:t> і </a:t>
            </a:r>
            <a:r>
              <a:rPr lang="ru-RU" sz="2400" dirty="0" err="1"/>
              <a:t>соціально-психологічних</a:t>
            </a:r>
            <a:r>
              <a:rPr lang="ru-RU" sz="2400" dirty="0"/>
              <a:t> </a:t>
            </a:r>
            <a:r>
              <a:rPr lang="ru-RU" sz="2400" dirty="0" smtClean="0"/>
              <a:t>проблем</a:t>
            </a:r>
          </a:p>
          <a:p>
            <a:r>
              <a:rPr lang="ru-RU" sz="2400" dirty="0" err="1"/>
              <a:t>Аналіз</a:t>
            </a:r>
            <a:r>
              <a:rPr lang="ru-RU" sz="2400" dirty="0"/>
              <a:t> (</a:t>
            </a:r>
            <a:r>
              <a:rPr lang="ru-RU" sz="2400" dirty="0" err="1" smtClean="0"/>
              <a:t>осмислення</a:t>
            </a:r>
            <a:r>
              <a:rPr lang="ru-RU" sz="2400" dirty="0" smtClean="0"/>
              <a:t>) </a:t>
            </a:r>
            <a:r>
              <a:rPr lang="ru-RU" sz="2400" dirty="0" err="1"/>
              <a:t>соціально-психологічної</a:t>
            </a:r>
            <a:r>
              <a:rPr lang="ru-RU" sz="2400" dirty="0"/>
              <a:t> проблематики </a:t>
            </a:r>
            <a:r>
              <a:rPr lang="ru-RU" sz="2400" dirty="0" err="1"/>
              <a:t>клієнта</a:t>
            </a:r>
            <a:r>
              <a:rPr lang="ru-RU" sz="2400" dirty="0"/>
              <a:t>; </a:t>
            </a:r>
            <a:r>
              <a:rPr lang="ru-RU" sz="2400" dirty="0" err="1"/>
              <a:t>перевірка</a:t>
            </a:r>
            <a:r>
              <a:rPr lang="ru-RU" sz="2400" dirty="0"/>
              <a:t> </a:t>
            </a:r>
            <a:r>
              <a:rPr lang="ru-RU" sz="2400" dirty="0" err="1" smtClean="0"/>
              <a:t>головної</a:t>
            </a:r>
            <a:r>
              <a:rPr lang="ru-RU" sz="2400" dirty="0" smtClean="0"/>
              <a:t> </a:t>
            </a:r>
            <a:r>
              <a:rPr lang="ru-RU" sz="2400" dirty="0" err="1"/>
              <a:t>робочої</a:t>
            </a:r>
            <a:r>
              <a:rPr lang="ru-RU" sz="2400" dirty="0"/>
              <a:t> </a:t>
            </a:r>
            <a:r>
              <a:rPr lang="ru-RU" sz="2400" dirty="0" err="1"/>
              <a:t>консультативної</a:t>
            </a:r>
            <a:r>
              <a:rPr lang="ru-RU" sz="2400" dirty="0"/>
              <a:t> </a:t>
            </a:r>
            <a:r>
              <a:rPr lang="ru-RU" sz="2400" dirty="0" err="1" smtClean="0"/>
              <a:t>гіпотези</a:t>
            </a:r>
            <a:endParaRPr lang="ru-RU" sz="2400" dirty="0" smtClean="0"/>
          </a:p>
          <a:p>
            <a:r>
              <a:rPr lang="ru-RU" sz="2400" dirty="0" err="1" smtClean="0"/>
              <a:t>Всебічне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фахове</a:t>
            </a:r>
            <a:r>
              <a:rPr lang="ru-RU" sz="2400" dirty="0" smtClean="0"/>
              <a:t> </a:t>
            </a:r>
            <a:r>
              <a:rPr lang="ru-RU" sz="2400" dirty="0" err="1"/>
              <a:t>опрацювання</a:t>
            </a:r>
            <a:r>
              <a:rPr lang="ru-RU" sz="2400" dirty="0"/>
              <a:t> консультантом </a:t>
            </a:r>
            <a:r>
              <a:rPr lang="ru-RU" sz="2400" dirty="0" err="1"/>
              <a:t>значущих</a:t>
            </a:r>
            <a:r>
              <a:rPr lang="ru-RU" sz="2400" dirty="0"/>
              <a:t> проблем </a:t>
            </a:r>
            <a:r>
              <a:rPr lang="ru-RU" sz="2400" dirty="0" err="1"/>
              <a:t>клієнта</a:t>
            </a:r>
            <a:r>
              <a:rPr lang="ru-RU" sz="2400" dirty="0"/>
              <a:t>, </a:t>
            </a:r>
            <a:r>
              <a:rPr lang="ru-RU" sz="2400" dirty="0" err="1"/>
              <a:t>пошуки</a:t>
            </a:r>
            <a:r>
              <a:rPr lang="ru-RU" sz="2400" dirty="0"/>
              <a:t> </a:t>
            </a:r>
            <a:r>
              <a:rPr lang="ru-RU" sz="2400" dirty="0" smtClean="0"/>
              <a:t>разом </a:t>
            </a:r>
            <a:r>
              <a:rPr lang="ru-RU" sz="2400" dirty="0"/>
              <a:t>з </a:t>
            </a:r>
            <a:r>
              <a:rPr lang="ru-RU" sz="2400" dirty="0" err="1"/>
              <a:t>клієнтом</a:t>
            </a:r>
            <a:r>
              <a:rPr lang="ru-RU" sz="2400" dirty="0"/>
              <a:t> </a:t>
            </a:r>
            <a:r>
              <a:rPr lang="ru-RU" sz="2400" dirty="0" err="1"/>
              <a:t>оптимальних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 проблем </a:t>
            </a:r>
            <a:r>
              <a:rPr lang="ru-RU" sz="2400" dirty="0" smtClean="0"/>
              <a:t>та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</a:t>
            </a:r>
          </a:p>
          <a:p>
            <a:r>
              <a:rPr lang="ru-RU" sz="2400" dirty="0" err="1"/>
              <a:t>Рекомендації</a:t>
            </a:r>
            <a:r>
              <a:rPr lang="ru-RU" sz="2400" dirty="0"/>
              <a:t> </a:t>
            </a:r>
            <a:r>
              <a:rPr lang="ru-RU" sz="2400" dirty="0" err="1"/>
              <a:t>клієнту</a:t>
            </a:r>
            <a:r>
              <a:rPr lang="ru-RU" sz="2400" dirty="0"/>
              <a:t> і </a:t>
            </a:r>
            <a:r>
              <a:rPr lang="ru-RU" sz="2400" dirty="0" err="1"/>
              <a:t>завершення</a:t>
            </a:r>
            <a:r>
              <a:rPr lang="ru-RU" sz="2400" dirty="0"/>
              <a:t> консультативного </a:t>
            </a:r>
            <a:r>
              <a:rPr lang="ru-RU" sz="2400" dirty="0" err="1"/>
              <a:t>процесу</a:t>
            </a:r>
            <a:r>
              <a:rPr lang="ru-RU" sz="2400" dirty="0"/>
              <a:t>, </a:t>
            </a:r>
            <a:r>
              <a:rPr lang="ru-RU" sz="2400" dirty="0" smtClean="0"/>
              <a:t>повтор для </a:t>
            </a:r>
            <a:r>
              <a:rPr lang="ru-RU" sz="2400" dirty="0" err="1" smtClean="0"/>
              <a:t>клієнта</a:t>
            </a:r>
            <a:r>
              <a:rPr lang="ru-RU" sz="2400" dirty="0" smtClean="0"/>
              <a:t> </a:t>
            </a:r>
            <a:r>
              <a:rPr lang="ru-RU" sz="2400" dirty="0" err="1"/>
              <a:t>обраних</a:t>
            </a:r>
            <a:r>
              <a:rPr lang="ru-RU" sz="2400" dirty="0"/>
              <a:t> </a:t>
            </a:r>
            <a:r>
              <a:rPr lang="ru-RU" sz="2400" dirty="0" err="1"/>
              <a:t>спільно</a:t>
            </a:r>
            <a:r>
              <a:rPr lang="ru-RU" sz="2400" dirty="0"/>
              <a:t> з </a:t>
            </a:r>
            <a:r>
              <a:rPr lang="ru-RU" sz="2400" dirty="0" smtClean="0"/>
              <a:t>ним </a:t>
            </a:r>
            <a:r>
              <a:rPr lang="ru-RU" sz="2400" dirty="0" err="1"/>
              <a:t>варіантів</a:t>
            </a:r>
            <a:r>
              <a:rPr lang="ru-RU" sz="2400" dirty="0"/>
              <a:t>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(</a:t>
            </a:r>
            <a:r>
              <a:rPr lang="ru-RU" sz="2400" dirty="0" err="1" smtClean="0"/>
              <a:t>можливе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обговорення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подальшої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/>
              <a:t>консультанта з </a:t>
            </a:r>
            <a:r>
              <a:rPr lang="ru-RU" sz="2400" dirty="0" err="1"/>
              <a:t>клієнтом</a:t>
            </a:r>
            <a:r>
              <a:rPr lang="ru-RU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43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0250" cy="36671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429000"/>
            <a:ext cx="5791200" cy="3304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3707167"/>
            <a:ext cx="5258336" cy="29532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-40041"/>
            <a:ext cx="7487443" cy="35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1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/>
              <a:t>Дякую за увагу!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2318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291" y="624110"/>
            <a:ext cx="7703321" cy="128089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/>
              <a:t>критичних</a:t>
            </a:r>
            <a:r>
              <a:rPr lang="ru-RU" b="1" dirty="0"/>
              <a:t> </a:t>
            </a:r>
            <a:r>
              <a:rPr lang="ru-RU" b="1" dirty="0" err="1" smtClean="0"/>
              <a:t>ситуацій</a:t>
            </a: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6709" y="2233749"/>
            <a:ext cx="3039291" cy="1195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Стрес</a:t>
            </a:r>
            <a:endParaRPr lang="en-US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63394" y="2233749"/>
            <a:ext cx="2865121" cy="1195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Фрустрація</a:t>
            </a:r>
            <a:endParaRPr lang="en-US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6708" y="4711338"/>
            <a:ext cx="3039291" cy="1195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Конфлікт</a:t>
            </a:r>
            <a:endParaRPr lang="en-US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9224" y="4711336"/>
            <a:ext cx="3039291" cy="1195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Криза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26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015" y="496389"/>
            <a:ext cx="10495597" cy="5414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Стрес </a:t>
            </a:r>
            <a:r>
              <a:rPr lang="uk-UA" sz="2800" dirty="0"/>
              <a:t>(</a:t>
            </a:r>
            <a:r>
              <a:rPr lang="uk-UA" sz="2800" dirty="0" err="1"/>
              <a:t>англ</a:t>
            </a:r>
            <a:r>
              <a:rPr lang="uk-UA" sz="2800" dirty="0"/>
              <a:t>. </a:t>
            </a:r>
            <a:r>
              <a:rPr lang="uk-UA" sz="2800" dirty="0" smtClean="0"/>
              <a:t>напруга</a:t>
            </a:r>
            <a:r>
              <a:rPr lang="uk-UA" sz="2800" dirty="0"/>
              <a:t>) – неспецифічна реакція організму на ситуацію, яка вимагає більшої або меншої функціональної перебудови організму, відповідної адаптації до даної ситуації. </a:t>
            </a:r>
            <a:endParaRPr lang="en-US" sz="2800" dirty="0"/>
          </a:p>
        </p:txBody>
      </p:sp>
      <p:pic>
        <p:nvPicPr>
          <p:cNvPr id="1026" name="Picture 2" descr="Корисний стрес: як отримати позитив від негативних ситуац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" y="3267298"/>
            <a:ext cx="4469947" cy="30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Як подолати затяжний стрес: зі стану &quot;виживання&quot; в &quot;розвиток&quot;. Поради  психолога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738188"/>
            <a:ext cx="29813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Як подолати затяжний стрес: зі стану &quot;виживання&quot; в &quot;розвиток&quot;. Поради  психолога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Стрес і його різновиди | |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0422"/>
            <a:ext cx="5869578" cy="34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2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1" y="222069"/>
            <a:ext cx="9806441" cy="5689153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лат., обман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мотивованості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(хвороба,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правила, заборони),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7" y="3135085"/>
            <a:ext cx="5773783" cy="35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7" y="431074"/>
            <a:ext cx="9675812" cy="55159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критичною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опиняється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нерозв'язним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2156101"/>
            <a:ext cx="6609806" cy="44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10343"/>
            <a:ext cx="8915400" cy="4800879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складний період життя, під час якого різко змінюються ставлення до себе і світу, спосіб осмислення набутого досвіду та напрям життєвого шляху.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конфлікт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виникає у зв'язку 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незадоволенням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якістю, результатами життя, дефіцитом його смислу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шанс».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Криза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наміченого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4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Фази кризи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фаза </a:t>
            </a:r>
            <a:r>
              <a:rPr lang="ru-RU" sz="2800" b="1" dirty="0" err="1"/>
              <a:t>первинного</a:t>
            </a:r>
            <a:r>
              <a:rPr lang="ru-RU" sz="2800" b="1" dirty="0"/>
              <a:t> </a:t>
            </a:r>
            <a:r>
              <a:rPr lang="ru-RU" sz="2800" b="1" dirty="0" err="1"/>
              <a:t>зростання</a:t>
            </a:r>
            <a:r>
              <a:rPr lang="ru-RU" sz="2800" b="1" dirty="0"/>
              <a:t> </a:t>
            </a:r>
            <a:r>
              <a:rPr lang="ru-RU" sz="2800" b="1" dirty="0" err="1" smtClean="0"/>
              <a:t>напруги</a:t>
            </a:r>
            <a:endParaRPr lang="ru-RU" sz="2800" b="1" dirty="0" smtClean="0"/>
          </a:p>
          <a:p>
            <a:r>
              <a:rPr lang="ru-RU" sz="2800" b="1" dirty="0"/>
              <a:t>фаза </a:t>
            </a:r>
            <a:r>
              <a:rPr lang="ru-RU" sz="2800" b="1" dirty="0" err="1"/>
              <a:t>подальшого</a:t>
            </a:r>
            <a:r>
              <a:rPr lang="ru-RU" sz="2800" b="1" dirty="0"/>
              <a:t> </a:t>
            </a:r>
            <a:r>
              <a:rPr lang="ru-RU" sz="2800" b="1" dirty="0" err="1"/>
              <a:t>зростання</a:t>
            </a:r>
            <a:r>
              <a:rPr lang="ru-RU" sz="2800" b="1" dirty="0"/>
              <a:t> </a:t>
            </a:r>
            <a:r>
              <a:rPr lang="ru-RU" sz="2800" b="1" dirty="0" err="1"/>
              <a:t>напруги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/>
              <a:t>фаза </a:t>
            </a:r>
            <a:r>
              <a:rPr lang="ru-RU" sz="2800" b="1" dirty="0" err="1"/>
              <a:t>підвищення</a:t>
            </a:r>
            <a:r>
              <a:rPr lang="ru-RU" sz="2800" b="1" dirty="0"/>
              <a:t> </a:t>
            </a:r>
            <a:r>
              <a:rPr lang="ru-RU" sz="2800" b="1" dirty="0" err="1"/>
              <a:t>тривоги</a:t>
            </a:r>
            <a:r>
              <a:rPr lang="ru-RU" sz="2800" b="1" dirty="0"/>
              <a:t> і </a:t>
            </a:r>
            <a:r>
              <a:rPr lang="ru-RU" sz="2800" b="1" dirty="0" err="1" smtClean="0"/>
              <a:t>депресії</a:t>
            </a:r>
            <a:endParaRPr lang="ru-RU" sz="2800" b="1" dirty="0"/>
          </a:p>
          <a:p>
            <a:r>
              <a:rPr lang="ru-RU" sz="2800" b="1" dirty="0"/>
              <a:t>фаза </a:t>
            </a:r>
            <a:r>
              <a:rPr lang="ru-RU" sz="2800" b="1" dirty="0" err="1"/>
              <a:t>відновлення</a:t>
            </a:r>
            <a:r>
              <a:rPr lang="ru-RU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9379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941</TotalTime>
  <Words>992</Words>
  <Application>Microsoft Office PowerPoint</Application>
  <PresentationFormat>Широкоэкранный</PresentationFormat>
  <Paragraphs>133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Легкий дым</vt:lpstr>
      <vt:lpstr>Тема 3. Психологічні характеристики провідних клієнтських груп та психологічні особливості впливу екстремальних умов на життєдіяльність людей, психологічна допомога у практиці соціальної роботи</vt:lpstr>
      <vt:lpstr>Презентация PowerPoint</vt:lpstr>
      <vt:lpstr>Презентация PowerPoint</vt:lpstr>
      <vt:lpstr>Типи критичних ситуацій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Фази кризи</vt:lpstr>
      <vt:lpstr>Об’єктивні чинники, що викликають стан напруги: </vt:lpstr>
      <vt:lpstr>Класифікація криз:  Кризи становлення особистості («криза зустрічі із старістю») Кризи здоров’я Термінальні кризи Кризи значущих відносин Кризи особистісної автономії Кризи самореалізації Кризи життєвих помилок</vt:lpstr>
      <vt:lpstr>Кризове втручання (інтервенція) екстрена і невідкладна психологічна швидка допомога, спрямована на повернення людини до адаптивного рівня функціонування, запобігання психопатології, зниження негативної дії травматичної події.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Індивідуальна соціально-психологічна робота</vt:lpstr>
      <vt:lpstr>Групова соціально-психологічна робота</vt:lpstr>
      <vt:lpstr>РЕТ (раціонально-емоційна терапія), Альберт Елліс </vt:lpstr>
      <vt:lpstr>Тема 4. Консультування в соціальній роботі </vt:lpstr>
      <vt:lpstr>Презентация PowerPoint</vt:lpstr>
      <vt:lpstr>Презентация PowerPoint</vt:lpstr>
      <vt:lpstr>Дослідження проблем як методи консультування:</vt:lpstr>
      <vt:lpstr>Методи зняття емоційної напруги:</vt:lpstr>
      <vt:lpstr>Презентация PowerPoint</vt:lpstr>
      <vt:lpstr>Презентация PowerPoint</vt:lpstr>
      <vt:lpstr>Етапи. Планування зустрічі з клієнтом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Психологічні характеристики провідних клієнтських груп та психологічні особливості впливу екстремальних умов на життєдіяльність людей, психологічна допомога у практиці соціальної роботи</dc:title>
  <dc:creator>pc</dc:creator>
  <cp:lastModifiedBy>pc</cp:lastModifiedBy>
  <cp:revision>52</cp:revision>
  <dcterms:created xsi:type="dcterms:W3CDTF">2021-04-21T07:53:20Z</dcterms:created>
  <dcterms:modified xsi:type="dcterms:W3CDTF">2022-04-15T10:11:23Z</dcterms:modified>
</cp:coreProperties>
</file>