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8"/>
  </p:notesMasterIdLst>
  <p:sldIdLst>
    <p:sldId id="256" r:id="rId2"/>
    <p:sldId id="268" r:id="rId3"/>
    <p:sldId id="258" r:id="rId4"/>
    <p:sldId id="296" r:id="rId5"/>
    <p:sldId id="259" r:id="rId6"/>
    <p:sldId id="261" r:id="rId7"/>
    <p:sldId id="293" r:id="rId8"/>
    <p:sldId id="263" r:id="rId9"/>
    <p:sldId id="265" r:id="rId10"/>
    <p:sldId id="267" r:id="rId11"/>
    <p:sldId id="281" r:id="rId12"/>
    <p:sldId id="269" r:id="rId13"/>
    <p:sldId id="270" r:id="rId14"/>
    <p:sldId id="274" r:id="rId15"/>
    <p:sldId id="271" r:id="rId16"/>
    <p:sldId id="273" r:id="rId17"/>
    <p:sldId id="275" r:id="rId18"/>
    <p:sldId id="277" r:id="rId19"/>
    <p:sldId id="278" r:id="rId20"/>
    <p:sldId id="279" r:id="rId21"/>
    <p:sldId id="282" r:id="rId22"/>
    <p:sldId id="280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61" d="100"/>
          <a:sy n="61" d="100"/>
        </p:scale>
        <p:origin x="14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4325-0585-4019-88B3-66DC0B49D546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0B272-8BC9-4342-BF05-C4D08F4CB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2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0B272-8BC9-4342-BF05-C4D08F4CB5F9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92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69539" y="836712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Закони Г. Менделя</a:t>
            </a:r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51" y="2132856"/>
            <a:ext cx="5092929" cy="373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8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55160" cy="90363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atin typeface="+mn-lt"/>
              </a:rPr>
              <a:t>Решітка </a:t>
            </a:r>
            <a:r>
              <a:rPr lang="uk-UA" sz="3200" b="1" i="1" dirty="0" err="1" smtClean="0">
                <a:latin typeface="+mn-lt"/>
              </a:rPr>
              <a:t>пеннета</a:t>
            </a:r>
            <a:endParaRPr lang="uk-UA" sz="3200" b="1" i="1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072966"/>
              </p:ext>
            </p:extLst>
          </p:nvPr>
        </p:nvGraphicFramePr>
        <p:xfrm>
          <a:off x="611560" y="1434970"/>
          <a:ext cx="762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rgbClr val="FFC000"/>
                          </a:solidFill>
                        </a:rPr>
                        <a:t>А</a:t>
                      </a:r>
                      <a:endParaRPr lang="uk-UA" sz="40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uk-UA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rgbClr val="FFC000"/>
                          </a:solidFill>
                        </a:rPr>
                        <a:t>А</a:t>
                      </a:r>
                      <a:r>
                        <a:rPr lang="uk-UA" sz="4000" b="1" dirty="0" err="1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uk-UA" sz="40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uk-UA" sz="2800" b="1" dirty="0" smtClean="0">
                          <a:solidFill>
                            <a:srgbClr val="FFC000"/>
                          </a:solidFill>
                        </a:rPr>
                        <a:t>жовті</a:t>
                      </a:r>
                      <a:endParaRPr lang="uk-UA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55576" y="1540813"/>
            <a:ext cx="3744416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491880" y="1297494"/>
            <a:ext cx="11521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itchFamily="34" charset="0"/>
              </a:rPr>
              <a:t>♀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36351" y="1419153"/>
            <a:ext cx="936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 Black" pitchFamily="34" charset="0"/>
              </a:rPr>
              <a:t>♂</a:t>
            </a:r>
            <a:r>
              <a:rPr lang="ru-RU" sz="80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52" y="4285396"/>
            <a:ext cx="7608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  </a:t>
            </a:r>
            <a:r>
              <a:rPr lang="uk-UA" sz="2400" b="1" i="1" dirty="0" smtClean="0">
                <a:solidFill>
                  <a:srgbClr val="7030A0"/>
                </a:solidFill>
              </a:rPr>
              <a:t>Цитологічні </a:t>
            </a:r>
            <a:r>
              <a:rPr lang="uk-UA" sz="2400" b="1" i="1" dirty="0">
                <a:solidFill>
                  <a:srgbClr val="7030A0"/>
                </a:solidFill>
              </a:rPr>
              <a:t>основи </a:t>
            </a:r>
            <a:r>
              <a:rPr lang="uk-UA" sz="2400" b="1" i="1" dirty="0" smtClean="0">
                <a:solidFill>
                  <a:srgbClr val="7030A0"/>
                </a:solidFill>
              </a:rPr>
              <a:t>І закону Г.Менделя</a:t>
            </a:r>
            <a:r>
              <a:rPr lang="uk-UA" sz="2400" i="1" dirty="0" smtClean="0">
                <a:solidFill>
                  <a:srgbClr val="7030A0"/>
                </a:solidFill>
              </a:rPr>
              <a:t>: </a:t>
            </a:r>
            <a:r>
              <a:rPr lang="uk-UA" sz="2400" dirty="0"/>
              <a:t>гомозиготні батьки (</a:t>
            </a:r>
            <a:r>
              <a:rPr lang="uk-UA" sz="2400" i="1" dirty="0"/>
              <a:t>АА</a:t>
            </a:r>
            <a:r>
              <a:rPr lang="uk-UA" sz="2400" dirty="0"/>
              <a:t> × </a:t>
            </a:r>
            <a:r>
              <a:rPr lang="uk-UA" sz="2400" i="1" dirty="0"/>
              <a:t>аа</a:t>
            </a:r>
            <a:r>
              <a:rPr lang="uk-UA" sz="2400" dirty="0"/>
              <a:t>) у процесі мейозу утворюють гамети лише одного типу – </a:t>
            </a:r>
            <a:r>
              <a:rPr lang="uk-UA" sz="2400" i="1" dirty="0"/>
              <a:t>А</a:t>
            </a:r>
            <a:r>
              <a:rPr lang="uk-UA" sz="2400" dirty="0"/>
              <a:t> і </a:t>
            </a:r>
            <a:r>
              <a:rPr lang="uk-UA" sz="2400" i="1" dirty="0"/>
              <a:t>а</a:t>
            </a:r>
            <a:r>
              <a:rPr lang="uk-UA" sz="2400" dirty="0"/>
              <a:t> відповідно. Поєднання цих гамет дає зиготу лише одного типу – </a:t>
            </a:r>
            <a:r>
              <a:rPr lang="uk-UA" sz="2400" i="1" dirty="0" err="1"/>
              <a:t>Аа</a:t>
            </a:r>
            <a:r>
              <a:rPr lang="uk-UA" sz="2400" i="1" dirty="0"/>
              <a:t>.</a:t>
            </a:r>
            <a:r>
              <a:rPr lang="uk-U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0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3691" b="4060"/>
          <a:stretch>
            <a:fillRect/>
          </a:stretch>
        </p:blipFill>
        <p:spPr bwMode="auto">
          <a:xfrm>
            <a:off x="0" y="0"/>
            <a:ext cx="9099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88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5130"/>
            <a:ext cx="8363272" cy="975638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D1282E"/>
                </a:solidFill>
                <a:latin typeface="Arial"/>
              </a:rPr>
              <a:t>Другий закон </a:t>
            </a:r>
            <a:r>
              <a:rPr lang="uk-UA" sz="2400" b="1" i="1" dirty="0">
                <a:solidFill>
                  <a:srgbClr val="D1282E"/>
                </a:solidFill>
                <a:latin typeface="Arial"/>
              </a:rPr>
              <a:t>Г. Менделя – </a:t>
            </a:r>
            <a:r>
              <a:rPr lang="uk-UA" sz="2400" b="1" i="1" dirty="0" smtClean="0">
                <a:solidFill>
                  <a:srgbClr val="D1282E"/>
                </a:solidFill>
                <a:latin typeface="Arial"/>
              </a:rPr>
              <a:t>закон розщеплення ознак</a:t>
            </a:r>
            <a:endParaRPr lang="uk-UA" dirty="0"/>
          </a:p>
        </p:txBody>
      </p:sp>
      <p:pic>
        <p:nvPicPr>
          <p:cNvPr id="4" name="Picture 19" descr="E:\Мама\презентации\B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664296" cy="21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919" y="1483642"/>
            <a:ext cx="2664296" cy="21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11560" y="1484783"/>
            <a:ext cx="1649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itchFamily="34" charset="0"/>
              </a:rPr>
              <a:t>♀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7111106" y="1340768"/>
            <a:ext cx="1150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 Black" pitchFamily="34" charset="0"/>
              </a:rPr>
              <a:t>♂</a:t>
            </a:r>
            <a:r>
              <a:rPr lang="ru-RU" sz="80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869184" y="1996405"/>
            <a:ext cx="6588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latin typeface="Arial Black" pitchFamily="34" charset="0"/>
              </a:rPr>
              <a:t>Х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771800" y="188289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762872" y="191271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37756" y="3216027"/>
            <a:ext cx="769937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301231" y="3216026"/>
            <a:ext cx="769938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450135" y="3216025"/>
            <a:ext cx="769937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508104" y="3216024"/>
            <a:ext cx="769938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cxnSp>
        <p:nvCxnSpPr>
          <p:cNvPr id="16" name="Прямая со стрелкой 15"/>
          <p:cNvCxnSpPr>
            <a:stCxn id="9" idx="4"/>
          </p:cNvCxnSpPr>
          <p:nvPr/>
        </p:nvCxnSpPr>
        <p:spPr>
          <a:xfrm flipH="1">
            <a:off x="2771800" y="2797298"/>
            <a:ext cx="457200" cy="3436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4"/>
          </p:cNvCxnSpPr>
          <p:nvPr/>
        </p:nvCxnSpPr>
        <p:spPr>
          <a:xfrm>
            <a:off x="3229000" y="2797298"/>
            <a:ext cx="457200" cy="3436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4"/>
          </p:cNvCxnSpPr>
          <p:nvPr/>
        </p:nvCxnSpPr>
        <p:spPr>
          <a:xfrm flipH="1">
            <a:off x="4762872" y="2827113"/>
            <a:ext cx="457200" cy="3138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64088" y="2797298"/>
            <a:ext cx="528985" cy="3436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AutoShape 19"/>
          <p:cNvCxnSpPr>
            <a:cxnSpLocks noChangeShapeType="1"/>
          </p:cNvCxnSpPr>
          <p:nvPr/>
        </p:nvCxnSpPr>
        <p:spPr bwMode="auto">
          <a:xfrm rot="16200000" flipH="1">
            <a:off x="4703762" y="1953569"/>
            <a:ext cx="1588" cy="4392613"/>
          </a:xfrm>
          <a:prstGeom prst="curvedConnector3">
            <a:avLst>
              <a:gd name="adj1" fmla="val 12600005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8" name="Выгнутая вниз стрелка 27"/>
          <p:cNvSpPr/>
          <p:nvPr/>
        </p:nvSpPr>
        <p:spPr>
          <a:xfrm>
            <a:off x="2622724" y="3936752"/>
            <a:ext cx="2212379" cy="4283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0" name="Выгнутая вниз стрелка 29"/>
          <p:cNvSpPr/>
          <p:nvPr/>
        </p:nvSpPr>
        <p:spPr>
          <a:xfrm>
            <a:off x="2508249" y="3936749"/>
            <a:ext cx="3384824" cy="7163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>
            <a:off x="3728913" y="2984040"/>
            <a:ext cx="1106190" cy="2319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>
            <a:off x="3686200" y="2796058"/>
            <a:ext cx="1991072" cy="4199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7952" y="4315877"/>
            <a:ext cx="2286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uk-UA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</a:rPr>
              <a:t>покоління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2286332" y="488945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smtClean="0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3411984" y="493518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4450271" y="493641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 smtClean="0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5508104" y="4922641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</a:rPr>
              <a:t>аа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8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856" y="5846383"/>
            <a:ext cx="1141144" cy="92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957" y="5910968"/>
            <a:ext cx="1141144" cy="92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984" y="5880889"/>
            <a:ext cx="1141144" cy="92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8" descr="E:\Мама\презентации\pea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718" y="5898797"/>
            <a:ext cx="968989" cy="72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179512" y="3314451"/>
            <a:ext cx="16922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гамети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179512" y="5085040"/>
            <a:ext cx="20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генотип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68499" y="6044603"/>
            <a:ext cx="1563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фенотип</a:t>
            </a:r>
          </a:p>
        </p:txBody>
      </p:sp>
    </p:spTree>
    <p:extLst>
      <p:ext uri="{BB962C8B-B14F-4D97-AF65-F5344CB8AC3E}">
        <p14:creationId xmlns:p14="http://schemas.microsoft.com/office/powerpoint/2010/main" val="3283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620000" cy="4373563"/>
          </a:xfrm>
        </p:spPr>
        <p:txBody>
          <a:bodyPr>
            <a:normAutofit/>
          </a:bodyPr>
          <a:lstStyle/>
          <a:p>
            <a:pPr algn="just"/>
            <a:r>
              <a:rPr lang="uk-UA" sz="2400" b="0" i="1" dirty="0" smtClean="0"/>
              <a:t>  При схрещуванні гібридів першого покоління між собою серед їхніх нащадків спостерігається </a:t>
            </a:r>
            <a:r>
              <a:rPr lang="uk-UA" sz="2400" i="1" dirty="0" smtClean="0">
                <a:solidFill>
                  <a:srgbClr val="FF0000"/>
                </a:solidFill>
              </a:rPr>
              <a:t>розщеплення </a:t>
            </a:r>
            <a:r>
              <a:rPr lang="uk-UA" sz="2400" b="0" i="1" dirty="0" smtClean="0"/>
              <a:t>ознак за </a:t>
            </a:r>
            <a:r>
              <a:rPr lang="uk-UA" sz="2400" b="0" i="1" dirty="0" smtClean="0">
                <a:solidFill>
                  <a:srgbClr val="002060"/>
                </a:solidFill>
              </a:rPr>
              <a:t>фенотипом</a:t>
            </a:r>
            <a:r>
              <a:rPr lang="uk-UA" sz="2400" b="0" i="1" dirty="0" smtClean="0"/>
              <a:t> у співвідношенні </a:t>
            </a:r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</a:rPr>
              <a:t>3:1</a:t>
            </a:r>
            <a:r>
              <a:rPr lang="uk-UA" sz="2400" b="0" i="1" dirty="0" smtClean="0"/>
              <a:t> і за </a:t>
            </a:r>
            <a:r>
              <a:rPr lang="uk-UA" sz="2400" b="0" i="1" dirty="0" smtClean="0">
                <a:solidFill>
                  <a:schemeClr val="accent3">
                    <a:lumMod val="50000"/>
                  </a:schemeClr>
                </a:solidFill>
              </a:rPr>
              <a:t>генотипом</a:t>
            </a:r>
            <a:r>
              <a:rPr lang="uk-UA" sz="2400" b="0" i="1" dirty="0" smtClean="0"/>
              <a:t> у співвідношенні </a:t>
            </a:r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</a:rPr>
              <a:t>1:2:1.</a:t>
            </a:r>
            <a:endParaRPr lang="uk-UA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image019.jpg (497×2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832648" cy="258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01317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</a:rPr>
              <a:t>Цитологічні основи другого закону</a:t>
            </a:r>
            <a:r>
              <a:rPr lang="uk-UA" sz="2400" i="1" dirty="0"/>
              <a:t>: гібриди першого покоління F</a:t>
            </a:r>
            <a:r>
              <a:rPr lang="uk-UA" sz="2400" i="1" baseline="-25000" dirty="0"/>
              <a:t>1</a:t>
            </a:r>
            <a:r>
              <a:rPr lang="uk-UA" sz="2400" i="1" dirty="0"/>
              <a:t> (</a:t>
            </a:r>
            <a:r>
              <a:rPr lang="uk-UA" sz="2400" i="1" dirty="0" err="1"/>
              <a:t>Аа</a:t>
            </a:r>
            <a:r>
              <a:rPr lang="uk-UA" sz="2400" i="1" dirty="0"/>
              <a:t>) під час мейозу утворюють яйцеклітини та спермії двох типів – А і а, поєднання яких дає три типи зигот: АА, </a:t>
            </a:r>
            <a:r>
              <a:rPr lang="uk-UA" sz="2400" i="1" dirty="0" err="1"/>
              <a:t>Аа</a:t>
            </a:r>
            <a:r>
              <a:rPr lang="uk-UA" sz="2400" i="1" dirty="0"/>
              <a:t>, </a:t>
            </a:r>
            <a:r>
              <a:rPr lang="uk-UA" sz="2400" i="1" dirty="0" err="1"/>
              <a:t>аа</a:t>
            </a:r>
            <a:r>
              <a:rPr lang="uk-UA" sz="2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97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338936" cy="759614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latin typeface="+mn-lt"/>
              </a:rPr>
              <a:t>Закон чистоти гамет</a:t>
            </a:r>
            <a:endParaRPr lang="uk-UA" sz="28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980" y="1268760"/>
            <a:ext cx="7620000" cy="4373563"/>
          </a:xfrm>
        </p:spPr>
        <p:txBody>
          <a:bodyPr/>
          <a:lstStyle/>
          <a:p>
            <a:pPr algn="just"/>
            <a:r>
              <a:rPr lang="uk-UA" sz="2400" b="0" i="1" dirty="0" smtClean="0"/>
              <a:t>  Під </a:t>
            </a:r>
            <a:r>
              <a:rPr lang="uk-UA" sz="2400" b="0" i="1" dirty="0"/>
              <a:t>час утворення статевих клітин у кожну гамету потрапляє тільки один алель з пари </a:t>
            </a:r>
            <a:r>
              <a:rPr lang="uk-UA" sz="2400" b="0" i="1" dirty="0" err="1"/>
              <a:t>алелей</a:t>
            </a:r>
            <a:r>
              <a:rPr lang="uk-UA" sz="2400" b="0" i="1" dirty="0"/>
              <a:t> даного гена.</a:t>
            </a:r>
            <a:endParaRPr lang="uk-UA" sz="2400" b="0" dirty="0"/>
          </a:p>
          <a:p>
            <a:pPr algn="just"/>
            <a:endParaRPr lang="uk-UA" dirty="0"/>
          </a:p>
        </p:txBody>
      </p:sp>
      <p:pic>
        <p:nvPicPr>
          <p:cNvPr id="3074" name="Picture 2" descr="http://osvita.clan.su/_ld/0/63869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79" y="2710038"/>
            <a:ext cx="5688632" cy="41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jjjjjjjjjj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03226"/>
            <a:ext cx="7215617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4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чистые линии Менделя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57182" t="46933" b="40874"/>
          <a:stretch>
            <a:fillRect/>
          </a:stretch>
        </p:blipFill>
        <p:spPr bwMode="auto">
          <a:xfrm>
            <a:off x="928662" y="1428736"/>
            <a:ext cx="2122488" cy="971550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</p:spPr>
      </p:pic>
      <p:pic>
        <p:nvPicPr>
          <p:cNvPr id="9225" name="Picture 9" descr="чистые линии Менделя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57182" t="59126" b="26955"/>
          <a:stretch>
            <a:fillRect/>
          </a:stretch>
        </p:blipFill>
        <p:spPr bwMode="auto">
          <a:xfrm>
            <a:off x="1000100" y="3143248"/>
            <a:ext cx="2087562" cy="1008062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214678" y="1643051"/>
            <a:ext cx="5436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9900"/>
                </a:solidFill>
                <a:latin typeface="Arial Black" pitchFamily="34" charset="0"/>
              </a:rPr>
              <a:t>Чиста лінія, домінантні гени</a:t>
            </a:r>
            <a:endParaRPr lang="ru-RU" sz="24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285728"/>
            <a:ext cx="2303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Задача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28992" y="3357562"/>
            <a:ext cx="5436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9900"/>
                </a:solidFill>
                <a:latin typeface="Arial Black" pitchFamily="34" charset="0"/>
              </a:rPr>
              <a:t>Чиста лінія, рецесивні гени</a:t>
            </a:r>
            <a:endParaRPr lang="ru-RU" sz="24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4643446"/>
            <a:ext cx="7286676" cy="1200329"/>
          </a:xfrm>
          <a:prstGeom prst="rect">
            <a:avLst/>
          </a:prstGeom>
          <a:solidFill>
            <a:srgbClr val="FFFF99"/>
          </a:solidFill>
          <a:ln w="76200">
            <a:solidFill>
              <a:srgbClr val="CCFF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6600"/>
                </a:solidFill>
                <a:latin typeface="Arial Black" pitchFamily="34" charset="0"/>
              </a:rPr>
              <a:t>Визначте яким буде перше і друге покоління гібридів </a:t>
            </a:r>
          </a:p>
          <a:p>
            <a:pPr algn="ctr"/>
            <a:r>
              <a:rPr lang="uk-UA" sz="2400" dirty="0" smtClean="0">
                <a:solidFill>
                  <a:srgbClr val="006600"/>
                </a:solidFill>
                <a:latin typeface="Arial Black" pitchFamily="34" charset="0"/>
              </a:rPr>
              <a:t>за генотипом і фенотипом</a:t>
            </a:r>
            <a:endParaRPr lang="ru-RU" sz="2400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8640"/>
            <a:ext cx="680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C00000"/>
                </a:solidFill>
                <a:latin typeface="+mj-lt"/>
              </a:rPr>
              <a:t>     Третій </a:t>
            </a:r>
            <a:r>
              <a:rPr lang="uk-UA" sz="2400" i="1" dirty="0">
                <a:solidFill>
                  <a:srgbClr val="C00000"/>
                </a:solidFill>
                <a:latin typeface="+mj-lt"/>
              </a:rPr>
              <a:t>закон Менделя — закон незалежного </a:t>
            </a:r>
            <a:r>
              <a:rPr lang="uk-UA" sz="2400" i="1" dirty="0" smtClean="0">
                <a:solidFill>
                  <a:srgbClr val="C00000"/>
                </a:solidFill>
                <a:latin typeface="+mj-lt"/>
              </a:rPr>
              <a:t>успадкування ознак</a:t>
            </a:r>
            <a:endParaRPr lang="uk-UA" sz="2400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7" name="Picture 3" descr="C:\Users\Deftone\Desktop\DGDSNN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18183"/>
            <a:ext cx="7191107" cy="55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67592" y="195832"/>
            <a:ext cx="7290621" cy="6329512"/>
            <a:chOff x="528" y="277"/>
            <a:chExt cx="4513" cy="3772"/>
          </a:xfrm>
        </p:grpSpPr>
        <p:sp>
          <p:nvSpPr>
            <p:cNvPr id="46" name="Rectangle 2"/>
            <p:cNvSpPr>
              <a:spLocks noChangeArrowheads="1"/>
            </p:cNvSpPr>
            <p:nvPr/>
          </p:nvSpPr>
          <p:spPr bwMode="auto">
            <a:xfrm>
              <a:off x="4077" y="3250"/>
              <a:ext cx="963" cy="7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3063" y="3250"/>
              <a:ext cx="1014" cy="7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2100" y="3250"/>
              <a:ext cx="963" cy="7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1187" y="3250"/>
              <a:ext cx="913" cy="7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528" y="3250"/>
              <a:ext cx="659" cy="798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4077" y="2450"/>
              <a:ext cx="96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3063" y="2450"/>
              <a:ext cx="1014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2100" y="2450"/>
              <a:ext cx="96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1187" y="2450"/>
              <a:ext cx="91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528" y="2450"/>
              <a:ext cx="659" cy="8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4077" y="1650"/>
              <a:ext cx="96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3063" y="1650"/>
              <a:ext cx="1014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2100" y="1650"/>
              <a:ext cx="96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187" y="1650"/>
              <a:ext cx="913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528" y="1650"/>
              <a:ext cx="659" cy="8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4077" y="851"/>
              <a:ext cx="963" cy="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3063" y="851"/>
              <a:ext cx="1014" cy="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2100" y="851"/>
              <a:ext cx="963" cy="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1187" y="851"/>
              <a:ext cx="913" cy="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800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528" y="851"/>
              <a:ext cx="659" cy="799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4077" y="288"/>
              <a:ext cx="963" cy="5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3063" y="288"/>
              <a:ext cx="1014" cy="5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136" y="288"/>
              <a:ext cx="963" cy="5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1187" y="288"/>
              <a:ext cx="913" cy="5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0" name="Rectangle 26"/>
            <p:cNvSpPr>
              <a:spLocks noChangeArrowheads="1"/>
            </p:cNvSpPr>
            <p:nvPr/>
          </p:nvSpPr>
          <p:spPr bwMode="auto">
            <a:xfrm>
              <a:off x="528" y="288"/>
              <a:ext cx="659" cy="5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FF3300"/>
                  </a:solidFill>
                  <a:latin typeface="Arial" charset="0"/>
                </a:rPr>
                <a:t>            </a:t>
              </a:r>
              <a:r>
                <a:rPr lang="en-GB" dirty="0">
                  <a:solidFill>
                    <a:srgbClr val="000000"/>
                  </a:solidFill>
                  <a:cs typeface="Times New Roman" pitchFamily="16" charset="0"/>
                </a:rPr>
                <a:t>♂</a:t>
              </a:r>
            </a:p>
            <a:p>
              <a:pPr>
                <a:lnSpc>
                  <a:spcPct val="100000"/>
                </a:lnSpc>
                <a:spcBef>
                  <a:spcPts val="400"/>
                </a:spcBef>
                <a:buClr>
                  <a:srgbClr val="5F5F5F"/>
                </a:buClr>
                <a:buSzPct val="65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cs typeface="Times New Roman" pitchFamily="16" charset="0"/>
                </a:rPr>
                <a:t>♀</a:t>
              </a:r>
              <a:r>
                <a:rPr lang="en-GB" sz="1600" dirty="0">
                  <a:solidFill>
                    <a:srgbClr val="000000"/>
                  </a:solidFill>
                  <a:cs typeface="Times New Roman" pitchFamily="16" charset="0"/>
                </a:rPr>
                <a:t> </a:t>
              </a:r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528" y="288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528" y="851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>
              <a:off x="528" y="1650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>
              <a:off x="528" y="2450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>
              <a:off x="528" y="3250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6" name="Line 32"/>
            <p:cNvSpPr>
              <a:spLocks noChangeShapeType="1"/>
            </p:cNvSpPr>
            <p:nvPr/>
          </p:nvSpPr>
          <p:spPr bwMode="auto">
            <a:xfrm>
              <a:off x="528" y="4048"/>
              <a:ext cx="451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7" name="Line 33"/>
            <p:cNvSpPr>
              <a:spLocks noChangeShapeType="1"/>
            </p:cNvSpPr>
            <p:nvPr/>
          </p:nvSpPr>
          <p:spPr bwMode="auto">
            <a:xfrm>
              <a:off x="528" y="288"/>
              <a:ext cx="1" cy="56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>
              <a:off x="1187" y="288"/>
              <a:ext cx="1" cy="376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>
              <a:off x="2100" y="288"/>
              <a:ext cx="1" cy="376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80" name="Line 36"/>
            <p:cNvSpPr>
              <a:spLocks noChangeShapeType="1"/>
            </p:cNvSpPr>
            <p:nvPr/>
          </p:nvSpPr>
          <p:spPr bwMode="auto">
            <a:xfrm>
              <a:off x="3063" y="288"/>
              <a:ext cx="1" cy="376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4112" y="277"/>
              <a:ext cx="1" cy="376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82" name="Line 38"/>
            <p:cNvSpPr>
              <a:spLocks noChangeShapeType="1"/>
            </p:cNvSpPr>
            <p:nvPr/>
          </p:nvSpPr>
          <p:spPr bwMode="auto">
            <a:xfrm>
              <a:off x="5040" y="288"/>
              <a:ext cx="1" cy="376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>
              <a:off x="528" y="851"/>
              <a:ext cx="1" cy="319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1pPr>
              <a:lvl2pPr marL="4572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2pPr>
              <a:lvl3pPr marL="9144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3pPr>
              <a:lvl4pPr marL="13716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4pPr>
              <a:lvl5pPr marL="1828800" algn="l" defTabSz="449263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+mn-ea"/>
                  <a:cs typeface="Lucida Sans Unicode" charset="0"/>
                </a:defRPr>
              </a:lvl9pPr>
            </a:lstStyle>
            <a:p>
              <a:endParaRPr lang="ru-RU"/>
            </a:p>
          </p:txBody>
        </p:sp>
      </p:grpSp>
      <p:pic>
        <p:nvPicPr>
          <p:cNvPr id="5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193" y="14358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6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193" y="14358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193" y="14358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393" y="14358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9" name="Object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193" y="27312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10" name="Object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193" y="3950494"/>
            <a:ext cx="714375" cy="752475"/>
          </a:xfrm>
          <a:prstGeom prst="rect">
            <a:avLst/>
          </a:prstGeom>
          <a:noFill/>
          <a:effectLst/>
        </p:spPr>
      </p:pic>
      <p:pic>
        <p:nvPicPr>
          <p:cNvPr id="11" name="Object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1193" y="5245894"/>
            <a:ext cx="762000" cy="723900"/>
          </a:xfrm>
          <a:prstGeom prst="rect">
            <a:avLst/>
          </a:prstGeom>
          <a:noFill/>
          <a:effectLst/>
        </p:spPr>
      </p:pic>
      <p:pic>
        <p:nvPicPr>
          <p:cNvPr id="12" name="Object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193" y="5245894"/>
            <a:ext cx="714375" cy="752475"/>
          </a:xfrm>
          <a:prstGeom prst="rect">
            <a:avLst/>
          </a:prstGeom>
          <a:noFill/>
          <a:effectLst/>
        </p:spPr>
      </p:pic>
      <p:pic>
        <p:nvPicPr>
          <p:cNvPr id="13" name="Object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193" y="3950494"/>
            <a:ext cx="714375" cy="752475"/>
          </a:xfrm>
          <a:prstGeom prst="rect">
            <a:avLst/>
          </a:prstGeom>
          <a:noFill/>
          <a:effectLst/>
        </p:spPr>
      </p:pic>
      <p:pic>
        <p:nvPicPr>
          <p:cNvPr id="14" name="Object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993" y="2655094"/>
            <a:ext cx="762000" cy="800100"/>
          </a:xfrm>
          <a:prstGeom prst="rect">
            <a:avLst/>
          </a:prstGeom>
          <a:noFill/>
          <a:effectLst/>
        </p:spPr>
      </p:pic>
      <p:pic>
        <p:nvPicPr>
          <p:cNvPr id="15" name="Object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1193" y="2655094"/>
            <a:ext cx="762000" cy="800100"/>
          </a:xfrm>
          <a:prstGeom prst="rect">
            <a:avLst/>
          </a:prstGeom>
          <a:noFill/>
          <a:effectLst/>
        </p:spPr>
      </p:pic>
      <p:pic>
        <p:nvPicPr>
          <p:cNvPr id="16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193" y="27312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17" name="Object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993" y="39504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18" name="Object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993" y="39504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19" name="Object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993" y="5245894"/>
            <a:ext cx="657225" cy="676275"/>
          </a:xfrm>
          <a:prstGeom prst="rect">
            <a:avLst/>
          </a:prstGeom>
          <a:noFill/>
          <a:effectLst/>
        </p:spPr>
      </p:pic>
      <p:pic>
        <p:nvPicPr>
          <p:cNvPr id="20" name="Object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093" y="5272088"/>
            <a:ext cx="762000" cy="800100"/>
          </a:xfrm>
          <a:prstGeom prst="rect">
            <a:avLst/>
          </a:prstGeom>
          <a:noFill/>
          <a:effectLst/>
        </p:spPr>
      </p:pic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2134393" y="2121694"/>
            <a:ext cx="12192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Clr>
                <a:srgbClr val="5F5F5F"/>
              </a:buClr>
              <a:buSzPct val="6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2210593" y="521494"/>
            <a:ext cx="990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3658393" y="521494"/>
            <a:ext cx="12192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5182393" y="521494"/>
            <a:ext cx="1371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err="1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  <a:endParaRPr lang="en-GB" sz="32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6782593" y="521494"/>
            <a:ext cx="11430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1143793" y="1664494"/>
            <a:ext cx="8382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1067593" y="2959894"/>
            <a:ext cx="8382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err="1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  <a:endParaRPr lang="en-GB" sz="32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1067593" y="4255294"/>
            <a:ext cx="914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1143793" y="5322094"/>
            <a:ext cx="7620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2000"/>
              </a:spcBef>
              <a:buClr>
                <a:srgbClr val="FF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3300"/>
                </a:solidFill>
                <a:latin typeface="Arial" charset="0"/>
                <a:cs typeface="Arial" charset="0"/>
              </a:rPr>
              <a:t>ab</a:t>
            </a:r>
          </a:p>
        </p:txBody>
      </p:sp>
      <p:sp>
        <p:nvSpPr>
          <p:cNvPr id="30" name="Text Box 65"/>
          <p:cNvSpPr txBox="1">
            <a:spLocks noChangeArrowheads="1"/>
          </p:cNvSpPr>
          <p:nvPr/>
        </p:nvSpPr>
        <p:spPr bwMode="auto">
          <a:xfrm>
            <a:off x="3810793" y="2121694"/>
            <a:ext cx="990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5258593" y="2121694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2" name="Text Box 67"/>
          <p:cNvSpPr txBox="1">
            <a:spLocks noChangeArrowheads="1"/>
          </p:cNvSpPr>
          <p:nvPr/>
        </p:nvSpPr>
        <p:spPr bwMode="auto">
          <a:xfrm>
            <a:off x="6782593" y="2121694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2286793" y="3417094"/>
            <a:ext cx="990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3734593" y="3417094"/>
            <a:ext cx="1066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5334793" y="3417094"/>
            <a:ext cx="1066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6858793" y="3417094"/>
            <a:ext cx="1066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7" name="Text Box 72"/>
          <p:cNvSpPr txBox="1">
            <a:spLocks noChangeArrowheads="1"/>
          </p:cNvSpPr>
          <p:nvPr/>
        </p:nvSpPr>
        <p:spPr bwMode="auto">
          <a:xfrm>
            <a:off x="2210593" y="4636294"/>
            <a:ext cx="1066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8" name="Text Box 73"/>
          <p:cNvSpPr txBox="1">
            <a:spLocks noChangeArrowheads="1"/>
          </p:cNvSpPr>
          <p:nvPr/>
        </p:nvSpPr>
        <p:spPr bwMode="auto">
          <a:xfrm>
            <a:off x="3582193" y="4636294"/>
            <a:ext cx="1371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39" name="Text Box 74"/>
          <p:cNvSpPr txBox="1">
            <a:spLocks noChangeArrowheads="1"/>
          </p:cNvSpPr>
          <p:nvPr/>
        </p:nvSpPr>
        <p:spPr bwMode="auto">
          <a:xfrm>
            <a:off x="5258593" y="4636294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0" name="Text Box 75"/>
          <p:cNvSpPr txBox="1">
            <a:spLocks noChangeArrowheads="1"/>
          </p:cNvSpPr>
          <p:nvPr/>
        </p:nvSpPr>
        <p:spPr bwMode="auto">
          <a:xfrm>
            <a:off x="6706393" y="4636294"/>
            <a:ext cx="1371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1" name="Text Box 76"/>
          <p:cNvSpPr txBox="1">
            <a:spLocks noChangeArrowheads="1"/>
          </p:cNvSpPr>
          <p:nvPr/>
        </p:nvSpPr>
        <p:spPr bwMode="auto">
          <a:xfrm>
            <a:off x="2134393" y="5931694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2" name="Text Box 77"/>
          <p:cNvSpPr txBox="1">
            <a:spLocks noChangeArrowheads="1"/>
          </p:cNvSpPr>
          <p:nvPr/>
        </p:nvSpPr>
        <p:spPr bwMode="auto">
          <a:xfrm>
            <a:off x="3734593" y="5931694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3" name="Text Box 78"/>
          <p:cNvSpPr txBox="1">
            <a:spLocks noChangeArrowheads="1"/>
          </p:cNvSpPr>
          <p:nvPr/>
        </p:nvSpPr>
        <p:spPr bwMode="auto">
          <a:xfrm>
            <a:off x="5182393" y="5931694"/>
            <a:ext cx="1295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4" name="Text Box 79"/>
          <p:cNvSpPr txBox="1">
            <a:spLocks noChangeArrowheads="1"/>
          </p:cNvSpPr>
          <p:nvPr/>
        </p:nvSpPr>
        <p:spPr bwMode="auto">
          <a:xfrm>
            <a:off x="6782593" y="5931694"/>
            <a:ext cx="12192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aabb</a:t>
            </a:r>
          </a:p>
        </p:txBody>
      </p:sp>
      <p:sp>
        <p:nvSpPr>
          <p:cNvPr id="45" name="Line 80"/>
          <p:cNvSpPr>
            <a:spLocks noChangeShapeType="1"/>
          </p:cNvSpPr>
          <p:nvPr/>
        </p:nvSpPr>
        <p:spPr bwMode="auto">
          <a:xfrm>
            <a:off x="1143793" y="293097"/>
            <a:ext cx="914400" cy="838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2pPr>
            <a:lvl3pPr marL="9144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3pPr>
            <a:lvl4pPr marL="1371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4pPr>
            <a:lvl5pPr marL="18288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Lucida Sans Unicode" charset="0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9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620000" cy="1388368"/>
          </a:xfrm>
        </p:spPr>
        <p:txBody>
          <a:bodyPr/>
          <a:lstStyle/>
          <a:p>
            <a:pPr algn="just"/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  При </a:t>
            </a:r>
            <a:r>
              <a:rPr lang="uk-UA" sz="2400" i="1" dirty="0" err="1">
                <a:solidFill>
                  <a:schemeClr val="accent1">
                    <a:lumMod val="50000"/>
                  </a:schemeClr>
                </a:solidFill>
              </a:rPr>
              <a:t>ди-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 чи </a:t>
            </a:r>
            <a:r>
              <a:rPr lang="uk-UA" sz="2400" i="1" dirty="0" err="1">
                <a:solidFill>
                  <a:schemeClr val="accent1">
                    <a:lumMod val="50000"/>
                  </a:schemeClr>
                </a:solidFill>
              </a:rPr>
              <a:t>полігібридному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 схрещуванні кожна пара ознак успадковується </a:t>
            </a:r>
            <a:r>
              <a:rPr lang="uk-UA" sz="2400" i="1" dirty="0">
                <a:solidFill>
                  <a:srgbClr val="C00000"/>
                </a:solidFill>
              </a:rPr>
              <a:t>незалежно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 від інших пар.</a:t>
            </a:r>
          </a:p>
          <a:p>
            <a:pPr algn="just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</a:rPr>
              <a:t>Рекомбінація</a:t>
            </a:r>
            <a:r>
              <a:rPr lang="uk-UA" sz="2400" i="1" dirty="0" smtClean="0">
                <a:solidFill>
                  <a:srgbClr val="C00000"/>
                </a:solidFill>
              </a:rPr>
              <a:t> </a:t>
            </a:r>
            <a:r>
              <a:rPr lang="uk-UA" sz="2400" i="1" dirty="0" smtClean="0"/>
              <a:t>- це перерозподіл </a:t>
            </a:r>
            <a:r>
              <a:rPr lang="uk-UA" sz="2400" i="1" dirty="0"/>
              <a:t>спадкового матеріалу батьків у генотипах </a:t>
            </a:r>
            <a:r>
              <a:rPr lang="uk-UA" sz="2400" i="1" dirty="0" smtClean="0"/>
              <a:t>нащадків.</a:t>
            </a:r>
          </a:p>
          <a:p>
            <a:pPr algn="just"/>
            <a:r>
              <a:rPr lang="uk-UA" sz="2400" i="1" dirty="0"/>
              <a:t> </a:t>
            </a:r>
            <a:r>
              <a:rPr lang="uk-UA" sz="2400" i="1" dirty="0" smtClean="0"/>
              <a:t> Іншими </a:t>
            </a:r>
            <a:r>
              <a:rPr lang="uk-UA" sz="2400" i="1" dirty="0"/>
              <a:t>словами, 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</a:rPr>
              <a:t>рекомбінації</a:t>
            </a:r>
            <a:r>
              <a:rPr lang="uk-UA" sz="2400" i="1" dirty="0"/>
              <a:t> – це нові поєднання </a:t>
            </a:r>
            <a:r>
              <a:rPr lang="uk-UA" sz="2400" i="1" dirty="0" err="1"/>
              <a:t>алелей</a:t>
            </a:r>
            <a:r>
              <a:rPr lang="uk-UA" sz="2400" i="1" dirty="0"/>
              <a:t> різних генів у гаметах гібридів, які відрізняються від їхнього поєднання у гаметах батьків.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869" y="4797152"/>
            <a:ext cx="8352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  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Цитологічною 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</a:rPr>
              <a:t>основою 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третього закону </a:t>
            </a:r>
            <a:endParaRPr lang="en-US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Г. Менделя </a:t>
            </a:r>
            <a:r>
              <a:rPr lang="uk-UA" sz="2400" i="1" dirty="0" smtClean="0"/>
              <a:t>є незалежне розходження гомологічних хромосом у анафазі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І мейозу </a:t>
            </a:r>
            <a:r>
              <a:rPr lang="uk-UA" sz="2400" i="1" dirty="0" smtClean="0"/>
              <a:t>та комбінування </a:t>
            </a:r>
            <a:r>
              <a:rPr lang="uk-UA" sz="2400" i="1" dirty="0" err="1" smtClean="0"/>
              <a:t>негомологічних</a:t>
            </a:r>
            <a:r>
              <a:rPr lang="uk-UA" sz="2400" i="1" dirty="0" smtClean="0"/>
              <a:t> хромосом в </a:t>
            </a:r>
            <a:r>
              <a:rPr lang="uk-UA" sz="2400" i="1" dirty="0"/>
              <a:t>будь-яких поєднаннях. </a:t>
            </a:r>
          </a:p>
        </p:txBody>
      </p:sp>
    </p:spTree>
    <p:extLst>
      <p:ext uri="{BB962C8B-B14F-4D97-AF65-F5344CB8AC3E}">
        <p14:creationId xmlns:p14="http://schemas.microsoft.com/office/powerpoint/2010/main" val="37418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1"/>
            <a:ext cx="57912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 smtClean="0">
                <a:latin typeface="+mn-lt"/>
              </a:rPr>
              <a:t/>
            </a:r>
            <a:br>
              <a:rPr lang="uk-UA" sz="2800" b="1" i="1" dirty="0" smtClean="0">
                <a:latin typeface="+mn-lt"/>
              </a:rPr>
            </a:br>
            <a:endParaRPr lang="uk-UA" sz="28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74974"/>
            <a:ext cx="7992888" cy="504056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                       • </a:t>
            </a:r>
            <a:r>
              <a:rPr lang="uk-UA" sz="9600" b="0" i="1" dirty="0" smtClean="0"/>
              <a:t>Властивість </a:t>
            </a:r>
            <a:r>
              <a:rPr lang="uk-UA" sz="9600" b="0" i="1" dirty="0"/>
              <a:t>організмів передавати </a:t>
            </a:r>
            <a:endParaRPr lang="uk-UA" sz="9600" b="0" i="1" dirty="0" smtClean="0"/>
          </a:p>
          <a:p>
            <a:pPr algn="just">
              <a:lnSpc>
                <a:spcPct val="120000"/>
              </a:lnSpc>
            </a:pPr>
            <a:r>
              <a:rPr lang="uk-UA" sz="9600" b="0" i="1" dirty="0"/>
              <a:t> </a:t>
            </a:r>
            <a:r>
              <a:rPr lang="uk-UA" sz="9600" b="0" i="1" dirty="0" smtClean="0"/>
              <a:t>                     свої </a:t>
            </a:r>
            <a:r>
              <a:rPr lang="uk-UA" sz="9600" b="0" i="1" dirty="0"/>
              <a:t>ознаки </a:t>
            </a:r>
            <a:r>
              <a:rPr lang="uk-UA" sz="9600" b="0" i="1" dirty="0" smtClean="0"/>
              <a:t>потомству </a:t>
            </a:r>
            <a:r>
              <a:rPr lang="ru-RU" sz="9600" b="0" i="1" dirty="0"/>
              <a:t>–</a:t>
            </a:r>
            <a:r>
              <a:rPr lang="uk-UA" sz="9600" dirty="0" smtClean="0"/>
              <a:t> </a:t>
            </a:r>
            <a:r>
              <a:rPr lang="uk-UA" sz="9600" dirty="0" smtClean="0">
                <a:solidFill>
                  <a:schemeClr val="bg1">
                    <a:lumMod val="75000"/>
                  </a:schemeClr>
                </a:solidFill>
              </a:rPr>
              <a:t>_____________</a:t>
            </a:r>
            <a:endParaRPr lang="uk-UA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ru-RU" sz="9600" b="0" i="1" dirty="0" err="1"/>
              <a:t>Здатність</a:t>
            </a:r>
            <a:r>
              <a:rPr lang="ru-RU" sz="9600" b="0" i="1" dirty="0"/>
              <a:t> </a:t>
            </a:r>
            <a:r>
              <a:rPr lang="ru-RU" sz="9600" b="0" i="1" dirty="0" err="1"/>
              <a:t>організму</a:t>
            </a:r>
            <a:r>
              <a:rPr lang="ru-RU" sz="9600" b="0" i="1" dirty="0"/>
              <a:t> </a:t>
            </a:r>
            <a:r>
              <a:rPr lang="ru-RU" sz="9600" b="0" i="1" dirty="0" err="1"/>
              <a:t>набувати</a:t>
            </a:r>
            <a:r>
              <a:rPr lang="ru-RU" sz="9600" b="0" i="1" dirty="0"/>
              <a:t> </a:t>
            </a:r>
            <a:r>
              <a:rPr lang="ru-RU" sz="9600" b="0" i="1" dirty="0" err="1"/>
              <a:t>нових</a:t>
            </a:r>
            <a:r>
              <a:rPr lang="ru-RU" sz="9600" b="0" i="1" dirty="0"/>
              <a:t> </a:t>
            </a:r>
            <a:r>
              <a:rPr lang="ru-RU" sz="9600" b="0" i="1" dirty="0" err="1"/>
              <a:t>ознак</a:t>
            </a:r>
            <a:r>
              <a:rPr lang="ru-RU" sz="9600" b="0" i="1" dirty="0"/>
              <a:t> у </a:t>
            </a:r>
            <a:r>
              <a:rPr lang="ru-RU" sz="9600" b="0" i="1" dirty="0" smtClean="0"/>
              <a:t>   </a:t>
            </a:r>
            <a:r>
              <a:rPr lang="ru-RU" sz="9600" b="0" i="1" dirty="0" err="1" smtClean="0"/>
              <a:t>процесі</a:t>
            </a:r>
            <a:r>
              <a:rPr lang="ru-RU" sz="9600" b="0" i="1" dirty="0" smtClean="0"/>
              <a:t> онтогенезу – </a:t>
            </a:r>
            <a:r>
              <a:rPr lang="ru-RU" sz="9600" b="0" i="1" dirty="0" smtClean="0">
                <a:solidFill>
                  <a:schemeClr val="bg1">
                    <a:lumMod val="75000"/>
                  </a:schemeClr>
                </a:solidFill>
              </a:rPr>
              <a:t>____________</a:t>
            </a:r>
            <a:endParaRPr lang="ru-RU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ru-RU" sz="9600" b="0" i="1" dirty="0" err="1"/>
              <a:t>Місце</a:t>
            </a:r>
            <a:r>
              <a:rPr lang="ru-RU" sz="9600" b="0" i="1" dirty="0"/>
              <a:t> </a:t>
            </a:r>
            <a:r>
              <a:rPr lang="ru-RU" sz="9600" b="0" i="1" dirty="0" err="1"/>
              <a:t>розташування</a:t>
            </a:r>
            <a:r>
              <a:rPr lang="ru-RU" sz="9600" b="0" i="1" dirty="0"/>
              <a:t> гена в </a:t>
            </a:r>
            <a:r>
              <a:rPr lang="ru-RU" sz="9600" b="0" i="1" dirty="0" err="1" smtClean="0"/>
              <a:t>хромосомі</a:t>
            </a:r>
            <a:r>
              <a:rPr lang="ru-RU" sz="9600" b="0" i="1" dirty="0" smtClean="0"/>
              <a:t> </a:t>
            </a:r>
            <a:r>
              <a:rPr lang="ru-RU" sz="9600" b="0" i="1" dirty="0"/>
              <a:t> – </a:t>
            </a:r>
            <a:r>
              <a:rPr lang="ru-RU" sz="9600" b="0" i="1" dirty="0" smtClean="0">
                <a:solidFill>
                  <a:schemeClr val="bg1">
                    <a:lumMod val="75000"/>
                  </a:schemeClr>
                </a:solidFill>
              </a:rPr>
              <a:t>________</a:t>
            </a:r>
            <a:endParaRPr lang="ru-RU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ru-RU" sz="9600" b="0" i="1" dirty="0" err="1"/>
              <a:t>Гени</a:t>
            </a:r>
            <a:r>
              <a:rPr lang="ru-RU" sz="9600" b="0" i="1" dirty="0"/>
              <a:t>, </a:t>
            </a:r>
            <a:r>
              <a:rPr lang="ru-RU" sz="9600" b="0" i="1" dirty="0" err="1"/>
              <a:t>розташовані</a:t>
            </a:r>
            <a:r>
              <a:rPr lang="ru-RU" sz="9600" b="0" i="1" dirty="0"/>
              <a:t> у </a:t>
            </a:r>
            <a:r>
              <a:rPr lang="ru-RU" sz="9600" b="0" i="1" dirty="0" err="1"/>
              <a:t>подібних</a:t>
            </a:r>
            <a:r>
              <a:rPr lang="ru-RU" sz="9600" b="0" i="1" dirty="0"/>
              <a:t> локусах </a:t>
            </a:r>
            <a:r>
              <a:rPr lang="ru-RU" sz="9600" b="0" i="1" dirty="0" err="1"/>
              <a:t>гомологічних</a:t>
            </a:r>
            <a:r>
              <a:rPr lang="ru-RU" sz="9600" b="0" i="1" dirty="0"/>
              <a:t> </a:t>
            </a:r>
            <a:r>
              <a:rPr lang="ru-RU" sz="9600" b="0" i="1" dirty="0" smtClean="0"/>
              <a:t>хромосом – </a:t>
            </a:r>
            <a:r>
              <a:rPr lang="ru-RU" sz="9600" b="0" i="1" dirty="0" smtClean="0">
                <a:solidFill>
                  <a:schemeClr val="bg1">
                    <a:lumMod val="75000"/>
                  </a:schemeClr>
                </a:solidFill>
              </a:rPr>
              <a:t>________</a:t>
            </a:r>
            <a:endParaRPr lang="ru-RU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uk-UA" sz="9600" b="0" i="1" dirty="0"/>
              <a:t>Один із пари генів, розміщених один навпроти одного в гомологічних хромосомах – </a:t>
            </a:r>
            <a:r>
              <a:rPr lang="uk-UA" sz="9600" b="0" i="1" dirty="0" smtClean="0"/>
              <a:t> </a:t>
            </a:r>
            <a:r>
              <a:rPr lang="uk-UA" sz="9600" b="0" i="1" dirty="0" smtClean="0">
                <a:solidFill>
                  <a:schemeClr val="bg1">
                    <a:lumMod val="75000"/>
                  </a:schemeClr>
                </a:solidFill>
              </a:rPr>
              <a:t>_______</a:t>
            </a:r>
            <a:endParaRPr lang="uk-UA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ru-RU" sz="9600" b="0" i="1" dirty="0" err="1"/>
              <a:t>Виявлення</a:t>
            </a:r>
            <a:r>
              <a:rPr lang="ru-RU" sz="9600" b="0" i="1" dirty="0"/>
              <a:t> </a:t>
            </a:r>
            <a:r>
              <a:rPr lang="ru-RU" sz="9600" b="0" i="1" dirty="0" err="1"/>
              <a:t>дії</a:t>
            </a:r>
            <a:r>
              <a:rPr lang="ru-RU" sz="9600" b="0" i="1" dirty="0"/>
              <a:t> гена, </a:t>
            </a:r>
            <a:r>
              <a:rPr lang="ru-RU" sz="9600" b="0" i="1" dirty="0" err="1"/>
              <a:t>який</a:t>
            </a:r>
            <a:r>
              <a:rPr lang="ru-RU" sz="9600" b="0" i="1" dirty="0"/>
              <a:t> </a:t>
            </a:r>
            <a:r>
              <a:rPr lang="ru-RU" sz="9600" b="0" i="1" dirty="0" err="1"/>
              <a:t>перебуває</a:t>
            </a:r>
            <a:r>
              <a:rPr lang="ru-RU" sz="9600" b="0" i="1" dirty="0"/>
              <a:t> в </a:t>
            </a:r>
            <a:r>
              <a:rPr lang="ru-RU" sz="9600" b="0" i="1" dirty="0" err="1"/>
              <a:t>парі</a:t>
            </a:r>
            <a:r>
              <a:rPr lang="ru-RU" sz="9600" b="0" i="1" dirty="0"/>
              <a:t> з </a:t>
            </a:r>
            <a:r>
              <a:rPr lang="ru-RU" sz="9600" b="0" i="1" dirty="0" err="1"/>
              <a:t>іншим</a:t>
            </a:r>
            <a:r>
              <a:rPr lang="ru-RU" sz="9600" b="0" i="1" dirty="0"/>
              <a:t> </a:t>
            </a:r>
            <a:r>
              <a:rPr lang="ru-RU" sz="9600" b="0" i="1" dirty="0" err="1"/>
              <a:t>невиявленим</a:t>
            </a:r>
            <a:r>
              <a:rPr lang="ru-RU" sz="9600" b="0" i="1" dirty="0"/>
              <a:t> геном </a:t>
            </a:r>
            <a:r>
              <a:rPr lang="uk-UA" sz="9600" b="0" i="1" dirty="0"/>
              <a:t>– </a:t>
            </a:r>
            <a:r>
              <a:rPr lang="uk-UA" sz="9600" b="0" i="1" dirty="0" smtClean="0">
                <a:solidFill>
                  <a:schemeClr val="bg1">
                    <a:lumMod val="75000"/>
                  </a:schemeClr>
                </a:solidFill>
              </a:rPr>
              <a:t>_________________</a:t>
            </a:r>
            <a:endParaRPr lang="uk-UA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9600" dirty="0" smtClean="0">
                <a:solidFill>
                  <a:srgbClr val="C00000"/>
                </a:solidFill>
              </a:rPr>
              <a:t>• </a:t>
            </a:r>
            <a:r>
              <a:rPr lang="ru-RU" sz="9600" b="0" i="1" dirty="0" err="1" smtClean="0"/>
              <a:t>Існування</a:t>
            </a:r>
            <a:r>
              <a:rPr lang="ru-RU" sz="9600" b="0" i="1" dirty="0" smtClean="0"/>
              <a:t> гена в </a:t>
            </a:r>
            <a:r>
              <a:rPr lang="ru-RU" sz="9600" b="0" i="1" dirty="0" err="1" smtClean="0"/>
              <a:t>невиявленому</a:t>
            </a:r>
            <a:r>
              <a:rPr lang="ru-RU" sz="9600" b="0" i="1" dirty="0" smtClean="0"/>
              <a:t> </a:t>
            </a:r>
            <a:r>
              <a:rPr lang="ru-RU" sz="9600" b="0" i="1" dirty="0" err="1" smtClean="0"/>
              <a:t>стані</a:t>
            </a:r>
            <a:r>
              <a:rPr lang="ru-RU" sz="9600" b="0" i="1" dirty="0" smtClean="0"/>
              <a:t> </a:t>
            </a:r>
            <a:r>
              <a:rPr lang="uk-UA" sz="9600" b="0" i="1" dirty="0" smtClean="0"/>
              <a:t>– </a:t>
            </a:r>
            <a:r>
              <a:rPr lang="uk-UA" sz="9600" b="0" i="1" dirty="0" smtClean="0">
                <a:solidFill>
                  <a:schemeClr val="bg1">
                    <a:lumMod val="75000"/>
                  </a:schemeClr>
                </a:solidFill>
              </a:rPr>
              <a:t>___________ </a:t>
            </a:r>
            <a:endParaRPr lang="uk-UA" sz="96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endParaRPr lang="ru-RU" sz="5100" b="0" i="1" dirty="0" smtClean="0"/>
          </a:p>
          <a:p>
            <a:pPr algn="just"/>
            <a:r>
              <a:rPr lang="ru-RU" sz="5100" b="0" i="1" dirty="0" smtClean="0"/>
              <a:t> </a:t>
            </a:r>
          </a:p>
          <a:p>
            <a:pPr algn="just"/>
            <a:r>
              <a:rPr lang="ru-RU" sz="2400" b="0" i="1" dirty="0" smtClean="0"/>
              <a:t> </a:t>
            </a:r>
          </a:p>
          <a:p>
            <a:pPr algn="just"/>
            <a:endParaRPr lang="uk-UA" sz="7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9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02534" y="1264221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спадковість.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911" y="2132856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</a:rPr>
              <a:t>мінливість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2631198"/>
            <a:ext cx="1146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локус.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9886" y="3573016"/>
            <a:ext cx="145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</a:rPr>
              <a:t>алельні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4437112"/>
            <a:ext cx="118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алель.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32128" y="5301208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домінантність.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5805264"/>
            <a:ext cx="2435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рецесивність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653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83288" cy="936104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latin typeface="+mn-lt"/>
              </a:rPr>
              <a:t>Приклади домінантних та рецесивних </a:t>
            </a:r>
            <a:r>
              <a:rPr lang="uk-UA" sz="2400" b="1" i="1" dirty="0" err="1" smtClean="0">
                <a:latin typeface="+mn-lt"/>
              </a:rPr>
              <a:t>алелей</a:t>
            </a:r>
            <a:r>
              <a:rPr lang="uk-UA" sz="2400" b="1" i="1" dirty="0" smtClean="0">
                <a:latin typeface="+mn-lt"/>
              </a:rPr>
              <a:t> у людини</a:t>
            </a:r>
            <a:endParaRPr lang="uk-UA" sz="2400" b="1" i="1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671"/>
              </p:ext>
            </p:extLst>
          </p:nvPr>
        </p:nvGraphicFramePr>
        <p:xfrm>
          <a:off x="1043608" y="1772816"/>
          <a:ext cx="712879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Домінантна ознака</a:t>
                      </a:r>
                      <a:endParaRPr lang="uk-UA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rgbClr val="00B0F0"/>
                          </a:solidFill>
                        </a:rPr>
                        <a:t>Рецесивна ознака</a:t>
                      </a:r>
                      <a:endParaRPr lang="uk-UA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Темне волосся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Світле волосся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Карі очі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Голубі або сірі очі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Наявн</a:t>
                      </a:r>
                      <a:r>
                        <a:rPr lang="uk-UA" sz="2400" dirty="0" smtClean="0"/>
                        <a:t>е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ластовиння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Відсутнє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err="1" smtClean="0"/>
                        <a:t>ластовиння</a:t>
                      </a:r>
                      <a:endParaRPr lang="uk-UA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Кругле обличчя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Видовжене обличчя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Вільні вушні мочки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Прирослі вушні мочки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Товсті губи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Тонкі губи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Позитивний резус-фактор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Негативний резус-фактор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5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620000" cy="4373563"/>
          </a:xfrm>
        </p:spPr>
        <p:txBody>
          <a:bodyPr/>
          <a:lstStyle/>
          <a:p>
            <a:pPr algn="ctr"/>
            <a:r>
              <a:rPr lang="uk-UA" i="1" dirty="0"/>
              <a:t> </a:t>
            </a:r>
            <a:r>
              <a:rPr lang="uk-UA" sz="2400" i="1" dirty="0" err="1">
                <a:solidFill>
                  <a:srgbClr val="C00000"/>
                </a:solidFill>
              </a:rPr>
              <a:t>Розв</a:t>
            </a:r>
            <a:r>
              <a:rPr lang="ru-RU" sz="2400" i="1" dirty="0">
                <a:solidFill>
                  <a:srgbClr val="C00000"/>
                </a:solidFill>
              </a:rPr>
              <a:t>’</a:t>
            </a:r>
            <a:r>
              <a:rPr lang="uk-UA" sz="2400" i="1" dirty="0" err="1">
                <a:solidFill>
                  <a:srgbClr val="C00000"/>
                </a:solidFill>
              </a:rPr>
              <a:t>яжіть</a:t>
            </a:r>
            <a:r>
              <a:rPr lang="uk-UA" sz="2400" i="1" dirty="0">
                <a:solidFill>
                  <a:srgbClr val="C00000"/>
                </a:solidFill>
              </a:rPr>
              <a:t> задачу</a:t>
            </a:r>
            <a:endParaRPr lang="uk-UA" sz="2400" dirty="0">
              <a:solidFill>
                <a:srgbClr val="C00000"/>
              </a:solidFill>
            </a:endParaRPr>
          </a:p>
          <a:p>
            <a:pPr algn="just"/>
            <a:r>
              <a:rPr lang="uk-UA" dirty="0"/>
              <a:t>  </a:t>
            </a:r>
            <a:r>
              <a:rPr lang="ru-RU" sz="2800" b="0" dirty="0"/>
              <a:t>У </a:t>
            </a:r>
            <a:r>
              <a:rPr lang="ru-RU" sz="2800" b="0" dirty="0" err="1"/>
              <a:t>людини</a:t>
            </a:r>
            <a:r>
              <a:rPr lang="ru-RU" sz="2800" b="0" dirty="0"/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кароокість</a:t>
            </a:r>
            <a:r>
              <a:rPr lang="ru-RU" sz="2800" b="0" dirty="0"/>
              <a:t> і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наявність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ластовиння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0" dirty="0"/>
              <a:t>– </a:t>
            </a:r>
            <a:r>
              <a:rPr lang="ru-RU" sz="2800" b="0" i="1" u="sng" dirty="0" err="1" smtClean="0"/>
              <a:t>домінантн</a:t>
            </a:r>
            <a:r>
              <a:rPr lang="uk-UA" sz="2800" b="0" i="1" u="sng" dirty="0"/>
              <a:t>і</a:t>
            </a:r>
            <a:r>
              <a:rPr lang="ru-RU" sz="2800" b="0" dirty="0" smtClean="0"/>
              <a:t> </a:t>
            </a:r>
            <a:r>
              <a:rPr lang="ru-RU" sz="2800" b="0" dirty="0" err="1"/>
              <a:t>ознаки</a:t>
            </a:r>
            <a:r>
              <a:rPr lang="ru-RU" sz="2800" b="0" dirty="0"/>
              <a:t>. </a:t>
            </a:r>
            <a:r>
              <a:rPr lang="ru-RU" sz="2800" b="0" dirty="0" smtClean="0"/>
              <a:t>   </a:t>
            </a:r>
            <a:r>
              <a:rPr lang="ru-RU" sz="2800" b="0" dirty="0" err="1" smtClean="0"/>
              <a:t>Кароокий</a:t>
            </a:r>
            <a:r>
              <a:rPr lang="ru-RU" sz="2800" b="0" dirty="0" smtClean="0"/>
              <a:t> </a:t>
            </a:r>
            <a:r>
              <a:rPr lang="ru-RU" sz="2800" b="0" dirty="0"/>
              <a:t>без </a:t>
            </a:r>
            <a:r>
              <a:rPr lang="ru-RU" sz="2800" b="0" dirty="0" err="1"/>
              <a:t>ластовиння</a:t>
            </a:r>
            <a:r>
              <a:rPr lang="ru-RU" sz="2800" b="0" dirty="0"/>
              <a:t> </a:t>
            </a:r>
            <a:r>
              <a:rPr lang="ru-RU" sz="2800" b="0" dirty="0" err="1"/>
              <a:t>чоловік</a:t>
            </a:r>
            <a:r>
              <a:rPr lang="ru-RU" sz="2800" b="0" dirty="0"/>
              <a:t> </a:t>
            </a:r>
            <a:r>
              <a:rPr lang="ru-RU" sz="2800" b="0" dirty="0" err="1"/>
              <a:t>одружується</a:t>
            </a:r>
            <a:r>
              <a:rPr lang="ru-RU" sz="2800" b="0" dirty="0"/>
              <a:t> з </a:t>
            </a:r>
            <a:r>
              <a:rPr lang="ru-RU" sz="2800" b="0" i="1" dirty="0" err="1">
                <a:solidFill>
                  <a:srgbClr val="0070C0"/>
                </a:solidFill>
              </a:rPr>
              <a:t>блакитноокою</a:t>
            </a:r>
            <a:r>
              <a:rPr lang="ru-RU" sz="2800" b="0" dirty="0"/>
              <a:t> </a:t>
            </a:r>
            <a:r>
              <a:rPr lang="ru-RU" sz="2800" b="0" dirty="0" err="1"/>
              <a:t>жінкою</a:t>
            </a:r>
            <a:r>
              <a:rPr lang="ru-RU" sz="2800" b="0" dirty="0"/>
              <a:t>, </a:t>
            </a:r>
            <a:r>
              <a:rPr lang="ru-RU" sz="2800" b="0" dirty="0" err="1"/>
              <a:t>котра</a:t>
            </a:r>
            <a:r>
              <a:rPr lang="ru-RU" sz="2800" b="0" dirty="0"/>
              <a:t> </a:t>
            </a:r>
            <a:r>
              <a:rPr lang="ru-RU" sz="2800" b="0" dirty="0" err="1"/>
              <a:t>має</a:t>
            </a:r>
            <a:r>
              <a:rPr lang="ru-RU" sz="2800" b="0" dirty="0"/>
              <a:t> </a:t>
            </a:r>
            <a:r>
              <a:rPr lang="ru-RU" sz="2800" b="0" dirty="0" err="1"/>
              <a:t>ластовиння</a:t>
            </a:r>
            <a:r>
              <a:rPr lang="ru-RU" sz="2800" b="0" dirty="0"/>
              <a:t>. </a:t>
            </a:r>
            <a:r>
              <a:rPr lang="ru-RU" sz="2800" b="0" dirty="0" err="1"/>
              <a:t>Визначте</a:t>
            </a:r>
            <a:r>
              <a:rPr lang="ru-RU" sz="2800" b="0" dirty="0"/>
              <a:t>, </a:t>
            </a:r>
            <a:r>
              <a:rPr lang="ru-RU" sz="2800" b="0" dirty="0" err="1"/>
              <a:t>якими</a:t>
            </a:r>
            <a:r>
              <a:rPr lang="ru-RU" sz="2800" b="0" dirty="0"/>
              <a:t> в них </a:t>
            </a:r>
            <a:r>
              <a:rPr lang="ru-RU" sz="2800" b="0" dirty="0" err="1"/>
              <a:t>будуть</a:t>
            </a:r>
            <a:r>
              <a:rPr lang="ru-RU" sz="2800" b="0" dirty="0"/>
              <a:t> </a:t>
            </a:r>
            <a:r>
              <a:rPr lang="ru-RU" sz="2800" b="0" dirty="0" err="1"/>
              <a:t>діти</a:t>
            </a:r>
            <a:r>
              <a:rPr lang="ru-RU" sz="2800" b="0" dirty="0"/>
              <a:t>, </a:t>
            </a:r>
            <a:r>
              <a:rPr lang="ru-RU" sz="2800" b="0" dirty="0" err="1"/>
              <a:t>якщо</a:t>
            </a:r>
            <a:r>
              <a:rPr lang="ru-RU" sz="2800" b="0" dirty="0"/>
              <a:t> </a:t>
            </a:r>
            <a:r>
              <a:rPr lang="ru-RU" sz="2800" b="0" dirty="0" err="1"/>
              <a:t>чоловік</a:t>
            </a:r>
            <a:r>
              <a:rPr lang="ru-RU" sz="2800" b="0" dirty="0"/>
              <a:t> </a:t>
            </a:r>
            <a:r>
              <a:rPr lang="ru-RU" sz="2800" b="0" i="1" dirty="0" err="1">
                <a:solidFill>
                  <a:schemeClr val="accent5">
                    <a:lumMod val="75000"/>
                  </a:schemeClr>
                </a:solidFill>
              </a:rPr>
              <a:t>гетерозиготний</a:t>
            </a:r>
            <a:r>
              <a:rPr lang="ru-RU" sz="2800" b="0" dirty="0"/>
              <a:t> за </a:t>
            </a:r>
            <a:r>
              <a:rPr lang="ru-RU" sz="2800" b="0" dirty="0" err="1"/>
              <a:t>ознакою</a:t>
            </a:r>
            <a:r>
              <a:rPr lang="ru-RU" sz="2800" b="0" dirty="0"/>
              <a:t> </a:t>
            </a:r>
            <a:r>
              <a:rPr lang="ru-RU" sz="2800" b="0" dirty="0" err="1"/>
              <a:t>кароокості</a:t>
            </a:r>
            <a:r>
              <a:rPr lang="ru-RU" sz="2800" b="0" dirty="0"/>
              <a:t>, а </a:t>
            </a:r>
            <a:r>
              <a:rPr lang="ru-RU" sz="2800" b="0" dirty="0" err="1"/>
              <a:t>жінка</a:t>
            </a:r>
            <a:r>
              <a:rPr lang="ru-RU" sz="2800" b="0" dirty="0"/>
              <a:t> </a:t>
            </a:r>
            <a:r>
              <a:rPr lang="ru-RU" sz="2800" b="0" i="1" dirty="0" err="1">
                <a:solidFill>
                  <a:schemeClr val="tx2">
                    <a:lumMod val="75000"/>
                  </a:schemeClr>
                </a:solidFill>
              </a:rPr>
              <a:t>гетерозиготна</a:t>
            </a:r>
            <a:r>
              <a:rPr lang="ru-RU" sz="2800" b="0" dirty="0"/>
              <a:t> за </a:t>
            </a:r>
            <a:r>
              <a:rPr lang="ru-RU" sz="2800" b="0" dirty="0" err="1"/>
              <a:t>ознакою</a:t>
            </a:r>
            <a:r>
              <a:rPr lang="ru-RU" sz="2800" b="0" dirty="0"/>
              <a:t> </a:t>
            </a:r>
            <a:r>
              <a:rPr lang="ru-RU" sz="2800" b="0" dirty="0" err="1"/>
              <a:t>ластовиння</a:t>
            </a:r>
            <a:r>
              <a:rPr lang="ru-RU" sz="2800" b="0" dirty="0"/>
              <a:t>.</a:t>
            </a:r>
            <a:endParaRPr lang="uk-UA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91" y="4797152"/>
            <a:ext cx="2160240" cy="19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5791200" cy="75600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Задача</a:t>
            </a:r>
            <a:r>
              <a:rPr lang="ru-RU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620000" cy="4752528"/>
          </a:xfrm>
        </p:spPr>
        <p:txBody>
          <a:bodyPr>
            <a:normAutofit fontScale="85000" lnSpcReduction="20000"/>
          </a:bodyPr>
          <a:lstStyle/>
          <a:p>
            <a:endParaRPr lang="uk-UA" sz="2600" b="0" i="1" dirty="0" smtClean="0">
              <a:solidFill>
                <a:srgbClr val="002060"/>
              </a:solidFill>
            </a:endParaRPr>
          </a:p>
          <a:p>
            <a:r>
              <a:rPr lang="uk-UA" sz="2600" b="0" i="1" dirty="0" smtClean="0">
                <a:solidFill>
                  <a:srgbClr val="002060"/>
                </a:solidFill>
              </a:rPr>
              <a:t>Світловолосий </a:t>
            </a:r>
            <a:r>
              <a:rPr lang="uk-UA" sz="2600" b="0" i="1" dirty="0">
                <a:solidFill>
                  <a:srgbClr val="002060"/>
                </a:solidFill>
              </a:rPr>
              <a:t>кароокий чоловік,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В якого у сім’ї всі мали карі очі,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Блакитнооку жінку покохав на вік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З волоссям, чорним наче крила ночі.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У неї матінка білява і струнка,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Хоч дехто скаже нам, що це і не важливо,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Тож в нас історія виходить тут така,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Що діти в них народяться, можливо.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Якими будуть чада </a:t>
            </a:r>
            <a:r>
              <a:rPr lang="uk-UA" sz="2600" b="0" i="1" dirty="0" smtClean="0">
                <a:solidFill>
                  <a:srgbClr val="002060"/>
                </a:solidFill>
              </a:rPr>
              <a:t>молоді:</a:t>
            </a:r>
            <a:endParaRPr lang="uk-UA" sz="2600" b="0" i="1" dirty="0">
              <a:solidFill>
                <a:srgbClr val="002060"/>
              </a:solidFill>
            </a:endParaRPr>
          </a:p>
          <a:p>
            <a:r>
              <a:rPr lang="uk-UA" sz="2600" b="0" i="1" dirty="0">
                <a:solidFill>
                  <a:srgbClr val="002060"/>
                </a:solidFill>
              </a:rPr>
              <a:t>Чорняві, кароокі, білі чи руді ?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e-motherhood.ru/wp-content/uploads/2012/02/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1998"/>
            <a:ext cx="2736304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" y="4921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893" y="260648"/>
            <a:ext cx="6048672" cy="939552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+mn-lt"/>
              </a:rPr>
              <a:t>Генетична консультація </a:t>
            </a:r>
            <a:endParaRPr lang="uk-UA" sz="28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752601"/>
            <a:ext cx="5161384" cy="1028327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rgbClr val="7030A0"/>
                </a:solidFill>
              </a:rPr>
              <a:t>Завдання </a:t>
            </a:r>
            <a:endParaRPr lang="uk-UA" sz="2800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5165">
            <a:off x="109287" y="191910"/>
            <a:ext cx="23812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996952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 Чи </a:t>
            </a:r>
            <a:r>
              <a:rPr lang="uk-UA" sz="2800" dirty="0"/>
              <a:t>можна побоюватися, що в дитини спостерігатиметься відсутність емалі на зубах (ознака домінантна), якщо батько має нормальні зуби, а в матері спостерігається ця аномалія? Батько матері мав нормальні зуби.</a:t>
            </a:r>
          </a:p>
        </p:txBody>
      </p:sp>
    </p:spTree>
    <p:extLst>
      <p:ext uri="{BB962C8B-B14F-4D97-AF65-F5344CB8AC3E}">
        <p14:creationId xmlns:p14="http://schemas.microsoft.com/office/powerpoint/2010/main" val="21536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59832" y="1340768"/>
            <a:ext cx="5472608" cy="740296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rgbClr val="7030A0"/>
                </a:solidFill>
              </a:rPr>
              <a:t>Завдання </a:t>
            </a:r>
            <a:r>
              <a:rPr lang="uk-UA" sz="2800" i="1" dirty="0" smtClean="0">
                <a:solidFill>
                  <a:srgbClr val="7030A0"/>
                </a:solidFill>
              </a:rPr>
              <a:t>для</a:t>
            </a:r>
            <a:endParaRPr lang="uk-UA" sz="2800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258219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 У </a:t>
            </a:r>
            <a:r>
              <a:rPr lang="uk-UA" sz="2800" dirty="0"/>
              <a:t>здорової жінки один з батьків хворіє на цукровий діабет, у чоловіка – всі здорові. Чи будуть успадковувати цукровий діабет їхні діти, якщо відомо, що ця хвороба передається </a:t>
            </a:r>
            <a:r>
              <a:rPr lang="uk-UA" sz="2800" dirty="0" err="1"/>
              <a:t>рецесивно</a:t>
            </a:r>
            <a:r>
              <a:rPr lang="uk-UA" sz="2800" dirty="0"/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70261" cy="205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9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477691" y="1412776"/>
            <a:ext cx="4402832" cy="812304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rgbClr val="7030A0"/>
                </a:solidFill>
              </a:rPr>
              <a:t>Завдання</a:t>
            </a:r>
            <a:endParaRPr lang="uk-UA" sz="2800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803" y="2420888"/>
            <a:ext cx="72728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 В </a:t>
            </a:r>
            <a:r>
              <a:rPr lang="uk-UA" sz="2800" dirty="0"/>
              <a:t>сім</a:t>
            </a:r>
            <a:r>
              <a:rPr lang="ru-RU" sz="2800" dirty="0"/>
              <a:t>’</a:t>
            </a:r>
            <a:r>
              <a:rPr lang="uk-UA" sz="2800" dirty="0"/>
              <a:t>ї, де жінка хвора на гіпертонію, а чоловік має нормальний тиск, всі діти мають схильність до гіпертонії. Син цих батьків одружився з дівчиною, не хворою на гіпертонію. </a:t>
            </a:r>
            <a:r>
              <a:rPr lang="uk-UA" sz="2800" dirty="0" smtClean="0"/>
              <a:t> Чи </a:t>
            </a:r>
            <a:r>
              <a:rPr lang="uk-UA" sz="2800" dirty="0"/>
              <a:t>буде хвороба виявлена </a:t>
            </a:r>
            <a:r>
              <a:rPr lang="uk-UA" sz="2800" dirty="0" smtClean="0"/>
              <a:t>в онуків </a:t>
            </a:r>
            <a:r>
              <a:rPr lang="uk-UA" sz="2800" dirty="0"/>
              <a:t>(гіпертонія передається </a:t>
            </a:r>
            <a:r>
              <a:rPr lang="uk-UA" sz="2800" dirty="0" err="1"/>
              <a:t>домінантно</a:t>
            </a:r>
            <a:r>
              <a:rPr lang="uk-UA" sz="2800" dirty="0"/>
              <a:t>)?</a:t>
            </a:r>
          </a:p>
          <a:p>
            <a:pPr algn="just"/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6474"/>
            <a:ext cx="30765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6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933057"/>
            <a:ext cx="7620000" cy="2232248"/>
          </a:xfrm>
        </p:spPr>
        <p:txBody>
          <a:bodyPr>
            <a:normAutofit/>
          </a:bodyPr>
          <a:lstStyle/>
          <a:p>
            <a:pPr algn="just"/>
            <a:r>
              <a:rPr lang="uk-UA" sz="2400" i="1" dirty="0" smtClean="0">
                <a:solidFill>
                  <a:srgbClr val="7030A0"/>
                </a:solidFill>
              </a:rPr>
              <a:t>  </a:t>
            </a:r>
            <a:r>
              <a:rPr lang="uk-UA" sz="2400" i="1" dirty="0" err="1" smtClean="0">
                <a:solidFill>
                  <a:srgbClr val="7030A0"/>
                </a:solidFill>
              </a:rPr>
              <a:t>Гетерохромія</a:t>
            </a:r>
            <a:r>
              <a:rPr lang="uk-UA" sz="2400" i="1" dirty="0" smtClean="0">
                <a:solidFill>
                  <a:srgbClr val="7030A0"/>
                </a:solidFill>
              </a:rPr>
              <a:t> </a:t>
            </a:r>
            <a:r>
              <a:rPr lang="uk-UA" sz="2400" b="0" i="1" dirty="0"/>
              <a:t>– це явище, при якому в однієї людини може бути різний колір очей. Це викликано надлишком або нестачею меланіну і є результатом </a:t>
            </a:r>
            <a:r>
              <a:rPr lang="uk-UA" sz="2400" b="0" i="1" dirty="0" smtClean="0"/>
              <a:t>генетичної мутації </a:t>
            </a:r>
            <a:r>
              <a:rPr lang="ru-RU" sz="2400" b="0" i="1" dirty="0"/>
              <a:t>на </a:t>
            </a:r>
            <a:r>
              <a:rPr lang="ru-RU" sz="2400" b="0" i="1" dirty="0" err="1"/>
              <a:t>ранніх</a:t>
            </a:r>
            <a:r>
              <a:rPr lang="ru-RU" sz="2400" b="0" i="1" dirty="0"/>
              <a:t> </a:t>
            </a:r>
            <a:r>
              <a:rPr lang="ru-RU" sz="2400" b="0" i="1" dirty="0" err="1"/>
              <a:t>стадіях</a:t>
            </a:r>
            <a:r>
              <a:rPr lang="ru-RU" sz="2400" b="0" i="1" dirty="0"/>
              <a:t> онтогенезу </a:t>
            </a:r>
            <a:r>
              <a:rPr lang="ru-RU" sz="2400" b="0" i="1" dirty="0" smtClean="0"/>
              <a:t>у </a:t>
            </a:r>
            <a:r>
              <a:rPr lang="ru-RU" sz="2400" b="0" i="1" dirty="0" err="1"/>
              <a:t>соматичних</a:t>
            </a:r>
            <a:r>
              <a:rPr lang="ru-RU" sz="2400" b="0" i="1" dirty="0"/>
              <a:t> </a:t>
            </a:r>
            <a:r>
              <a:rPr lang="ru-RU" sz="2400" b="0" i="1" dirty="0" err="1" smtClean="0"/>
              <a:t>клітинах</a:t>
            </a:r>
            <a:r>
              <a:rPr lang="ru-RU" sz="2400" b="0" i="1" dirty="0" smtClean="0"/>
              <a:t>.</a:t>
            </a:r>
            <a:endParaRPr lang="uk-UA" sz="2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9743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9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620000" cy="5544616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rgbClr val="C00000"/>
                </a:solidFill>
              </a:rPr>
              <a:t>• </a:t>
            </a:r>
            <a:r>
              <a:rPr lang="ru-RU" sz="2400" b="0" i="1" dirty="0" err="1" smtClean="0"/>
              <a:t>Особина</a:t>
            </a:r>
            <a:r>
              <a:rPr lang="ru-RU" sz="2400" b="0" i="1" dirty="0" smtClean="0"/>
              <a:t>, </a:t>
            </a:r>
            <a:r>
              <a:rPr lang="ru-RU" sz="2400" b="0" i="1" dirty="0" err="1" smtClean="0"/>
              <a:t>гомологічні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хромосоми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якої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містять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однакові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алелі</a:t>
            </a:r>
            <a:r>
              <a:rPr lang="ru-RU" sz="2400" b="0" i="1" dirty="0" smtClean="0"/>
              <a:t> </a:t>
            </a:r>
            <a:r>
              <a:rPr lang="ru-RU" sz="2400" b="0" i="1" dirty="0" err="1" smtClean="0"/>
              <a:t>певного</a:t>
            </a:r>
            <a:r>
              <a:rPr lang="ru-RU" sz="2400" b="0" i="1" dirty="0" smtClean="0"/>
              <a:t> гена –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______________</a:t>
            </a:r>
            <a:endParaRPr lang="uk-UA" sz="2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rgbClr val="C00000"/>
                </a:solidFill>
              </a:rPr>
              <a:t>• </a:t>
            </a:r>
            <a:r>
              <a:rPr lang="ru-RU" sz="2400" b="0" i="1" dirty="0" err="1"/>
              <a:t>Особина</a:t>
            </a:r>
            <a:r>
              <a:rPr lang="ru-RU" sz="2400" b="0" i="1" dirty="0"/>
              <a:t>, </a:t>
            </a:r>
            <a:r>
              <a:rPr lang="ru-RU" sz="2400" b="0" i="1" dirty="0" err="1"/>
              <a:t>гомологічні</a:t>
            </a:r>
            <a:r>
              <a:rPr lang="ru-RU" sz="2400" b="0" i="1" dirty="0"/>
              <a:t> </a:t>
            </a:r>
            <a:r>
              <a:rPr lang="ru-RU" sz="2400" b="0" i="1" dirty="0" err="1"/>
              <a:t>хромосоми</a:t>
            </a:r>
            <a:r>
              <a:rPr lang="ru-RU" sz="2400" b="0" i="1" dirty="0"/>
              <a:t> </a:t>
            </a:r>
            <a:r>
              <a:rPr lang="ru-RU" sz="2400" b="0" i="1" dirty="0" err="1"/>
              <a:t>якої</a:t>
            </a:r>
            <a:r>
              <a:rPr lang="ru-RU" sz="2400" b="0" i="1" dirty="0"/>
              <a:t> </a:t>
            </a:r>
            <a:r>
              <a:rPr lang="ru-RU" sz="2400" b="0" i="1" dirty="0" err="1"/>
              <a:t>містять</a:t>
            </a:r>
            <a:r>
              <a:rPr lang="ru-RU" sz="2400" b="0" i="1" dirty="0"/>
              <a:t> </a:t>
            </a:r>
            <a:r>
              <a:rPr lang="ru-RU" sz="2400" b="0" i="1" dirty="0" err="1"/>
              <a:t>різні</a:t>
            </a:r>
            <a:r>
              <a:rPr lang="ru-RU" sz="2400" b="0" i="1" dirty="0"/>
              <a:t> </a:t>
            </a:r>
            <a:r>
              <a:rPr lang="ru-RU" sz="2400" b="0" i="1" dirty="0" err="1"/>
              <a:t>алелі</a:t>
            </a:r>
            <a:r>
              <a:rPr lang="ru-RU" sz="2400" b="0" i="1" dirty="0"/>
              <a:t> </a:t>
            </a:r>
            <a:r>
              <a:rPr lang="ru-RU" sz="2400" b="0" i="1" dirty="0" err="1"/>
              <a:t>певного</a:t>
            </a:r>
            <a:r>
              <a:rPr lang="ru-RU" sz="2400" b="0" i="1" dirty="0"/>
              <a:t> гена –</a:t>
            </a:r>
            <a:r>
              <a:rPr lang="uk-UA" sz="2400" dirty="0"/>
              <a:t> 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_______________</a:t>
            </a:r>
            <a:endParaRPr lang="uk-UA" sz="2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rgbClr val="C00000"/>
                </a:solidFill>
              </a:rPr>
              <a:t>• </a:t>
            </a:r>
            <a:r>
              <a:rPr lang="ru-RU" sz="2400" b="0" i="1" dirty="0" err="1"/>
              <a:t>Сукупність</a:t>
            </a:r>
            <a:r>
              <a:rPr lang="ru-RU" sz="2400" b="0" i="1" dirty="0"/>
              <a:t> </a:t>
            </a:r>
            <a:r>
              <a:rPr lang="ru-RU" sz="2400" b="0" i="1" dirty="0" err="1"/>
              <a:t>усіх</a:t>
            </a:r>
            <a:r>
              <a:rPr lang="ru-RU" sz="2400" b="0" i="1" dirty="0"/>
              <a:t> </a:t>
            </a:r>
            <a:r>
              <a:rPr lang="ru-RU" sz="2400" b="0" i="1" dirty="0" err="1"/>
              <a:t>генів</a:t>
            </a:r>
            <a:r>
              <a:rPr lang="ru-RU" sz="2400" b="0" i="1" dirty="0"/>
              <a:t> в </a:t>
            </a:r>
            <a:r>
              <a:rPr lang="ru-RU" sz="2400" b="0" i="1" dirty="0" err="1"/>
              <a:t>клітині</a:t>
            </a:r>
            <a:r>
              <a:rPr lang="ru-RU" sz="2400" b="0" i="1" dirty="0"/>
              <a:t> </a:t>
            </a:r>
            <a:r>
              <a:rPr lang="ru-RU" sz="2400" b="0" i="1" dirty="0" smtClean="0"/>
              <a:t>– </a:t>
            </a:r>
            <a:r>
              <a:rPr lang="ru-RU" sz="2400" b="0" i="1" dirty="0" smtClean="0">
                <a:solidFill>
                  <a:schemeClr val="bg1">
                    <a:lumMod val="75000"/>
                  </a:schemeClr>
                </a:solidFill>
              </a:rPr>
              <a:t>__________</a:t>
            </a:r>
            <a:endParaRPr lang="ru-RU" sz="2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rgbClr val="C00000"/>
                </a:solidFill>
              </a:rPr>
              <a:t>• </a:t>
            </a:r>
            <a:r>
              <a:rPr lang="ru-RU" sz="2400" b="0" i="1" dirty="0" err="1"/>
              <a:t>Ознаки</a:t>
            </a:r>
            <a:r>
              <a:rPr lang="ru-RU" sz="2400" b="0" i="1" dirty="0"/>
              <a:t> і </a:t>
            </a:r>
            <a:r>
              <a:rPr lang="ru-RU" sz="2400" b="0" i="1" dirty="0" err="1"/>
              <a:t>властивості</a:t>
            </a:r>
            <a:r>
              <a:rPr lang="ru-RU" sz="2400" b="0" i="1" dirty="0"/>
              <a:t> </a:t>
            </a:r>
            <a:r>
              <a:rPr lang="ru-RU" sz="2400" b="0" i="1" dirty="0" err="1"/>
              <a:t>організму</a:t>
            </a:r>
            <a:r>
              <a:rPr lang="ru-RU" sz="2400" b="0" i="1" dirty="0"/>
              <a:t>, </a:t>
            </a:r>
            <a:r>
              <a:rPr lang="ru-RU" sz="2400" b="0" i="1" dirty="0" err="1"/>
              <a:t>які</a:t>
            </a:r>
            <a:r>
              <a:rPr lang="ru-RU" sz="2400" b="0" i="1" dirty="0"/>
              <a:t> є </a:t>
            </a:r>
            <a:r>
              <a:rPr lang="ru-RU" sz="2400" b="0" i="1" dirty="0" err="1"/>
              <a:t>наслідком</a:t>
            </a:r>
            <a:r>
              <a:rPr lang="ru-RU" sz="2400" b="0" i="1" dirty="0"/>
              <a:t> </a:t>
            </a:r>
            <a:r>
              <a:rPr lang="ru-RU" sz="2400" b="0" i="1" dirty="0" err="1"/>
              <a:t>прояву</a:t>
            </a:r>
            <a:r>
              <a:rPr lang="ru-RU" sz="2400" b="0" i="1" dirty="0"/>
              <a:t> генотипу – </a:t>
            </a:r>
            <a:r>
              <a:rPr lang="ru-RU" sz="2400" b="0" i="1" dirty="0" smtClean="0"/>
              <a:t> </a:t>
            </a:r>
            <a:r>
              <a:rPr lang="ru-RU" sz="2400" b="0" i="1" dirty="0" smtClean="0">
                <a:solidFill>
                  <a:schemeClr val="bg1">
                    <a:lumMod val="75000"/>
                  </a:schemeClr>
                </a:solidFill>
              </a:rPr>
              <a:t>__________</a:t>
            </a:r>
            <a:endParaRPr lang="ru-RU" sz="2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endParaRPr lang="uk-UA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uk-UA" sz="2400" b="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8" y="3298610"/>
            <a:ext cx="2808312" cy="327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55435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7219" y="951111"/>
            <a:ext cx="2161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гомозигота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9412" y="1844824"/>
            <a:ext cx="254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гетерозигота.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398507"/>
            <a:ext cx="161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генотип.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83699" y="3244334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фенотип.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967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04664"/>
            <a:ext cx="5904656" cy="1512167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i="1" dirty="0" err="1">
                <a:solidFill>
                  <a:srgbClr val="C00000"/>
                </a:solidFill>
              </a:rPr>
              <a:t>Грегор</a:t>
            </a:r>
            <a:r>
              <a:rPr lang="uk-UA" sz="2800" i="1" dirty="0">
                <a:solidFill>
                  <a:srgbClr val="C00000"/>
                </a:solidFill>
              </a:rPr>
              <a:t> </a:t>
            </a:r>
            <a:r>
              <a:rPr lang="uk-UA" sz="2800" i="1" dirty="0" smtClean="0">
                <a:solidFill>
                  <a:srgbClr val="C00000"/>
                </a:solidFill>
              </a:rPr>
              <a:t>Мендель (1822 </a:t>
            </a:r>
            <a:r>
              <a:rPr lang="uk-UA" sz="2800" dirty="0" smtClean="0">
                <a:solidFill>
                  <a:srgbClr val="C00000"/>
                </a:solidFill>
              </a:rPr>
              <a:t>–</a:t>
            </a:r>
            <a:r>
              <a:rPr lang="uk-UA" sz="2800" dirty="0" smtClean="0"/>
              <a:t> </a:t>
            </a:r>
            <a:r>
              <a:rPr lang="uk-UA" sz="2800" i="1" dirty="0" smtClean="0">
                <a:solidFill>
                  <a:srgbClr val="C00000"/>
                </a:solidFill>
              </a:rPr>
              <a:t>1884) - 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основоположник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цариці біології -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генетики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28575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11225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Чешський священик, природодослідник та </a:t>
            </a:r>
            <a:r>
              <a:rPr lang="ru-RU" sz="2400" dirty="0"/>
              <a:t>ботанік, засновник сучасної генетики.</a:t>
            </a:r>
          </a:p>
          <a:p>
            <a:pPr algn="just"/>
            <a:r>
              <a:rPr lang="ru-RU" sz="2400" dirty="0" smtClean="0"/>
              <a:t>  </a:t>
            </a:r>
            <a:r>
              <a:rPr lang="ru-RU" sz="2400" dirty="0" err="1" smtClean="0"/>
              <a:t>Відкрив</a:t>
            </a:r>
            <a:r>
              <a:rPr lang="ru-RU" sz="2400" dirty="0" smtClean="0"/>
              <a:t> </a:t>
            </a:r>
            <a:r>
              <a:rPr lang="ru-RU" sz="2400" dirty="0" err="1"/>
              <a:t>закони</a:t>
            </a:r>
            <a:r>
              <a:rPr lang="ru-RU" sz="2400" dirty="0"/>
              <a:t> </a:t>
            </a:r>
            <a:r>
              <a:rPr lang="ru-RU" sz="2400" dirty="0" err="1"/>
              <a:t>спадковості</a:t>
            </a:r>
            <a:r>
              <a:rPr lang="ru-RU" sz="2400" dirty="0"/>
              <a:t>, </a:t>
            </a:r>
            <a:r>
              <a:rPr lang="ru-RU" sz="2400" dirty="0" err="1"/>
              <a:t>названими</a:t>
            </a:r>
            <a:r>
              <a:rPr lang="ru-RU" sz="2400" dirty="0"/>
              <a:t> </a:t>
            </a:r>
            <a:r>
              <a:rPr lang="ru-RU" sz="2400" dirty="0" err="1"/>
              <a:t>пізніше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ім'ям</a:t>
            </a:r>
            <a:r>
              <a:rPr lang="ru-RU" sz="2400" dirty="0"/>
              <a:t>. </a:t>
            </a:r>
            <a:r>
              <a:rPr lang="ru-RU" sz="2400" dirty="0" err="1"/>
              <a:t>Закони</a:t>
            </a:r>
            <a:r>
              <a:rPr lang="ru-RU" sz="2400" dirty="0"/>
              <a:t> Менделя — </a:t>
            </a:r>
            <a:r>
              <a:rPr lang="ru-RU" sz="2400" dirty="0" err="1"/>
              <a:t>одні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найважливіших</a:t>
            </a:r>
            <a:r>
              <a:rPr lang="ru-RU" sz="2400" dirty="0"/>
              <a:t> у </a:t>
            </a:r>
            <a:r>
              <a:rPr lang="ru-RU" sz="2400" dirty="0" err="1"/>
              <a:t>сучасній</a:t>
            </a:r>
            <a:r>
              <a:rPr lang="ru-RU" sz="2400" dirty="0"/>
              <a:t> </a:t>
            </a:r>
            <a:r>
              <a:rPr lang="ru-RU" sz="2400" dirty="0" err="1"/>
              <a:t>генетиці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38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22070" cy="72008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Горох</a:t>
            </a:r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k-UA" sz="24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піддослідний об</a:t>
            </a:r>
            <a:r>
              <a:rPr lang="en-US" sz="24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’</a:t>
            </a:r>
            <a:r>
              <a:rPr lang="uk-UA" sz="2400" b="1" i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єкт</a:t>
            </a:r>
            <a:r>
              <a:rPr lang="uk-UA" sz="24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 Г. Менделя</a:t>
            </a:r>
            <a:endParaRPr lang="uk-UA" sz="2400" b="1" i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11238"/>
            <a:ext cx="2736304" cy="183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85230"/>
            <a:ext cx="45529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9914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6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435280" cy="1371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latin typeface="+mn-lt"/>
              </a:rPr>
              <a:t>Результати дослідів Г. </a:t>
            </a:r>
            <a:r>
              <a:rPr lang="uk-UA" sz="2400" b="1" i="1" dirty="0" smtClean="0">
                <a:latin typeface="+mn-lt"/>
              </a:rPr>
              <a:t>Менделя</a:t>
            </a:r>
            <a:r>
              <a:rPr lang="uk-UA" b="1" i="1" dirty="0">
                <a:solidFill>
                  <a:srgbClr val="008000"/>
                </a:solidFill>
                <a:latin typeface="+mn-lt"/>
              </a:rPr>
              <a:t/>
            </a:r>
            <a:br>
              <a:rPr lang="uk-UA" b="1" i="1" dirty="0">
                <a:solidFill>
                  <a:srgbClr val="008000"/>
                </a:solidFill>
                <a:latin typeface="+mn-lt"/>
              </a:rPr>
            </a:br>
            <a:endParaRPr lang="uk-UA" b="1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70490"/>
              </p:ext>
            </p:extLst>
          </p:nvPr>
        </p:nvGraphicFramePr>
        <p:xfrm>
          <a:off x="467544" y="908720"/>
          <a:ext cx="8352928" cy="4989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9298">
                <a:tc row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8000"/>
                          </a:solidFill>
                        </a:rPr>
                        <a:t>Ознаки</a:t>
                      </a:r>
                      <a:endParaRPr lang="uk-UA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F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uk-UA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F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uk-UA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8000"/>
                          </a:solidFill>
                        </a:rPr>
                        <a:t>Всього</a:t>
                      </a:r>
                      <a:endParaRPr lang="uk-UA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Домі-</a:t>
                      </a:r>
                      <a:endParaRPr lang="uk-UA" dirty="0" smtClean="0"/>
                    </a:p>
                    <a:p>
                      <a:pPr algn="ctr"/>
                      <a:r>
                        <a:rPr lang="uk-UA" dirty="0" err="1" smtClean="0"/>
                        <a:t>нантна</a:t>
                      </a:r>
                      <a:endParaRPr lang="uk-UA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Реце-сивна</a:t>
                      </a:r>
                      <a:endParaRPr lang="uk-UA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277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Насіння: гладеньке або зморшкувате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Гладеньке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5475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1850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7325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79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Насіння: жовте або зелене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Жовте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6022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2001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8023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79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Квіти: рожеві або білі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Рожеві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705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224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929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79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Стебло: високе або низьке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Високе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787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277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1064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79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Боби: зелені або жовті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Жовті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428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152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580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7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91264" cy="1047646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 smtClean="0"/>
              <a:t>  </a:t>
            </a:r>
            <a:br>
              <a:rPr lang="uk-UA" sz="2400" b="1" i="1" dirty="0" smtClean="0"/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904656"/>
          </a:xfrm>
        </p:spPr>
        <p:txBody>
          <a:bodyPr/>
          <a:lstStyle/>
          <a:p>
            <a:pPr algn="just"/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«Ніякої достовірності немає в науках там, де не можна прикласти жодної з математичних наук, і в тому, що не має зв'язку з математикою</a:t>
            </a:r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uk-UA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i="1" dirty="0" smtClean="0"/>
              <a:t>                                                                                     Леонардо </a:t>
            </a:r>
            <a:r>
              <a:rPr lang="uk-UA" i="1" dirty="0" err="1"/>
              <a:t>да</a:t>
            </a:r>
            <a:r>
              <a:rPr lang="uk-UA" i="1" dirty="0"/>
              <a:t> </a:t>
            </a:r>
            <a:r>
              <a:rPr lang="uk-UA" i="1" dirty="0" smtClean="0"/>
              <a:t>Вінчі</a:t>
            </a:r>
            <a:endParaRPr lang="en-US" i="1" dirty="0" smtClean="0"/>
          </a:p>
          <a:p>
            <a:pPr algn="ctr"/>
            <a:endParaRPr lang="uk-UA" sz="2400" dirty="0">
              <a:solidFill>
                <a:srgbClr val="008000"/>
              </a:solidFill>
            </a:endParaRPr>
          </a:p>
          <a:p>
            <a:pPr algn="just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10696"/>
            <a:ext cx="6912768" cy="42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0363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latin typeface="+mn-lt"/>
              </a:rPr>
              <a:t>Перший закон Г. Менделя – закон одноманітності</a:t>
            </a:r>
            <a:br>
              <a:rPr lang="uk-UA" sz="2400" b="1" i="1" dirty="0" smtClean="0">
                <a:latin typeface="+mn-lt"/>
              </a:rPr>
            </a:br>
            <a:r>
              <a:rPr lang="uk-UA" sz="2400" b="1" i="1" dirty="0" smtClean="0">
                <a:latin typeface="+mn-lt"/>
              </a:rPr>
              <a:t>гібридів першого покоління</a:t>
            </a:r>
            <a:endParaRPr lang="uk-UA" sz="2400" b="1" i="1" dirty="0">
              <a:latin typeface="+mn-lt"/>
            </a:endParaRPr>
          </a:p>
        </p:txBody>
      </p:sp>
      <p:pic>
        <p:nvPicPr>
          <p:cNvPr id="4" name="Picture 18" descr="E:\Мама\презентации\peas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09300"/>
            <a:ext cx="2751645" cy="20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824062" y="1973709"/>
            <a:ext cx="1649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itchFamily="34" charset="0"/>
              </a:rPr>
              <a:t>♀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12" y="1318071"/>
            <a:ext cx="27130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686575" y="1131191"/>
            <a:ext cx="1150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 Black" pitchFamily="34" charset="0"/>
              </a:rPr>
              <a:t>♂</a:t>
            </a:r>
            <a:r>
              <a:rPr lang="ru-RU" sz="80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74649" y="1318071"/>
            <a:ext cx="1649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itchFamily="34" charset="0"/>
              </a:rPr>
              <a:t>♀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648768" y="1714946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latin typeface="Times New Roman" pitchFamily="18" charset="0"/>
              </a:rPr>
              <a:t>АА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860032" y="1714946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</a:rPr>
              <a:t>аа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851275" y="1743521"/>
            <a:ext cx="6588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latin typeface="Arial Black" pitchFamily="34" charset="0"/>
              </a:rPr>
              <a:t>Х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71030" y="3068960"/>
            <a:ext cx="769937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993282" y="3068960"/>
            <a:ext cx="769938" cy="7207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785394" y="424939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latin typeface="Times New Roman" pitchFamily="18" charset="0"/>
              </a:rPr>
              <a:t>Аа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572000" y="3782317"/>
            <a:ext cx="1008062" cy="567283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3105967" y="3789685"/>
            <a:ext cx="856827" cy="57222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967" y="4361905"/>
            <a:ext cx="3184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покоління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" name="Picture 19" descr="E:\Мама\презентации\B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7880" y="5163790"/>
            <a:ext cx="2012009" cy="163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81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91264" cy="3024336"/>
          </a:xfrm>
        </p:spPr>
        <p:txBody>
          <a:bodyPr/>
          <a:lstStyle/>
          <a:p>
            <a:pPr algn="just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0" i="1" dirty="0" smtClean="0">
                <a:cs typeface="Times New Roman" pitchFamily="18" charset="0"/>
              </a:rPr>
              <a:t>При </a:t>
            </a:r>
            <a:r>
              <a:rPr lang="uk-UA" sz="2400" b="0" i="1" dirty="0" err="1">
                <a:cs typeface="Times New Roman" pitchFamily="18" charset="0"/>
              </a:rPr>
              <a:t>моногібридному</a:t>
            </a:r>
            <a:r>
              <a:rPr lang="uk-UA" sz="2400" b="0" i="1" dirty="0">
                <a:cs typeface="Times New Roman" pitchFamily="18" charset="0"/>
              </a:rPr>
              <a:t> схрещуванні гомозиготних особин, які відрізняються за однією парою альтернативних ознак, спостерігається </a:t>
            </a:r>
            <a:r>
              <a:rPr lang="uk-UA" sz="2400" i="1" dirty="0">
                <a:solidFill>
                  <a:srgbClr val="C00000"/>
                </a:solidFill>
                <a:cs typeface="Times New Roman" pitchFamily="18" charset="0"/>
              </a:rPr>
              <a:t>одноманітність </a:t>
            </a:r>
            <a:r>
              <a:rPr lang="uk-UA" sz="2400" b="0" i="1" dirty="0">
                <a:cs typeface="Times New Roman" pitchFamily="18" charset="0"/>
              </a:rPr>
              <a:t>гібридів першого покоління F</a:t>
            </a:r>
            <a:r>
              <a:rPr lang="uk-UA" sz="2400" b="0" i="1" baseline="-25000" dirty="0">
                <a:cs typeface="Times New Roman" pitchFamily="18" charset="0"/>
              </a:rPr>
              <a:t>1</a:t>
            </a:r>
            <a:r>
              <a:rPr lang="uk-UA" sz="2400" b="0" i="1" dirty="0">
                <a:cs typeface="Times New Roman" pitchFamily="18" charset="0"/>
              </a:rPr>
              <a:t>  як за </a:t>
            </a:r>
            <a:r>
              <a:rPr lang="uk-UA" sz="2400" b="0" i="1" dirty="0">
                <a:solidFill>
                  <a:srgbClr val="008000"/>
                </a:solidFill>
                <a:cs typeface="Times New Roman" pitchFamily="18" charset="0"/>
              </a:rPr>
              <a:t>фенотипом,</a:t>
            </a:r>
            <a:r>
              <a:rPr lang="uk-UA" sz="2400" b="0" i="1" dirty="0">
                <a:cs typeface="Times New Roman" pitchFamily="18" charset="0"/>
              </a:rPr>
              <a:t> так і за </a:t>
            </a:r>
            <a:r>
              <a:rPr lang="uk-UA" sz="2400" b="0" i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генотипом</a:t>
            </a:r>
            <a:r>
              <a:rPr lang="uk-UA" sz="2400" b="0" i="1" dirty="0">
                <a:cs typeface="Times New Roman" pitchFamily="18" charset="0"/>
              </a:rPr>
              <a:t>. </a:t>
            </a:r>
            <a:endParaRPr lang="uk-UA" sz="2400" b="0" i="1" dirty="0" smtClean="0">
              <a:cs typeface="Times New Roman" pitchFamily="18" charset="0"/>
            </a:endParaRPr>
          </a:p>
          <a:p>
            <a:pPr algn="just"/>
            <a:r>
              <a:rPr lang="uk-UA" sz="2400" b="0" i="1" dirty="0">
                <a:cs typeface="Times New Roman" pitchFamily="18" charset="0"/>
              </a:rPr>
              <a:t> </a:t>
            </a:r>
            <a:r>
              <a:rPr lang="uk-UA" sz="2400" i="1" dirty="0" smtClean="0">
                <a:solidFill>
                  <a:srgbClr val="00B050"/>
                </a:solidFill>
                <a:cs typeface="Times New Roman" pitchFamily="18" charset="0"/>
              </a:rPr>
              <a:t>За </a:t>
            </a:r>
            <a:r>
              <a:rPr lang="uk-UA" sz="2400" i="1" dirty="0">
                <a:solidFill>
                  <a:srgbClr val="00B050"/>
                </a:solidFill>
                <a:cs typeface="Times New Roman" pitchFamily="18" charset="0"/>
              </a:rPr>
              <a:t>фенотипом </a:t>
            </a:r>
            <a:r>
              <a:rPr lang="uk-UA" sz="2400" b="0" i="1" dirty="0">
                <a:cs typeface="Times New Roman" pitchFamily="18" charset="0"/>
              </a:rPr>
              <a:t>усі особини мають </a:t>
            </a:r>
            <a:r>
              <a:rPr lang="uk-UA" sz="2400" b="0" i="1" dirty="0">
                <a:solidFill>
                  <a:srgbClr val="C00000"/>
                </a:solidFill>
                <a:cs typeface="Times New Roman" pitchFamily="18" charset="0"/>
              </a:rPr>
              <a:t>домінантну</a:t>
            </a:r>
            <a:r>
              <a:rPr lang="uk-UA" sz="2400" b="0" i="1" dirty="0">
                <a:cs typeface="Times New Roman" pitchFamily="18" charset="0"/>
              </a:rPr>
              <a:t> ознаку, за </a:t>
            </a:r>
            <a:r>
              <a:rPr lang="uk-UA" sz="2400" i="1" dirty="0">
                <a:solidFill>
                  <a:srgbClr val="008000"/>
                </a:solidFill>
                <a:cs typeface="Times New Roman" pitchFamily="18" charset="0"/>
              </a:rPr>
              <a:t>генотипом</a:t>
            </a:r>
            <a:r>
              <a:rPr lang="uk-UA" sz="2400" b="0" i="1" dirty="0">
                <a:cs typeface="Times New Roman" pitchFamily="18" charset="0"/>
              </a:rPr>
              <a:t> вони </a:t>
            </a:r>
            <a:r>
              <a:rPr lang="uk-UA" sz="2400" b="0" i="1" dirty="0">
                <a:solidFill>
                  <a:srgbClr val="C00000"/>
                </a:solidFill>
                <a:cs typeface="Times New Roman" pitchFamily="18" charset="0"/>
              </a:rPr>
              <a:t>гетерозиготні.</a:t>
            </a:r>
          </a:p>
          <a:p>
            <a:pPr algn="just"/>
            <a:endParaRPr lang="uk-UA" dirty="0"/>
          </a:p>
        </p:txBody>
      </p:sp>
      <p:pic>
        <p:nvPicPr>
          <p:cNvPr id="4" name="Picture 5" descr="чистые линии Менделя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4935" t="22195" r="80270" b="53160"/>
          <a:stretch>
            <a:fillRect/>
          </a:stretch>
        </p:blipFill>
        <p:spPr bwMode="auto">
          <a:xfrm>
            <a:off x="2721563" y="3315782"/>
            <a:ext cx="1011827" cy="881705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</p:spPr>
      </p:pic>
      <p:pic>
        <p:nvPicPr>
          <p:cNvPr id="5" name="Picture 6" descr="чистые линии Менделя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24165" t="22195" r="60551" b="53160"/>
          <a:stretch>
            <a:fillRect/>
          </a:stretch>
        </p:blipFill>
        <p:spPr bwMode="auto">
          <a:xfrm>
            <a:off x="5618162" y="3373990"/>
            <a:ext cx="876115" cy="791502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51050" y="3764702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990099"/>
                </a:solidFill>
                <a:latin typeface="Times New Roman" pitchFamily="18" charset="0"/>
              </a:rPr>
              <a:t>АА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15065" y="3713081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аа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4355976" y="3454291"/>
            <a:ext cx="579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latin typeface="Arial Black" pitchFamily="34" charset="0"/>
              </a:rPr>
              <a:t>Х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462410" y="3368820"/>
            <a:ext cx="5261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50983" y="4461180"/>
            <a:ext cx="792088" cy="698376"/>
          </a:xfrm>
          <a:prstGeom prst="ellipse">
            <a:avLst/>
          </a:prstGeom>
          <a:solidFill>
            <a:srgbClr val="FF6600"/>
          </a:solidFill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990099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618162" y="4461180"/>
            <a:ext cx="720080" cy="698376"/>
          </a:xfrm>
          <a:prstGeom prst="ellipse">
            <a:avLst/>
          </a:prstGeom>
          <a:solidFill>
            <a:srgbClr val="FF6600"/>
          </a:solidFill>
          <a:ln w="5715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256964" y="4991998"/>
            <a:ext cx="777460" cy="835546"/>
          </a:xfrm>
          <a:prstGeom prst="ellipse">
            <a:avLst/>
          </a:prstGeom>
          <a:solidFill>
            <a:srgbClr val="FF6600"/>
          </a:solidFill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err="1">
                <a:solidFill>
                  <a:srgbClr val="990099"/>
                </a:solidFill>
                <a:latin typeface="Times New Roman" pitchFamily="18" charset="0"/>
              </a:rPr>
              <a:t>А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</a:rPr>
              <a:t>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815219" y="5117383"/>
            <a:ext cx="203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генотип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087" y="4536081"/>
            <a:ext cx="16922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гамети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6" descr="чистые линии Менделя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4935" t="22195" r="80270" b="53160"/>
          <a:stretch>
            <a:fillRect/>
          </a:stretch>
        </p:blipFill>
        <p:spPr bwMode="auto">
          <a:xfrm>
            <a:off x="4177642" y="5898546"/>
            <a:ext cx="936104" cy="842563"/>
          </a:xfrm>
          <a:prstGeom prst="rect">
            <a:avLst/>
          </a:prstGeom>
          <a:noFill/>
          <a:ln w="57150">
            <a:solidFill>
              <a:srgbClr val="CCFF66"/>
            </a:solidFill>
            <a:miter lim="800000"/>
            <a:headEnd/>
            <a:tailEnd/>
          </a:ln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89924" y="6027439"/>
            <a:ext cx="1563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фенотип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5028788" y="4991998"/>
            <a:ext cx="667390" cy="351599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3491881" y="4991998"/>
            <a:ext cx="796278" cy="288804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2117</TotalTime>
  <Words>1009</Words>
  <Application>Microsoft Office PowerPoint</Application>
  <PresentationFormat>Экран (4:3)</PresentationFormat>
  <Paragraphs>212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Arial Unicode MS</vt:lpstr>
      <vt:lpstr>Calibri</vt:lpstr>
      <vt:lpstr>Lucida Sans Unicode</vt:lpstr>
      <vt:lpstr>Times New Roman</vt:lpstr>
      <vt:lpstr>Wingdings</vt:lpstr>
      <vt:lpstr>Главная</vt:lpstr>
      <vt:lpstr>Презентация PowerPoint</vt:lpstr>
      <vt:lpstr> </vt:lpstr>
      <vt:lpstr>Презентация PowerPoint</vt:lpstr>
      <vt:lpstr>Презентация PowerPoint</vt:lpstr>
      <vt:lpstr>Горох – піддослідний об’єкт  Г. Менделя</vt:lpstr>
      <vt:lpstr>Результати дослідів Г. Менделя </vt:lpstr>
      <vt:lpstr>   </vt:lpstr>
      <vt:lpstr>Перший закон Г. Менделя – закон одноманітності гібридів першого покоління</vt:lpstr>
      <vt:lpstr>Презентация PowerPoint</vt:lpstr>
      <vt:lpstr>Решітка пеннета</vt:lpstr>
      <vt:lpstr>Презентация PowerPoint</vt:lpstr>
      <vt:lpstr>Другий закон Г. Менделя – закон розщеплення ознак</vt:lpstr>
      <vt:lpstr>Презентация PowerPoint</vt:lpstr>
      <vt:lpstr>Закон чистоти гамет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Приклади домінантних та рецесивних алелей у людини</vt:lpstr>
      <vt:lpstr>Презентация PowerPoint</vt:lpstr>
      <vt:lpstr>Задача </vt:lpstr>
      <vt:lpstr>Генетична консультація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Deftone</dc:creator>
  <cp:lastModifiedBy>teacher01</cp:lastModifiedBy>
  <cp:revision>108</cp:revision>
  <dcterms:created xsi:type="dcterms:W3CDTF">2015-02-22T16:09:58Z</dcterms:created>
  <dcterms:modified xsi:type="dcterms:W3CDTF">2023-11-10T09:23:35Z</dcterms:modified>
</cp:coreProperties>
</file>