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2AD97-0246-40D1-AFFC-36B4557A8729}" v="398" dt="2022-11-09T12:56:08.025"/>
    <p1510:client id="{562ED046-14A4-4E39-BE24-F8634DAC3941}" v="108" dt="2022-11-09T12:17:10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DBDAA-E30D-4B79-846E-8382A63A0D3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C1CA59-63FD-4DB5-A8C6-8F69192C0621}">
      <dgm:prSet/>
      <dgm:spPr/>
      <dgm:t>
        <a:bodyPr/>
        <a:lstStyle/>
        <a:p>
          <a:r>
            <a:rPr lang="ru-RU" dirty="0"/>
            <a:t>1. Персонал </a:t>
          </a:r>
          <a:r>
            <a:rPr lang="ru-RU" dirty="0" err="1"/>
            <a:t>підприємства</a:t>
          </a:r>
          <a:r>
            <a:rPr lang="ru-RU" dirty="0"/>
            <a:t>, </a:t>
          </a:r>
          <a:r>
            <a:rPr lang="ru-RU" dirty="0" err="1"/>
            <a:t>його</a:t>
          </a:r>
          <a:r>
            <a:rPr lang="ru-RU" dirty="0"/>
            <a:t> склад.</a:t>
          </a:r>
          <a:endParaRPr lang="en-US" dirty="0"/>
        </a:p>
      </dgm:t>
    </dgm:pt>
    <dgm:pt modelId="{2A8331E0-BB78-4D05-832D-86B9F1DD58F0}" type="parTrans" cxnId="{DE04F228-35A7-421E-AC6F-D57343B390C2}">
      <dgm:prSet/>
      <dgm:spPr/>
      <dgm:t>
        <a:bodyPr/>
        <a:lstStyle/>
        <a:p>
          <a:endParaRPr lang="en-US"/>
        </a:p>
      </dgm:t>
    </dgm:pt>
    <dgm:pt modelId="{95664F5F-AC82-4B7E-801E-79787866261B}" type="sibTrans" cxnId="{DE04F228-35A7-421E-AC6F-D57343B390C2}">
      <dgm:prSet/>
      <dgm:spPr/>
      <dgm:t>
        <a:bodyPr/>
        <a:lstStyle/>
        <a:p>
          <a:endParaRPr lang="en-US"/>
        </a:p>
      </dgm:t>
    </dgm:pt>
    <dgm:pt modelId="{F3586506-745D-4391-81CB-3A37498071B6}">
      <dgm:prSet/>
      <dgm:spPr/>
      <dgm:t>
        <a:bodyPr/>
        <a:lstStyle/>
        <a:p>
          <a:r>
            <a:rPr lang="ru-RU" dirty="0"/>
            <a:t>2. Структура персоналу </a:t>
          </a:r>
          <a:r>
            <a:rPr lang="ru-RU" dirty="0" err="1"/>
            <a:t>підприємства</a:t>
          </a:r>
          <a:r>
            <a:rPr lang="ru-RU" dirty="0"/>
            <a:t>, </a:t>
          </a:r>
          <a:r>
            <a:rPr lang="ru-RU" dirty="0" err="1"/>
            <a:t>чинники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впливають</a:t>
          </a:r>
          <a:r>
            <a:rPr lang="ru-RU" dirty="0"/>
            <a:t> на </a:t>
          </a:r>
          <a:r>
            <a:rPr lang="ru-RU" dirty="0" err="1"/>
            <a:t>неї</a:t>
          </a:r>
          <a:r>
            <a:rPr lang="ru-RU" dirty="0"/>
            <a:t>. </a:t>
          </a:r>
          <a:endParaRPr lang="en-US" dirty="0"/>
        </a:p>
      </dgm:t>
    </dgm:pt>
    <dgm:pt modelId="{E054BC86-C7D8-4F69-B0CE-A1B7C651818D}" type="parTrans" cxnId="{E9831B70-D98A-4C3F-A41C-E03FECE71F3F}">
      <dgm:prSet/>
      <dgm:spPr/>
      <dgm:t>
        <a:bodyPr/>
        <a:lstStyle/>
        <a:p>
          <a:endParaRPr lang="en-US"/>
        </a:p>
      </dgm:t>
    </dgm:pt>
    <dgm:pt modelId="{EF6AE1C3-1A89-42B1-BEB8-BDB63B8C9647}" type="sibTrans" cxnId="{E9831B70-D98A-4C3F-A41C-E03FECE71F3F}">
      <dgm:prSet/>
      <dgm:spPr/>
      <dgm:t>
        <a:bodyPr/>
        <a:lstStyle/>
        <a:p>
          <a:endParaRPr lang="en-US"/>
        </a:p>
      </dgm:t>
    </dgm:pt>
    <dgm:pt modelId="{4B7739E1-1FFA-4CA4-A02F-7FF0E31F31FC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3</a:t>
          </a:r>
          <a:r>
            <a:rPr lang="ru-RU" dirty="0"/>
            <a:t>. </a:t>
          </a:r>
          <a:r>
            <a:rPr lang="ru-RU" dirty="0" err="1"/>
            <a:t>Управління</a:t>
          </a:r>
          <a:r>
            <a:rPr lang="ru-RU" dirty="0"/>
            <a:t> персоналом </a:t>
          </a:r>
          <a:r>
            <a:rPr lang="ru-RU" dirty="0" err="1"/>
            <a:t>підприємства</a:t>
          </a:r>
          <a:r>
            <a:rPr lang="ru-RU" dirty="0"/>
            <a:t>.</a:t>
          </a:r>
          <a:endParaRPr lang="en-US" dirty="0"/>
        </a:p>
      </dgm:t>
    </dgm:pt>
    <dgm:pt modelId="{9FF701AD-1762-479B-BC24-C2D77F1074DC}" type="parTrans" cxnId="{FE136880-B193-4F92-9A89-81F14F4DF573}">
      <dgm:prSet/>
      <dgm:spPr/>
      <dgm:t>
        <a:bodyPr/>
        <a:lstStyle/>
        <a:p>
          <a:endParaRPr lang="en-US"/>
        </a:p>
      </dgm:t>
    </dgm:pt>
    <dgm:pt modelId="{274893E7-1E1A-48E2-843D-B52039A3BA96}" type="sibTrans" cxnId="{FE136880-B193-4F92-9A89-81F14F4DF573}">
      <dgm:prSet/>
      <dgm:spPr/>
      <dgm:t>
        <a:bodyPr/>
        <a:lstStyle/>
        <a:p>
          <a:endParaRPr lang="en-US"/>
        </a:p>
      </dgm:t>
    </dgm:pt>
    <dgm:pt modelId="{ED0BF3CC-C5E0-41D6-AFEF-0A4A08ED7E91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4</a:t>
          </a:r>
          <a:r>
            <a:rPr lang="ru-RU" dirty="0"/>
            <a:t>. </a:t>
          </a:r>
          <a:r>
            <a:rPr lang="ru-RU" dirty="0" err="1"/>
            <a:t>Продуктивність</a:t>
          </a:r>
          <a:r>
            <a:rPr lang="ru-RU" dirty="0"/>
            <a:t> </a:t>
          </a:r>
          <a:r>
            <a:rPr lang="ru-RU" dirty="0" err="1"/>
            <a:t>праці</a:t>
          </a:r>
          <a:r>
            <a:rPr lang="ru-RU" dirty="0"/>
            <a:t>, </a:t>
          </a:r>
          <a:r>
            <a:rPr lang="ru-RU" dirty="0" err="1"/>
            <a:t>показники</a:t>
          </a:r>
          <a:r>
            <a:rPr lang="ru-RU" dirty="0"/>
            <a:t> і </a:t>
          </a:r>
          <a:r>
            <a:rPr lang="ru-RU" dirty="0" err="1"/>
            <a:t>методи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вимірювання</a:t>
          </a:r>
          <a:r>
            <a:rPr lang="ru-RU" dirty="0"/>
            <a:t>.</a:t>
          </a:r>
          <a:endParaRPr lang="en-US" dirty="0"/>
        </a:p>
      </dgm:t>
    </dgm:pt>
    <dgm:pt modelId="{3EDF3423-C88B-49C9-A7F6-A31959DBA9E0}" type="parTrans" cxnId="{9CC10570-2046-443D-AE67-920A3A8E9EE0}">
      <dgm:prSet/>
      <dgm:spPr/>
      <dgm:t>
        <a:bodyPr/>
        <a:lstStyle/>
        <a:p>
          <a:endParaRPr lang="en-US"/>
        </a:p>
      </dgm:t>
    </dgm:pt>
    <dgm:pt modelId="{AD3097AC-D4AF-45B4-9676-AF2D4168A638}" type="sibTrans" cxnId="{9CC10570-2046-443D-AE67-920A3A8E9EE0}">
      <dgm:prSet/>
      <dgm:spPr/>
      <dgm:t>
        <a:bodyPr/>
        <a:lstStyle/>
        <a:p>
          <a:endParaRPr lang="en-US"/>
        </a:p>
      </dgm:t>
    </dgm:pt>
    <dgm:pt modelId="{E5422E3A-AB1D-428E-AFFD-88ACFEF5D7BD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5</a:t>
          </a:r>
          <a:r>
            <a:rPr lang="ru-RU" dirty="0"/>
            <a:t>. </a:t>
          </a:r>
          <a:r>
            <a:rPr lang="ru-RU" dirty="0" err="1"/>
            <a:t>Організація</a:t>
          </a:r>
          <a:r>
            <a:rPr lang="ru-RU" dirty="0"/>
            <a:t> і </a:t>
          </a:r>
          <a:r>
            <a:rPr lang="ru-RU" dirty="0" err="1"/>
            <a:t>нормування</a:t>
          </a:r>
          <a:r>
            <a:rPr lang="ru-RU" dirty="0"/>
            <a:t> </a:t>
          </a:r>
          <a:r>
            <a:rPr lang="ru-RU" dirty="0" err="1"/>
            <a:t>праці</a:t>
          </a:r>
          <a:r>
            <a:rPr lang="ru-RU" dirty="0"/>
            <a:t> на </a:t>
          </a:r>
          <a:r>
            <a:rPr lang="ru-RU" dirty="0" err="1"/>
            <a:t>підприємстві</a:t>
          </a:r>
          <a:r>
            <a:rPr lang="ru-RU" dirty="0"/>
            <a:t>.</a:t>
          </a:r>
          <a:endParaRPr lang="en-US" dirty="0"/>
        </a:p>
      </dgm:t>
    </dgm:pt>
    <dgm:pt modelId="{D60C167B-6984-4824-BBC2-56810683D6FE}" type="parTrans" cxnId="{7094E9EC-CC60-48EA-80D7-8135B6B82092}">
      <dgm:prSet/>
      <dgm:spPr/>
      <dgm:t>
        <a:bodyPr/>
        <a:lstStyle/>
        <a:p>
          <a:endParaRPr lang="en-US"/>
        </a:p>
      </dgm:t>
    </dgm:pt>
    <dgm:pt modelId="{9AA3983A-16F5-438B-963A-3ADB7BD3E3C9}" type="sibTrans" cxnId="{7094E9EC-CC60-48EA-80D7-8135B6B82092}">
      <dgm:prSet/>
      <dgm:spPr/>
      <dgm:t>
        <a:bodyPr/>
        <a:lstStyle/>
        <a:p>
          <a:endParaRPr lang="en-US"/>
        </a:p>
      </dgm:t>
    </dgm:pt>
    <dgm:pt modelId="{BCEAE055-726F-4191-AF7F-8AB4EE1C0C4D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6</a:t>
          </a:r>
          <a:r>
            <a:rPr lang="ru-RU" dirty="0"/>
            <a:t>. </a:t>
          </a:r>
          <a:r>
            <a:rPr lang="ru-RU" dirty="0" err="1"/>
            <a:t>Мотивація</a:t>
          </a:r>
          <a:r>
            <a:rPr lang="ru-RU" dirty="0"/>
            <a:t> як </a:t>
          </a:r>
          <a:r>
            <a:rPr lang="ru-RU" dirty="0" err="1"/>
            <a:t>процес</a:t>
          </a:r>
          <a:r>
            <a:rPr lang="ru-RU" dirty="0"/>
            <a:t> </a:t>
          </a:r>
          <a:r>
            <a:rPr lang="ru-RU" dirty="0" err="1"/>
            <a:t>симулювання</a:t>
          </a:r>
          <a:r>
            <a:rPr lang="ru-RU" dirty="0"/>
            <a:t> </a:t>
          </a:r>
          <a:r>
            <a:rPr lang="ru-RU" dirty="0" err="1"/>
            <a:t>працівників</a:t>
          </a:r>
          <a:r>
            <a:rPr lang="ru-RU" dirty="0"/>
            <a:t>,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моделі</a:t>
          </a:r>
          <a:r>
            <a:rPr lang="ru-RU" dirty="0"/>
            <a:t> і </a:t>
          </a:r>
          <a:r>
            <a:rPr lang="ru-RU" dirty="0" err="1"/>
            <a:t>методи</a:t>
          </a:r>
          <a:r>
            <a:rPr lang="ru-RU" dirty="0"/>
            <a:t>.</a:t>
          </a:r>
          <a:endParaRPr lang="en-US" dirty="0"/>
        </a:p>
      </dgm:t>
    </dgm:pt>
    <dgm:pt modelId="{D84EC713-615F-40FE-AEC7-62690A8EFC15}" type="parTrans" cxnId="{994A0631-CF1F-448C-BF90-903432FC8064}">
      <dgm:prSet/>
      <dgm:spPr/>
      <dgm:t>
        <a:bodyPr/>
        <a:lstStyle/>
        <a:p>
          <a:endParaRPr lang="en-US"/>
        </a:p>
      </dgm:t>
    </dgm:pt>
    <dgm:pt modelId="{4ADF2D35-24AE-45E5-8D1A-3F429FB15F4F}" type="sibTrans" cxnId="{994A0631-CF1F-448C-BF90-903432FC8064}">
      <dgm:prSet/>
      <dgm:spPr/>
      <dgm:t>
        <a:bodyPr/>
        <a:lstStyle/>
        <a:p>
          <a:endParaRPr lang="en-US"/>
        </a:p>
      </dgm:t>
    </dgm:pt>
    <dgm:pt modelId="{8DD262F8-0159-4F7D-A45B-D83400E7BEBC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7</a:t>
          </a:r>
          <a:r>
            <a:rPr lang="ru-RU" dirty="0"/>
            <a:t>. </a:t>
          </a:r>
          <a:r>
            <a:rPr lang="ru-RU" dirty="0" err="1"/>
            <a:t>Поняття</a:t>
          </a:r>
          <a:r>
            <a:rPr lang="ru-RU" dirty="0"/>
            <a:t>, </a:t>
          </a:r>
          <a:r>
            <a:rPr lang="ru-RU" dirty="0" err="1"/>
            <a:t>види</a:t>
          </a:r>
          <a:r>
            <a:rPr lang="ru-RU" dirty="0"/>
            <a:t> і шляхи росту </a:t>
          </a:r>
          <a:r>
            <a:rPr lang="ru-RU" dirty="0" err="1"/>
            <a:t>заробітної</a:t>
          </a:r>
          <a:r>
            <a:rPr lang="ru-RU" dirty="0"/>
            <a:t> плати.</a:t>
          </a:r>
          <a:endParaRPr lang="en-US" dirty="0"/>
        </a:p>
      </dgm:t>
    </dgm:pt>
    <dgm:pt modelId="{7A930A19-529E-41CE-9491-F5D03663A480}" type="parTrans" cxnId="{910CFFEA-FBEE-47BA-A785-D674D2DD2E82}">
      <dgm:prSet/>
      <dgm:spPr/>
      <dgm:t>
        <a:bodyPr/>
        <a:lstStyle/>
        <a:p>
          <a:endParaRPr lang="en-US"/>
        </a:p>
      </dgm:t>
    </dgm:pt>
    <dgm:pt modelId="{69380918-5532-4E3A-82B7-F0D270A4BDAB}" type="sibTrans" cxnId="{910CFFEA-FBEE-47BA-A785-D674D2DD2E82}">
      <dgm:prSet/>
      <dgm:spPr/>
      <dgm:t>
        <a:bodyPr/>
        <a:lstStyle/>
        <a:p>
          <a:endParaRPr lang="en-US"/>
        </a:p>
      </dgm:t>
    </dgm:pt>
    <dgm:pt modelId="{526D3B22-F9A8-408E-9D85-7466DD504396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8</a:t>
          </a:r>
          <a:r>
            <a:rPr lang="ru-RU" dirty="0"/>
            <a:t>. </a:t>
          </a:r>
          <a:r>
            <a:rPr lang="ru-RU" dirty="0" err="1"/>
            <a:t>Тарифна</a:t>
          </a:r>
          <a:r>
            <a:rPr lang="ru-RU" dirty="0"/>
            <a:t> система,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елементи</a:t>
          </a:r>
          <a:r>
            <a:rPr lang="ru-RU" dirty="0"/>
            <a:t>.</a:t>
          </a:r>
          <a:endParaRPr lang="en-US" dirty="0"/>
        </a:p>
      </dgm:t>
    </dgm:pt>
    <dgm:pt modelId="{3D5DC05F-A8AD-4063-8018-B8255856DDB6}" type="parTrans" cxnId="{DA7C0953-1F32-4C9E-B317-756101DC113E}">
      <dgm:prSet/>
      <dgm:spPr/>
      <dgm:t>
        <a:bodyPr/>
        <a:lstStyle/>
        <a:p>
          <a:endParaRPr lang="en-US"/>
        </a:p>
      </dgm:t>
    </dgm:pt>
    <dgm:pt modelId="{57B52A7A-BB4E-4F45-A2AD-6478B692A3A3}" type="sibTrans" cxnId="{DA7C0953-1F32-4C9E-B317-756101DC113E}">
      <dgm:prSet/>
      <dgm:spPr/>
      <dgm:t>
        <a:bodyPr/>
        <a:lstStyle/>
        <a:p>
          <a:endParaRPr lang="en-US"/>
        </a:p>
      </dgm:t>
    </dgm:pt>
    <dgm:pt modelId="{9F7E0FB5-B63E-4BB0-8BBD-258CD6B78EDC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9</a:t>
          </a:r>
          <a:r>
            <a:rPr lang="ru-RU" dirty="0"/>
            <a:t>. </a:t>
          </a:r>
          <a:r>
            <a:rPr lang="ru-RU" dirty="0" err="1"/>
            <a:t>Форми</a:t>
          </a:r>
          <a:r>
            <a:rPr lang="ru-RU" dirty="0"/>
            <a:t> і </a:t>
          </a:r>
          <a:r>
            <a:rPr lang="ru-RU" dirty="0" err="1"/>
            <a:t>системи</a:t>
          </a:r>
          <a:r>
            <a:rPr lang="ru-RU" dirty="0"/>
            <a:t> оплати </a:t>
          </a:r>
          <a:r>
            <a:rPr lang="ru-RU" dirty="0" err="1"/>
            <a:t>праці</a:t>
          </a:r>
          <a:r>
            <a:rPr lang="ru-RU" dirty="0"/>
            <a:t>.</a:t>
          </a:r>
          <a:endParaRPr lang="en-US" dirty="0"/>
        </a:p>
      </dgm:t>
    </dgm:pt>
    <dgm:pt modelId="{AF34CF3C-E114-4682-A49E-93769ACEA1A2}" type="parTrans" cxnId="{CF97FD45-1170-4CDE-9929-ABCEC8534854}">
      <dgm:prSet/>
      <dgm:spPr/>
      <dgm:t>
        <a:bodyPr/>
        <a:lstStyle/>
        <a:p>
          <a:endParaRPr lang="en-US"/>
        </a:p>
      </dgm:t>
    </dgm:pt>
    <dgm:pt modelId="{8EE01F8D-B955-4242-85AC-66B3CE1D5A13}" type="sibTrans" cxnId="{CF97FD45-1170-4CDE-9929-ABCEC8534854}">
      <dgm:prSet/>
      <dgm:spPr/>
      <dgm:t>
        <a:bodyPr/>
        <a:lstStyle/>
        <a:p>
          <a:endParaRPr lang="en-US"/>
        </a:p>
      </dgm:t>
    </dgm:pt>
    <dgm:pt modelId="{8184B1BC-FB34-4B10-B3C4-7F5C5D76BC12}">
      <dgm:prSet/>
      <dgm:spPr/>
      <dgm:t>
        <a:bodyPr/>
        <a:lstStyle/>
        <a:p>
          <a:r>
            <a:rPr lang="ru-RU" dirty="0">
              <a:latin typeface="Georgia Pro Cond Black" panose="02020404030301010803"/>
            </a:rPr>
            <a:t>10</a:t>
          </a:r>
          <a:r>
            <a:rPr lang="ru-RU" dirty="0"/>
            <a:t>. </a:t>
          </a:r>
          <a:r>
            <a:rPr lang="ru-RU" dirty="0" err="1"/>
            <a:t>Формування</a:t>
          </a:r>
          <a:r>
            <a:rPr lang="ru-RU" dirty="0"/>
            <a:t> фонду оплати </a:t>
          </a:r>
          <a:r>
            <a:rPr lang="ru-RU" dirty="0" err="1"/>
            <a:t>праці</a:t>
          </a:r>
          <a:r>
            <a:rPr lang="ru-RU" dirty="0"/>
            <a:t> на </a:t>
          </a:r>
          <a:r>
            <a:rPr lang="ru-RU" dirty="0" err="1"/>
            <a:t>підприємстві</a:t>
          </a:r>
          <a:r>
            <a:rPr lang="ru-RU" dirty="0"/>
            <a:t>.</a:t>
          </a:r>
          <a:endParaRPr lang="en-US" dirty="0"/>
        </a:p>
      </dgm:t>
    </dgm:pt>
    <dgm:pt modelId="{5CCC9258-A52F-4008-9A7B-0095242D54DD}" type="parTrans" cxnId="{CD2951C1-EE5E-4D6D-9AB4-55943403255F}">
      <dgm:prSet/>
      <dgm:spPr/>
      <dgm:t>
        <a:bodyPr/>
        <a:lstStyle/>
        <a:p>
          <a:endParaRPr lang="en-US"/>
        </a:p>
      </dgm:t>
    </dgm:pt>
    <dgm:pt modelId="{0E7ADABB-884C-4401-9957-06CBF71119B3}" type="sibTrans" cxnId="{CD2951C1-EE5E-4D6D-9AB4-55943403255F}">
      <dgm:prSet/>
      <dgm:spPr/>
      <dgm:t>
        <a:bodyPr/>
        <a:lstStyle/>
        <a:p>
          <a:endParaRPr lang="en-US"/>
        </a:p>
      </dgm:t>
    </dgm:pt>
    <dgm:pt modelId="{D8B196D6-F330-40CF-ACEC-D675EA7CE2CF}" type="pres">
      <dgm:prSet presAssocID="{845DBDAA-E30D-4B79-846E-8382A63A0D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95AA0-1620-4866-905C-4DEED78A4601}" type="pres">
      <dgm:prSet presAssocID="{BFC1CA59-63FD-4DB5-A8C6-8F69192C062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02C34-116F-43D6-B6B8-AA5778CDB247}" type="pres">
      <dgm:prSet presAssocID="{95664F5F-AC82-4B7E-801E-79787866261B}" presName="sibTrans" presStyleLbl="sibTrans1D1" presStyleIdx="0" presStyleCnt="9"/>
      <dgm:spPr/>
      <dgm:t>
        <a:bodyPr/>
        <a:lstStyle/>
        <a:p>
          <a:endParaRPr lang="ru-RU"/>
        </a:p>
      </dgm:t>
    </dgm:pt>
    <dgm:pt modelId="{2E122C41-E9E4-4642-BE8B-78B1F19ADE11}" type="pres">
      <dgm:prSet presAssocID="{95664F5F-AC82-4B7E-801E-79787866261B}" presName="connectorText" presStyleLbl="sibTrans1D1" presStyleIdx="0" presStyleCnt="9"/>
      <dgm:spPr/>
      <dgm:t>
        <a:bodyPr/>
        <a:lstStyle/>
        <a:p>
          <a:endParaRPr lang="ru-RU"/>
        </a:p>
      </dgm:t>
    </dgm:pt>
    <dgm:pt modelId="{B7DD3B83-99B5-458D-AAFE-57331D89D2F6}" type="pres">
      <dgm:prSet presAssocID="{F3586506-745D-4391-81CB-3A37498071B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B090-7322-40C8-A68C-5C3E2EDC4CC1}" type="pres">
      <dgm:prSet presAssocID="{EF6AE1C3-1A89-42B1-BEB8-BDB63B8C9647}" presName="sibTrans" presStyleLbl="sibTrans1D1" presStyleIdx="1" presStyleCnt="9"/>
      <dgm:spPr/>
      <dgm:t>
        <a:bodyPr/>
        <a:lstStyle/>
        <a:p>
          <a:endParaRPr lang="ru-RU"/>
        </a:p>
      </dgm:t>
    </dgm:pt>
    <dgm:pt modelId="{0A6F5C9B-27AB-4AB2-8A30-76C11BFFF99B}" type="pres">
      <dgm:prSet presAssocID="{EF6AE1C3-1A89-42B1-BEB8-BDB63B8C9647}" presName="connectorText" presStyleLbl="sibTrans1D1" presStyleIdx="1" presStyleCnt="9"/>
      <dgm:spPr/>
      <dgm:t>
        <a:bodyPr/>
        <a:lstStyle/>
        <a:p>
          <a:endParaRPr lang="ru-RU"/>
        </a:p>
      </dgm:t>
    </dgm:pt>
    <dgm:pt modelId="{6DA78033-B5A3-4BED-B0A3-3A3C0EB9E293}" type="pres">
      <dgm:prSet presAssocID="{4B7739E1-1FFA-4CA4-A02F-7FF0E31F31F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A177D-B0AA-4F0D-89BB-930037E2DE7E}" type="pres">
      <dgm:prSet presAssocID="{274893E7-1E1A-48E2-843D-B52039A3BA96}" presName="sibTrans" presStyleLbl="sibTrans1D1" presStyleIdx="2" presStyleCnt="9"/>
      <dgm:spPr/>
      <dgm:t>
        <a:bodyPr/>
        <a:lstStyle/>
        <a:p>
          <a:endParaRPr lang="ru-RU"/>
        </a:p>
      </dgm:t>
    </dgm:pt>
    <dgm:pt modelId="{288A887F-E9BE-4AD7-BD2A-3F59685A1ABC}" type="pres">
      <dgm:prSet presAssocID="{274893E7-1E1A-48E2-843D-B52039A3BA96}" presName="connectorText" presStyleLbl="sibTrans1D1" presStyleIdx="2" presStyleCnt="9"/>
      <dgm:spPr/>
      <dgm:t>
        <a:bodyPr/>
        <a:lstStyle/>
        <a:p>
          <a:endParaRPr lang="ru-RU"/>
        </a:p>
      </dgm:t>
    </dgm:pt>
    <dgm:pt modelId="{AE62F922-99AC-47B5-82D0-9675A7DBC619}" type="pres">
      <dgm:prSet presAssocID="{ED0BF3CC-C5E0-41D6-AFEF-0A4A08ED7E9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FF64-47E3-419D-8E0B-5CD119FD1D2F}" type="pres">
      <dgm:prSet presAssocID="{AD3097AC-D4AF-45B4-9676-AF2D4168A638}" presName="sibTrans" presStyleLbl="sibTrans1D1" presStyleIdx="3" presStyleCnt="9"/>
      <dgm:spPr/>
      <dgm:t>
        <a:bodyPr/>
        <a:lstStyle/>
        <a:p>
          <a:endParaRPr lang="ru-RU"/>
        </a:p>
      </dgm:t>
    </dgm:pt>
    <dgm:pt modelId="{390CC39E-5EBE-411A-B9B6-CA83AAC5658F}" type="pres">
      <dgm:prSet presAssocID="{AD3097AC-D4AF-45B4-9676-AF2D4168A638}" presName="connectorText" presStyleLbl="sibTrans1D1" presStyleIdx="3" presStyleCnt="9"/>
      <dgm:spPr/>
      <dgm:t>
        <a:bodyPr/>
        <a:lstStyle/>
        <a:p>
          <a:endParaRPr lang="ru-RU"/>
        </a:p>
      </dgm:t>
    </dgm:pt>
    <dgm:pt modelId="{3DDEE7BC-E204-4FD9-8113-BE69ECBB9DFD}" type="pres">
      <dgm:prSet presAssocID="{E5422E3A-AB1D-428E-AFFD-88ACFEF5D7B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FC275-47F8-4166-9F0C-02FBC80E5521}" type="pres">
      <dgm:prSet presAssocID="{9AA3983A-16F5-438B-963A-3ADB7BD3E3C9}" presName="sibTrans" presStyleLbl="sibTrans1D1" presStyleIdx="4" presStyleCnt="9"/>
      <dgm:spPr/>
      <dgm:t>
        <a:bodyPr/>
        <a:lstStyle/>
        <a:p>
          <a:endParaRPr lang="ru-RU"/>
        </a:p>
      </dgm:t>
    </dgm:pt>
    <dgm:pt modelId="{C9F83CA5-02A6-409E-9542-9E669B1BA433}" type="pres">
      <dgm:prSet presAssocID="{9AA3983A-16F5-438B-963A-3ADB7BD3E3C9}" presName="connectorText" presStyleLbl="sibTrans1D1" presStyleIdx="4" presStyleCnt="9"/>
      <dgm:spPr/>
      <dgm:t>
        <a:bodyPr/>
        <a:lstStyle/>
        <a:p>
          <a:endParaRPr lang="ru-RU"/>
        </a:p>
      </dgm:t>
    </dgm:pt>
    <dgm:pt modelId="{E07D8538-28D6-46B8-BAB8-F508E7BF6457}" type="pres">
      <dgm:prSet presAssocID="{BCEAE055-726F-4191-AF7F-8AB4EE1C0C4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0449B-F7EC-415F-A66A-89B10B5DA4B7}" type="pres">
      <dgm:prSet presAssocID="{4ADF2D35-24AE-45E5-8D1A-3F429FB15F4F}" presName="sibTrans" presStyleLbl="sibTrans1D1" presStyleIdx="5" presStyleCnt="9"/>
      <dgm:spPr/>
      <dgm:t>
        <a:bodyPr/>
        <a:lstStyle/>
        <a:p>
          <a:endParaRPr lang="ru-RU"/>
        </a:p>
      </dgm:t>
    </dgm:pt>
    <dgm:pt modelId="{2EAB40D7-7D83-47A3-8443-902C1947B56F}" type="pres">
      <dgm:prSet presAssocID="{4ADF2D35-24AE-45E5-8D1A-3F429FB15F4F}" presName="connectorText" presStyleLbl="sibTrans1D1" presStyleIdx="5" presStyleCnt="9"/>
      <dgm:spPr/>
      <dgm:t>
        <a:bodyPr/>
        <a:lstStyle/>
        <a:p>
          <a:endParaRPr lang="ru-RU"/>
        </a:p>
      </dgm:t>
    </dgm:pt>
    <dgm:pt modelId="{A3EA3747-C549-4ABB-9903-754BCC3F7506}" type="pres">
      <dgm:prSet presAssocID="{8DD262F8-0159-4F7D-A45B-D83400E7BEB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BC26C-FF08-4022-94CE-8FCE02A82C06}" type="pres">
      <dgm:prSet presAssocID="{69380918-5532-4E3A-82B7-F0D270A4BDAB}" presName="sibTrans" presStyleLbl="sibTrans1D1" presStyleIdx="6" presStyleCnt="9"/>
      <dgm:spPr/>
      <dgm:t>
        <a:bodyPr/>
        <a:lstStyle/>
        <a:p>
          <a:endParaRPr lang="ru-RU"/>
        </a:p>
      </dgm:t>
    </dgm:pt>
    <dgm:pt modelId="{03C5A9EC-D31D-476B-BBCA-772CE2C2E3FC}" type="pres">
      <dgm:prSet presAssocID="{69380918-5532-4E3A-82B7-F0D270A4BDAB}" presName="connectorText" presStyleLbl="sibTrans1D1" presStyleIdx="6" presStyleCnt="9"/>
      <dgm:spPr/>
      <dgm:t>
        <a:bodyPr/>
        <a:lstStyle/>
        <a:p>
          <a:endParaRPr lang="ru-RU"/>
        </a:p>
      </dgm:t>
    </dgm:pt>
    <dgm:pt modelId="{926DE68C-CB1D-4BAB-AA6A-6FA4DE013436}" type="pres">
      <dgm:prSet presAssocID="{526D3B22-F9A8-408E-9D85-7466DD50439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805E6-925A-491D-84B9-C48A1D42C010}" type="pres">
      <dgm:prSet presAssocID="{57B52A7A-BB4E-4F45-A2AD-6478B692A3A3}" presName="sibTrans" presStyleLbl="sibTrans1D1" presStyleIdx="7" presStyleCnt="9"/>
      <dgm:spPr/>
      <dgm:t>
        <a:bodyPr/>
        <a:lstStyle/>
        <a:p>
          <a:endParaRPr lang="ru-RU"/>
        </a:p>
      </dgm:t>
    </dgm:pt>
    <dgm:pt modelId="{A1CEE548-CEE1-4FAE-B4AF-D0BCA8B67B8B}" type="pres">
      <dgm:prSet presAssocID="{57B52A7A-BB4E-4F45-A2AD-6478B692A3A3}" presName="connectorText" presStyleLbl="sibTrans1D1" presStyleIdx="7" presStyleCnt="9"/>
      <dgm:spPr/>
      <dgm:t>
        <a:bodyPr/>
        <a:lstStyle/>
        <a:p>
          <a:endParaRPr lang="ru-RU"/>
        </a:p>
      </dgm:t>
    </dgm:pt>
    <dgm:pt modelId="{7C3C0A68-EBDD-42E8-A67C-B00E04697654}" type="pres">
      <dgm:prSet presAssocID="{9F7E0FB5-B63E-4BB0-8BBD-258CD6B78ED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4F621-0FCC-45ED-B73D-C4300B216846}" type="pres">
      <dgm:prSet presAssocID="{8EE01F8D-B955-4242-85AC-66B3CE1D5A13}" presName="sibTrans" presStyleLbl="sibTrans1D1" presStyleIdx="8" presStyleCnt="9"/>
      <dgm:spPr/>
      <dgm:t>
        <a:bodyPr/>
        <a:lstStyle/>
        <a:p>
          <a:endParaRPr lang="ru-RU"/>
        </a:p>
      </dgm:t>
    </dgm:pt>
    <dgm:pt modelId="{633E950B-5A25-4D97-9A11-4895ACC45D83}" type="pres">
      <dgm:prSet presAssocID="{8EE01F8D-B955-4242-85AC-66B3CE1D5A13}" presName="connectorText" presStyleLbl="sibTrans1D1" presStyleIdx="8" presStyleCnt="9"/>
      <dgm:spPr/>
      <dgm:t>
        <a:bodyPr/>
        <a:lstStyle/>
        <a:p>
          <a:endParaRPr lang="ru-RU"/>
        </a:p>
      </dgm:t>
    </dgm:pt>
    <dgm:pt modelId="{81C2F657-7A4A-4D13-8AB4-836F35F561A7}" type="pres">
      <dgm:prSet presAssocID="{8184B1BC-FB34-4B10-B3C4-7F5C5D76BC1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9DA22-C6DA-43A0-BE97-4230F3FE5A03}" type="presOf" srcId="{4B7739E1-1FFA-4CA4-A02F-7FF0E31F31FC}" destId="{6DA78033-B5A3-4BED-B0A3-3A3C0EB9E293}" srcOrd="0" destOrd="0" presId="urn:microsoft.com/office/officeart/2016/7/layout/RepeatingBendingProcessNew"/>
    <dgm:cxn modelId="{9FA1C50A-8C76-4193-84CA-3FEDE67C1F7F}" type="presOf" srcId="{845DBDAA-E30D-4B79-846E-8382A63A0D39}" destId="{D8B196D6-F330-40CF-ACEC-D675EA7CE2CF}" srcOrd="0" destOrd="0" presId="urn:microsoft.com/office/officeart/2016/7/layout/RepeatingBendingProcessNew"/>
    <dgm:cxn modelId="{CF97FD45-1170-4CDE-9929-ABCEC8534854}" srcId="{845DBDAA-E30D-4B79-846E-8382A63A0D39}" destId="{9F7E0FB5-B63E-4BB0-8BBD-258CD6B78EDC}" srcOrd="8" destOrd="0" parTransId="{AF34CF3C-E114-4682-A49E-93769ACEA1A2}" sibTransId="{8EE01F8D-B955-4242-85AC-66B3CE1D5A13}"/>
    <dgm:cxn modelId="{3B565241-01BF-425C-9C51-C01F97A98584}" type="presOf" srcId="{E5422E3A-AB1D-428E-AFFD-88ACFEF5D7BD}" destId="{3DDEE7BC-E204-4FD9-8113-BE69ECBB9DFD}" srcOrd="0" destOrd="0" presId="urn:microsoft.com/office/officeart/2016/7/layout/RepeatingBendingProcessNew"/>
    <dgm:cxn modelId="{31A34340-598E-4477-9A29-CEEDB6E77206}" type="presOf" srcId="{9AA3983A-16F5-438B-963A-3ADB7BD3E3C9}" destId="{6C2FC275-47F8-4166-9F0C-02FBC80E5521}" srcOrd="0" destOrd="0" presId="urn:microsoft.com/office/officeart/2016/7/layout/RepeatingBendingProcessNew"/>
    <dgm:cxn modelId="{994A0631-CF1F-448C-BF90-903432FC8064}" srcId="{845DBDAA-E30D-4B79-846E-8382A63A0D39}" destId="{BCEAE055-726F-4191-AF7F-8AB4EE1C0C4D}" srcOrd="5" destOrd="0" parTransId="{D84EC713-615F-40FE-AEC7-62690A8EFC15}" sibTransId="{4ADF2D35-24AE-45E5-8D1A-3F429FB15F4F}"/>
    <dgm:cxn modelId="{26AE28F5-A0CD-4C31-BAA8-ADB00158D879}" type="presOf" srcId="{526D3B22-F9A8-408E-9D85-7466DD504396}" destId="{926DE68C-CB1D-4BAB-AA6A-6FA4DE013436}" srcOrd="0" destOrd="0" presId="urn:microsoft.com/office/officeart/2016/7/layout/RepeatingBendingProcessNew"/>
    <dgm:cxn modelId="{A98D59BC-5811-4CA8-803A-96241C9E5DDE}" type="presOf" srcId="{8184B1BC-FB34-4B10-B3C4-7F5C5D76BC12}" destId="{81C2F657-7A4A-4D13-8AB4-836F35F561A7}" srcOrd="0" destOrd="0" presId="urn:microsoft.com/office/officeart/2016/7/layout/RepeatingBendingProcessNew"/>
    <dgm:cxn modelId="{9243B38F-44BC-416C-9385-A0E95740E67D}" type="presOf" srcId="{9AA3983A-16F5-438B-963A-3ADB7BD3E3C9}" destId="{C9F83CA5-02A6-409E-9542-9E669B1BA433}" srcOrd="1" destOrd="0" presId="urn:microsoft.com/office/officeart/2016/7/layout/RepeatingBendingProcessNew"/>
    <dgm:cxn modelId="{F742E0C6-66B6-4773-BE12-1A4B3A4577BF}" type="presOf" srcId="{9F7E0FB5-B63E-4BB0-8BBD-258CD6B78EDC}" destId="{7C3C0A68-EBDD-42E8-A67C-B00E04697654}" srcOrd="0" destOrd="0" presId="urn:microsoft.com/office/officeart/2016/7/layout/RepeatingBendingProcessNew"/>
    <dgm:cxn modelId="{CFC0EF52-7AB4-4D7C-A310-B643A6369044}" type="presOf" srcId="{274893E7-1E1A-48E2-843D-B52039A3BA96}" destId="{969A177D-B0AA-4F0D-89BB-930037E2DE7E}" srcOrd="0" destOrd="0" presId="urn:microsoft.com/office/officeart/2016/7/layout/RepeatingBendingProcessNew"/>
    <dgm:cxn modelId="{DA7C0953-1F32-4C9E-B317-756101DC113E}" srcId="{845DBDAA-E30D-4B79-846E-8382A63A0D39}" destId="{526D3B22-F9A8-408E-9D85-7466DD504396}" srcOrd="7" destOrd="0" parTransId="{3D5DC05F-A8AD-4063-8018-B8255856DDB6}" sibTransId="{57B52A7A-BB4E-4F45-A2AD-6478B692A3A3}"/>
    <dgm:cxn modelId="{A5CE8F39-6D35-443A-8FBB-94E1F9060F7D}" type="presOf" srcId="{57B52A7A-BB4E-4F45-A2AD-6478B692A3A3}" destId="{A1CEE548-CEE1-4FAE-B4AF-D0BCA8B67B8B}" srcOrd="1" destOrd="0" presId="urn:microsoft.com/office/officeart/2016/7/layout/RepeatingBendingProcessNew"/>
    <dgm:cxn modelId="{E9831B70-D98A-4C3F-A41C-E03FECE71F3F}" srcId="{845DBDAA-E30D-4B79-846E-8382A63A0D39}" destId="{F3586506-745D-4391-81CB-3A37498071B6}" srcOrd="1" destOrd="0" parTransId="{E054BC86-C7D8-4F69-B0CE-A1B7C651818D}" sibTransId="{EF6AE1C3-1A89-42B1-BEB8-BDB63B8C9647}"/>
    <dgm:cxn modelId="{DDD5E72D-09B1-44E1-A172-990E7CDF9F87}" type="presOf" srcId="{95664F5F-AC82-4B7E-801E-79787866261B}" destId="{2E122C41-E9E4-4642-BE8B-78B1F19ADE11}" srcOrd="1" destOrd="0" presId="urn:microsoft.com/office/officeart/2016/7/layout/RepeatingBendingProcessNew"/>
    <dgm:cxn modelId="{812D0341-8E7A-4D59-A9EE-A1C1963B70EF}" type="presOf" srcId="{F3586506-745D-4391-81CB-3A37498071B6}" destId="{B7DD3B83-99B5-458D-AAFE-57331D89D2F6}" srcOrd="0" destOrd="0" presId="urn:microsoft.com/office/officeart/2016/7/layout/RepeatingBendingProcessNew"/>
    <dgm:cxn modelId="{72DF8E21-45D0-42A2-A559-DA031EE73E28}" type="presOf" srcId="{4ADF2D35-24AE-45E5-8D1A-3F429FB15F4F}" destId="{2EAB40D7-7D83-47A3-8443-902C1947B56F}" srcOrd="1" destOrd="0" presId="urn:microsoft.com/office/officeart/2016/7/layout/RepeatingBendingProcessNew"/>
    <dgm:cxn modelId="{E1020812-711B-4D85-853F-B9380F81F097}" type="presOf" srcId="{AD3097AC-D4AF-45B4-9676-AF2D4168A638}" destId="{DE2DFF64-47E3-419D-8E0B-5CD119FD1D2F}" srcOrd="0" destOrd="0" presId="urn:microsoft.com/office/officeart/2016/7/layout/RepeatingBendingProcessNew"/>
    <dgm:cxn modelId="{4745ADA6-DF54-40F6-9BAD-8D451E3E3AE2}" type="presOf" srcId="{8DD262F8-0159-4F7D-A45B-D83400E7BEBC}" destId="{A3EA3747-C549-4ABB-9903-754BCC3F7506}" srcOrd="0" destOrd="0" presId="urn:microsoft.com/office/officeart/2016/7/layout/RepeatingBendingProcessNew"/>
    <dgm:cxn modelId="{910CFFEA-FBEE-47BA-A785-D674D2DD2E82}" srcId="{845DBDAA-E30D-4B79-846E-8382A63A0D39}" destId="{8DD262F8-0159-4F7D-A45B-D83400E7BEBC}" srcOrd="6" destOrd="0" parTransId="{7A930A19-529E-41CE-9491-F5D03663A480}" sibTransId="{69380918-5532-4E3A-82B7-F0D270A4BDAB}"/>
    <dgm:cxn modelId="{FE136880-B193-4F92-9A89-81F14F4DF573}" srcId="{845DBDAA-E30D-4B79-846E-8382A63A0D39}" destId="{4B7739E1-1FFA-4CA4-A02F-7FF0E31F31FC}" srcOrd="2" destOrd="0" parTransId="{9FF701AD-1762-479B-BC24-C2D77F1074DC}" sibTransId="{274893E7-1E1A-48E2-843D-B52039A3BA96}"/>
    <dgm:cxn modelId="{4A6AA5C7-6652-4D87-A26A-7D9F3B3E4885}" type="presOf" srcId="{ED0BF3CC-C5E0-41D6-AFEF-0A4A08ED7E91}" destId="{AE62F922-99AC-47B5-82D0-9675A7DBC619}" srcOrd="0" destOrd="0" presId="urn:microsoft.com/office/officeart/2016/7/layout/RepeatingBendingProcessNew"/>
    <dgm:cxn modelId="{7094E9EC-CC60-48EA-80D7-8135B6B82092}" srcId="{845DBDAA-E30D-4B79-846E-8382A63A0D39}" destId="{E5422E3A-AB1D-428E-AFFD-88ACFEF5D7BD}" srcOrd="4" destOrd="0" parTransId="{D60C167B-6984-4824-BBC2-56810683D6FE}" sibTransId="{9AA3983A-16F5-438B-963A-3ADB7BD3E3C9}"/>
    <dgm:cxn modelId="{CF16C1B3-2194-4397-B119-3ABC6C2C092D}" type="presOf" srcId="{EF6AE1C3-1A89-42B1-BEB8-BDB63B8C9647}" destId="{0A6F5C9B-27AB-4AB2-8A30-76C11BFFF99B}" srcOrd="1" destOrd="0" presId="urn:microsoft.com/office/officeart/2016/7/layout/RepeatingBendingProcessNew"/>
    <dgm:cxn modelId="{27D6C15B-D83E-4D14-89ED-9E5FCDE35CC2}" type="presOf" srcId="{69380918-5532-4E3A-82B7-F0D270A4BDAB}" destId="{F6ABC26C-FF08-4022-94CE-8FCE02A82C06}" srcOrd="0" destOrd="0" presId="urn:microsoft.com/office/officeart/2016/7/layout/RepeatingBendingProcessNew"/>
    <dgm:cxn modelId="{3F040653-DEBC-43AB-BA04-CC2FC9AEB221}" type="presOf" srcId="{BCEAE055-726F-4191-AF7F-8AB4EE1C0C4D}" destId="{E07D8538-28D6-46B8-BAB8-F508E7BF6457}" srcOrd="0" destOrd="0" presId="urn:microsoft.com/office/officeart/2016/7/layout/RepeatingBendingProcessNew"/>
    <dgm:cxn modelId="{1DBFFFD2-D129-4F56-AC58-6DE4598F0809}" type="presOf" srcId="{8EE01F8D-B955-4242-85AC-66B3CE1D5A13}" destId="{7584F621-0FCC-45ED-B73D-C4300B216846}" srcOrd="0" destOrd="0" presId="urn:microsoft.com/office/officeart/2016/7/layout/RepeatingBendingProcessNew"/>
    <dgm:cxn modelId="{DE04F228-35A7-421E-AC6F-D57343B390C2}" srcId="{845DBDAA-E30D-4B79-846E-8382A63A0D39}" destId="{BFC1CA59-63FD-4DB5-A8C6-8F69192C0621}" srcOrd="0" destOrd="0" parTransId="{2A8331E0-BB78-4D05-832D-86B9F1DD58F0}" sibTransId="{95664F5F-AC82-4B7E-801E-79787866261B}"/>
    <dgm:cxn modelId="{E1840CC5-4332-4DD0-9837-6AD6E01C7484}" type="presOf" srcId="{AD3097AC-D4AF-45B4-9676-AF2D4168A638}" destId="{390CC39E-5EBE-411A-B9B6-CA83AAC5658F}" srcOrd="1" destOrd="0" presId="urn:microsoft.com/office/officeart/2016/7/layout/RepeatingBendingProcessNew"/>
    <dgm:cxn modelId="{DC0162CB-C4E9-4456-ADAF-8B33C661012E}" type="presOf" srcId="{8EE01F8D-B955-4242-85AC-66B3CE1D5A13}" destId="{633E950B-5A25-4D97-9A11-4895ACC45D83}" srcOrd="1" destOrd="0" presId="urn:microsoft.com/office/officeart/2016/7/layout/RepeatingBendingProcessNew"/>
    <dgm:cxn modelId="{DAAADE5E-1B13-4E78-B6E3-47CBE41FC483}" type="presOf" srcId="{4ADF2D35-24AE-45E5-8D1A-3F429FB15F4F}" destId="{8850449B-F7EC-415F-A66A-89B10B5DA4B7}" srcOrd="0" destOrd="0" presId="urn:microsoft.com/office/officeart/2016/7/layout/RepeatingBendingProcessNew"/>
    <dgm:cxn modelId="{DDE3F188-6EDC-4CFB-A186-D7421378BC19}" type="presOf" srcId="{69380918-5532-4E3A-82B7-F0D270A4BDAB}" destId="{03C5A9EC-D31D-476B-BBCA-772CE2C2E3FC}" srcOrd="1" destOrd="0" presId="urn:microsoft.com/office/officeart/2016/7/layout/RepeatingBendingProcessNew"/>
    <dgm:cxn modelId="{75A6A0C8-0541-4C11-9D16-C37BFBAFEAE8}" type="presOf" srcId="{95664F5F-AC82-4B7E-801E-79787866261B}" destId="{6CD02C34-116F-43D6-B6B8-AA5778CDB247}" srcOrd="0" destOrd="0" presId="urn:microsoft.com/office/officeart/2016/7/layout/RepeatingBendingProcessNew"/>
    <dgm:cxn modelId="{BE960DEB-AA20-4160-AB16-D11FE08CCC0E}" type="presOf" srcId="{BFC1CA59-63FD-4DB5-A8C6-8F69192C0621}" destId="{00F95AA0-1620-4866-905C-4DEED78A4601}" srcOrd="0" destOrd="0" presId="urn:microsoft.com/office/officeart/2016/7/layout/RepeatingBendingProcessNew"/>
    <dgm:cxn modelId="{97223529-91B1-4E12-9B5B-303A165FA1DA}" type="presOf" srcId="{57B52A7A-BB4E-4F45-A2AD-6478B692A3A3}" destId="{398805E6-925A-491D-84B9-C48A1D42C010}" srcOrd="0" destOrd="0" presId="urn:microsoft.com/office/officeart/2016/7/layout/RepeatingBendingProcessNew"/>
    <dgm:cxn modelId="{24C8F0D1-43AA-4E12-8CC4-049356533B69}" type="presOf" srcId="{274893E7-1E1A-48E2-843D-B52039A3BA96}" destId="{288A887F-E9BE-4AD7-BD2A-3F59685A1ABC}" srcOrd="1" destOrd="0" presId="urn:microsoft.com/office/officeart/2016/7/layout/RepeatingBendingProcessNew"/>
    <dgm:cxn modelId="{9CC10570-2046-443D-AE67-920A3A8E9EE0}" srcId="{845DBDAA-E30D-4B79-846E-8382A63A0D39}" destId="{ED0BF3CC-C5E0-41D6-AFEF-0A4A08ED7E91}" srcOrd="3" destOrd="0" parTransId="{3EDF3423-C88B-49C9-A7F6-A31959DBA9E0}" sibTransId="{AD3097AC-D4AF-45B4-9676-AF2D4168A638}"/>
    <dgm:cxn modelId="{CD2951C1-EE5E-4D6D-9AB4-55943403255F}" srcId="{845DBDAA-E30D-4B79-846E-8382A63A0D39}" destId="{8184B1BC-FB34-4B10-B3C4-7F5C5D76BC12}" srcOrd="9" destOrd="0" parTransId="{5CCC9258-A52F-4008-9A7B-0095242D54DD}" sibTransId="{0E7ADABB-884C-4401-9957-06CBF71119B3}"/>
    <dgm:cxn modelId="{31D9474B-2907-4EF7-80A8-607A285DDCDF}" type="presOf" srcId="{EF6AE1C3-1A89-42B1-BEB8-BDB63B8C9647}" destId="{8085B090-7322-40C8-A68C-5C3E2EDC4CC1}" srcOrd="0" destOrd="0" presId="urn:microsoft.com/office/officeart/2016/7/layout/RepeatingBendingProcessNew"/>
    <dgm:cxn modelId="{41D32B05-46C7-45C7-A732-DB8F6E71FBC1}" type="presParOf" srcId="{D8B196D6-F330-40CF-ACEC-D675EA7CE2CF}" destId="{00F95AA0-1620-4866-905C-4DEED78A4601}" srcOrd="0" destOrd="0" presId="urn:microsoft.com/office/officeart/2016/7/layout/RepeatingBendingProcessNew"/>
    <dgm:cxn modelId="{AAE300FE-B99A-4568-B713-EFBF77A469AD}" type="presParOf" srcId="{D8B196D6-F330-40CF-ACEC-D675EA7CE2CF}" destId="{6CD02C34-116F-43D6-B6B8-AA5778CDB247}" srcOrd="1" destOrd="0" presId="urn:microsoft.com/office/officeart/2016/7/layout/RepeatingBendingProcessNew"/>
    <dgm:cxn modelId="{49F14BDF-F1F7-459F-B74B-998F2D465D96}" type="presParOf" srcId="{6CD02C34-116F-43D6-B6B8-AA5778CDB247}" destId="{2E122C41-E9E4-4642-BE8B-78B1F19ADE11}" srcOrd="0" destOrd="0" presId="urn:microsoft.com/office/officeart/2016/7/layout/RepeatingBendingProcessNew"/>
    <dgm:cxn modelId="{199393DF-9DD7-4514-A6F7-D9E645DD2E69}" type="presParOf" srcId="{D8B196D6-F330-40CF-ACEC-D675EA7CE2CF}" destId="{B7DD3B83-99B5-458D-AAFE-57331D89D2F6}" srcOrd="2" destOrd="0" presId="urn:microsoft.com/office/officeart/2016/7/layout/RepeatingBendingProcessNew"/>
    <dgm:cxn modelId="{253C4ADF-13DA-4AB2-8227-07ACD84EE53D}" type="presParOf" srcId="{D8B196D6-F330-40CF-ACEC-D675EA7CE2CF}" destId="{8085B090-7322-40C8-A68C-5C3E2EDC4CC1}" srcOrd="3" destOrd="0" presId="urn:microsoft.com/office/officeart/2016/7/layout/RepeatingBendingProcessNew"/>
    <dgm:cxn modelId="{9565778D-68B3-4F02-BF9A-64A8778708B9}" type="presParOf" srcId="{8085B090-7322-40C8-A68C-5C3E2EDC4CC1}" destId="{0A6F5C9B-27AB-4AB2-8A30-76C11BFFF99B}" srcOrd="0" destOrd="0" presId="urn:microsoft.com/office/officeart/2016/7/layout/RepeatingBendingProcessNew"/>
    <dgm:cxn modelId="{6DD4E257-5F8D-41B3-B684-F9945CBEB93B}" type="presParOf" srcId="{D8B196D6-F330-40CF-ACEC-D675EA7CE2CF}" destId="{6DA78033-B5A3-4BED-B0A3-3A3C0EB9E293}" srcOrd="4" destOrd="0" presId="urn:microsoft.com/office/officeart/2016/7/layout/RepeatingBendingProcessNew"/>
    <dgm:cxn modelId="{73EF136D-E04D-481A-AF7F-646F4E32E92C}" type="presParOf" srcId="{D8B196D6-F330-40CF-ACEC-D675EA7CE2CF}" destId="{969A177D-B0AA-4F0D-89BB-930037E2DE7E}" srcOrd="5" destOrd="0" presId="urn:microsoft.com/office/officeart/2016/7/layout/RepeatingBendingProcessNew"/>
    <dgm:cxn modelId="{EC5D50C2-FDD8-4A1E-97FA-DB110005228E}" type="presParOf" srcId="{969A177D-B0AA-4F0D-89BB-930037E2DE7E}" destId="{288A887F-E9BE-4AD7-BD2A-3F59685A1ABC}" srcOrd="0" destOrd="0" presId="urn:microsoft.com/office/officeart/2016/7/layout/RepeatingBendingProcessNew"/>
    <dgm:cxn modelId="{08788689-99F5-4C60-B48A-87166F0AE5E5}" type="presParOf" srcId="{D8B196D6-F330-40CF-ACEC-D675EA7CE2CF}" destId="{AE62F922-99AC-47B5-82D0-9675A7DBC619}" srcOrd="6" destOrd="0" presId="urn:microsoft.com/office/officeart/2016/7/layout/RepeatingBendingProcessNew"/>
    <dgm:cxn modelId="{71C85A99-E0A4-485A-B489-A4EF57729662}" type="presParOf" srcId="{D8B196D6-F330-40CF-ACEC-D675EA7CE2CF}" destId="{DE2DFF64-47E3-419D-8E0B-5CD119FD1D2F}" srcOrd="7" destOrd="0" presId="urn:microsoft.com/office/officeart/2016/7/layout/RepeatingBendingProcessNew"/>
    <dgm:cxn modelId="{A4B42207-07A3-45C1-94B3-1DC0CCBE5868}" type="presParOf" srcId="{DE2DFF64-47E3-419D-8E0B-5CD119FD1D2F}" destId="{390CC39E-5EBE-411A-B9B6-CA83AAC5658F}" srcOrd="0" destOrd="0" presId="urn:microsoft.com/office/officeart/2016/7/layout/RepeatingBendingProcessNew"/>
    <dgm:cxn modelId="{8F08A78D-E6BB-48CB-8220-962386E0938F}" type="presParOf" srcId="{D8B196D6-F330-40CF-ACEC-D675EA7CE2CF}" destId="{3DDEE7BC-E204-4FD9-8113-BE69ECBB9DFD}" srcOrd="8" destOrd="0" presId="urn:microsoft.com/office/officeart/2016/7/layout/RepeatingBendingProcessNew"/>
    <dgm:cxn modelId="{A488BBC3-C72D-4DB4-9F5C-F75FA8CBCCD7}" type="presParOf" srcId="{D8B196D6-F330-40CF-ACEC-D675EA7CE2CF}" destId="{6C2FC275-47F8-4166-9F0C-02FBC80E5521}" srcOrd="9" destOrd="0" presId="urn:microsoft.com/office/officeart/2016/7/layout/RepeatingBendingProcessNew"/>
    <dgm:cxn modelId="{5A14A6F6-881C-42E4-819D-D985F7638F6E}" type="presParOf" srcId="{6C2FC275-47F8-4166-9F0C-02FBC80E5521}" destId="{C9F83CA5-02A6-409E-9542-9E669B1BA433}" srcOrd="0" destOrd="0" presId="urn:microsoft.com/office/officeart/2016/7/layout/RepeatingBendingProcessNew"/>
    <dgm:cxn modelId="{5DFECC03-C32E-40E7-BB3D-EA273BF74755}" type="presParOf" srcId="{D8B196D6-F330-40CF-ACEC-D675EA7CE2CF}" destId="{E07D8538-28D6-46B8-BAB8-F508E7BF6457}" srcOrd="10" destOrd="0" presId="urn:microsoft.com/office/officeart/2016/7/layout/RepeatingBendingProcessNew"/>
    <dgm:cxn modelId="{FC38AA8E-38CF-4053-B4EB-B53331E7B126}" type="presParOf" srcId="{D8B196D6-F330-40CF-ACEC-D675EA7CE2CF}" destId="{8850449B-F7EC-415F-A66A-89B10B5DA4B7}" srcOrd="11" destOrd="0" presId="urn:microsoft.com/office/officeart/2016/7/layout/RepeatingBendingProcessNew"/>
    <dgm:cxn modelId="{F57F12F3-4704-4E99-BB57-15B0EB2A1129}" type="presParOf" srcId="{8850449B-F7EC-415F-A66A-89B10B5DA4B7}" destId="{2EAB40D7-7D83-47A3-8443-902C1947B56F}" srcOrd="0" destOrd="0" presId="urn:microsoft.com/office/officeart/2016/7/layout/RepeatingBendingProcessNew"/>
    <dgm:cxn modelId="{5F03E15D-F0A2-4B80-BCAD-B78F68F316E1}" type="presParOf" srcId="{D8B196D6-F330-40CF-ACEC-D675EA7CE2CF}" destId="{A3EA3747-C549-4ABB-9903-754BCC3F7506}" srcOrd="12" destOrd="0" presId="urn:microsoft.com/office/officeart/2016/7/layout/RepeatingBendingProcessNew"/>
    <dgm:cxn modelId="{AD555374-22AA-4A65-BBC2-F440552C117F}" type="presParOf" srcId="{D8B196D6-F330-40CF-ACEC-D675EA7CE2CF}" destId="{F6ABC26C-FF08-4022-94CE-8FCE02A82C06}" srcOrd="13" destOrd="0" presId="urn:microsoft.com/office/officeart/2016/7/layout/RepeatingBendingProcessNew"/>
    <dgm:cxn modelId="{6B703A92-888A-4C90-8BF4-7AF8E31144C9}" type="presParOf" srcId="{F6ABC26C-FF08-4022-94CE-8FCE02A82C06}" destId="{03C5A9EC-D31D-476B-BBCA-772CE2C2E3FC}" srcOrd="0" destOrd="0" presId="urn:microsoft.com/office/officeart/2016/7/layout/RepeatingBendingProcessNew"/>
    <dgm:cxn modelId="{E302D40E-1937-4C6E-A28E-D45F22562F7D}" type="presParOf" srcId="{D8B196D6-F330-40CF-ACEC-D675EA7CE2CF}" destId="{926DE68C-CB1D-4BAB-AA6A-6FA4DE013436}" srcOrd="14" destOrd="0" presId="urn:microsoft.com/office/officeart/2016/7/layout/RepeatingBendingProcessNew"/>
    <dgm:cxn modelId="{D36C9D9B-AE58-4F96-A46B-E216C05DDA14}" type="presParOf" srcId="{D8B196D6-F330-40CF-ACEC-D675EA7CE2CF}" destId="{398805E6-925A-491D-84B9-C48A1D42C010}" srcOrd="15" destOrd="0" presId="urn:microsoft.com/office/officeart/2016/7/layout/RepeatingBendingProcessNew"/>
    <dgm:cxn modelId="{55F0D48E-9CAE-45D3-A582-2AF8A9A6E65B}" type="presParOf" srcId="{398805E6-925A-491D-84B9-C48A1D42C010}" destId="{A1CEE548-CEE1-4FAE-B4AF-D0BCA8B67B8B}" srcOrd="0" destOrd="0" presId="urn:microsoft.com/office/officeart/2016/7/layout/RepeatingBendingProcessNew"/>
    <dgm:cxn modelId="{E000053A-5D93-4FE4-A9D3-95036E5F5707}" type="presParOf" srcId="{D8B196D6-F330-40CF-ACEC-D675EA7CE2CF}" destId="{7C3C0A68-EBDD-42E8-A67C-B00E04697654}" srcOrd="16" destOrd="0" presId="urn:microsoft.com/office/officeart/2016/7/layout/RepeatingBendingProcessNew"/>
    <dgm:cxn modelId="{335EEE13-B61D-4A9E-A4C3-6A6AA15FD001}" type="presParOf" srcId="{D8B196D6-F330-40CF-ACEC-D675EA7CE2CF}" destId="{7584F621-0FCC-45ED-B73D-C4300B216846}" srcOrd="17" destOrd="0" presId="urn:microsoft.com/office/officeart/2016/7/layout/RepeatingBendingProcessNew"/>
    <dgm:cxn modelId="{E98705F3-519A-445C-9D06-9B98266A6B50}" type="presParOf" srcId="{7584F621-0FCC-45ED-B73D-C4300B216846}" destId="{633E950B-5A25-4D97-9A11-4895ACC45D83}" srcOrd="0" destOrd="0" presId="urn:microsoft.com/office/officeart/2016/7/layout/RepeatingBendingProcessNew"/>
    <dgm:cxn modelId="{F3F6786D-B767-4C0F-9F9C-FE987B472E07}" type="presParOf" srcId="{D8B196D6-F330-40CF-ACEC-D675EA7CE2CF}" destId="{81C2F657-7A4A-4D13-8AB4-836F35F561A7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02C34-116F-43D6-B6B8-AA5778CDB247}">
      <dsp:nvSpPr>
        <dsp:cNvPr id="0" name=""/>
        <dsp:cNvSpPr/>
      </dsp:nvSpPr>
      <dsp:spPr>
        <a:xfrm>
          <a:off x="1958442" y="428580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4636" y="472493"/>
        <a:ext cx="18052" cy="3613"/>
      </dsp:txXfrm>
    </dsp:sp>
    <dsp:sp modelId="{00F95AA0-1620-4866-905C-4DEED78A4601}">
      <dsp:nvSpPr>
        <dsp:cNvPr id="0" name=""/>
        <dsp:cNvSpPr/>
      </dsp:nvSpPr>
      <dsp:spPr>
        <a:xfrm>
          <a:off x="390499" y="3377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1. Персонал </a:t>
          </a:r>
          <a:r>
            <a:rPr lang="ru-RU" sz="1200" kern="1200" dirty="0" err="1"/>
            <a:t>підприємства</a:t>
          </a:r>
          <a:r>
            <a:rPr lang="ru-RU" sz="1200" kern="1200" dirty="0"/>
            <a:t>, </a:t>
          </a:r>
          <a:r>
            <a:rPr lang="ru-RU" sz="1200" kern="1200" dirty="0" err="1"/>
            <a:t>його</a:t>
          </a:r>
          <a:r>
            <a:rPr lang="ru-RU" sz="1200" kern="1200" dirty="0"/>
            <a:t> склад.</a:t>
          </a:r>
          <a:endParaRPr lang="en-US" sz="1200" kern="1200" dirty="0"/>
        </a:p>
      </dsp:txBody>
      <dsp:txXfrm>
        <a:off x="390499" y="3377"/>
        <a:ext cx="1569743" cy="941845"/>
      </dsp:txXfrm>
    </dsp:sp>
    <dsp:sp modelId="{8085B090-7322-40C8-A68C-5C3E2EDC4CC1}">
      <dsp:nvSpPr>
        <dsp:cNvPr id="0" name=""/>
        <dsp:cNvSpPr/>
      </dsp:nvSpPr>
      <dsp:spPr>
        <a:xfrm>
          <a:off x="3889226" y="428580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5421" y="472493"/>
        <a:ext cx="18052" cy="3613"/>
      </dsp:txXfrm>
    </dsp:sp>
    <dsp:sp modelId="{B7DD3B83-99B5-458D-AAFE-57331D89D2F6}">
      <dsp:nvSpPr>
        <dsp:cNvPr id="0" name=""/>
        <dsp:cNvSpPr/>
      </dsp:nvSpPr>
      <dsp:spPr>
        <a:xfrm>
          <a:off x="2321283" y="3377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2. Структура персоналу </a:t>
          </a:r>
          <a:r>
            <a:rPr lang="ru-RU" sz="1200" kern="1200" dirty="0" err="1"/>
            <a:t>підприємства</a:t>
          </a:r>
          <a:r>
            <a:rPr lang="ru-RU" sz="1200" kern="1200" dirty="0"/>
            <a:t>, </a:t>
          </a:r>
          <a:r>
            <a:rPr lang="ru-RU" sz="1200" kern="1200" dirty="0" err="1"/>
            <a:t>чинники</a:t>
          </a:r>
          <a:r>
            <a:rPr lang="ru-RU" sz="1200" kern="1200" dirty="0"/>
            <a:t>, </a:t>
          </a:r>
          <a:r>
            <a:rPr lang="ru-RU" sz="1200" kern="1200" dirty="0" err="1"/>
            <a:t>що</a:t>
          </a:r>
          <a:r>
            <a:rPr lang="ru-RU" sz="1200" kern="1200" dirty="0"/>
            <a:t> </a:t>
          </a:r>
          <a:r>
            <a:rPr lang="ru-RU" sz="1200" kern="1200" dirty="0" err="1"/>
            <a:t>впливають</a:t>
          </a:r>
          <a:r>
            <a:rPr lang="ru-RU" sz="1200" kern="1200" dirty="0"/>
            <a:t> на </a:t>
          </a:r>
          <a:r>
            <a:rPr lang="ru-RU" sz="1200" kern="1200" dirty="0" err="1"/>
            <a:t>неї</a:t>
          </a:r>
          <a:r>
            <a:rPr lang="ru-RU" sz="1200" kern="1200" dirty="0"/>
            <a:t>. </a:t>
          </a:r>
          <a:endParaRPr lang="en-US" sz="1200" kern="1200" dirty="0"/>
        </a:p>
      </dsp:txBody>
      <dsp:txXfrm>
        <a:off x="2321283" y="3377"/>
        <a:ext cx="1569743" cy="941845"/>
      </dsp:txXfrm>
    </dsp:sp>
    <dsp:sp modelId="{969A177D-B0AA-4F0D-89BB-930037E2DE7E}">
      <dsp:nvSpPr>
        <dsp:cNvPr id="0" name=""/>
        <dsp:cNvSpPr/>
      </dsp:nvSpPr>
      <dsp:spPr>
        <a:xfrm>
          <a:off x="1175370" y="943423"/>
          <a:ext cx="3861568" cy="330440"/>
        </a:xfrm>
        <a:custGeom>
          <a:avLst/>
          <a:gdLst/>
          <a:ahLst/>
          <a:cxnLst/>
          <a:rect l="0" t="0" r="0" b="0"/>
          <a:pathLst>
            <a:path>
              <a:moveTo>
                <a:pt x="3861568" y="0"/>
              </a:moveTo>
              <a:lnTo>
                <a:pt x="3861568" y="182320"/>
              </a:lnTo>
              <a:lnTo>
                <a:pt x="0" y="182320"/>
              </a:lnTo>
              <a:lnTo>
                <a:pt x="0" y="33044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9194" y="1106837"/>
        <a:ext cx="193920" cy="3613"/>
      </dsp:txXfrm>
    </dsp:sp>
    <dsp:sp modelId="{6DA78033-B5A3-4BED-B0A3-3A3C0EB9E293}">
      <dsp:nvSpPr>
        <dsp:cNvPr id="0" name=""/>
        <dsp:cNvSpPr/>
      </dsp:nvSpPr>
      <dsp:spPr>
        <a:xfrm>
          <a:off x="4252067" y="3377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3</a:t>
          </a:r>
          <a:r>
            <a:rPr lang="ru-RU" sz="1200" kern="1200" dirty="0"/>
            <a:t>. </a:t>
          </a:r>
          <a:r>
            <a:rPr lang="ru-RU" sz="1200" kern="1200" dirty="0" err="1"/>
            <a:t>Управління</a:t>
          </a:r>
          <a:r>
            <a:rPr lang="ru-RU" sz="1200" kern="1200" dirty="0"/>
            <a:t> персоналом </a:t>
          </a:r>
          <a:r>
            <a:rPr lang="ru-RU" sz="1200" kern="1200" dirty="0" err="1"/>
            <a:t>підприємства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4252067" y="3377"/>
        <a:ext cx="1569743" cy="941845"/>
      </dsp:txXfrm>
    </dsp:sp>
    <dsp:sp modelId="{DE2DFF64-47E3-419D-8E0B-5CD119FD1D2F}">
      <dsp:nvSpPr>
        <dsp:cNvPr id="0" name=""/>
        <dsp:cNvSpPr/>
      </dsp:nvSpPr>
      <dsp:spPr>
        <a:xfrm>
          <a:off x="1958442" y="1731467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4636" y="1775380"/>
        <a:ext cx="18052" cy="3613"/>
      </dsp:txXfrm>
    </dsp:sp>
    <dsp:sp modelId="{AE62F922-99AC-47B5-82D0-9675A7DBC619}">
      <dsp:nvSpPr>
        <dsp:cNvPr id="0" name=""/>
        <dsp:cNvSpPr/>
      </dsp:nvSpPr>
      <dsp:spPr>
        <a:xfrm>
          <a:off x="390499" y="1306264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4</a:t>
          </a:r>
          <a:r>
            <a:rPr lang="ru-RU" sz="1200" kern="1200" dirty="0"/>
            <a:t>. </a:t>
          </a:r>
          <a:r>
            <a:rPr lang="ru-RU" sz="1200" kern="1200" dirty="0" err="1"/>
            <a:t>Продуктивність</a:t>
          </a:r>
          <a:r>
            <a:rPr lang="ru-RU" sz="1200" kern="1200" dirty="0"/>
            <a:t> </a:t>
          </a:r>
          <a:r>
            <a:rPr lang="ru-RU" sz="1200" kern="1200" dirty="0" err="1"/>
            <a:t>праці</a:t>
          </a:r>
          <a:r>
            <a:rPr lang="ru-RU" sz="1200" kern="1200" dirty="0"/>
            <a:t>, </a:t>
          </a:r>
          <a:r>
            <a:rPr lang="ru-RU" sz="1200" kern="1200" dirty="0" err="1"/>
            <a:t>показники</a:t>
          </a:r>
          <a:r>
            <a:rPr lang="ru-RU" sz="1200" kern="1200" dirty="0"/>
            <a:t> і </a:t>
          </a:r>
          <a:r>
            <a:rPr lang="ru-RU" sz="1200" kern="1200" dirty="0" err="1"/>
            <a:t>методи</a:t>
          </a:r>
          <a:r>
            <a:rPr lang="ru-RU" sz="1200" kern="1200" dirty="0"/>
            <a:t> </a:t>
          </a:r>
          <a:r>
            <a:rPr lang="ru-RU" sz="1200" kern="1200" dirty="0" err="1"/>
            <a:t>її</a:t>
          </a:r>
          <a:r>
            <a:rPr lang="ru-RU" sz="1200" kern="1200" dirty="0"/>
            <a:t> </a:t>
          </a:r>
          <a:r>
            <a:rPr lang="ru-RU" sz="1200" kern="1200" dirty="0" err="1"/>
            <a:t>вимірювання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390499" y="1306264"/>
        <a:ext cx="1569743" cy="941845"/>
      </dsp:txXfrm>
    </dsp:sp>
    <dsp:sp modelId="{6C2FC275-47F8-4166-9F0C-02FBC80E5521}">
      <dsp:nvSpPr>
        <dsp:cNvPr id="0" name=""/>
        <dsp:cNvSpPr/>
      </dsp:nvSpPr>
      <dsp:spPr>
        <a:xfrm>
          <a:off x="3889226" y="1731467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5421" y="1775380"/>
        <a:ext cx="18052" cy="3613"/>
      </dsp:txXfrm>
    </dsp:sp>
    <dsp:sp modelId="{3DDEE7BC-E204-4FD9-8113-BE69ECBB9DFD}">
      <dsp:nvSpPr>
        <dsp:cNvPr id="0" name=""/>
        <dsp:cNvSpPr/>
      </dsp:nvSpPr>
      <dsp:spPr>
        <a:xfrm>
          <a:off x="2321283" y="1306264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5</a:t>
          </a:r>
          <a:r>
            <a:rPr lang="ru-RU" sz="1200" kern="1200" dirty="0"/>
            <a:t>. </a:t>
          </a:r>
          <a:r>
            <a:rPr lang="ru-RU" sz="1200" kern="1200" dirty="0" err="1"/>
            <a:t>Організація</a:t>
          </a:r>
          <a:r>
            <a:rPr lang="ru-RU" sz="1200" kern="1200" dirty="0"/>
            <a:t> і </a:t>
          </a:r>
          <a:r>
            <a:rPr lang="ru-RU" sz="1200" kern="1200" dirty="0" err="1"/>
            <a:t>нормування</a:t>
          </a:r>
          <a:r>
            <a:rPr lang="ru-RU" sz="1200" kern="1200" dirty="0"/>
            <a:t> </a:t>
          </a:r>
          <a:r>
            <a:rPr lang="ru-RU" sz="1200" kern="1200" dirty="0" err="1"/>
            <a:t>праці</a:t>
          </a:r>
          <a:r>
            <a:rPr lang="ru-RU" sz="1200" kern="1200" dirty="0"/>
            <a:t> на </a:t>
          </a:r>
          <a:r>
            <a:rPr lang="ru-RU" sz="1200" kern="1200" dirty="0" err="1"/>
            <a:t>підприємстві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2321283" y="1306264"/>
        <a:ext cx="1569743" cy="941845"/>
      </dsp:txXfrm>
    </dsp:sp>
    <dsp:sp modelId="{8850449B-F7EC-415F-A66A-89B10B5DA4B7}">
      <dsp:nvSpPr>
        <dsp:cNvPr id="0" name=""/>
        <dsp:cNvSpPr/>
      </dsp:nvSpPr>
      <dsp:spPr>
        <a:xfrm>
          <a:off x="1175370" y="2246310"/>
          <a:ext cx="3861568" cy="330440"/>
        </a:xfrm>
        <a:custGeom>
          <a:avLst/>
          <a:gdLst/>
          <a:ahLst/>
          <a:cxnLst/>
          <a:rect l="0" t="0" r="0" b="0"/>
          <a:pathLst>
            <a:path>
              <a:moveTo>
                <a:pt x="3861568" y="0"/>
              </a:moveTo>
              <a:lnTo>
                <a:pt x="3861568" y="182320"/>
              </a:lnTo>
              <a:lnTo>
                <a:pt x="0" y="182320"/>
              </a:lnTo>
              <a:lnTo>
                <a:pt x="0" y="33044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9194" y="2409724"/>
        <a:ext cx="193920" cy="3613"/>
      </dsp:txXfrm>
    </dsp:sp>
    <dsp:sp modelId="{E07D8538-28D6-46B8-BAB8-F508E7BF6457}">
      <dsp:nvSpPr>
        <dsp:cNvPr id="0" name=""/>
        <dsp:cNvSpPr/>
      </dsp:nvSpPr>
      <dsp:spPr>
        <a:xfrm>
          <a:off x="4252067" y="1306264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6</a:t>
          </a:r>
          <a:r>
            <a:rPr lang="ru-RU" sz="1200" kern="1200" dirty="0"/>
            <a:t>. </a:t>
          </a:r>
          <a:r>
            <a:rPr lang="ru-RU" sz="1200" kern="1200" dirty="0" err="1"/>
            <a:t>Мотивація</a:t>
          </a:r>
          <a:r>
            <a:rPr lang="ru-RU" sz="1200" kern="1200" dirty="0"/>
            <a:t> як </a:t>
          </a:r>
          <a:r>
            <a:rPr lang="ru-RU" sz="1200" kern="1200" dirty="0" err="1"/>
            <a:t>процес</a:t>
          </a:r>
          <a:r>
            <a:rPr lang="ru-RU" sz="1200" kern="1200" dirty="0"/>
            <a:t> </a:t>
          </a:r>
          <a:r>
            <a:rPr lang="ru-RU" sz="1200" kern="1200" dirty="0" err="1"/>
            <a:t>симулювання</a:t>
          </a:r>
          <a:r>
            <a:rPr lang="ru-RU" sz="1200" kern="1200" dirty="0"/>
            <a:t> </a:t>
          </a:r>
          <a:r>
            <a:rPr lang="ru-RU" sz="1200" kern="1200" dirty="0" err="1"/>
            <a:t>працівників</a:t>
          </a:r>
          <a:r>
            <a:rPr lang="ru-RU" sz="1200" kern="1200" dirty="0"/>
            <a:t>, </a:t>
          </a:r>
          <a:r>
            <a:rPr lang="ru-RU" sz="1200" kern="1200" dirty="0" err="1"/>
            <a:t>її</a:t>
          </a:r>
          <a:r>
            <a:rPr lang="ru-RU" sz="1200" kern="1200" dirty="0"/>
            <a:t> </a:t>
          </a:r>
          <a:r>
            <a:rPr lang="ru-RU" sz="1200" kern="1200" dirty="0" err="1"/>
            <a:t>моделі</a:t>
          </a:r>
          <a:r>
            <a:rPr lang="ru-RU" sz="1200" kern="1200" dirty="0"/>
            <a:t> і </a:t>
          </a:r>
          <a:r>
            <a:rPr lang="ru-RU" sz="1200" kern="1200" dirty="0" err="1"/>
            <a:t>методи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4252067" y="1306264"/>
        <a:ext cx="1569743" cy="941845"/>
      </dsp:txXfrm>
    </dsp:sp>
    <dsp:sp modelId="{F6ABC26C-FF08-4022-94CE-8FCE02A82C06}">
      <dsp:nvSpPr>
        <dsp:cNvPr id="0" name=""/>
        <dsp:cNvSpPr/>
      </dsp:nvSpPr>
      <dsp:spPr>
        <a:xfrm>
          <a:off x="1958442" y="3034354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4636" y="3078267"/>
        <a:ext cx="18052" cy="3613"/>
      </dsp:txXfrm>
    </dsp:sp>
    <dsp:sp modelId="{A3EA3747-C549-4ABB-9903-754BCC3F7506}">
      <dsp:nvSpPr>
        <dsp:cNvPr id="0" name=""/>
        <dsp:cNvSpPr/>
      </dsp:nvSpPr>
      <dsp:spPr>
        <a:xfrm>
          <a:off x="390499" y="2609151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7</a:t>
          </a:r>
          <a:r>
            <a:rPr lang="ru-RU" sz="1200" kern="1200" dirty="0"/>
            <a:t>. </a:t>
          </a:r>
          <a:r>
            <a:rPr lang="ru-RU" sz="1200" kern="1200" dirty="0" err="1"/>
            <a:t>Поняття</a:t>
          </a:r>
          <a:r>
            <a:rPr lang="ru-RU" sz="1200" kern="1200" dirty="0"/>
            <a:t>, </a:t>
          </a:r>
          <a:r>
            <a:rPr lang="ru-RU" sz="1200" kern="1200" dirty="0" err="1"/>
            <a:t>види</a:t>
          </a:r>
          <a:r>
            <a:rPr lang="ru-RU" sz="1200" kern="1200" dirty="0"/>
            <a:t> і шляхи росту </a:t>
          </a:r>
          <a:r>
            <a:rPr lang="ru-RU" sz="1200" kern="1200" dirty="0" err="1"/>
            <a:t>заробітної</a:t>
          </a:r>
          <a:r>
            <a:rPr lang="ru-RU" sz="1200" kern="1200" dirty="0"/>
            <a:t> плати.</a:t>
          </a:r>
          <a:endParaRPr lang="en-US" sz="1200" kern="1200" dirty="0"/>
        </a:p>
      </dsp:txBody>
      <dsp:txXfrm>
        <a:off x="390499" y="2609151"/>
        <a:ext cx="1569743" cy="941845"/>
      </dsp:txXfrm>
    </dsp:sp>
    <dsp:sp modelId="{398805E6-925A-491D-84B9-C48A1D42C010}">
      <dsp:nvSpPr>
        <dsp:cNvPr id="0" name=""/>
        <dsp:cNvSpPr/>
      </dsp:nvSpPr>
      <dsp:spPr>
        <a:xfrm>
          <a:off x="3889226" y="3034354"/>
          <a:ext cx="3304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5421" y="3078267"/>
        <a:ext cx="18052" cy="3613"/>
      </dsp:txXfrm>
    </dsp:sp>
    <dsp:sp modelId="{926DE68C-CB1D-4BAB-AA6A-6FA4DE013436}">
      <dsp:nvSpPr>
        <dsp:cNvPr id="0" name=""/>
        <dsp:cNvSpPr/>
      </dsp:nvSpPr>
      <dsp:spPr>
        <a:xfrm>
          <a:off x="2321283" y="2609151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8</a:t>
          </a:r>
          <a:r>
            <a:rPr lang="ru-RU" sz="1200" kern="1200" dirty="0"/>
            <a:t>. </a:t>
          </a:r>
          <a:r>
            <a:rPr lang="ru-RU" sz="1200" kern="1200" dirty="0" err="1"/>
            <a:t>Тарифна</a:t>
          </a:r>
          <a:r>
            <a:rPr lang="ru-RU" sz="1200" kern="1200" dirty="0"/>
            <a:t> система, </a:t>
          </a:r>
          <a:r>
            <a:rPr lang="ru-RU" sz="1200" kern="1200" dirty="0" err="1"/>
            <a:t>її</a:t>
          </a:r>
          <a:r>
            <a:rPr lang="ru-RU" sz="1200" kern="1200" dirty="0"/>
            <a:t> </a:t>
          </a:r>
          <a:r>
            <a:rPr lang="ru-RU" sz="1200" kern="1200" dirty="0" err="1"/>
            <a:t>елементи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2321283" y="2609151"/>
        <a:ext cx="1569743" cy="941845"/>
      </dsp:txXfrm>
    </dsp:sp>
    <dsp:sp modelId="{7584F621-0FCC-45ED-B73D-C4300B216846}">
      <dsp:nvSpPr>
        <dsp:cNvPr id="0" name=""/>
        <dsp:cNvSpPr/>
      </dsp:nvSpPr>
      <dsp:spPr>
        <a:xfrm>
          <a:off x="1175370" y="3549197"/>
          <a:ext cx="3861568" cy="330440"/>
        </a:xfrm>
        <a:custGeom>
          <a:avLst/>
          <a:gdLst/>
          <a:ahLst/>
          <a:cxnLst/>
          <a:rect l="0" t="0" r="0" b="0"/>
          <a:pathLst>
            <a:path>
              <a:moveTo>
                <a:pt x="3861568" y="0"/>
              </a:moveTo>
              <a:lnTo>
                <a:pt x="3861568" y="182320"/>
              </a:lnTo>
              <a:lnTo>
                <a:pt x="0" y="182320"/>
              </a:lnTo>
              <a:lnTo>
                <a:pt x="0" y="33044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09194" y="3712610"/>
        <a:ext cx="193920" cy="3613"/>
      </dsp:txXfrm>
    </dsp:sp>
    <dsp:sp modelId="{7C3C0A68-EBDD-42E8-A67C-B00E04697654}">
      <dsp:nvSpPr>
        <dsp:cNvPr id="0" name=""/>
        <dsp:cNvSpPr/>
      </dsp:nvSpPr>
      <dsp:spPr>
        <a:xfrm>
          <a:off x="4252067" y="2609151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9</a:t>
          </a:r>
          <a:r>
            <a:rPr lang="ru-RU" sz="1200" kern="1200" dirty="0"/>
            <a:t>. </a:t>
          </a:r>
          <a:r>
            <a:rPr lang="ru-RU" sz="1200" kern="1200" dirty="0" err="1"/>
            <a:t>Форми</a:t>
          </a:r>
          <a:r>
            <a:rPr lang="ru-RU" sz="1200" kern="1200" dirty="0"/>
            <a:t> і </a:t>
          </a:r>
          <a:r>
            <a:rPr lang="ru-RU" sz="1200" kern="1200" dirty="0" err="1"/>
            <a:t>системи</a:t>
          </a:r>
          <a:r>
            <a:rPr lang="ru-RU" sz="1200" kern="1200" dirty="0"/>
            <a:t> оплати </a:t>
          </a:r>
          <a:r>
            <a:rPr lang="ru-RU" sz="1200" kern="1200" dirty="0" err="1"/>
            <a:t>праці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4252067" y="2609151"/>
        <a:ext cx="1569743" cy="941845"/>
      </dsp:txXfrm>
    </dsp:sp>
    <dsp:sp modelId="{81C2F657-7A4A-4D13-8AB4-836F35F561A7}">
      <dsp:nvSpPr>
        <dsp:cNvPr id="0" name=""/>
        <dsp:cNvSpPr/>
      </dsp:nvSpPr>
      <dsp:spPr>
        <a:xfrm>
          <a:off x="390499" y="3912038"/>
          <a:ext cx="1569743" cy="941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919" tIns="80740" rIns="76919" bIns="807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Georgia Pro Cond Black" panose="02020404030301010803"/>
            </a:rPr>
            <a:t>10</a:t>
          </a:r>
          <a:r>
            <a:rPr lang="ru-RU" sz="1200" kern="1200" dirty="0"/>
            <a:t>. </a:t>
          </a:r>
          <a:r>
            <a:rPr lang="ru-RU" sz="1200" kern="1200" dirty="0" err="1"/>
            <a:t>Формування</a:t>
          </a:r>
          <a:r>
            <a:rPr lang="ru-RU" sz="1200" kern="1200" dirty="0"/>
            <a:t> фонду оплати </a:t>
          </a:r>
          <a:r>
            <a:rPr lang="ru-RU" sz="1200" kern="1200" dirty="0" err="1"/>
            <a:t>праці</a:t>
          </a:r>
          <a:r>
            <a:rPr lang="ru-RU" sz="1200" kern="1200" dirty="0"/>
            <a:t> на </a:t>
          </a:r>
          <a:r>
            <a:rPr lang="ru-RU" sz="1200" kern="1200" dirty="0" err="1"/>
            <a:t>підприємстві</a:t>
          </a:r>
          <a:r>
            <a:rPr lang="ru-RU" sz="1200" kern="1200" dirty="0"/>
            <a:t>.</a:t>
          </a:r>
          <a:endParaRPr lang="en-US" sz="1200" kern="1200" dirty="0"/>
        </a:p>
      </dsp:txBody>
      <dsp:txXfrm>
        <a:off x="390499" y="3912038"/>
        <a:ext cx="1569743" cy="941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144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5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0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4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42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6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25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36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62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2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56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6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6" y="1446715"/>
            <a:ext cx="9637485" cy="3299335"/>
          </a:xfrm>
        </p:spPr>
        <p:txBody>
          <a:bodyPr>
            <a:normAutofit/>
          </a:bodyPr>
          <a:lstStyle/>
          <a:p>
            <a:r>
              <a:rPr lang="uk-UA" sz="4800" dirty="0" smtClean="0">
                <a:cs typeface="Calibri Light"/>
              </a:rPr>
              <a:t>Т</a:t>
            </a:r>
            <a:r>
              <a:rPr lang="ru-RU" sz="4800" dirty="0" err="1" smtClean="0">
                <a:cs typeface="Calibri Light"/>
              </a:rPr>
              <a:t>ема</a:t>
            </a:r>
            <a:r>
              <a:rPr lang="ru-RU" sz="4800" dirty="0" smtClean="0">
                <a:cs typeface="Calibri Light"/>
              </a:rPr>
              <a:t> 8:</a:t>
            </a:r>
            <a:r>
              <a:rPr lang="ru-RU" sz="4800" dirty="0">
                <a:cs typeface="Calibri Light"/>
              </a:rPr>
              <a:t/>
            </a:r>
            <a:br>
              <a:rPr lang="ru-RU" sz="4800" dirty="0">
                <a:cs typeface="Calibri Light"/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>
                <a:ea typeface="+mj-lt"/>
                <a:cs typeface="+mj-lt"/>
              </a:rPr>
              <a:t>ПЕРСОНАЛ ПІДПРИЄМСТВА, ПРОДУКТИВНІСТЬ І ОПЛАТА ПРАЦІ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165" y="5252935"/>
            <a:ext cx="9637485" cy="7292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uk-UA" dirty="0" smtClean="0"/>
              <a:t>Викладач </a:t>
            </a:r>
            <a:r>
              <a:rPr lang="uk-UA" dirty="0" err="1" smtClean="0"/>
              <a:t>Костіна</a:t>
            </a:r>
            <a:r>
              <a:rPr lang="uk-UA" smtClean="0"/>
              <a:t> Т.Ю.</a:t>
            </a:r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4D6A3-4BD0-C686-7324-317373FD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 i="0">
                <a:latin typeface="Georgia Pro"/>
                <a:ea typeface="+mj-lt"/>
                <a:cs typeface="+mj-lt"/>
              </a:rPr>
              <a:t>5. </a:t>
            </a:r>
            <a:r>
              <a:rPr lang="ru-RU" i="0" err="1">
                <a:latin typeface="Georgia Pro"/>
                <a:ea typeface="+mj-lt"/>
                <a:cs typeface="+mj-lt"/>
              </a:rPr>
              <a:t>Організація</a:t>
            </a:r>
            <a:r>
              <a:rPr lang="ru-RU" i="0">
                <a:latin typeface="Georgia Pro"/>
                <a:ea typeface="+mj-lt"/>
                <a:cs typeface="+mj-lt"/>
              </a:rPr>
              <a:t> і </a:t>
            </a:r>
            <a:r>
              <a:rPr lang="ru-RU" i="0" err="1">
                <a:latin typeface="Georgia Pro"/>
                <a:ea typeface="+mj-lt"/>
                <a:cs typeface="+mj-lt"/>
              </a:rPr>
              <a:t>нормування</a:t>
            </a:r>
            <a:r>
              <a:rPr lang="ru-RU" i="0">
                <a:latin typeface="Georgia Pro"/>
                <a:ea typeface="+mj-lt"/>
                <a:cs typeface="+mj-lt"/>
              </a:rPr>
              <a:t> </a:t>
            </a:r>
            <a:r>
              <a:rPr lang="ru-RU" i="0" err="1">
                <a:latin typeface="Georgia Pro"/>
                <a:ea typeface="+mj-lt"/>
                <a:cs typeface="+mj-lt"/>
              </a:rPr>
              <a:t>праці</a:t>
            </a:r>
            <a:r>
              <a:rPr lang="ru-RU" i="0">
                <a:latin typeface="Georgia Pro"/>
                <a:ea typeface="+mj-lt"/>
                <a:cs typeface="+mj-lt"/>
              </a:rPr>
              <a:t> на </a:t>
            </a:r>
            <a:r>
              <a:rPr lang="ru-RU" i="0" err="1">
                <a:latin typeface="Georgia Pro"/>
                <a:ea typeface="+mj-lt"/>
                <a:cs typeface="+mj-lt"/>
              </a:rPr>
              <a:t>підприємстві</a:t>
            </a:r>
            <a:endParaRPr lang="ru-RU" err="1">
              <a:latin typeface="Georgia Pro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F41BBC-4CD9-0BE7-989C-34F86C095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37" y="2235859"/>
            <a:ext cx="7282575" cy="37991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200" dirty="0" err="1">
                <a:ea typeface="+mn-lt"/>
                <a:cs typeface="+mn-lt"/>
              </a:rPr>
              <a:t>Науковою</a:t>
            </a:r>
            <a:r>
              <a:rPr lang="ru-RU" sz="1200" dirty="0">
                <a:ea typeface="+mn-lt"/>
                <a:cs typeface="+mn-lt"/>
              </a:rPr>
              <a:t> є </a:t>
            </a:r>
            <a:r>
              <a:rPr lang="ru-RU" sz="1200" dirty="0" err="1">
                <a:ea typeface="+mn-lt"/>
                <a:cs typeface="+mn-lt"/>
              </a:rPr>
              <a:t>така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b="1" dirty="0" err="1">
                <a:ea typeface="+mn-lt"/>
                <a:cs typeface="+mn-lt"/>
              </a:rPr>
              <a:t>організація</a:t>
            </a:r>
            <a:r>
              <a:rPr lang="ru-RU" sz="1200" b="1" dirty="0">
                <a:ea typeface="+mn-lt"/>
                <a:cs typeface="+mn-lt"/>
              </a:rPr>
              <a:t> </a:t>
            </a:r>
            <a:r>
              <a:rPr lang="ru-RU" sz="1200" b="1" dirty="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, яка </a:t>
            </a:r>
            <a:r>
              <a:rPr lang="ru-RU" sz="1200" dirty="0" err="1">
                <a:ea typeface="+mn-lt"/>
                <a:cs typeface="+mn-lt"/>
              </a:rPr>
              <a:t>ґрунтується</a:t>
            </a:r>
            <a:r>
              <a:rPr lang="ru-RU" sz="1200" dirty="0">
                <a:ea typeface="+mn-lt"/>
                <a:cs typeface="+mn-lt"/>
              </a:rPr>
              <a:t> на </a:t>
            </a:r>
            <a:r>
              <a:rPr lang="ru-RU" sz="1200" dirty="0" err="1">
                <a:ea typeface="+mn-lt"/>
                <a:cs typeface="+mn-lt"/>
              </a:rPr>
              <a:t>досягненнях</a:t>
            </a:r>
            <a:r>
              <a:rPr lang="ru-RU" sz="1200" dirty="0">
                <a:ea typeface="+mn-lt"/>
                <a:cs typeface="+mn-lt"/>
              </a:rPr>
              <a:t> науки, </a:t>
            </a:r>
            <a:r>
              <a:rPr lang="ru-RU" sz="1200" dirty="0" err="1">
                <a:ea typeface="+mn-lt"/>
                <a:cs typeface="+mn-lt"/>
              </a:rPr>
              <a:t>техніки</a:t>
            </a:r>
            <a:r>
              <a:rPr lang="ru-RU" sz="1200" dirty="0">
                <a:ea typeface="+mn-lt"/>
                <a:cs typeface="+mn-lt"/>
              </a:rPr>
              <a:t> і передовому </a:t>
            </a:r>
            <a:r>
              <a:rPr lang="ru-RU" sz="1200" dirty="0" err="1">
                <a:ea typeface="+mn-lt"/>
                <a:cs typeface="+mn-lt"/>
              </a:rPr>
              <a:t>досвіді</a:t>
            </a:r>
            <a:r>
              <a:rPr lang="ru-RU" sz="1200" dirty="0">
                <a:ea typeface="+mn-lt"/>
                <a:cs typeface="+mn-lt"/>
              </a:rPr>
              <a:t>. Вона </a:t>
            </a:r>
            <a:r>
              <a:rPr lang="ru-RU" sz="1200" dirty="0" err="1">
                <a:ea typeface="+mn-lt"/>
                <a:cs typeface="+mn-lt"/>
              </a:rPr>
              <a:t>дозволяє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найкращим</a:t>
            </a:r>
            <a:r>
              <a:rPr lang="ru-RU" sz="1200" dirty="0">
                <a:ea typeface="+mn-lt"/>
                <a:cs typeface="+mn-lt"/>
              </a:rPr>
              <a:t> чином </a:t>
            </a:r>
            <a:r>
              <a:rPr lang="ru-RU" sz="1200" dirty="0" err="1">
                <a:ea typeface="+mn-lt"/>
                <a:cs typeface="+mn-lt"/>
              </a:rPr>
              <a:t>об’єднати</a:t>
            </a:r>
            <a:r>
              <a:rPr lang="ru-RU" sz="1200" dirty="0">
                <a:ea typeface="+mn-lt"/>
                <a:cs typeface="+mn-lt"/>
              </a:rPr>
              <a:t> в </a:t>
            </a:r>
            <a:r>
              <a:rPr lang="ru-RU" sz="1200" dirty="0" err="1">
                <a:ea typeface="+mn-lt"/>
                <a:cs typeface="+mn-lt"/>
              </a:rPr>
              <a:t>єдиному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процесі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виробництва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техніку</a:t>
            </a:r>
            <a:r>
              <a:rPr lang="ru-RU" sz="1200" dirty="0">
                <a:ea typeface="+mn-lt"/>
                <a:cs typeface="+mn-lt"/>
              </a:rPr>
              <a:t>, людей, </a:t>
            </a:r>
            <a:r>
              <a:rPr lang="ru-RU" sz="1200" dirty="0" err="1">
                <a:ea typeface="+mn-lt"/>
                <a:cs typeface="+mn-lt"/>
              </a:rPr>
              <a:t>забезпечити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ефективне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використання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ресурсів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підприємства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dirty="0" err="1">
                <a:ea typeface="+mn-lt"/>
                <a:cs typeface="+mn-lt"/>
              </a:rPr>
              <a:t>збереження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здоров’я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його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працівників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 dirty="0"/>
          </a:p>
          <a:p>
            <a:pPr marL="0" indent="0">
              <a:lnSpc>
                <a:spcPct val="110000"/>
              </a:lnSpc>
              <a:buClr>
                <a:srgbClr val="262626"/>
              </a:buClr>
              <a:buNone/>
            </a:pPr>
            <a:r>
              <a:rPr lang="ru-RU" sz="1200" b="1" i="1" dirty="0" err="1">
                <a:ea typeface="+mn-lt"/>
                <a:cs typeface="+mn-lt"/>
              </a:rPr>
              <a:t>Наукова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b="1" i="1" dirty="0" err="1">
                <a:ea typeface="+mn-lt"/>
                <a:cs typeface="+mn-lt"/>
              </a:rPr>
              <a:t>організація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b="1" i="1" dirty="0" err="1">
                <a:ea typeface="+mn-lt"/>
                <a:cs typeface="+mn-lt"/>
              </a:rPr>
              <a:t>праці</a:t>
            </a:r>
            <a:r>
              <a:rPr lang="ru-RU" sz="1200" b="1" i="1" dirty="0">
                <a:ea typeface="+mn-lt"/>
                <a:cs typeface="+mn-lt"/>
              </a:rPr>
              <a:t> (НОП)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має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вирішувати</a:t>
            </a:r>
            <a:r>
              <a:rPr lang="ru-RU" sz="1200" i="1" dirty="0">
                <a:ea typeface="+mn-lt"/>
                <a:cs typeface="+mn-lt"/>
              </a:rPr>
              <a:t> три </a:t>
            </a:r>
            <a:r>
              <a:rPr lang="ru-RU" sz="1200" i="1" dirty="0" err="1">
                <a:ea typeface="+mn-lt"/>
                <a:cs typeface="+mn-lt"/>
              </a:rPr>
              <a:t>завдання</a:t>
            </a:r>
            <a:r>
              <a:rPr lang="ru-RU" sz="1200" i="1" dirty="0">
                <a:ea typeface="+mn-lt"/>
                <a:cs typeface="+mn-lt"/>
              </a:rPr>
              <a:t>:</a:t>
            </a:r>
            <a:endParaRPr lang="ru-RU" sz="12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i="1" dirty="0" err="1">
                <a:ea typeface="+mn-lt"/>
                <a:cs typeface="+mn-lt"/>
              </a:rPr>
              <a:t>економічне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dirty="0" err="1">
                <a:ea typeface="+mn-lt"/>
                <a:cs typeface="+mn-lt"/>
              </a:rPr>
              <a:t>ефективне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використання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ресурсів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dirty="0" err="1">
                <a:ea typeface="+mn-lt"/>
                <a:cs typeface="+mn-lt"/>
              </a:rPr>
              <a:t>ріст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продуктивності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 i="1" dirty="0"/>
          </a:p>
          <a:p>
            <a:pPr>
              <a:lnSpc>
                <a:spcPct val="110000"/>
              </a:lnSpc>
            </a:pPr>
            <a:r>
              <a:rPr lang="ru-RU" sz="1200" i="1" dirty="0" err="1">
                <a:ea typeface="+mn-lt"/>
                <a:cs typeface="+mn-lt"/>
              </a:rPr>
              <a:t>психофізіологічне</a:t>
            </a:r>
            <a:r>
              <a:rPr lang="ru-RU" sz="1200" i="1" dirty="0">
                <a:ea typeface="+mn-lt"/>
                <a:cs typeface="+mn-lt"/>
              </a:rPr>
              <a:t>    </a:t>
            </a:r>
            <a:r>
              <a:rPr lang="ru-RU" sz="1200" dirty="0">
                <a:ea typeface="+mn-lt"/>
                <a:cs typeface="+mn-lt"/>
              </a:rPr>
              <a:t>-    </a:t>
            </a:r>
            <a:r>
              <a:rPr lang="ru-RU" sz="1200" dirty="0" err="1">
                <a:ea typeface="+mn-lt"/>
                <a:cs typeface="+mn-lt"/>
              </a:rPr>
              <a:t>підвищення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dirty="0" err="1">
                <a:ea typeface="+mn-lt"/>
                <a:cs typeface="+mn-lt"/>
              </a:rPr>
              <a:t>працездатності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dirty="0" err="1">
                <a:ea typeface="+mn-lt"/>
                <a:cs typeface="+mn-lt"/>
              </a:rPr>
              <a:t>людини</a:t>
            </a:r>
            <a:r>
              <a:rPr lang="ru-RU" sz="1200" dirty="0">
                <a:ea typeface="+mn-lt"/>
                <a:cs typeface="+mn-lt"/>
              </a:rPr>
              <a:t>    без    </a:t>
            </a:r>
            <a:r>
              <a:rPr lang="ru-RU" sz="1200" dirty="0" err="1">
                <a:ea typeface="+mn-lt"/>
                <a:cs typeface="+mn-lt"/>
              </a:rPr>
              <a:t>шкоди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dirty="0" err="1">
                <a:ea typeface="+mn-lt"/>
                <a:cs typeface="+mn-lt"/>
              </a:rPr>
              <a:t>її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здоров’ю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i="1" dirty="0" err="1">
                <a:ea typeface="+mn-lt"/>
                <a:cs typeface="+mn-lt"/>
              </a:rPr>
              <a:t>соціальне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dirty="0" err="1">
                <a:ea typeface="+mn-lt"/>
                <a:cs typeface="+mn-lt"/>
              </a:rPr>
              <a:t>праця</a:t>
            </a:r>
            <a:r>
              <a:rPr lang="ru-RU" sz="1200" dirty="0">
                <a:ea typeface="+mn-lt"/>
                <a:cs typeface="+mn-lt"/>
              </a:rPr>
              <a:t> повинна бути </a:t>
            </a:r>
            <a:r>
              <a:rPr lang="ru-RU" sz="1200" dirty="0" err="1">
                <a:ea typeface="+mn-lt"/>
                <a:cs typeface="+mn-lt"/>
              </a:rPr>
              <a:t>задоволенням</a:t>
            </a:r>
            <a:r>
              <a:rPr lang="ru-RU" sz="1200" dirty="0">
                <a:ea typeface="+mn-lt"/>
                <a:cs typeface="+mn-lt"/>
              </a:rPr>
              <a:t> для </a:t>
            </a:r>
            <a:r>
              <a:rPr lang="ru-RU" sz="1200" dirty="0" err="1">
                <a:ea typeface="+mn-lt"/>
                <a:cs typeface="+mn-lt"/>
              </a:rPr>
              <a:t>людини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200" i="1" dirty="0" err="1">
                <a:ea typeface="+mn-lt"/>
                <a:cs typeface="+mn-lt"/>
              </a:rPr>
              <a:t>Основні</a:t>
            </a:r>
            <a:r>
              <a:rPr lang="ru-RU" sz="1200" i="1" dirty="0">
                <a:ea typeface="+mn-lt"/>
                <a:cs typeface="+mn-lt"/>
              </a:rPr>
              <a:t> напрямки </a:t>
            </a:r>
            <a:r>
              <a:rPr lang="ru-RU" sz="1200" b="1" i="1" dirty="0">
                <a:ea typeface="+mn-lt"/>
                <a:cs typeface="+mn-lt"/>
              </a:rPr>
              <a:t>НОП : </a:t>
            </a:r>
            <a:endParaRPr lang="ru-RU" sz="12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  <a:buFont typeface="Garamond"/>
              <a:buChar char="◦"/>
            </a:pPr>
            <a:r>
              <a:rPr lang="ru-RU" sz="1200" i="1" dirty="0" err="1">
                <a:ea typeface="+mn-lt"/>
                <a:cs typeface="+mn-lt"/>
              </a:rPr>
              <a:t>удосконалення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нормування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праці</a:t>
            </a:r>
            <a:r>
              <a:rPr lang="ru-RU" sz="1200" i="1" dirty="0">
                <a:ea typeface="+mn-lt"/>
                <a:cs typeface="+mn-lt"/>
              </a:rPr>
              <a:t>, </a:t>
            </a:r>
            <a:r>
              <a:rPr lang="ru-RU" sz="1200" i="1" dirty="0" err="1">
                <a:ea typeface="+mn-lt"/>
                <a:cs typeface="+mn-lt"/>
              </a:rPr>
              <a:t>її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матеріального</a:t>
            </a:r>
            <a:r>
              <a:rPr lang="ru-RU" sz="1200" i="1" dirty="0">
                <a:ea typeface="+mn-lt"/>
                <a:cs typeface="+mn-lt"/>
              </a:rPr>
              <a:t> і морального </a:t>
            </a:r>
            <a:r>
              <a:rPr lang="ru-RU" sz="1200" i="1" dirty="0" err="1">
                <a:ea typeface="+mn-lt"/>
                <a:cs typeface="+mn-lt"/>
              </a:rPr>
              <a:t>стимулювання</a:t>
            </a:r>
            <a:r>
              <a:rPr lang="ru-RU" sz="1200" i="1" dirty="0">
                <a:ea typeface="+mn-lt"/>
                <a:cs typeface="+mn-lt"/>
              </a:rPr>
              <a:t>;</a:t>
            </a:r>
            <a:endParaRPr lang="ru-RU" sz="1200" dirty="0"/>
          </a:p>
          <a:p>
            <a:pPr>
              <a:lnSpc>
                <a:spcPct val="110000"/>
              </a:lnSpc>
              <a:buClr>
                <a:srgbClr val="262626"/>
              </a:buClr>
              <a:buFont typeface="Garamond"/>
              <a:buChar char="◦"/>
            </a:pPr>
            <a:r>
              <a:rPr lang="ru-RU" sz="1200" i="1" dirty="0" err="1">
                <a:ea typeface="+mn-lt"/>
                <a:cs typeface="+mn-lt"/>
              </a:rPr>
              <a:t>удосконалення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процесів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поділу</a:t>
            </a:r>
            <a:r>
              <a:rPr lang="ru-RU" sz="1200" i="1" dirty="0">
                <a:ea typeface="+mn-lt"/>
                <a:cs typeface="+mn-lt"/>
              </a:rPr>
              <a:t> та </a:t>
            </a:r>
            <a:r>
              <a:rPr lang="ru-RU" sz="1200" i="1" dirty="0" err="1">
                <a:ea typeface="+mn-lt"/>
                <a:cs typeface="+mn-lt"/>
              </a:rPr>
              <a:t>кооперування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праці</a:t>
            </a:r>
            <a:r>
              <a:rPr lang="ru-RU" sz="1200" i="1" dirty="0">
                <a:ea typeface="+mn-lt"/>
                <a:cs typeface="+mn-lt"/>
              </a:rPr>
              <a:t>;</a:t>
            </a:r>
            <a:endParaRPr lang="ru-RU" sz="1200" dirty="0"/>
          </a:p>
          <a:p>
            <a:pPr>
              <a:lnSpc>
                <a:spcPct val="110000"/>
              </a:lnSpc>
              <a:buClr>
                <a:srgbClr val="262626"/>
              </a:buClr>
              <a:buFont typeface="Garamond"/>
              <a:buChar char="◦"/>
            </a:pPr>
            <a:r>
              <a:rPr lang="ru-RU" sz="1200" i="1" dirty="0" err="1">
                <a:ea typeface="+mn-lt"/>
                <a:cs typeface="+mn-lt"/>
              </a:rPr>
              <a:t>поліпшення</a:t>
            </a:r>
            <a:r>
              <a:rPr lang="ru-RU" sz="1200" i="1" dirty="0">
                <a:ea typeface="+mn-lt"/>
                <a:cs typeface="+mn-lt"/>
              </a:rPr>
              <a:t> умов </a:t>
            </a:r>
            <a:r>
              <a:rPr lang="ru-RU" sz="1200" i="1" dirty="0" err="1">
                <a:ea typeface="+mn-lt"/>
                <a:cs typeface="+mn-lt"/>
              </a:rPr>
              <a:t>праці</a:t>
            </a:r>
            <a:r>
              <a:rPr lang="ru-RU" sz="1200" i="1" dirty="0">
                <a:ea typeface="+mn-lt"/>
                <a:cs typeface="+mn-lt"/>
              </a:rPr>
              <a:t>;</a:t>
            </a:r>
            <a:endParaRPr lang="ru-RU" sz="1200" dirty="0"/>
          </a:p>
          <a:p>
            <a:pPr>
              <a:lnSpc>
                <a:spcPct val="110000"/>
              </a:lnSpc>
              <a:buClr>
                <a:srgbClr val="262626"/>
              </a:buClr>
              <a:buFont typeface="Garamond"/>
              <a:buChar char="◦"/>
            </a:pPr>
            <a:r>
              <a:rPr lang="ru-RU" sz="1200" i="1" dirty="0" err="1">
                <a:ea typeface="+mn-lt"/>
                <a:cs typeface="+mn-lt"/>
              </a:rPr>
              <a:t>підготовка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кадрів</a:t>
            </a:r>
            <a:r>
              <a:rPr lang="ru-RU" sz="1200" i="1" dirty="0">
                <a:ea typeface="+mn-lt"/>
                <a:cs typeface="+mn-lt"/>
              </a:rPr>
              <a:t> та </a:t>
            </a:r>
            <a:r>
              <a:rPr lang="ru-RU" sz="1200" i="1" dirty="0" err="1">
                <a:ea typeface="+mn-lt"/>
                <a:cs typeface="+mn-lt"/>
              </a:rPr>
              <a:t>підвищення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їх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кваліфікації</a:t>
            </a:r>
            <a:r>
              <a:rPr lang="ru-RU" sz="1200" i="1" dirty="0">
                <a:ea typeface="+mn-lt"/>
                <a:cs typeface="+mn-lt"/>
              </a:rPr>
              <a:t>;</a:t>
            </a:r>
            <a:endParaRPr lang="ru-RU" sz="1200" dirty="0"/>
          </a:p>
          <a:p>
            <a:pPr>
              <a:lnSpc>
                <a:spcPct val="110000"/>
              </a:lnSpc>
              <a:buClr>
                <a:srgbClr val="262626"/>
              </a:buClr>
              <a:buFont typeface="Garamond"/>
              <a:buChar char="◦"/>
            </a:pPr>
            <a:r>
              <a:rPr lang="ru-RU" sz="1200" i="1" dirty="0" err="1">
                <a:ea typeface="+mn-lt"/>
                <a:cs typeface="+mn-lt"/>
              </a:rPr>
              <a:t>зміцнення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трудової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дисципліни</a:t>
            </a:r>
            <a:endParaRPr lang="ru-RU" sz="1200" dirty="0" err="1"/>
          </a:p>
          <a:p>
            <a:pPr marL="0" indent="0">
              <a:lnSpc>
                <a:spcPct val="110000"/>
              </a:lnSpc>
              <a:buNone/>
            </a:pPr>
            <a:endParaRPr lang="ru-RU" sz="1000" b="1" i="1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000"/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244F3F-E345-BEEE-5598-EAE36A61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430" r="7872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47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9E9FB-C9C4-4F8C-AB38-3C0B3903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Georgia Pro"/>
              </a:rPr>
              <a:t>Норми праці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2AE6E9-230C-0357-85A7-7E336FC0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i="1" dirty="0"/>
              <a:t>Норма часу в </a:t>
            </a:r>
            <a:r>
              <a:rPr lang="ru-RU" b="1" i="1" dirty="0" err="1"/>
              <a:t>умовах</a:t>
            </a:r>
            <a:r>
              <a:rPr lang="ru-RU" b="1" i="1" dirty="0"/>
              <a:t> </a:t>
            </a:r>
            <a:r>
              <a:rPr lang="ru-RU" b="1" i="1" dirty="0" err="1"/>
              <a:t>серійного</a:t>
            </a:r>
            <a:r>
              <a:rPr lang="ru-RU" b="1" i="1" dirty="0"/>
              <a:t> і </a:t>
            </a:r>
            <a:r>
              <a:rPr lang="ru-RU" b="1" i="1" dirty="0" err="1"/>
              <a:t>масового</a:t>
            </a:r>
            <a:r>
              <a:rPr lang="ru-RU" b="1" i="1" dirty="0"/>
              <a:t> </a:t>
            </a:r>
            <a:r>
              <a:rPr lang="ru-RU" b="1" i="1" dirty="0" err="1"/>
              <a:t>виробництва</a:t>
            </a:r>
            <a:r>
              <a:rPr lang="ru-RU" b="1" i="1" dirty="0"/>
              <a:t> </a:t>
            </a:r>
            <a:r>
              <a:rPr lang="ru-RU" b="1" i="1" dirty="0" err="1"/>
              <a:t>виступає</a:t>
            </a:r>
            <a:r>
              <a:rPr lang="ru-RU" b="1" i="1" dirty="0"/>
              <a:t> як </a:t>
            </a:r>
            <a:r>
              <a:rPr lang="ru-RU" i="1" dirty="0"/>
              <a:t>норма</a:t>
            </a:r>
            <a:r>
              <a:rPr lang="ru-RU" i="1" dirty="0">
                <a:ea typeface="+mn-lt"/>
                <a:cs typeface="+mn-lt"/>
              </a:rPr>
              <a:t> штучного часу (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шт</a:t>
            </a:r>
            <a:r>
              <a:rPr lang="ru-RU" i="1" dirty="0">
                <a:ea typeface="+mn-lt"/>
                <a:cs typeface="+mn-lt"/>
              </a:rPr>
              <a:t>):</a:t>
            </a:r>
            <a:endParaRPr lang="ru-RU" dirty="0"/>
          </a:p>
          <a:p>
            <a:pPr>
              <a:buClr>
                <a:srgbClr val="262626"/>
              </a:buClr>
            </a:pPr>
            <a:endParaRPr lang="ru-RU" i="1" dirty="0">
              <a:ea typeface="+mn-lt"/>
              <a:cs typeface="+mn-lt"/>
            </a:endParaRPr>
          </a:p>
          <a:p>
            <a:pPr marL="0" indent="0" algn="ctr">
              <a:buClr>
                <a:srgbClr val="262626"/>
              </a:buClr>
              <a:buNone/>
            </a:pP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шт</a:t>
            </a:r>
            <a:r>
              <a:rPr lang="ru-RU" i="1" dirty="0">
                <a:ea typeface="+mn-lt"/>
                <a:cs typeface="+mn-lt"/>
              </a:rPr>
              <a:t> = 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опер</a:t>
            </a:r>
            <a:r>
              <a:rPr lang="ru-RU" i="1" dirty="0">
                <a:ea typeface="+mn-lt"/>
                <a:cs typeface="+mn-lt"/>
              </a:rPr>
              <a:t> + 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обсл</a:t>
            </a:r>
            <a:r>
              <a:rPr lang="ru-RU" i="1" dirty="0">
                <a:ea typeface="+mn-lt"/>
                <a:cs typeface="+mn-lt"/>
              </a:rPr>
              <a:t> + 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відп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i="1" dirty="0" err="1">
                <a:ea typeface="+mn-lt"/>
                <a:cs typeface="+mn-lt"/>
              </a:rPr>
              <a:t>нормо</a:t>
            </a:r>
            <a:r>
              <a:rPr lang="ru-RU" i="1" dirty="0">
                <a:ea typeface="+mn-lt"/>
                <a:cs typeface="+mn-lt"/>
              </a:rPr>
              <a:t>-год.</a:t>
            </a:r>
          </a:p>
          <a:p>
            <a:pPr marL="0" indent="0" algn="ctr">
              <a:buNone/>
            </a:pPr>
            <a:endParaRPr lang="ru-RU" i="1" dirty="0"/>
          </a:p>
          <a:p>
            <a:pPr>
              <a:buFont typeface="Garamond"/>
              <a:buChar char="◦"/>
            </a:pPr>
            <a:r>
              <a:rPr lang="ru-RU" b="1" i="1" dirty="0"/>
              <a:t>Норма    часу    в    </a:t>
            </a:r>
            <a:r>
              <a:rPr lang="ru-RU" b="1" i="1" dirty="0" err="1"/>
              <a:t>умовах</a:t>
            </a:r>
            <a:r>
              <a:rPr lang="ru-RU" b="1" i="1" dirty="0"/>
              <a:t>    </a:t>
            </a:r>
            <a:r>
              <a:rPr lang="ru-RU" b="1" i="1" dirty="0" err="1"/>
              <a:t>дрібносерійного</a:t>
            </a:r>
            <a:r>
              <a:rPr lang="ru-RU" b="1" i="1" dirty="0"/>
              <a:t>    і    </a:t>
            </a:r>
            <a:r>
              <a:rPr lang="ru-RU" b="1" i="1" dirty="0" err="1"/>
              <a:t>одиничного</a:t>
            </a:r>
            <a:r>
              <a:rPr lang="ru-RU" b="1" i="1" dirty="0"/>
              <a:t>    </a:t>
            </a:r>
            <a:r>
              <a:rPr lang="ru-RU" b="1" i="1" dirty="0" err="1"/>
              <a:t>виробництва</a:t>
            </a:r>
            <a:r>
              <a:rPr lang="ru-RU" b="1" i="1" dirty="0"/>
              <a:t> </a:t>
            </a:r>
            <a:r>
              <a:rPr lang="ru-RU" dirty="0" err="1"/>
              <a:t>виступає</a:t>
            </a:r>
            <a:r>
              <a:rPr lang="ru-RU" dirty="0">
                <a:ea typeface="+mn-lt"/>
                <a:cs typeface="+mn-lt"/>
              </a:rPr>
              <a:t> як норма штучно-</a:t>
            </a:r>
            <a:r>
              <a:rPr lang="ru-RU" dirty="0" err="1">
                <a:ea typeface="+mn-lt"/>
                <a:cs typeface="+mn-lt"/>
              </a:rPr>
              <a:t>калькуляційного</a:t>
            </a:r>
            <a:r>
              <a:rPr lang="ru-RU" dirty="0">
                <a:ea typeface="+mn-lt"/>
                <a:cs typeface="+mn-lt"/>
              </a:rPr>
              <a:t> часу </a:t>
            </a:r>
            <a:r>
              <a:rPr lang="ru-RU" i="1" dirty="0">
                <a:ea typeface="+mn-lt"/>
                <a:cs typeface="+mn-lt"/>
              </a:rPr>
              <a:t>(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шт.к</a:t>
            </a:r>
            <a:r>
              <a:rPr lang="ru-RU" i="1" dirty="0">
                <a:ea typeface="+mn-lt"/>
                <a:cs typeface="+mn-lt"/>
              </a:rPr>
              <a:t>):</a:t>
            </a:r>
            <a:endParaRPr lang="ru-RU" dirty="0"/>
          </a:p>
          <a:p>
            <a:pPr algn="ctr">
              <a:buNone/>
            </a:pP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шт.к</a:t>
            </a:r>
            <a:r>
              <a:rPr lang="ru-RU" i="1" dirty="0">
                <a:ea typeface="+mn-lt"/>
                <a:cs typeface="+mn-lt"/>
              </a:rPr>
              <a:t> = 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шт</a:t>
            </a:r>
            <a:r>
              <a:rPr lang="ru-RU" i="1" dirty="0">
                <a:ea typeface="+mn-lt"/>
                <a:cs typeface="+mn-lt"/>
              </a:rPr>
              <a:t> + </a:t>
            </a:r>
            <a:r>
              <a:rPr lang="ru-RU" i="1" dirty="0" err="1">
                <a:ea typeface="+mn-lt"/>
                <a:cs typeface="+mn-lt"/>
              </a:rPr>
              <a:t>Т</a:t>
            </a:r>
            <a:r>
              <a:rPr lang="ru-RU" i="1" baseline="-25000" dirty="0" err="1">
                <a:ea typeface="+mn-lt"/>
                <a:cs typeface="+mn-lt"/>
              </a:rPr>
              <a:t>пз</a:t>
            </a:r>
            <a:r>
              <a:rPr lang="ru-RU" i="1" dirty="0">
                <a:ea typeface="+mn-lt"/>
                <a:cs typeface="+mn-lt"/>
              </a:rPr>
              <a:t>,/ n, </a:t>
            </a:r>
            <a:r>
              <a:rPr lang="ru-RU" i="1" dirty="0" err="1">
                <a:ea typeface="+mn-lt"/>
                <a:cs typeface="+mn-lt"/>
              </a:rPr>
              <a:t>нормо</a:t>
            </a:r>
            <a:r>
              <a:rPr lang="ru-RU" i="1" dirty="0">
                <a:ea typeface="+mn-lt"/>
                <a:cs typeface="+mn-lt"/>
              </a:rPr>
              <a:t>-год.</a:t>
            </a:r>
            <a:endParaRPr lang="ru-RU" dirty="0"/>
          </a:p>
          <a:p>
            <a:pPr algn="ctr">
              <a:buNone/>
            </a:pPr>
            <a:endParaRPr lang="ru-RU" i="1" dirty="0">
              <a:ea typeface="+mn-lt"/>
              <a:cs typeface="+mn-lt"/>
            </a:endParaRPr>
          </a:p>
          <a:p>
            <a:pPr>
              <a:buNone/>
            </a:pPr>
            <a:r>
              <a:rPr lang="ru-RU" b="1" i="1" dirty="0">
                <a:ea typeface="+mn-lt"/>
                <a:cs typeface="+mn-lt"/>
              </a:rPr>
              <a:t>Норма </a:t>
            </a:r>
            <a:r>
              <a:rPr lang="ru-RU" b="1" i="1" dirty="0" err="1">
                <a:ea typeface="+mn-lt"/>
                <a:cs typeface="+mn-lt"/>
              </a:rPr>
              <a:t>виробітку</a:t>
            </a:r>
            <a:r>
              <a:rPr lang="ru-RU" b="1" i="1" dirty="0">
                <a:ea typeface="+mn-lt"/>
                <a:cs typeface="+mn-lt"/>
              </a:rPr>
              <a:t> </a:t>
            </a:r>
            <a:r>
              <a:rPr lang="ru-RU" i="1" dirty="0">
                <a:ea typeface="+mn-lt"/>
                <a:cs typeface="+mn-lt"/>
              </a:rPr>
              <a:t>(Н </a:t>
            </a:r>
            <a:r>
              <a:rPr lang="ru-RU" i="1" baseline="-25000" dirty="0">
                <a:ea typeface="+mn-lt"/>
                <a:cs typeface="+mn-lt"/>
              </a:rPr>
              <a:t>вир.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baseline="-25000" dirty="0" err="1">
                <a:ea typeface="+mn-lt"/>
                <a:cs typeface="+mn-lt"/>
              </a:rPr>
              <a:t>зм</a:t>
            </a:r>
            <a:r>
              <a:rPr lang="ru-RU" i="1" dirty="0">
                <a:ea typeface="+mn-lt"/>
                <a:cs typeface="+mn-lt"/>
              </a:rPr>
              <a:t>) </a:t>
            </a:r>
            <a:r>
              <a:rPr lang="ru-RU" dirty="0" err="1">
                <a:ea typeface="+mn-lt"/>
                <a:cs typeface="+mn-lt"/>
              </a:rPr>
              <a:t>обчислюється</a:t>
            </a:r>
            <a:r>
              <a:rPr lang="ru-RU" dirty="0">
                <a:ea typeface="+mn-lt"/>
                <a:cs typeface="+mn-lt"/>
              </a:rPr>
              <a:t> за формулою:</a:t>
            </a:r>
          </a:p>
          <a:p>
            <a:pPr algn="ctr">
              <a:buNone/>
            </a:pPr>
            <a:r>
              <a:rPr lang="ru-RU" i="1" dirty="0">
                <a:ea typeface="+mn-lt"/>
                <a:cs typeface="+mn-lt"/>
              </a:rPr>
              <a:t>Н </a:t>
            </a:r>
            <a:r>
              <a:rPr lang="ru-RU" i="1" baseline="-25000" dirty="0">
                <a:ea typeface="+mn-lt"/>
                <a:cs typeface="+mn-lt"/>
              </a:rPr>
              <a:t>вир.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baseline="-25000" dirty="0" err="1">
                <a:ea typeface="+mn-lt"/>
                <a:cs typeface="+mn-lt"/>
              </a:rPr>
              <a:t>зм</a:t>
            </a:r>
            <a:r>
              <a:rPr lang="ru-RU" i="1" dirty="0">
                <a:ea typeface="+mn-lt"/>
                <a:cs typeface="+mn-lt"/>
              </a:rPr>
              <a:t> = </a:t>
            </a:r>
            <a:r>
              <a:rPr lang="ru-RU" i="1" baseline="-25000" dirty="0" err="1">
                <a:ea typeface="+mn-lt"/>
                <a:cs typeface="+mn-lt"/>
              </a:rPr>
              <a:t>Тшт</a:t>
            </a:r>
            <a:r>
              <a:rPr lang="ru-RU" i="1" dirty="0">
                <a:ea typeface="+mn-lt"/>
                <a:cs typeface="+mn-lt"/>
              </a:rPr>
              <a:t>, </a:t>
            </a:r>
            <a:r>
              <a:rPr lang="ru-RU" i="1" dirty="0" err="1">
                <a:ea typeface="+mn-lt"/>
                <a:cs typeface="+mn-lt"/>
              </a:rPr>
              <a:t>шт</a:t>
            </a:r>
            <a:r>
              <a:rPr lang="ru-RU" i="1" dirty="0">
                <a:ea typeface="+mn-lt"/>
                <a:cs typeface="+mn-lt"/>
              </a:rPr>
              <a:t>/</a:t>
            </a:r>
            <a:r>
              <a:rPr lang="ru-RU" i="1" dirty="0" err="1">
                <a:ea typeface="+mn-lt"/>
                <a:cs typeface="+mn-lt"/>
              </a:rPr>
              <a:t>зм</a:t>
            </a:r>
            <a:r>
              <a:rPr lang="ru-RU" i="1" dirty="0">
                <a:ea typeface="+mn-lt"/>
                <a:cs typeface="+mn-lt"/>
              </a:rPr>
              <a:t>.,</a:t>
            </a:r>
            <a:endParaRPr lang="ru-RU" dirty="0">
              <a:ea typeface="+mn-lt"/>
              <a:cs typeface="+mn-lt"/>
            </a:endParaRPr>
          </a:p>
          <a:p>
            <a:pPr algn="ctr">
              <a:buNone/>
            </a:pPr>
            <a:endParaRPr lang="ru-RU" i="1" dirty="0"/>
          </a:p>
          <a:p>
            <a:pPr>
              <a:buNone/>
            </a:pPr>
            <a:endParaRPr lang="ru-RU" i="1" dirty="0"/>
          </a:p>
          <a:p>
            <a:pPr marL="0" indent="0" algn="ctr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95C25D-DC45-CD77-01DB-80662B484402}"/>
              </a:ext>
            </a:extLst>
          </p:cNvPr>
          <p:cNvSpPr txBox="1"/>
          <p:nvPr/>
        </p:nvSpPr>
        <p:spPr>
          <a:xfrm>
            <a:off x="5859445" y="5377962"/>
            <a:ext cx="6740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100" i="1" dirty="0" err="1"/>
              <a:t>Tзм</a:t>
            </a:r>
            <a:endParaRPr lang="ru-RU" sz="1100" b="1" i="1"/>
          </a:p>
        </p:txBody>
      </p:sp>
    </p:spTree>
    <p:extLst>
      <p:ext uri="{BB962C8B-B14F-4D97-AF65-F5344CB8AC3E}">
        <p14:creationId xmlns:p14="http://schemas.microsoft.com/office/powerpoint/2010/main" xmlns="" val="284715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C467F-6DFE-03D0-B11E-4FED474D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ru-RU">
                <a:latin typeface="Georgia Pro"/>
              </a:rPr>
              <a:t>6. </a:t>
            </a:r>
            <a:r>
              <a:rPr lang="ru-RU" i="0" err="1">
                <a:latin typeface="Georgia Pro"/>
                <a:ea typeface="+mj-lt"/>
                <a:cs typeface="+mj-lt"/>
              </a:rPr>
              <a:t>Мотивація</a:t>
            </a:r>
            <a:r>
              <a:rPr lang="ru-RU" i="0">
                <a:latin typeface="Georgia Pro"/>
                <a:ea typeface="+mj-lt"/>
                <a:cs typeface="+mj-lt"/>
              </a:rPr>
              <a:t> як </a:t>
            </a:r>
            <a:r>
              <a:rPr lang="ru-RU" i="0" err="1">
                <a:latin typeface="Georgia Pro"/>
                <a:ea typeface="+mj-lt"/>
                <a:cs typeface="+mj-lt"/>
              </a:rPr>
              <a:t>процес</a:t>
            </a:r>
            <a:r>
              <a:rPr lang="ru-RU" i="0">
                <a:latin typeface="Georgia Pro"/>
                <a:ea typeface="+mj-lt"/>
                <a:cs typeface="+mj-lt"/>
              </a:rPr>
              <a:t> </a:t>
            </a:r>
            <a:r>
              <a:rPr lang="ru-RU" i="0" err="1">
                <a:latin typeface="Georgia Pro"/>
                <a:ea typeface="+mj-lt"/>
                <a:cs typeface="+mj-lt"/>
              </a:rPr>
              <a:t>симулювання</a:t>
            </a:r>
            <a:r>
              <a:rPr lang="ru-RU" i="0">
                <a:latin typeface="Georgia Pro"/>
                <a:ea typeface="+mj-lt"/>
                <a:cs typeface="+mj-lt"/>
              </a:rPr>
              <a:t> </a:t>
            </a:r>
            <a:r>
              <a:rPr lang="ru-RU" i="0" err="1">
                <a:latin typeface="Georgia Pro"/>
                <a:ea typeface="+mj-lt"/>
                <a:cs typeface="+mj-lt"/>
              </a:rPr>
              <a:t>працівників</a:t>
            </a:r>
            <a:r>
              <a:rPr lang="ru-RU" i="0">
                <a:latin typeface="Georgia Pro"/>
                <a:ea typeface="+mj-lt"/>
                <a:cs typeface="+mj-lt"/>
              </a:rPr>
              <a:t>, її моделі і методи</a:t>
            </a:r>
            <a:endParaRPr lang="ru-RU">
              <a:latin typeface="Georgia Pro"/>
              <a:ea typeface="+mj-lt"/>
              <a:cs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610C75-CFA0-3ED4-4444-C34035B3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27" y="2600111"/>
            <a:ext cx="7152784" cy="36107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100" b="1" i="1" dirty="0" err="1">
                <a:ea typeface="+mn-lt"/>
                <a:cs typeface="+mn-lt"/>
              </a:rPr>
              <a:t>З</a:t>
            </a:r>
            <a:r>
              <a:rPr lang="ru-RU" sz="1200" b="1" i="1" dirty="0" err="1">
                <a:ea typeface="+mn-lt"/>
                <a:cs typeface="+mn-lt"/>
              </a:rPr>
              <a:t>аробітна</a:t>
            </a:r>
            <a:r>
              <a:rPr lang="ru-RU" sz="1200" b="1" i="1" dirty="0">
                <a:ea typeface="+mn-lt"/>
                <a:cs typeface="+mn-lt"/>
              </a:rPr>
              <a:t> плата - </a:t>
            </a:r>
            <a:r>
              <a:rPr lang="ru-RU" sz="1200" i="1" dirty="0" err="1">
                <a:ea typeface="+mn-lt"/>
                <a:cs typeface="+mn-lt"/>
              </a:rPr>
              <a:t>це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грошовий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вираз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ціни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робочої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сили</a:t>
            </a:r>
            <a:r>
              <a:rPr lang="ru-RU" sz="1200" i="1" dirty="0">
                <a:ea typeface="+mn-lt"/>
                <a:cs typeface="+mn-lt"/>
              </a:rPr>
              <a:t>, </a:t>
            </a:r>
            <a:r>
              <a:rPr lang="ru-RU" sz="1200" i="1" dirty="0" err="1">
                <a:ea typeface="+mn-lt"/>
                <a:cs typeface="+mn-lt"/>
              </a:rPr>
              <a:t>який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виплачується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працівникові</a:t>
            </a:r>
            <a:r>
              <a:rPr lang="ru-RU" sz="1200" i="1" dirty="0">
                <a:ea typeface="+mn-lt"/>
                <a:cs typeface="+mn-lt"/>
              </a:rPr>
              <a:t> у </a:t>
            </a:r>
            <a:r>
              <a:rPr lang="ru-RU" sz="1200" i="1" dirty="0" err="1">
                <a:ea typeface="+mn-lt"/>
                <a:cs typeface="+mn-lt"/>
              </a:rPr>
              <a:t>вигляді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dirty="0" err="1">
                <a:ea typeface="+mn-lt"/>
                <a:cs typeface="+mn-lt"/>
              </a:rPr>
              <a:t>винагороди</a:t>
            </a:r>
            <a:r>
              <a:rPr lang="ru-RU" sz="1200" i="1" dirty="0">
                <a:ea typeface="+mn-lt"/>
                <a:cs typeface="+mn-lt"/>
              </a:rPr>
              <a:t> за </a:t>
            </a:r>
            <a:r>
              <a:rPr lang="ru-RU" sz="1200" i="1" dirty="0" err="1">
                <a:ea typeface="+mn-lt"/>
                <a:cs typeface="+mn-lt"/>
              </a:rPr>
              <a:t>виконану</a:t>
            </a:r>
            <a:r>
              <a:rPr lang="ru-RU" sz="1200" i="1" dirty="0">
                <a:ea typeface="+mn-lt"/>
                <a:cs typeface="+mn-lt"/>
              </a:rPr>
              <a:t> ним роботу</a:t>
            </a:r>
            <a:endParaRPr lang="ru-RU" sz="1200"/>
          </a:p>
          <a:p>
            <a:pPr marL="0" indent="0">
              <a:lnSpc>
                <a:spcPct val="110000"/>
              </a:lnSpc>
              <a:buClr>
                <a:srgbClr val="262626"/>
              </a:buClr>
              <a:buNone/>
            </a:pPr>
            <a:r>
              <a:rPr lang="ru-RU" sz="1200" b="1" i="1" err="1"/>
              <a:t>Заробітна</a:t>
            </a:r>
            <a:r>
              <a:rPr lang="ru-RU" sz="1200" b="1" i="1" dirty="0"/>
              <a:t> плата </a:t>
            </a:r>
            <a:r>
              <a:rPr lang="ru-RU" sz="1200" i="1" dirty="0"/>
              <a:t>конкретного </a:t>
            </a:r>
            <a:r>
              <a:rPr lang="ru-RU" sz="1200" i="1" err="1"/>
              <a:t>працівника</a:t>
            </a:r>
            <a:r>
              <a:rPr lang="ru-RU" sz="1200" i="1" dirty="0"/>
              <a:t> </a:t>
            </a:r>
            <a:r>
              <a:rPr lang="ru-RU" sz="1200" i="1" err="1"/>
              <a:t>незалежно</a:t>
            </a:r>
            <a:r>
              <a:rPr lang="ru-RU" sz="1200" i="1" dirty="0"/>
              <a:t> </a:t>
            </a:r>
            <a:r>
              <a:rPr lang="ru-RU" sz="1200" i="1" err="1"/>
              <a:t>від</a:t>
            </a:r>
            <a:r>
              <a:rPr lang="ru-RU" sz="1200" i="1" dirty="0"/>
              <a:t> виду </a:t>
            </a:r>
            <a:r>
              <a:rPr lang="ru-RU" sz="1200" i="1" err="1"/>
              <a:t>підприємства</a:t>
            </a:r>
            <a:r>
              <a:rPr lang="ru-RU" sz="1200" i="1" dirty="0"/>
              <a:t> </a:t>
            </a:r>
            <a:r>
              <a:rPr lang="ru-RU" sz="1200" i="1" err="1"/>
              <a:t>визначається</a:t>
            </a:r>
            <a:r>
              <a:rPr lang="ru-RU" sz="1200" i="1" dirty="0"/>
              <a:t> </a:t>
            </a:r>
            <a:r>
              <a:rPr lang="ru-RU" sz="1200" i="1" err="1"/>
              <a:t>його</a:t>
            </a:r>
            <a:r>
              <a:rPr lang="ru-RU" sz="1200" i="1" dirty="0"/>
              <a:t> </a:t>
            </a:r>
            <a:r>
              <a:rPr lang="ru-RU" sz="1200" i="1" err="1"/>
              <a:t>особистим</a:t>
            </a:r>
            <a:r>
              <a:rPr lang="ru-RU" sz="1200" i="1" dirty="0"/>
              <a:t>  </a:t>
            </a:r>
            <a:r>
              <a:rPr lang="ru-RU" sz="1200" i="1" err="1"/>
              <a:t>трудовим</a:t>
            </a:r>
            <a:r>
              <a:rPr lang="ru-RU" sz="1200" i="1" dirty="0"/>
              <a:t> </a:t>
            </a:r>
            <a:r>
              <a:rPr lang="ru-RU" sz="1200" i="1" err="1"/>
              <a:t>внеском</a:t>
            </a:r>
            <a:r>
              <a:rPr lang="ru-RU" sz="1200" i="1" dirty="0"/>
              <a:t>, </a:t>
            </a:r>
            <a:r>
              <a:rPr lang="ru-RU" sz="1200" i="1" err="1"/>
              <a:t>залежить</a:t>
            </a:r>
            <a:r>
              <a:rPr lang="ru-RU" sz="1200" i="1" dirty="0"/>
              <a:t> </a:t>
            </a:r>
            <a:r>
              <a:rPr lang="ru-RU" sz="1200" i="1" err="1"/>
              <a:t>від</a:t>
            </a:r>
            <a:r>
              <a:rPr lang="ru-RU" sz="1200" i="1" dirty="0"/>
              <a:t> </a:t>
            </a:r>
            <a:r>
              <a:rPr lang="ru-RU" sz="1200" i="1" err="1"/>
              <a:t>кінцевих</a:t>
            </a:r>
            <a:r>
              <a:rPr lang="ru-RU" sz="1200" i="1" dirty="0"/>
              <a:t> </a:t>
            </a:r>
            <a:r>
              <a:rPr lang="ru-RU" sz="1200" i="1" err="1"/>
              <a:t>результатів</a:t>
            </a:r>
            <a:r>
              <a:rPr lang="ru-RU" sz="1200" i="1" dirty="0"/>
              <a:t> </a:t>
            </a:r>
            <a:r>
              <a:rPr lang="ru-RU" sz="1200" i="1" err="1"/>
              <a:t>роботи</a:t>
            </a:r>
            <a:r>
              <a:rPr lang="ru-RU" sz="1200" i="1" dirty="0"/>
              <a:t> </a:t>
            </a:r>
            <a:r>
              <a:rPr lang="ru-RU" sz="1200" i="1" err="1"/>
              <a:t>підприємства</a:t>
            </a:r>
            <a:r>
              <a:rPr lang="ru-RU" sz="1200" i="1" dirty="0"/>
              <a:t>, </a:t>
            </a:r>
            <a:r>
              <a:rPr lang="ru-RU" sz="1200" i="1" err="1"/>
              <a:t>регулюється</a:t>
            </a:r>
            <a:r>
              <a:rPr lang="ru-RU" sz="1200" i="1" dirty="0"/>
              <a:t> </a:t>
            </a:r>
            <a:r>
              <a:rPr lang="ru-RU" sz="1200" i="1" err="1"/>
              <a:t>податками</a:t>
            </a:r>
            <a:r>
              <a:rPr lang="ru-RU" sz="1200" i="1" dirty="0"/>
              <a:t> і </a:t>
            </a:r>
            <a:r>
              <a:rPr lang="ru-RU" sz="1200" i="1" err="1"/>
              <a:t>максимальними</a:t>
            </a:r>
            <a:r>
              <a:rPr lang="ru-RU" sz="1200" i="1" dirty="0"/>
              <a:t> </a:t>
            </a:r>
            <a:r>
              <a:rPr lang="ru-RU" sz="1200" i="1" err="1"/>
              <a:t>розмірами</a:t>
            </a:r>
            <a:r>
              <a:rPr lang="ru-RU" sz="1200" i="1" dirty="0"/>
              <a:t> не </a:t>
            </a:r>
            <a:r>
              <a:rPr lang="ru-RU" sz="1200" i="1" err="1"/>
              <a:t>обмежується</a:t>
            </a:r>
            <a:r>
              <a:rPr lang="ru-RU" sz="1200" i="1" dirty="0"/>
              <a:t>.</a:t>
            </a:r>
            <a:endParaRPr lang="ru-RU" sz="1200"/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i="1" err="1"/>
              <a:t>Принципи</a:t>
            </a:r>
            <a:r>
              <a:rPr lang="ru-RU" sz="1200" b="1" i="1" dirty="0"/>
              <a:t> </a:t>
            </a:r>
            <a:r>
              <a:rPr lang="ru-RU" sz="1200" b="1" i="1" err="1"/>
              <a:t>організації</a:t>
            </a:r>
            <a:r>
              <a:rPr lang="ru-RU" sz="1200" b="1" i="1" dirty="0"/>
              <a:t> оплати </a:t>
            </a:r>
            <a:r>
              <a:rPr lang="ru-RU" sz="1200" b="1" i="1" err="1"/>
              <a:t>праці</a:t>
            </a:r>
            <a:r>
              <a:rPr lang="ru-RU" sz="1200" b="1" i="1" dirty="0"/>
              <a:t>:</a:t>
            </a:r>
          </a:p>
          <a:p>
            <a:pPr>
              <a:lnSpc>
                <a:spcPct val="110000"/>
              </a:lnSpc>
            </a:pPr>
            <a:r>
              <a:rPr lang="ru-RU" sz="1200" b="1" i="1" err="1">
                <a:ea typeface="+mn-lt"/>
                <a:cs typeface="+mn-lt"/>
              </a:rPr>
              <a:t>гарантованості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i="1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передбачає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гарантовану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регулярну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виплату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заробітної</a:t>
            </a:r>
            <a:r>
              <a:rPr lang="ru-RU" sz="1200" dirty="0">
                <a:ea typeface="+mn-lt"/>
                <a:cs typeface="+mn-lt"/>
              </a:rPr>
              <a:t> плати у </a:t>
            </a:r>
            <a:r>
              <a:rPr lang="ru-RU" sz="1200" err="1">
                <a:ea typeface="+mn-lt"/>
                <a:cs typeface="+mn-lt"/>
              </a:rPr>
              <a:t>визначені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терміни</a:t>
            </a:r>
            <a:r>
              <a:rPr lang="ru-RU" sz="1200" dirty="0">
                <a:ea typeface="+mn-lt"/>
                <a:cs typeface="+mn-lt"/>
              </a:rPr>
              <a:t> і у </a:t>
            </a:r>
            <a:r>
              <a:rPr lang="ru-RU" sz="1200" err="1">
                <a:ea typeface="+mn-lt"/>
                <a:cs typeface="+mn-lt"/>
              </a:rPr>
              <a:t>встановлених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розмірах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 b="1" i="1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диференціації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i="1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встановлення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співвідношення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між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рівнем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заробітної</a:t>
            </a:r>
            <a:r>
              <a:rPr lang="ru-RU" sz="1200" dirty="0">
                <a:ea typeface="+mn-lt"/>
                <a:cs typeface="+mn-lt"/>
              </a:rPr>
              <a:t> плати  та </a:t>
            </a:r>
            <a:r>
              <a:rPr lang="ru-RU" sz="1200" err="1">
                <a:ea typeface="+mn-lt"/>
                <a:cs typeface="+mn-lt"/>
              </a:rPr>
              <a:t>її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кількістю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якістю</a:t>
            </a:r>
            <a:r>
              <a:rPr lang="ru-RU" sz="1200" dirty="0">
                <a:ea typeface="+mn-lt"/>
                <a:cs typeface="+mn-lt"/>
              </a:rPr>
              <a:t>; </a:t>
            </a:r>
            <a:r>
              <a:rPr lang="ru-RU" sz="1200" err="1">
                <a:ea typeface="+mn-lt"/>
                <a:cs typeface="+mn-lt"/>
              </a:rPr>
              <a:t>реалізується</a:t>
            </a:r>
            <a:r>
              <a:rPr lang="ru-RU" sz="1200" dirty="0">
                <a:ea typeface="+mn-lt"/>
                <a:cs typeface="+mn-lt"/>
              </a:rPr>
              <a:t> через систему </a:t>
            </a:r>
            <a:r>
              <a:rPr lang="ru-RU" sz="1200" err="1">
                <a:ea typeface="+mn-lt"/>
                <a:cs typeface="+mn-lt"/>
              </a:rPr>
              <a:t>тарифікації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матеріальної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b="1" i="1" err="1">
                <a:ea typeface="+mn-lt"/>
                <a:cs typeface="+mn-lt"/>
              </a:rPr>
              <a:t>зацікавленості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i="1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забезпечує</a:t>
            </a:r>
            <a:r>
              <a:rPr lang="ru-RU" sz="1200" dirty="0">
                <a:ea typeface="+mn-lt"/>
                <a:cs typeface="+mn-lt"/>
              </a:rPr>
              <a:t> особисту і </a:t>
            </a:r>
            <a:r>
              <a:rPr lang="ru-RU" sz="1200" err="1">
                <a:ea typeface="+mn-lt"/>
                <a:cs typeface="+mn-lt"/>
              </a:rPr>
              <a:t>колективну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зацікавленість</a:t>
            </a:r>
            <a:r>
              <a:rPr lang="ru-RU" sz="1200" dirty="0">
                <a:ea typeface="+mn-lt"/>
                <a:cs typeface="+mn-lt"/>
              </a:rPr>
              <a:t> у результатах </a:t>
            </a:r>
            <a:r>
              <a:rPr lang="ru-RU" sz="120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стимулює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зростання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її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продуктивності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економію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ресурсів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плановості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дозволяє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формувати</a:t>
            </a:r>
            <a:r>
              <a:rPr lang="ru-RU" sz="1200" dirty="0">
                <a:ea typeface="+mn-lt"/>
                <a:cs typeface="+mn-lt"/>
              </a:rPr>
              <a:t> фонд оплати </a:t>
            </a:r>
            <a:r>
              <a:rPr lang="ru-RU" sz="120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 на </a:t>
            </a:r>
            <a:r>
              <a:rPr lang="ru-RU" sz="1200" err="1">
                <a:ea typeface="+mn-lt"/>
                <a:cs typeface="+mn-lt"/>
              </a:rPr>
              <a:t>підприємстві</a:t>
            </a:r>
            <a:r>
              <a:rPr lang="ru-RU" sz="1200" dirty="0">
                <a:ea typeface="+mn-lt"/>
                <a:cs typeface="+mn-lt"/>
              </a:rPr>
              <a:t>, строки і </a:t>
            </a:r>
            <a:r>
              <a:rPr lang="ru-RU" sz="1200" err="1">
                <a:ea typeface="+mn-lt"/>
                <a:cs typeface="+mn-lt"/>
              </a:rPr>
              <a:t>періодичність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виплати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заробітної</a:t>
            </a:r>
            <a:r>
              <a:rPr lang="ru-RU" sz="1200" dirty="0">
                <a:ea typeface="+mn-lt"/>
                <a:cs typeface="+mn-lt"/>
              </a:rPr>
              <a:t> плати, </a:t>
            </a:r>
            <a:r>
              <a:rPr lang="ru-RU" sz="1200" err="1">
                <a:ea typeface="+mn-lt"/>
                <a:cs typeface="+mn-lt"/>
              </a:rPr>
              <a:t>регулювати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нагромадження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споживання</a:t>
            </a:r>
            <a:r>
              <a:rPr lang="ru-RU" sz="1200" dirty="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200"/>
          </a:p>
        </p:txBody>
      </p:sp>
      <p:pic>
        <p:nvPicPr>
          <p:cNvPr id="4" name="Рисунок 4" descr="Изображение выглядит как текст, внутренний, человек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6411B6C-7CEB-E69A-E68F-3E817C826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383" r="17483" b="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1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текст, внутренний, стоп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6837116-0FA4-0C74-45F2-463AC1D1B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888" r="15556" b="20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BC77B1-ED27-FCEA-CA1B-FE071B7F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288011"/>
            <a:ext cx="4602152" cy="1718225"/>
          </a:xfrm>
        </p:spPr>
        <p:txBody>
          <a:bodyPr>
            <a:normAutofit/>
          </a:bodyPr>
          <a:lstStyle/>
          <a:p>
            <a:r>
              <a:rPr lang="ru-RU" sz="3700">
                <a:latin typeface="Georgia Pro"/>
              </a:rPr>
              <a:t>Функції заробітної плати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DDA6B1-4912-4D04-3EFC-D37A1C099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63" y="1672251"/>
            <a:ext cx="4870108" cy="42923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 err="1"/>
              <a:t>в</a:t>
            </a:r>
            <a:r>
              <a:rPr lang="ru-RU" sz="1200" b="1" i="1" dirty="0" err="1">
                <a:ea typeface="+mn-lt"/>
                <a:cs typeface="+mn-lt"/>
              </a:rPr>
              <a:t>ідтворювальна</a:t>
            </a:r>
            <a:r>
              <a:rPr lang="ru-RU" sz="1200" b="1" i="1" dirty="0">
                <a:ea typeface="+mn-lt"/>
                <a:cs typeface="+mn-lt"/>
              </a:rPr>
              <a:t>: </a:t>
            </a:r>
            <a:r>
              <a:rPr lang="ru-RU" sz="1200" dirty="0" err="1">
                <a:ea typeface="+mn-lt"/>
                <a:cs typeface="+mn-lt"/>
              </a:rPr>
              <a:t>забезпечує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нормальне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відтворення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працівника</a:t>
            </a:r>
            <a:r>
              <a:rPr lang="ru-RU" sz="1200" dirty="0">
                <a:ea typeface="+mn-lt"/>
                <a:cs typeface="+mn-lt"/>
              </a:rPr>
              <a:t> як </a:t>
            </a:r>
            <a:r>
              <a:rPr lang="ru-RU" sz="1200" dirty="0" err="1">
                <a:ea typeface="+mn-lt"/>
                <a:cs typeface="+mn-lt"/>
              </a:rPr>
              <a:t>робочої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сили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відповідної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кваліфікації</a:t>
            </a:r>
            <a:endParaRPr lang="ru-RU" sz="12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dirty="0" err="1">
                <a:ea typeface="+mn-lt"/>
                <a:cs typeface="+mn-lt"/>
              </a:rPr>
              <a:t>стимулююча</a:t>
            </a:r>
            <a:r>
              <a:rPr lang="ru-RU" sz="1200" b="1" i="1" dirty="0">
                <a:ea typeface="+mn-lt"/>
                <a:cs typeface="+mn-lt"/>
              </a:rPr>
              <a:t>: </a:t>
            </a:r>
            <a:r>
              <a:rPr lang="ru-RU" sz="1200" dirty="0" err="1">
                <a:ea typeface="+mn-lt"/>
                <a:cs typeface="+mn-lt"/>
              </a:rPr>
              <a:t>передбачає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встановлення</a:t>
            </a:r>
            <a:r>
              <a:rPr lang="ru-RU" sz="1200" dirty="0">
                <a:ea typeface="+mn-lt"/>
                <a:cs typeface="+mn-lt"/>
              </a:rPr>
              <a:t> таких </a:t>
            </a:r>
            <a:r>
              <a:rPr lang="ru-RU" sz="1200" dirty="0" err="1">
                <a:ea typeface="+mn-lt"/>
                <a:cs typeface="+mn-lt"/>
              </a:rPr>
              <a:t>розмірів</a:t>
            </a:r>
            <a:r>
              <a:rPr lang="ru-RU" sz="1200" dirty="0">
                <a:ea typeface="+mn-lt"/>
                <a:cs typeface="+mn-lt"/>
              </a:rPr>
              <a:t> оплати </a:t>
            </a:r>
            <a:r>
              <a:rPr lang="ru-RU" sz="1200" dirty="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які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спонукали</a:t>
            </a:r>
            <a:r>
              <a:rPr lang="ru-RU" sz="1200" dirty="0">
                <a:ea typeface="+mn-lt"/>
                <a:cs typeface="+mn-lt"/>
              </a:rPr>
              <a:t> б </a:t>
            </a:r>
            <a:r>
              <a:rPr lang="ru-RU" sz="1200" dirty="0" err="1">
                <a:ea typeface="+mn-lt"/>
                <a:cs typeface="+mn-lt"/>
              </a:rPr>
              <a:t>працівників</a:t>
            </a:r>
            <a:r>
              <a:rPr lang="ru-RU" sz="1200" dirty="0">
                <a:ea typeface="+mn-lt"/>
                <a:cs typeface="+mn-lt"/>
              </a:rPr>
              <a:t> до </a:t>
            </a:r>
            <a:r>
              <a:rPr lang="ru-RU" sz="1200" dirty="0" err="1">
                <a:ea typeface="+mn-lt"/>
                <a:cs typeface="+mn-lt"/>
              </a:rPr>
              <a:t>підвищення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продуктивності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покращення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результатів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роботи</a:t>
            </a:r>
            <a:endParaRPr lang="ru-RU" sz="12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регулююча</a:t>
            </a:r>
            <a:r>
              <a:rPr lang="ru-RU" sz="1200" b="1" i="1" dirty="0">
                <a:ea typeface="+mn-lt"/>
                <a:cs typeface="+mn-lt"/>
              </a:rPr>
              <a:t>: </a:t>
            </a:r>
            <a:r>
              <a:rPr lang="ru-RU" sz="1200" err="1">
                <a:ea typeface="+mn-lt"/>
                <a:cs typeface="+mn-lt"/>
              </a:rPr>
              <a:t>реалізує</a:t>
            </a:r>
            <a:r>
              <a:rPr lang="ru-RU" sz="1200" dirty="0">
                <a:ea typeface="+mn-lt"/>
                <a:cs typeface="+mn-lt"/>
              </a:rPr>
              <a:t> принцип </a:t>
            </a:r>
            <a:r>
              <a:rPr lang="ru-RU" sz="1200" err="1">
                <a:ea typeface="+mn-lt"/>
                <a:cs typeface="+mn-lt"/>
              </a:rPr>
              <a:t>диференціації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заробітної</a:t>
            </a:r>
            <a:r>
              <a:rPr lang="ru-RU" sz="1200" dirty="0">
                <a:ea typeface="+mn-lt"/>
                <a:cs typeface="+mn-lt"/>
              </a:rPr>
              <a:t> плати </a:t>
            </a:r>
            <a:r>
              <a:rPr lang="ru-RU" sz="1200" err="1">
                <a:ea typeface="+mn-lt"/>
                <a:cs typeface="+mn-lt"/>
              </a:rPr>
              <a:t>залежно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від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фаху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рівня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кваліфікації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складності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напруженості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завдань</a:t>
            </a:r>
            <a:endParaRPr lang="ru-RU" sz="120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соціальна</a:t>
            </a:r>
            <a:r>
              <a:rPr lang="ru-RU" sz="1200" b="1" i="1" dirty="0">
                <a:ea typeface="+mn-lt"/>
                <a:cs typeface="+mn-lt"/>
              </a:rPr>
              <a:t>:    </a:t>
            </a:r>
            <a:r>
              <a:rPr lang="ru-RU" sz="1200" err="1">
                <a:ea typeface="+mn-lt"/>
                <a:cs typeface="+mn-lt"/>
              </a:rPr>
              <a:t>спрямована</a:t>
            </a:r>
            <a:r>
              <a:rPr lang="ru-RU" sz="1200" dirty="0">
                <a:ea typeface="+mn-lt"/>
                <a:cs typeface="+mn-lt"/>
              </a:rPr>
              <a:t>    на    </a:t>
            </a:r>
            <a:r>
              <a:rPr lang="ru-RU" sz="1200" err="1">
                <a:ea typeface="+mn-lt"/>
                <a:cs typeface="+mn-lt"/>
              </a:rPr>
              <a:t>забезпечення</a:t>
            </a:r>
            <a:r>
              <a:rPr lang="ru-RU" sz="1200" dirty="0">
                <a:ea typeface="+mn-lt"/>
                <a:cs typeface="+mn-lt"/>
              </a:rPr>
              <a:t>    </a:t>
            </a:r>
            <a:r>
              <a:rPr lang="ru-RU" sz="1200" err="1">
                <a:ea typeface="+mn-lt"/>
                <a:cs typeface="+mn-lt"/>
              </a:rPr>
              <a:t>однакової</a:t>
            </a:r>
            <a:r>
              <a:rPr lang="ru-RU" sz="1200" dirty="0">
                <a:ea typeface="+mn-lt"/>
                <a:cs typeface="+mn-lt"/>
              </a:rPr>
              <a:t>   оплати    </a:t>
            </a:r>
            <a:r>
              <a:rPr lang="ru-RU" sz="1200" err="1">
                <a:ea typeface="+mn-lt"/>
                <a:cs typeface="+mn-lt"/>
              </a:rPr>
              <a:t>праці</a:t>
            </a:r>
            <a:r>
              <a:rPr lang="ru-RU" sz="1200" dirty="0">
                <a:ea typeface="+mn-lt"/>
                <a:cs typeface="+mn-lt"/>
              </a:rPr>
              <a:t> за </a:t>
            </a:r>
            <a:r>
              <a:rPr lang="ru-RU" sz="1200" err="1">
                <a:ea typeface="+mn-lt"/>
                <a:cs typeface="+mn-lt"/>
              </a:rPr>
              <a:t>однакову</a:t>
            </a:r>
            <a:r>
              <a:rPr lang="ru-RU" sz="1200" dirty="0">
                <a:ea typeface="+mn-lt"/>
                <a:cs typeface="+mn-lt"/>
              </a:rPr>
              <a:t> роботу, </a:t>
            </a:r>
            <a:r>
              <a:rPr lang="ru-RU" sz="1200" err="1">
                <a:ea typeface="+mn-lt"/>
                <a:cs typeface="+mn-lt"/>
              </a:rPr>
              <a:t>реалізує</a:t>
            </a:r>
            <a:r>
              <a:rPr lang="ru-RU" sz="1200" dirty="0">
                <a:ea typeface="+mn-lt"/>
                <a:cs typeface="+mn-lt"/>
              </a:rPr>
              <a:t> принцип </a:t>
            </a:r>
            <a:r>
              <a:rPr lang="ru-RU" sz="1200" err="1">
                <a:ea typeface="+mn-lt"/>
                <a:cs typeface="+mn-lt"/>
              </a:rPr>
              <a:t>соціальної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справедливості</a:t>
            </a:r>
            <a:endParaRPr lang="ru-RU" sz="120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200" err="1">
                <a:ea typeface="+mn-lt"/>
                <a:cs typeface="+mn-lt"/>
              </a:rPr>
              <a:t>Основними</a:t>
            </a:r>
            <a:r>
              <a:rPr lang="ru-RU" sz="1200" dirty="0">
                <a:ea typeface="+mn-lt"/>
                <a:cs typeface="+mn-lt"/>
              </a:rPr>
              <a:t> видами </a:t>
            </a:r>
            <a:r>
              <a:rPr lang="ru-RU" sz="1200" err="1">
                <a:ea typeface="+mn-lt"/>
                <a:cs typeface="+mn-lt"/>
              </a:rPr>
              <a:t>заробітної</a:t>
            </a:r>
            <a:r>
              <a:rPr lang="ru-RU" sz="1200" dirty="0">
                <a:ea typeface="+mn-lt"/>
                <a:cs typeface="+mn-lt"/>
              </a:rPr>
              <a:t> плати є </a:t>
            </a:r>
            <a:r>
              <a:rPr lang="ru-RU" sz="1200" b="1" i="1" err="1">
                <a:ea typeface="+mn-lt"/>
                <a:cs typeface="+mn-lt"/>
              </a:rPr>
              <a:t>номінальна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і </a:t>
            </a:r>
            <a:r>
              <a:rPr lang="ru-RU" sz="1200" b="1" i="1" dirty="0">
                <a:ea typeface="+mn-lt"/>
                <a:cs typeface="+mn-lt"/>
              </a:rPr>
              <a:t>реальна</a:t>
            </a:r>
            <a:r>
              <a:rPr lang="ru-RU" sz="1200" i="1" dirty="0">
                <a:ea typeface="+mn-lt"/>
                <a:cs typeface="+mn-lt"/>
              </a:rPr>
              <a:t>. </a:t>
            </a:r>
            <a:r>
              <a:rPr lang="ru-RU" sz="1200" dirty="0">
                <a:ea typeface="+mn-lt"/>
                <a:cs typeface="+mn-lt"/>
              </a:rPr>
              <a:t>Перша з них </a:t>
            </a:r>
            <a:r>
              <a:rPr lang="ru-RU" sz="1200" err="1">
                <a:ea typeface="+mn-lt"/>
                <a:cs typeface="+mn-lt"/>
              </a:rPr>
              <a:t>відображає</a:t>
            </a:r>
            <a:r>
              <a:rPr lang="ru-RU" sz="1200" dirty="0">
                <a:ea typeface="+mn-lt"/>
                <a:cs typeface="+mn-lt"/>
              </a:rPr>
              <a:t> суму грошей, яку </a:t>
            </a:r>
            <a:r>
              <a:rPr lang="ru-RU" sz="1200" err="1">
                <a:ea typeface="+mn-lt"/>
                <a:cs typeface="+mn-lt"/>
              </a:rPr>
              <a:t>отримує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працівник</a:t>
            </a:r>
            <a:r>
              <a:rPr lang="ru-RU" sz="1200" dirty="0">
                <a:ea typeface="+mn-lt"/>
                <a:cs typeface="+mn-lt"/>
              </a:rPr>
              <a:t> за свою </a:t>
            </a:r>
            <a:r>
              <a:rPr lang="ru-RU" sz="1200" err="1">
                <a:ea typeface="+mn-lt"/>
                <a:cs typeface="+mn-lt"/>
              </a:rPr>
              <a:t>працю</a:t>
            </a:r>
            <a:r>
              <a:rPr lang="ru-RU" sz="1200" dirty="0">
                <a:ea typeface="+mn-lt"/>
                <a:cs typeface="+mn-lt"/>
              </a:rPr>
              <a:t>, друга - </a:t>
            </a:r>
            <a:r>
              <a:rPr lang="ru-RU" sz="1200" err="1">
                <a:ea typeface="+mn-lt"/>
                <a:cs typeface="+mn-lt"/>
              </a:rPr>
              <a:t>кількість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товарів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послуг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які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працівник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може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придбати</a:t>
            </a:r>
            <a:r>
              <a:rPr lang="ru-RU" sz="1200" dirty="0">
                <a:ea typeface="+mn-lt"/>
                <a:cs typeface="+mn-lt"/>
              </a:rPr>
              <a:t> за </a:t>
            </a:r>
            <a:r>
              <a:rPr lang="ru-RU" sz="1200" err="1">
                <a:ea typeface="+mn-lt"/>
                <a:cs typeface="+mn-lt"/>
              </a:rPr>
              <a:t>зароблену</a:t>
            </a:r>
            <a:r>
              <a:rPr lang="ru-RU" sz="1200" dirty="0">
                <a:ea typeface="+mn-lt"/>
                <a:cs typeface="+mn-lt"/>
              </a:rPr>
              <a:t> суму грошей.</a:t>
            </a:r>
            <a:endParaRPr lang="ru-RU" sz="1200"/>
          </a:p>
          <a:p>
            <a:pPr marL="0" indent="0" algn="just">
              <a:buNone/>
            </a:pPr>
            <a:r>
              <a:rPr lang="ru-RU" sz="1200" b="1" i="1" err="1">
                <a:ea typeface="+mn-lt"/>
                <a:cs typeface="+mn-lt"/>
              </a:rPr>
              <a:t>Тарифна</a:t>
            </a:r>
            <a:r>
              <a:rPr lang="ru-RU" sz="1200" b="1" i="1" dirty="0">
                <a:ea typeface="+mn-lt"/>
                <a:cs typeface="+mn-lt"/>
              </a:rPr>
              <a:t> угода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i="1" err="1">
                <a:ea typeface="+mn-lt"/>
                <a:cs typeface="+mn-lt"/>
              </a:rPr>
              <a:t>це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договір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між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представниками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сторін</a:t>
            </a:r>
            <a:r>
              <a:rPr lang="ru-RU" sz="1200" i="1" dirty="0">
                <a:ea typeface="+mn-lt"/>
                <a:cs typeface="+mn-lt"/>
              </a:rPr>
              <a:t> з </a:t>
            </a:r>
            <a:r>
              <a:rPr lang="ru-RU" sz="1200" i="1" err="1">
                <a:ea typeface="+mn-lt"/>
                <a:cs typeface="+mn-lt"/>
              </a:rPr>
              <a:t>питань</a:t>
            </a:r>
            <a:r>
              <a:rPr lang="ru-RU" sz="1200" i="1" dirty="0">
                <a:ea typeface="+mn-lt"/>
                <a:cs typeface="+mn-lt"/>
              </a:rPr>
              <a:t> оплати </a:t>
            </a:r>
            <a:r>
              <a:rPr lang="ru-RU" sz="1200" i="1" err="1">
                <a:ea typeface="+mn-lt"/>
                <a:cs typeface="+mn-lt"/>
              </a:rPr>
              <a:t>праці</a:t>
            </a:r>
            <a:r>
              <a:rPr lang="ru-RU" sz="1200" i="1" dirty="0">
                <a:ea typeface="+mn-lt"/>
                <a:cs typeface="+mn-lt"/>
              </a:rPr>
              <a:t> та </a:t>
            </a:r>
            <a:r>
              <a:rPr lang="ru-RU" sz="1200" i="1" err="1">
                <a:ea typeface="+mn-lt"/>
                <a:cs typeface="+mn-lt"/>
              </a:rPr>
              <a:t>соціальних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гарантій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працівників</a:t>
            </a:r>
            <a:r>
              <a:rPr lang="ru-RU" sz="1200" i="1" dirty="0">
                <a:ea typeface="+mn-lt"/>
                <a:cs typeface="+mn-lt"/>
              </a:rPr>
              <a:t>. </a:t>
            </a:r>
            <a:r>
              <a:rPr lang="ru-RU" sz="1200" dirty="0">
                <a:ea typeface="+mn-lt"/>
                <a:cs typeface="+mn-lt"/>
              </a:rPr>
              <a:t>Предметом </a:t>
            </a:r>
            <a:r>
              <a:rPr lang="ru-RU" sz="1200" err="1">
                <a:ea typeface="+mn-lt"/>
                <a:cs typeface="+mn-lt"/>
              </a:rPr>
              <a:t>галузевої</a:t>
            </a:r>
            <a:r>
              <a:rPr lang="ru-RU" sz="1200" dirty="0">
                <a:ea typeface="+mn-lt"/>
                <a:cs typeface="+mn-lt"/>
              </a:rPr>
              <a:t> угоди є </a:t>
            </a:r>
            <a:r>
              <a:rPr lang="ru-RU" sz="1200" err="1">
                <a:ea typeface="+mn-lt"/>
                <a:cs typeface="+mn-lt"/>
              </a:rPr>
              <a:t>єдині</a:t>
            </a:r>
            <a:r>
              <a:rPr lang="ru-RU" sz="1200" dirty="0">
                <a:ea typeface="+mn-lt"/>
                <a:cs typeface="+mn-lt"/>
              </a:rPr>
              <a:t> для </a:t>
            </a:r>
            <a:r>
              <a:rPr lang="ru-RU" sz="1200" err="1">
                <a:ea typeface="+mn-lt"/>
                <a:cs typeface="+mn-lt"/>
              </a:rPr>
              <a:t>підприємств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галузі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тарифна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сітка</a:t>
            </a:r>
            <a:r>
              <a:rPr lang="ru-RU" sz="1200" dirty="0">
                <a:ea typeface="+mn-lt"/>
                <a:cs typeface="+mn-lt"/>
              </a:rPr>
              <a:t> для </a:t>
            </a:r>
            <a:r>
              <a:rPr lang="ru-RU" sz="1200" err="1">
                <a:ea typeface="+mn-lt"/>
                <a:cs typeface="+mn-lt"/>
              </a:rPr>
              <a:t>робітників</a:t>
            </a:r>
            <a:r>
              <a:rPr lang="ru-RU" sz="1200" dirty="0">
                <a:ea typeface="+mn-lt"/>
                <a:cs typeface="+mn-lt"/>
              </a:rPr>
              <a:t> і шкала </a:t>
            </a:r>
            <a:r>
              <a:rPr lang="ru-RU" sz="1200" err="1">
                <a:ea typeface="+mn-lt"/>
                <a:cs typeface="+mn-lt"/>
              </a:rPr>
              <a:t>співвідношень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мінімальних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посадових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окладів</a:t>
            </a:r>
            <a:r>
              <a:rPr lang="ru-RU" sz="1200" dirty="0">
                <a:ea typeface="+mn-lt"/>
                <a:cs typeface="+mn-lt"/>
              </a:rPr>
              <a:t>.</a:t>
            </a:r>
            <a:endParaRPr lang="ru-RU" sz="1200" dirty="0"/>
          </a:p>
          <a:p>
            <a:pPr marL="0" indent="0">
              <a:lnSpc>
                <a:spcPct val="110000"/>
              </a:lnSpc>
              <a:buNone/>
            </a:pPr>
            <a:endParaRPr lang="ru-RU" sz="1100" dirty="0">
              <a:ea typeface="+mn-lt"/>
              <a:cs typeface="+mn-lt"/>
            </a:endParaRPr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1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6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59C67-183B-806F-17D2-61351240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446715"/>
            <a:ext cx="9637485" cy="3299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>
                <a:latin typeface="Georgia Pro"/>
              </a:rPr>
              <a:t>ДЯКУЮ ЗА УВАГУ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58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EC7E010-C712-408D-9787-0842AFC9F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503FCEF-A9BA-4991-9220-E36615FB8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B0A4D-0C4F-F128-D097-13B04DB1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solidFill>
                  <a:schemeClr val="accent1"/>
                </a:solidFill>
              </a:rPr>
              <a:t>План</a:t>
            </a:r>
          </a:p>
        </p:txBody>
      </p:sp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xmlns="" id="{49C3F861-52BD-A875-F5EC-6A69A24DD8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3691" y="1000370"/>
          <a:ext cx="6212310" cy="48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54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E92D59-FD1B-47BC-9D02-0F3B959A6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2AE646-CC19-4A1F-900B-E512D06A7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E4F834-34CB-4787-920F-CD1E1B8BC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0B106D-C2AE-5A03-F641-E1C98DAF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932051" cy="5402353"/>
          </a:xfrm>
        </p:spPr>
        <p:txBody>
          <a:bodyPr>
            <a:normAutofit/>
          </a:bodyPr>
          <a:lstStyle/>
          <a:p>
            <a:r>
              <a:rPr lang="ru-RU" sz="3200"/>
              <a:t>1. </a:t>
            </a:r>
            <a:r>
              <a:rPr lang="ru-RU" sz="3200" b="1" i="0">
                <a:ea typeface="+mj-lt"/>
                <a:cs typeface="+mj-lt"/>
              </a:rPr>
              <a:t>Персонал підприємства, його склад</a:t>
            </a:r>
            <a:endParaRPr lang="ru-RU" sz="3200">
              <a:ea typeface="+mj-lt"/>
              <a:cs typeface="+mj-lt"/>
            </a:endParaRPr>
          </a:p>
          <a:p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6FBFDA-F672-F9F6-DEE8-010D36B7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614" y="727823"/>
            <a:ext cx="6927842" cy="30729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200" b="1" i="1">
                <a:ea typeface="+mn-lt"/>
                <a:cs typeface="+mn-lt"/>
              </a:rPr>
              <a:t>Персонал </a:t>
            </a:r>
            <a:r>
              <a:rPr lang="ru-RU" sz="1200" b="1" i="1" err="1">
                <a:ea typeface="+mn-lt"/>
                <a:cs typeface="+mn-lt"/>
              </a:rPr>
              <a:t>підприємства</a:t>
            </a:r>
            <a:r>
              <a:rPr lang="ru-RU" sz="1200" i="1">
                <a:ea typeface="+mn-lt"/>
                <a:cs typeface="+mn-lt"/>
              </a:rPr>
              <a:t> - </a:t>
            </a:r>
            <a:r>
              <a:rPr lang="ru-RU" sz="1200" i="1" err="1">
                <a:ea typeface="+mn-lt"/>
                <a:cs typeface="+mn-lt"/>
              </a:rPr>
              <a:t>це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сукупність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постійних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працівників</a:t>
            </a:r>
            <a:r>
              <a:rPr lang="ru-RU" sz="1200" i="1">
                <a:ea typeface="+mn-lt"/>
                <a:cs typeface="+mn-lt"/>
              </a:rPr>
              <a:t>, </a:t>
            </a:r>
            <a:r>
              <a:rPr lang="ru-RU" sz="1200" i="1" err="1">
                <a:ea typeface="+mn-lt"/>
                <a:cs typeface="+mn-lt"/>
              </a:rPr>
              <a:t>які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мають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необхідну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професійну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підготовку</a:t>
            </a:r>
            <a:r>
              <a:rPr lang="ru-RU" sz="1200" i="1">
                <a:ea typeface="+mn-lt"/>
                <a:cs typeface="+mn-lt"/>
              </a:rPr>
              <a:t> та (</a:t>
            </a:r>
            <a:r>
              <a:rPr lang="ru-RU" sz="1200" i="1" err="1">
                <a:ea typeface="+mn-lt"/>
                <a:cs typeface="+mn-lt"/>
              </a:rPr>
              <a:t>або</a:t>
            </a:r>
            <a:r>
              <a:rPr lang="ru-RU" sz="1200" i="1">
                <a:ea typeface="+mn-lt"/>
                <a:cs typeface="+mn-lt"/>
              </a:rPr>
              <a:t>) </a:t>
            </a:r>
            <a:r>
              <a:rPr lang="ru-RU" sz="1200" i="1" err="1">
                <a:ea typeface="+mn-lt"/>
                <a:cs typeface="+mn-lt"/>
              </a:rPr>
              <a:t>практичний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досвід</a:t>
            </a:r>
            <a:r>
              <a:rPr lang="ru-RU" sz="1200" i="1">
                <a:ea typeface="+mn-lt"/>
                <a:cs typeface="+mn-lt"/>
              </a:rPr>
              <a:t> і </a:t>
            </a:r>
            <a:r>
              <a:rPr lang="ru-RU" sz="1200" i="1" err="1">
                <a:ea typeface="+mn-lt"/>
                <a:cs typeface="+mn-lt"/>
              </a:rPr>
              <a:t>навички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роботи</a:t>
            </a:r>
            <a:endParaRPr lang="ru-RU" sz="1200" err="1"/>
          </a:p>
          <a:p>
            <a:pPr marL="0" indent="0">
              <a:lnSpc>
                <a:spcPct val="110000"/>
              </a:lnSpc>
              <a:buNone/>
            </a:pPr>
            <a:r>
              <a:rPr lang="ru-RU" sz="1200" i="1" err="1"/>
              <a:t>Крім</a:t>
            </a:r>
            <a:r>
              <a:rPr lang="ru-RU" sz="1200" i="1"/>
              <a:t> </a:t>
            </a:r>
            <a:r>
              <a:rPr lang="ru-RU" sz="1200" i="1" err="1"/>
              <a:t>постійних</a:t>
            </a:r>
            <a:r>
              <a:rPr lang="ru-RU" sz="1200" i="1"/>
              <a:t> </a:t>
            </a:r>
            <a:r>
              <a:rPr lang="ru-RU" sz="1200" i="1" err="1"/>
              <a:t>працівників</a:t>
            </a:r>
            <a:r>
              <a:rPr lang="ru-RU" sz="1200" i="1"/>
              <a:t>, у </a:t>
            </a:r>
            <a:r>
              <a:rPr lang="ru-RU" sz="1200" i="1" err="1"/>
              <a:t>роботі</a:t>
            </a:r>
            <a:r>
              <a:rPr lang="ru-RU" sz="1200" i="1"/>
              <a:t> </a:t>
            </a:r>
            <a:r>
              <a:rPr lang="ru-RU" sz="1200" i="1" err="1"/>
              <a:t>підприємства</a:t>
            </a:r>
            <a:r>
              <a:rPr lang="ru-RU" sz="1200" i="1"/>
              <a:t> </a:t>
            </a:r>
            <a:r>
              <a:rPr lang="ru-RU" sz="1200" i="1" err="1"/>
              <a:t>можуть</a:t>
            </a:r>
            <a:r>
              <a:rPr lang="ru-RU" sz="1200" i="1"/>
              <a:t> </a:t>
            </a:r>
            <a:r>
              <a:rPr lang="ru-RU" sz="1200" i="1" err="1"/>
              <a:t>брати</a:t>
            </a:r>
            <a:r>
              <a:rPr lang="ru-RU" sz="1200" i="1"/>
              <a:t> участь </a:t>
            </a:r>
            <a:r>
              <a:rPr lang="ru-RU" sz="1200" i="1" err="1"/>
              <a:t>інші</a:t>
            </a:r>
            <a:r>
              <a:rPr lang="ru-RU" sz="1200" i="1"/>
              <a:t> </a:t>
            </a:r>
            <a:r>
              <a:rPr lang="ru-RU" sz="1200" i="1" err="1"/>
              <a:t>працездатні</a:t>
            </a:r>
            <a:r>
              <a:rPr lang="ru-RU" sz="1200" i="1"/>
              <a:t> особи на </a:t>
            </a:r>
            <a:r>
              <a:rPr lang="ru-RU" sz="1200" i="1" err="1"/>
              <a:t>умовах</a:t>
            </a:r>
            <a:r>
              <a:rPr lang="ru-RU" sz="1200" i="1"/>
              <a:t> </a:t>
            </a:r>
            <a:r>
              <a:rPr lang="ru-RU" sz="1200" i="1" err="1"/>
              <a:t>тимчасових</a:t>
            </a:r>
            <a:r>
              <a:rPr lang="ru-RU" sz="1200" i="1"/>
              <a:t> </a:t>
            </a:r>
            <a:r>
              <a:rPr lang="ru-RU" sz="1200" i="1" err="1"/>
              <a:t>трудових</a:t>
            </a:r>
            <a:r>
              <a:rPr lang="ru-RU" sz="1200" i="1"/>
              <a:t> </a:t>
            </a:r>
            <a:r>
              <a:rPr lang="ru-RU" sz="1200" i="1" err="1"/>
              <a:t>угод</a:t>
            </a:r>
            <a:r>
              <a:rPr lang="ru-RU" sz="1200" i="1"/>
              <a:t> (</a:t>
            </a:r>
            <a:r>
              <a:rPr lang="ru-RU" sz="1200" i="1" err="1"/>
              <a:t>контрактів</a:t>
            </a:r>
            <a:r>
              <a:rPr lang="ru-RU" sz="1200" i="1"/>
              <a:t>).</a:t>
            </a:r>
            <a:endParaRPr lang="ru-RU" sz="1200"/>
          </a:p>
          <a:p>
            <a:pPr marL="0" indent="0">
              <a:lnSpc>
                <a:spcPct val="110000"/>
              </a:lnSpc>
              <a:buNone/>
            </a:pPr>
            <a:r>
              <a:rPr lang="ru-RU" sz="1200">
                <a:ea typeface="+mn-lt"/>
                <a:cs typeface="+mn-lt"/>
              </a:rPr>
              <a:t>Весь персонал </a:t>
            </a:r>
            <a:r>
              <a:rPr lang="ru-RU" sz="1200" err="1">
                <a:ea typeface="+mn-lt"/>
                <a:cs typeface="+mn-lt"/>
              </a:rPr>
              <a:t>підприємства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поділяється</a:t>
            </a:r>
            <a:r>
              <a:rPr lang="ru-RU" sz="1200">
                <a:ea typeface="+mn-lt"/>
                <a:cs typeface="+mn-lt"/>
              </a:rPr>
              <a:t> на </a:t>
            </a:r>
            <a:r>
              <a:rPr lang="ru-RU" sz="1200" i="1" err="1">
                <a:ea typeface="+mn-lt"/>
                <a:cs typeface="+mn-lt"/>
              </a:rPr>
              <a:t>дві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великі</a:t>
            </a:r>
            <a:r>
              <a:rPr lang="ru-RU" sz="1200" i="1">
                <a:ea typeface="+mn-lt"/>
                <a:cs typeface="+mn-lt"/>
              </a:rPr>
              <a:t> </a:t>
            </a:r>
            <a:r>
              <a:rPr lang="ru-RU" sz="1200" i="1" err="1">
                <a:ea typeface="+mn-lt"/>
                <a:cs typeface="+mn-lt"/>
              </a:rPr>
              <a:t>групи</a:t>
            </a:r>
            <a:r>
              <a:rPr lang="ru-RU" sz="1200">
                <a:ea typeface="+mn-lt"/>
                <a:cs typeface="+mn-lt"/>
              </a:rPr>
              <a:t>:</a:t>
            </a:r>
            <a:endParaRPr lang="ru-RU" sz="1200"/>
          </a:p>
          <a:p>
            <a:pPr>
              <a:lnSpc>
                <a:spcPct val="110000"/>
              </a:lnSpc>
            </a:pPr>
            <a:r>
              <a:rPr lang="ru-RU" sz="1200" b="1" i="1" err="1">
                <a:ea typeface="+mn-lt"/>
                <a:cs typeface="+mn-lt"/>
              </a:rPr>
              <a:t>промислово-виробничий</a:t>
            </a:r>
            <a:r>
              <a:rPr lang="ru-RU" sz="1200" b="1" i="1">
                <a:ea typeface="+mn-lt"/>
                <a:cs typeface="+mn-lt"/>
              </a:rPr>
              <a:t> персонал (ПВП) </a:t>
            </a:r>
            <a:r>
              <a:rPr lang="ru-RU" sz="120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працівники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які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зайняті</a:t>
            </a:r>
            <a:r>
              <a:rPr lang="ru-RU" sz="1200">
                <a:ea typeface="+mn-lt"/>
                <a:cs typeface="+mn-lt"/>
              </a:rPr>
              <a:t> у </a:t>
            </a:r>
            <a:r>
              <a:rPr lang="ru-RU" sz="1200" err="1">
                <a:ea typeface="+mn-lt"/>
                <a:cs typeface="+mn-lt"/>
              </a:rPr>
              <a:t>виробництві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або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його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обслуговуванні</a:t>
            </a:r>
            <a:r>
              <a:rPr lang="ru-RU" sz="1200">
                <a:ea typeface="+mn-lt"/>
                <a:cs typeface="+mn-lt"/>
              </a:rPr>
              <a:t>: в </a:t>
            </a:r>
            <a:r>
              <a:rPr lang="ru-RU" sz="1200" err="1">
                <a:ea typeface="+mn-lt"/>
                <a:cs typeface="+mn-lt"/>
              </a:rPr>
              <a:t>основних</a:t>
            </a:r>
            <a:r>
              <a:rPr lang="ru-RU" sz="120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допоміжних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підрозділах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підприємства</a:t>
            </a:r>
            <a:r>
              <a:rPr lang="ru-RU" sz="1200">
                <a:ea typeface="+mn-lt"/>
                <a:cs typeface="+mn-lt"/>
              </a:rPr>
              <a:t>, в </a:t>
            </a:r>
            <a:r>
              <a:rPr lang="ru-RU" sz="1200" err="1">
                <a:ea typeface="+mn-lt"/>
                <a:cs typeface="+mn-lt"/>
              </a:rPr>
              <a:t>заводських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лабораторіях</a:t>
            </a:r>
            <a:r>
              <a:rPr lang="ru-RU" sz="1200">
                <a:ea typeface="+mn-lt"/>
                <a:cs typeface="+mn-lt"/>
              </a:rPr>
              <a:t> і </a:t>
            </a:r>
            <a:r>
              <a:rPr lang="ru-RU" sz="1200" err="1">
                <a:ea typeface="+mn-lt"/>
                <a:cs typeface="+mn-lt"/>
              </a:rPr>
              <a:t>дослідних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установах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апарат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заводоуправління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працівники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охорони</a:t>
            </a:r>
            <a:r>
              <a:rPr lang="ru-RU" sz="1200">
                <a:ea typeface="+mn-lt"/>
                <a:cs typeface="+mn-lt"/>
              </a:rPr>
              <a:t>;</a:t>
            </a:r>
            <a:endParaRPr lang="ru-RU" sz="1200"/>
          </a:p>
          <a:p>
            <a:pPr>
              <a:lnSpc>
                <a:spcPct val="110000"/>
              </a:lnSpc>
            </a:pPr>
            <a:r>
              <a:rPr lang="ru-RU" sz="1200" b="1" i="1" err="1">
                <a:ea typeface="+mn-lt"/>
                <a:cs typeface="+mn-lt"/>
              </a:rPr>
              <a:t>непромисловий</a:t>
            </a:r>
            <a:r>
              <a:rPr lang="ru-RU" sz="1200" b="1" i="1">
                <a:ea typeface="+mn-lt"/>
                <a:cs typeface="+mn-lt"/>
              </a:rPr>
              <a:t> персонал (НПП) </a:t>
            </a:r>
            <a:r>
              <a:rPr lang="ru-RU" sz="120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працівники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які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безпосередньо</a:t>
            </a:r>
            <a:r>
              <a:rPr lang="ru-RU" sz="1200">
                <a:ea typeface="+mn-lt"/>
                <a:cs typeface="+mn-lt"/>
              </a:rPr>
              <a:t> не </a:t>
            </a:r>
            <a:r>
              <a:rPr lang="ru-RU" sz="1200" err="1">
                <a:ea typeface="+mn-lt"/>
                <a:cs typeface="+mn-lt"/>
              </a:rPr>
              <a:t>пов’язані</a:t>
            </a:r>
            <a:r>
              <a:rPr lang="ru-RU" sz="1200">
                <a:ea typeface="+mn-lt"/>
                <a:cs typeface="+mn-lt"/>
              </a:rPr>
              <a:t> з </a:t>
            </a:r>
            <a:r>
              <a:rPr lang="ru-RU" sz="1200" err="1">
                <a:ea typeface="+mn-lt"/>
                <a:cs typeface="+mn-lt"/>
              </a:rPr>
              <a:t>процесом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виробництва</a:t>
            </a:r>
            <a:r>
              <a:rPr lang="ru-RU" sz="1200">
                <a:ea typeface="+mn-lt"/>
                <a:cs typeface="+mn-lt"/>
              </a:rPr>
              <a:t>, а </a:t>
            </a:r>
            <a:r>
              <a:rPr lang="ru-RU" sz="1200" err="1">
                <a:ea typeface="+mn-lt"/>
                <a:cs typeface="+mn-lt"/>
              </a:rPr>
              <a:t>працюють</a:t>
            </a:r>
            <a:r>
              <a:rPr lang="ru-RU" sz="1200">
                <a:ea typeface="+mn-lt"/>
                <a:cs typeface="+mn-lt"/>
              </a:rPr>
              <a:t> у </a:t>
            </a:r>
            <a:r>
              <a:rPr lang="ru-RU" sz="1200" err="1">
                <a:ea typeface="+mn-lt"/>
                <a:cs typeface="+mn-lt"/>
              </a:rPr>
              <a:t>підрозділах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невиробничої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сфери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підприємства</a:t>
            </a:r>
            <a:r>
              <a:rPr lang="ru-RU" sz="1200">
                <a:ea typeface="+mn-lt"/>
                <a:cs typeface="+mn-lt"/>
              </a:rPr>
              <a:t> (закладах </a:t>
            </a:r>
            <a:r>
              <a:rPr lang="ru-RU" sz="1200" err="1">
                <a:ea typeface="+mn-lt"/>
                <a:cs typeface="+mn-lt"/>
              </a:rPr>
              <a:t>культури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охорони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здоров’я</a:t>
            </a:r>
            <a:r>
              <a:rPr lang="ru-RU" sz="120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житлово-комунальному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господарстві</a:t>
            </a:r>
            <a:r>
              <a:rPr lang="ru-RU" sz="120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тощо</a:t>
            </a:r>
            <a:r>
              <a:rPr lang="ru-RU" sz="1200">
                <a:ea typeface="+mn-lt"/>
                <a:cs typeface="+mn-lt"/>
              </a:rPr>
              <a:t>).</a:t>
            </a:r>
            <a:endParaRPr lang="ru-RU" sz="1200"/>
          </a:p>
          <a:p>
            <a:pPr marL="0" indent="0">
              <a:lnSpc>
                <a:spcPct val="110000"/>
              </a:lnSpc>
              <a:buNone/>
            </a:pPr>
            <a:endParaRPr lang="ru-RU" sz="12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ru-RU" sz="1200"/>
          </a:p>
          <a:p>
            <a:pPr marL="0" indent="0">
              <a:lnSpc>
                <a:spcPct val="110000"/>
              </a:lnSpc>
              <a:buClr>
                <a:srgbClr val="000000">
                  <a:lumMod val="85000"/>
                  <a:lumOff val="15000"/>
                </a:srgbClr>
              </a:buClr>
              <a:buNone/>
            </a:pPr>
            <a:endParaRPr lang="ru-RU" sz="1200"/>
          </a:p>
          <a:p>
            <a:pPr marL="0" indent="0">
              <a:lnSpc>
                <a:spcPct val="110000"/>
              </a:lnSpc>
              <a:buClr>
                <a:srgbClr val="000000">
                  <a:lumMod val="85000"/>
                  <a:lumOff val="15000"/>
                </a:srgbClr>
              </a:buClr>
              <a:buNone/>
            </a:pPr>
            <a:endParaRPr lang="ru-RU" sz="1200" i="1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200"/>
          </a:p>
        </p:txBody>
      </p:sp>
      <p:pic>
        <p:nvPicPr>
          <p:cNvPr id="4" name="Рисунок 4" descr="Изображение выглядит как человек, нарядный головной убор, одежд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7E4F5C4-5545-7E3F-14C6-F051893E61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526" y="4063117"/>
            <a:ext cx="6124619" cy="20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31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2E3493C-9EE5-40C5-9902-4A0416374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3C2DD8-0EC6-4B41-91E6-4A8E336AF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4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DA62A66-46DE-5C49-D406-AEC86779B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337" r="29871" b="2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5E3F933-FC69-4374-A35F-CF403653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FE90C-F5C9-2003-90EB-58D90365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ru-RU" sz="2900" i="0" dirty="0" err="1">
                <a:ea typeface="+mj-lt"/>
                <a:cs typeface="+mj-lt"/>
              </a:rPr>
              <a:t>Важливою</a:t>
            </a:r>
            <a:r>
              <a:rPr lang="ru-RU" sz="2900" i="0" dirty="0">
                <a:ea typeface="+mj-lt"/>
                <a:cs typeface="+mj-lt"/>
              </a:rPr>
              <a:t> є </a:t>
            </a:r>
            <a:r>
              <a:rPr lang="ru-RU" sz="2900" i="0" dirty="0" err="1">
                <a:ea typeface="+mj-lt"/>
                <a:cs typeface="+mj-lt"/>
              </a:rPr>
              <a:t>класифікація</a:t>
            </a:r>
            <a:r>
              <a:rPr lang="ru-RU" sz="2900" i="0" dirty="0">
                <a:ea typeface="+mj-lt"/>
                <a:cs typeface="+mj-lt"/>
              </a:rPr>
              <a:t> персоналу за </a:t>
            </a:r>
            <a:r>
              <a:rPr lang="ru-RU" sz="2900" b="1" dirty="0" err="1">
                <a:ea typeface="+mj-lt"/>
                <a:cs typeface="+mj-lt"/>
              </a:rPr>
              <a:t>професіями</a:t>
            </a:r>
            <a:r>
              <a:rPr lang="ru-RU" sz="2900" b="1" dirty="0">
                <a:ea typeface="+mj-lt"/>
                <a:cs typeface="+mj-lt"/>
              </a:rPr>
              <a:t>, </a:t>
            </a:r>
            <a:r>
              <a:rPr lang="ru-RU" sz="2900" b="1" dirty="0" err="1">
                <a:ea typeface="+mj-lt"/>
                <a:cs typeface="+mj-lt"/>
              </a:rPr>
              <a:t>спеціальностями</a:t>
            </a:r>
            <a:r>
              <a:rPr lang="ru-RU" sz="2900" b="1" dirty="0">
                <a:ea typeface="+mj-lt"/>
                <a:cs typeface="+mj-lt"/>
              </a:rPr>
              <a:t> і </a:t>
            </a:r>
            <a:r>
              <a:rPr lang="ru-RU" sz="2900" b="1" dirty="0" err="1">
                <a:ea typeface="+mj-lt"/>
                <a:cs typeface="+mj-lt"/>
              </a:rPr>
              <a:t>кваліфікацією</a:t>
            </a:r>
            <a:r>
              <a:rPr lang="ru-RU" sz="2900" b="1" dirty="0">
                <a:ea typeface="+mj-lt"/>
                <a:cs typeface="+mj-lt"/>
              </a:rPr>
              <a:t>.</a:t>
            </a:r>
            <a:endParaRPr lang="ru-RU" sz="2900" dirty="0"/>
          </a:p>
          <a:p>
            <a:endParaRPr lang="ru-RU" sz="29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8A3542-DB2A-CCC0-4539-4C686BEE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300" i="1" err="1">
                <a:ea typeface="+mn-lt"/>
                <a:cs typeface="+mn-lt"/>
              </a:rPr>
              <a:t>Професія</a:t>
            </a:r>
            <a:r>
              <a:rPr lang="ru-RU" sz="1300" i="1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характеризує</a:t>
            </a:r>
            <a:r>
              <a:rPr lang="ru-RU" sz="1300">
                <a:ea typeface="+mn-lt"/>
                <a:cs typeface="+mn-lt"/>
              </a:rPr>
              <a:t> вид </a:t>
            </a:r>
            <a:r>
              <a:rPr lang="ru-RU" sz="1300" err="1">
                <a:ea typeface="+mn-lt"/>
                <a:cs typeface="+mn-lt"/>
              </a:rPr>
              <a:t>трудової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діяльності</a:t>
            </a:r>
            <a:r>
              <a:rPr lang="ru-RU" sz="1300">
                <a:ea typeface="+mn-lt"/>
                <a:cs typeface="+mn-lt"/>
              </a:rPr>
              <a:t>, яка </a:t>
            </a:r>
            <a:r>
              <a:rPr lang="ru-RU" sz="1300" err="1">
                <a:ea typeface="+mn-lt"/>
                <a:cs typeface="+mn-lt"/>
              </a:rPr>
              <a:t>потребує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спеціальних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знань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підготовки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практичних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навичок</a:t>
            </a:r>
            <a:r>
              <a:rPr lang="ru-RU" sz="1300">
                <a:ea typeface="+mn-lt"/>
                <a:cs typeface="+mn-lt"/>
              </a:rPr>
              <a:t>. </a:t>
            </a:r>
            <a:r>
              <a:rPr lang="ru-RU" sz="1300" err="1">
                <a:ea typeface="+mn-lt"/>
                <a:cs typeface="+mn-lt"/>
              </a:rPr>
              <a:t>Професія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вказує</a:t>
            </a:r>
            <a:r>
              <a:rPr lang="ru-RU" sz="1300">
                <a:ea typeface="+mn-lt"/>
                <a:cs typeface="+mn-lt"/>
              </a:rPr>
              <a:t> на </a:t>
            </a:r>
            <a:r>
              <a:rPr lang="ru-RU" sz="1300" err="1">
                <a:ea typeface="+mn-lt"/>
                <a:cs typeface="+mn-lt"/>
              </a:rPr>
              <a:t>галузеву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приналежність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відображає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особливості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технології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виготовлення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продукції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специфічні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умови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праці</a:t>
            </a:r>
            <a:r>
              <a:rPr lang="ru-RU" sz="1300">
                <a:ea typeface="+mn-lt"/>
                <a:cs typeface="+mn-lt"/>
              </a:rPr>
              <a:t> у </a:t>
            </a:r>
            <a:r>
              <a:rPr lang="ru-RU" sz="1300" err="1">
                <a:ea typeface="+mn-lt"/>
                <a:cs typeface="+mn-lt"/>
              </a:rPr>
              <a:t>певній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галузі</a:t>
            </a:r>
            <a:r>
              <a:rPr lang="ru-RU" sz="1300">
                <a:ea typeface="+mn-lt"/>
                <a:cs typeface="+mn-lt"/>
              </a:rPr>
              <a:t> (</a:t>
            </a:r>
            <a:r>
              <a:rPr lang="ru-RU" sz="1300" i="1" err="1">
                <a:ea typeface="+mn-lt"/>
                <a:cs typeface="+mn-lt"/>
              </a:rPr>
              <a:t>наприклад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машинобудівники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будівельники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текстильники</a:t>
            </a:r>
            <a:r>
              <a:rPr lang="ru-RU" sz="1300">
                <a:ea typeface="+mn-lt"/>
                <a:cs typeface="+mn-lt"/>
              </a:rPr>
              <a:t> і т.д.).</a:t>
            </a:r>
            <a:endParaRPr lang="ru-RU" sz="1300"/>
          </a:p>
          <a:p>
            <a:pPr>
              <a:buClr>
                <a:srgbClr val="262626"/>
              </a:buClr>
            </a:pPr>
            <a:r>
              <a:rPr lang="ru-RU" sz="1300" i="1" err="1">
                <a:ea typeface="+mn-lt"/>
                <a:cs typeface="+mn-lt"/>
              </a:rPr>
              <a:t>Спеціальність</a:t>
            </a:r>
            <a:r>
              <a:rPr lang="ru-RU" sz="1300" i="1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виділяється</a:t>
            </a:r>
            <a:r>
              <a:rPr lang="ru-RU" sz="1300">
                <a:ea typeface="+mn-lt"/>
                <a:cs typeface="+mn-lt"/>
              </a:rPr>
              <a:t> в межах </a:t>
            </a:r>
            <a:r>
              <a:rPr lang="ru-RU" sz="1300" err="1">
                <a:ea typeface="+mn-lt"/>
                <a:cs typeface="+mn-lt"/>
              </a:rPr>
              <a:t>певної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професії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характеризує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відносно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вузький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різновид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трудової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діяльності</a:t>
            </a:r>
            <a:r>
              <a:rPr lang="ru-RU" sz="1300">
                <a:ea typeface="+mn-lt"/>
                <a:cs typeface="+mn-lt"/>
              </a:rPr>
              <a:t>, яка </a:t>
            </a:r>
            <a:r>
              <a:rPr lang="ru-RU" sz="1300" err="1">
                <a:ea typeface="+mn-lt"/>
                <a:cs typeface="+mn-lt"/>
              </a:rPr>
              <a:t>вимагає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від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виконавця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робіт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вужчої</a:t>
            </a:r>
            <a:r>
              <a:rPr lang="ru-RU" sz="1300">
                <a:ea typeface="+mn-lt"/>
                <a:cs typeface="+mn-lt"/>
              </a:rPr>
              <a:t>, але </a:t>
            </a:r>
            <a:r>
              <a:rPr lang="ru-RU" sz="1300" err="1">
                <a:ea typeface="+mn-lt"/>
                <a:cs typeface="+mn-lt"/>
              </a:rPr>
              <a:t>глибшої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підготовки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i="1" err="1">
                <a:ea typeface="+mn-lt"/>
                <a:cs typeface="+mn-lt"/>
              </a:rPr>
              <a:t>наприклад</a:t>
            </a:r>
            <a:r>
              <a:rPr lang="ru-RU" sz="1300">
                <a:ea typeface="+mn-lt"/>
                <a:cs typeface="+mn-lt"/>
              </a:rPr>
              <a:t>, у </a:t>
            </a:r>
            <a:r>
              <a:rPr lang="ru-RU" sz="1300" err="1">
                <a:ea typeface="+mn-lt"/>
                <a:cs typeface="+mn-lt"/>
              </a:rPr>
              <a:t>складі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машинобудівників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можна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виділити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спеціальності</a:t>
            </a:r>
            <a:r>
              <a:rPr lang="ru-RU" sz="1300">
                <a:ea typeface="+mn-lt"/>
                <a:cs typeface="+mn-lt"/>
              </a:rPr>
              <a:t>: </a:t>
            </a:r>
            <a:r>
              <a:rPr lang="ru-RU" sz="1300" err="1">
                <a:ea typeface="+mn-lt"/>
                <a:cs typeface="+mn-lt"/>
              </a:rPr>
              <a:t>фрезерувальники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токарі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інструментальники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слюсарі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ін</a:t>
            </a:r>
            <a:r>
              <a:rPr lang="ru-RU" sz="1300">
                <a:ea typeface="+mn-lt"/>
                <a:cs typeface="+mn-lt"/>
              </a:rPr>
              <a:t>.</a:t>
            </a:r>
            <a:endParaRPr lang="ru-RU" sz="1300"/>
          </a:p>
          <a:p>
            <a:pPr>
              <a:buClr>
                <a:srgbClr val="262626"/>
              </a:buClr>
            </a:pPr>
            <a:r>
              <a:rPr lang="ru-RU" sz="1300" err="1">
                <a:ea typeface="+mn-lt"/>
                <a:cs typeface="+mn-lt"/>
              </a:rPr>
              <a:t>Професії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спеціальності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відображають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лише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галузь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прикладання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праці</a:t>
            </a:r>
            <a:r>
              <a:rPr lang="ru-RU" sz="1300">
                <a:ea typeface="+mn-lt"/>
                <a:cs typeface="+mn-lt"/>
              </a:rPr>
              <a:t>. З </a:t>
            </a:r>
            <a:r>
              <a:rPr lang="ru-RU" sz="1300" err="1">
                <a:ea typeface="+mn-lt"/>
                <a:cs typeface="+mn-lt"/>
              </a:rPr>
              <a:t>виникненням</a:t>
            </a:r>
            <a:r>
              <a:rPr lang="ru-RU" sz="1300">
                <a:ea typeface="+mn-lt"/>
                <a:cs typeface="+mn-lt"/>
              </a:rPr>
              <a:t>    </a:t>
            </a:r>
            <a:r>
              <a:rPr lang="ru-RU" sz="1300" err="1">
                <a:ea typeface="+mn-lt"/>
                <a:cs typeface="+mn-lt"/>
              </a:rPr>
              <a:t>нових</a:t>
            </a:r>
            <a:r>
              <a:rPr lang="ru-RU" sz="1300">
                <a:ea typeface="+mn-lt"/>
                <a:cs typeface="+mn-lt"/>
              </a:rPr>
              <a:t>    </a:t>
            </a:r>
            <a:r>
              <a:rPr lang="ru-RU" sz="1300" err="1">
                <a:ea typeface="+mn-lt"/>
                <a:cs typeface="+mn-lt"/>
              </a:rPr>
              <a:t>галузей</a:t>
            </a:r>
            <a:r>
              <a:rPr lang="ru-RU" sz="1300">
                <a:ea typeface="+mn-lt"/>
                <a:cs typeface="+mn-lt"/>
              </a:rPr>
              <a:t>,    </a:t>
            </a:r>
            <a:r>
              <a:rPr lang="ru-RU" sz="1300" err="1">
                <a:ea typeface="+mn-lt"/>
                <a:cs typeface="+mn-lt"/>
              </a:rPr>
              <a:t>виробництв</a:t>
            </a:r>
            <a:r>
              <a:rPr lang="ru-RU" sz="1300">
                <a:ea typeface="+mn-lt"/>
                <a:cs typeface="+mn-lt"/>
              </a:rPr>
              <a:t>,    з    </a:t>
            </a:r>
            <a:r>
              <a:rPr lang="ru-RU" sz="1300" err="1">
                <a:ea typeface="+mn-lt"/>
                <a:cs typeface="+mn-lt"/>
              </a:rPr>
              <a:t>розвитком</a:t>
            </a:r>
            <a:r>
              <a:rPr lang="ru-RU" sz="1300">
                <a:ea typeface="+mn-lt"/>
                <a:cs typeface="+mn-lt"/>
              </a:rPr>
              <a:t>    науки    і    </a:t>
            </a:r>
            <a:r>
              <a:rPr lang="ru-RU" sz="1300" err="1">
                <a:ea typeface="+mn-lt"/>
                <a:cs typeface="+mn-lt"/>
              </a:rPr>
              <a:t>техніки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з’являються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нові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професії</a:t>
            </a:r>
            <a:r>
              <a:rPr lang="ru-RU" sz="1300">
                <a:ea typeface="+mn-lt"/>
                <a:cs typeface="+mn-lt"/>
              </a:rPr>
              <a:t> і </a:t>
            </a:r>
            <a:r>
              <a:rPr lang="ru-RU" sz="1300" err="1">
                <a:ea typeface="+mn-lt"/>
                <a:cs typeface="+mn-lt"/>
              </a:rPr>
              <a:t>спеціальності</a:t>
            </a:r>
            <a:r>
              <a:rPr lang="ru-RU" sz="1300" i="1">
                <a:ea typeface="+mn-lt"/>
                <a:cs typeface="+mn-lt"/>
              </a:rPr>
              <a:t>, </a:t>
            </a:r>
            <a:r>
              <a:rPr lang="ru-RU" sz="1300" i="1" err="1">
                <a:ea typeface="+mn-lt"/>
                <a:cs typeface="+mn-lt"/>
              </a:rPr>
              <a:t>наприклад</a:t>
            </a:r>
            <a:r>
              <a:rPr lang="ru-RU" sz="1300" i="1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ріелтори</a:t>
            </a:r>
            <a:r>
              <a:rPr lang="ru-RU" sz="1300">
                <a:ea typeface="+mn-lt"/>
                <a:cs typeface="+mn-lt"/>
              </a:rPr>
              <a:t>, маркетологи, </a:t>
            </a:r>
            <a:r>
              <a:rPr lang="ru-RU" sz="1300" err="1">
                <a:ea typeface="+mn-lt"/>
                <a:cs typeface="+mn-lt"/>
              </a:rPr>
              <a:t>креативні</a:t>
            </a:r>
            <a:r>
              <a:rPr lang="ru-RU" sz="1300">
                <a:ea typeface="+mn-lt"/>
                <a:cs typeface="+mn-lt"/>
              </a:rPr>
              <a:t> </a:t>
            </a:r>
            <a:r>
              <a:rPr lang="ru-RU" sz="1300" err="1">
                <a:ea typeface="+mn-lt"/>
                <a:cs typeface="+mn-lt"/>
              </a:rPr>
              <a:t>менеджери</a:t>
            </a:r>
            <a:r>
              <a:rPr lang="ru-RU" sz="1300">
                <a:ea typeface="+mn-lt"/>
                <a:cs typeface="+mn-lt"/>
              </a:rPr>
              <a:t>, </a:t>
            </a:r>
            <a:r>
              <a:rPr lang="ru-RU" sz="1300" err="1">
                <a:ea typeface="+mn-lt"/>
                <a:cs typeface="+mn-lt"/>
              </a:rPr>
              <a:t>дизайнери</a:t>
            </a:r>
            <a:r>
              <a:rPr lang="ru-RU" sz="1300">
                <a:ea typeface="+mn-lt"/>
                <a:cs typeface="+mn-lt"/>
              </a:rPr>
              <a:t> та </a:t>
            </a:r>
            <a:r>
              <a:rPr lang="ru-RU" sz="1300" err="1">
                <a:ea typeface="+mn-lt"/>
                <a:cs typeface="+mn-lt"/>
              </a:rPr>
              <a:t>ін</a:t>
            </a:r>
            <a:r>
              <a:rPr lang="ru-RU" sz="1300">
                <a:ea typeface="+mn-lt"/>
                <a:cs typeface="+mn-lt"/>
              </a:rPr>
              <a:t>.</a:t>
            </a:r>
            <a:endParaRPr lang="ru-RU" sz="1300"/>
          </a:p>
          <a:p>
            <a:pPr>
              <a:buClr>
                <a:srgbClr val="262626"/>
              </a:buClr>
            </a:pPr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xmlns="" val="45678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055A99-DC3E-19B7-8A92-FADABF2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396" y="468045"/>
            <a:ext cx="5485090" cy="1650106"/>
          </a:xfrm>
        </p:spPr>
        <p:txBody>
          <a:bodyPr>
            <a:normAutofit/>
          </a:bodyPr>
          <a:lstStyle/>
          <a:p>
            <a:r>
              <a:rPr lang="ru-RU" sz="1800" b="1">
                <a:latin typeface="Georgia Pro"/>
                <a:ea typeface="+mj-lt"/>
                <a:cs typeface="+mj-lt"/>
              </a:rPr>
              <a:t>Залежно від виконуваних функцій персонал підприємства поділяється на чотири категорії:</a:t>
            </a:r>
            <a:r>
              <a:rPr lang="ru-RU" sz="1800" b="1">
                <a:ea typeface="+mj-lt"/>
                <a:cs typeface="+mj-lt"/>
              </a:rPr>
              <a:t> </a:t>
            </a:r>
            <a:r>
              <a:rPr lang="ru-RU" sz="1800">
                <a:ea typeface="+mj-lt"/>
                <a:cs typeface="+mj-lt"/>
              </a:rPr>
              <a:t>робітники, службовці, спеціалісти, керівники.</a:t>
            </a:r>
            <a:endParaRPr lang="ru-RU" sz="1800"/>
          </a:p>
          <a:p>
            <a:endParaRPr lang="ru-RU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человек, в позе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5955088-4BA9-5DFF-3EF7-868AB5D0F6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256" y="2119269"/>
            <a:ext cx="4414438" cy="263762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86BB98-3577-7426-0655-CFC25ED9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395" y="1764358"/>
            <a:ext cx="5221323" cy="43041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200" b="1" i="1" dirty="0" err="1">
                <a:ea typeface="+mn-lt"/>
                <a:cs typeface="+mn-lt"/>
              </a:rPr>
              <a:t>Робітники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в </a:t>
            </a:r>
            <a:r>
              <a:rPr lang="ru-RU" sz="1200" dirty="0" err="1">
                <a:ea typeface="+mn-lt"/>
                <a:cs typeface="+mn-lt"/>
              </a:rPr>
              <a:t>залежності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від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відношення</a:t>
            </a:r>
            <a:r>
              <a:rPr lang="ru-RU" sz="1200" dirty="0">
                <a:ea typeface="+mn-lt"/>
                <a:cs typeface="+mn-lt"/>
              </a:rPr>
              <a:t> до </a:t>
            </a:r>
            <a:r>
              <a:rPr lang="ru-RU" sz="1200" dirty="0" err="1">
                <a:ea typeface="+mn-lt"/>
                <a:cs typeface="+mn-lt"/>
              </a:rPr>
              <a:t>процесу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створення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продукції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поділяються</a:t>
            </a:r>
            <a:r>
              <a:rPr lang="ru-RU" sz="1200" dirty="0">
                <a:ea typeface="+mn-lt"/>
                <a:cs typeface="+mn-lt"/>
              </a:rPr>
              <a:t> на </a:t>
            </a:r>
            <a:r>
              <a:rPr lang="ru-RU" sz="1200" i="1" dirty="0" err="1">
                <a:ea typeface="+mn-lt"/>
                <a:cs typeface="+mn-lt"/>
              </a:rPr>
              <a:t>основні</a:t>
            </a:r>
            <a:r>
              <a:rPr lang="ru-RU" sz="1200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(</a:t>
            </a:r>
            <a:r>
              <a:rPr lang="ru-RU" sz="1200" dirty="0" err="1">
                <a:ea typeface="+mn-lt"/>
                <a:cs typeface="+mn-lt"/>
              </a:rPr>
              <a:t>беруть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безпосередню</a:t>
            </a:r>
            <a:r>
              <a:rPr lang="ru-RU" sz="1200" dirty="0">
                <a:ea typeface="+mn-lt"/>
                <a:cs typeface="+mn-lt"/>
              </a:rPr>
              <a:t> участь у </a:t>
            </a:r>
            <a:r>
              <a:rPr lang="ru-RU" sz="1200" dirty="0" err="1">
                <a:ea typeface="+mn-lt"/>
                <a:cs typeface="+mn-lt"/>
              </a:rPr>
              <a:t>процесі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виготовлення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продукції</a:t>
            </a:r>
            <a:r>
              <a:rPr lang="ru-RU" sz="1200" dirty="0">
                <a:ea typeface="+mn-lt"/>
                <a:cs typeface="+mn-lt"/>
              </a:rPr>
              <a:t>) і </a:t>
            </a:r>
            <a:r>
              <a:rPr lang="ru-RU" sz="1200" i="1" dirty="0" err="1">
                <a:ea typeface="+mn-lt"/>
                <a:cs typeface="+mn-lt"/>
              </a:rPr>
              <a:t>допоміжні</a:t>
            </a:r>
            <a:r>
              <a:rPr lang="ru-RU" sz="1200" i="1" dirty="0">
                <a:ea typeface="+mn-lt"/>
                <a:cs typeface="+mn-lt"/>
              </a:rPr>
              <a:t> (</a:t>
            </a:r>
            <a:r>
              <a:rPr lang="ru-RU" sz="1200" dirty="0" err="1">
                <a:ea typeface="+mn-lt"/>
                <a:cs typeface="+mn-lt"/>
              </a:rPr>
              <a:t>виконують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функції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допомоги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dirty="0" err="1">
                <a:ea typeface="+mn-lt"/>
                <a:cs typeface="+mn-lt"/>
              </a:rPr>
              <a:t>обслуговування</a:t>
            </a:r>
            <a:r>
              <a:rPr lang="ru-RU" sz="1200" dirty="0">
                <a:ea typeface="+mn-lt"/>
                <a:cs typeface="+mn-lt"/>
              </a:rPr>
              <a:t> основного </a:t>
            </a:r>
            <a:r>
              <a:rPr lang="ru-RU" sz="1200" dirty="0" err="1">
                <a:ea typeface="+mn-lt"/>
                <a:cs typeface="+mn-lt"/>
              </a:rPr>
              <a:t>виробництва</a:t>
            </a:r>
            <a:r>
              <a:rPr lang="ru-RU" sz="1200" dirty="0">
                <a:ea typeface="+mn-lt"/>
                <a:cs typeface="+mn-lt"/>
              </a:rPr>
              <a:t>).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dirty="0" err="1">
                <a:ea typeface="+mn-lt"/>
                <a:cs typeface="+mn-lt"/>
              </a:rPr>
              <a:t>Службовці</a:t>
            </a:r>
            <a:r>
              <a:rPr lang="ru-RU" sz="1200" b="1" i="1" dirty="0">
                <a:ea typeface="+mn-lt"/>
                <a:cs typeface="+mn-lt"/>
              </a:rPr>
              <a:t> - </a:t>
            </a:r>
            <a:r>
              <a:rPr lang="ru-RU" sz="1200" dirty="0" err="1">
                <a:ea typeface="+mn-lt"/>
                <a:cs typeface="+mn-lt"/>
              </a:rPr>
              <a:t>працівники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які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здійснюють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господарське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обслуговування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підготовку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dirty="0" err="1">
                <a:ea typeface="+mn-lt"/>
                <a:cs typeface="+mn-lt"/>
              </a:rPr>
              <a:t>оформлення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документації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функції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обліку</a:t>
            </a:r>
            <a:r>
              <a:rPr lang="ru-RU" sz="1200" dirty="0">
                <a:ea typeface="+mn-lt"/>
                <a:cs typeface="+mn-lt"/>
              </a:rPr>
              <a:t> і контролю (</a:t>
            </a:r>
            <a:r>
              <a:rPr lang="ru-RU" sz="1200" dirty="0" err="1">
                <a:ea typeface="+mn-lt"/>
                <a:cs typeface="+mn-lt"/>
              </a:rPr>
              <a:t>обліковці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табельники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касири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діловоди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архіваріуси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коректори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технічної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документації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креслярі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dirty="0" err="1">
                <a:ea typeface="+mn-lt"/>
                <a:cs typeface="+mn-lt"/>
              </a:rPr>
              <a:t>стенографісти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тощо</a:t>
            </a:r>
            <a:r>
              <a:rPr lang="ru-RU" sz="1200" dirty="0">
                <a:ea typeface="+mn-lt"/>
                <a:cs typeface="+mn-lt"/>
              </a:rPr>
              <a:t>). </a:t>
            </a:r>
            <a:r>
              <a:rPr lang="ru-RU" sz="1200" dirty="0" err="1">
                <a:ea typeface="+mn-lt"/>
                <a:cs typeface="+mn-lt"/>
              </a:rPr>
              <a:t>Виконання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перелічених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видів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робіт</a:t>
            </a:r>
            <a:r>
              <a:rPr lang="ru-RU" sz="1200" dirty="0">
                <a:ea typeface="+mn-lt"/>
                <a:cs typeface="+mn-lt"/>
              </a:rPr>
              <a:t> не </a:t>
            </a:r>
            <a:r>
              <a:rPr lang="ru-RU" sz="1200" dirty="0" err="1">
                <a:ea typeface="+mn-lt"/>
                <a:cs typeface="+mn-lt"/>
              </a:rPr>
              <a:t>вимагає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тривалої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фахової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підготовки</a:t>
            </a:r>
            <a:r>
              <a:rPr lang="ru-RU" sz="1200" dirty="0">
                <a:ea typeface="+mn-lt"/>
                <a:cs typeface="+mn-lt"/>
              </a:rPr>
              <a:t> і </a:t>
            </a:r>
            <a:r>
              <a:rPr lang="ru-RU" sz="1200" dirty="0" err="1">
                <a:ea typeface="+mn-lt"/>
                <a:cs typeface="+mn-lt"/>
              </a:rPr>
              <a:t>високого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рівня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кваліфікації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dirty="0" err="1">
                <a:ea typeface="+mn-lt"/>
                <a:cs typeface="+mn-lt"/>
              </a:rPr>
              <a:t>працівників</a:t>
            </a:r>
            <a:r>
              <a:rPr lang="ru-RU" sz="1200" dirty="0">
                <a:ea typeface="+mn-lt"/>
                <a:cs typeface="+mn-lt"/>
              </a:rPr>
              <a:t>.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Спеціалісти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працівники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які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займаються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інженерно-технічними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економічними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юридичними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err="1">
                <a:ea typeface="+mn-lt"/>
                <a:cs typeface="+mn-lt"/>
              </a:rPr>
              <a:t>іншими</a:t>
            </a:r>
            <a:r>
              <a:rPr lang="ru-RU" sz="1200" dirty="0">
                <a:ea typeface="+mn-lt"/>
                <a:cs typeface="+mn-lt"/>
              </a:rPr>
              <a:t> роботами, </a:t>
            </a:r>
            <a:r>
              <a:rPr lang="ru-RU" sz="1200" err="1">
                <a:ea typeface="+mn-lt"/>
                <a:cs typeface="+mn-lt"/>
              </a:rPr>
              <a:t>що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вимагають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спеціальної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висококласної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фахової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підготовки</a:t>
            </a:r>
            <a:r>
              <a:rPr lang="ru-RU" sz="1200" dirty="0">
                <a:ea typeface="+mn-lt"/>
                <a:cs typeface="+mn-lt"/>
              </a:rPr>
              <a:t>; до них належать </a:t>
            </a:r>
            <a:r>
              <a:rPr lang="ru-RU" sz="1200" err="1">
                <a:ea typeface="+mn-lt"/>
                <a:cs typeface="+mn-lt"/>
              </a:rPr>
              <a:t>інженери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економісти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соціологи</a:t>
            </a:r>
            <a:r>
              <a:rPr lang="ru-RU" sz="1200" dirty="0">
                <a:ea typeface="+mn-lt"/>
                <a:cs typeface="+mn-lt"/>
              </a:rPr>
              <a:t>, технологи, </a:t>
            </a:r>
            <a:r>
              <a:rPr lang="ru-RU" sz="1200" err="1">
                <a:ea typeface="+mn-lt"/>
                <a:cs typeface="+mn-lt"/>
              </a:rPr>
              <a:t>ревізори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товарознавці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тощо</a:t>
            </a:r>
            <a:r>
              <a:rPr lang="ru-RU" sz="1200" dirty="0">
                <a:ea typeface="+mn-lt"/>
                <a:cs typeface="+mn-lt"/>
              </a:rPr>
              <a:t>.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200" b="1" i="1" err="1">
                <a:ea typeface="+mn-lt"/>
                <a:cs typeface="+mn-lt"/>
              </a:rPr>
              <a:t>Керівники</a:t>
            </a:r>
            <a:r>
              <a:rPr lang="ru-RU" sz="1200" b="1" i="1" dirty="0">
                <a:ea typeface="+mn-lt"/>
                <a:cs typeface="+mn-lt"/>
              </a:rPr>
              <a:t> </a:t>
            </a:r>
            <a:r>
              <a:rPr lang="ru-RU" sz="1200" dirty="0">
                <a:ea typeface="+mn-lt"/>
                <a:cs typeface="+mn-lt"/>
              </a:rPr>
              <a:t>- </a:t>
            </a:r>
            <a:r>
              <a:rPr lang="ru-RU" sz="1200" err="1">
                <a:ea typeface="+mn-lt"/>
                <a:cs typeface="+mn-lt"/>
              </a:rPr>
              <a:t>займають</a:t>
            </a:r>
            <a:r>
              <a:rPr lang="ru-RU" sz="1200" dirty="0">
                <a:ea typeface="+mn-lt"/>
                <a:cs typeface="+mn-lt"/>
              </a:rPr>
              <a:t> посади </a:t>
            </a:r>
            <a:r>
              <a:rPr lang="ru-RU" sz="1200" err="1">
                <a:ea typeface="+mn-lt"/>
                <a:cs typeface="+mn-lt"/>
              </a:rPr>
              <a:t>керівників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підприємства</a:t>
            </a:r>
            <a:r>
              <a:rPr lang="ru-RU" sz="1200" dirty="0">
                <a:ea typeface="+mn-lt"/>
                <a:cs typeface="+mn-lt"/>
              </a:rPr>
              <a:t> та </a:t>
            </a:r>
            <a:r>
              <a:rPr lang="ru-RU" sz="1200" err="1">
                <a:ea typeface="+mn-lt"/>
                <a:cs typeface="+mn-lt"/>
              </a:rPr>
              <a:t>його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структурних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підрозділів</a:t>
            </a:r>
            <a:r>
              <a:rPr lang="ru-RU" sz="1200" dirty="0">
                <a:ea typeface="+mn-lt"/>
                <a:cs typeface="+mn-lt"/>
              </a:rPr>
              <a:t>: </a:t>
            </a:r>
            <a:r>
              <a:rPr lang="ru-RU" sz="1200" err="1">
                <a:ea typeface="+mn-lt"/>
                <a:cs typeface="+mn-lt"/>
              </a:rPr>
              <a:t>директори</a:t>
            </a:r>
            <a:r>
              <a:rPr lang="ru-RU" sz="1200" dirty="0">
                <a:ea typeface="+mn-lt"/>
                <a:cs typeface="+mn-lt"/>
              </a:rPr>
              <a:t>, начальники, </a:t>
            </a:r>
            <a:r>
              <a:rPr lang="ru-RU" sz="1200" err="1">
                <a:ea typeface="+mn-lt"/>
                <a:cs typeface="+mn-lt"/>
              </a:rPr>
              <a:t>завідувачі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головні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спеціалісти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майстри</a:t>
            </a:r>
            <a:r>
              <a:rPr lang="ru-RU" sz="1200" dirty="0">
                <a:ea typeface="+mn-lt"/>
                <a:cs typeface="+mn-lt"/>
              </a:rPr>
              <a:t>, а </a:t>
            </a:r>
            <a:r>
              <a:rPr lang="ru-RU" sz="1200" err="1">
                <a:ea typeface="+mn-lt"/>
                <a:cs typeface="+mn-lt"/>
              </a:rPr>
              <a:t>також</a:t>
            </a:r>
            <a:r>
              <a:rPr lang="ru-RU" sz="1200" dirty="0">
                <a:ea typeface="+mn-lt"/>
                <a:cs typeface="+mn-lt"/>
              </a:rPr>
              <a:t> заступники </a:t>
            </a:r>
            <a:r>
              <a:rPr lang="ru-RU" sz="1200" err="1">
                <a:ea typeface="+mn-lt"/>
                <a:cs typeface="+mn-lt"/>
              </a:rPr>
              <a:t>керівників</a:t>
            </a:r>
            <a:r>
              <a:rPr lang="ru-RU" sz="1200" dirty="0">
                <a:ea typeface="+mn-lt"/>
                <a:cs typeface="+mn-lt"/>
              </a:rPr>
              <a:t>, </a:t>
            </a:r>
            <a:r>
              <a:rPr lang="ru-RU" sz="1200" err="1">
                <a:ea typeface="+mn-lt"/>
                <a:cs typeface="+mn-lt"/>
              </a:rPr>
              <a:t>що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займають</a:t>
            </a:r>
            <a:r>
              <a:rPr lang="ru-RU" sz="1200" dirty="0">
                <a:ea typeface="+mn-lt"/>
                <a:cs typeface="+mn-lt"/>
              </a:rPr>
              <a:t> </a:t>
            </a:r>
            <a:r>
              <a:rPr lang="ru-RU" sz="1200" err="1">
                <a:ea typeface="+mn-lt"/>
                <a:cs typeface="+mn-lt"/>
              </a:rPr>
              <a:t>перелічені</a:t>
            </a:r>
            <a:r>
              <a:rPr lang="ru-RU" sz="1200" dirty="0">
                <a:ea typeface="+mn-lt"/>
                <a:cs typeface="+mn-lt"/>
              </a:rPr>
              <a:t> посади.</a:t>
            </a:r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76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2E3493C-9EE5-40C5-9902-4A0416374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3C2DD8-0EC6-4B41-91E6-4A8E336AF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79F71DA-22F4-AA1E-117A-2CB825E8A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255" r="35369" b="-1"/>
          <a:stretch/>
        </p:blipFill>
        <p:spPr>
          <a:xfrm>
            <a:off x="234696" y="237744"/>
            <a:ext cx="3996183" cy="63825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E3F933-FC69-4374-A35F-CF4036537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A40D8-B414-4CA8-B90B-EAE92F7B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ru-RU" sz="3500"/>
              <a:t>2. </a:t>
            </a:r>
            <a:r>
              <a:rPr lang="ru-RU" sz="3500" b="1" i="0">
                <a:ea typeface="+mj-lt"/>
                <a:cs typeface="+mj-lt"/>
              </a:rPr>
              <a:t>Структура персоналу підприємства, чинники, що впливають на неї</a:t>
            </a:r>
            <a:endParaRPr lang="ru-RU" sz="3500">
              <a:ea typeface="+mj-lt"/>
              <a:cs typeface="+mj-lt"/>
            </a:endParaRPr>
          </a:p>
          <a:p>
            <a:endParaRPr lang="ru-RU" sz="35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5CC5D0-BE15-70B9-2CCE-B3A6B195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071" y="2072574"/>
            <a:ext cx="7298221" cy="41257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100" b="1" i="1" dirty="0">
                <a:ea typeface="+mn-lt"/>
                <a:cs typeface="+mn-lt"/>
              </a:rPr>
              <a:t>Структура персоналу </a:t>
            </a:r>
            <a:r>
              <a:rPr lang="ru-RU" sz="1100" b="1" i="1" dirty="0" err="1">
                <a:ea typeface="+mn-lt"/>
                <a:cs typeface="+mn-lt"/>
              </a:rPr>
              <a:t>підприємства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є </a:t>
            </a:r>
            <a:r>
              <a:rPr lang="ru-RU" sz="1100" dirty="0" err="1">
                <a:ea typeface="+mn-lt"/>
                <a:cs typeface="+mn-lt"/>
              </a:rPr>
              <a:t>співвідношенням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між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окремими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групами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категоріями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його</a:t>
            </a:r>
            <a:r>
              <a:rPr lang="ru-RU" sz="1100" dirty="0">
                <a:ea typeface="+mn-lt"/>
                <a:cs typeface="+mn-lt"/>
              </a:rPr>
              <a:t> персоналу. </a:t>
            </a:r>
            <a:r>
              <a:rPr lang="ru-RU" sz="1100" dirty="0" err="1">
                <a:ea typeface="+mn-lt"/>
                <a:cs typeface="+mn-lt"/>
              </a:rPr>
              <a:t>Розрізняють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такі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види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структури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залежно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від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класифікаційної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ознаки</a:t>
            </a:r>
            <a:r>
              <a:rPr lang="ru-RU" sz="1100" dirty="0">
                <a:ea typeface="+mn-lt"/>
                <a:cs typeface="+mn-lt"/>
              </a:rPr>
              <a:t>:</a:t>
            </a:r>
            <a:endParaRPr lang="ru-RU" sz="1100" dirty="0"/>
          </a:p>
          <a:p>
            <a:pPr>
              <a:lnSpc>
                <a:spcPct val="110000"/>
              </a:lnSpc>
              <a:buFont typeface="Garamond"/>
              <a:buChar char="◦"/>
            </a:pPr>
            <a:r>
              <a:rPr lang="ru-RU" sz="1100" i="1" dirty="0" err="1">
                <a:ea typeface="+mn-lt"/>
                <a:cs typeface="+mn-lt"/>
              </a:rPr>
              <a:t>Функціональна</a:t>
            </a:r>
            <a:r>
              <a:rPr lang="ru-RU" sz="1100" i="1" dirty="0">
                <a:ea typeface="+mn-lt"/>
                <a:cs typeface="+mn-lt"/>
              </a:rPr>
              <a:t> структура персоналу </a:t>
            </a:r>
            <a:r>
              <a:rPr lang="ru-RU" sz="1100" i="1" dirty="0" err="1">
                <a:ea typeface="+mn-lt"/>
                <a:cs typeface="+mn-lt"/>
              </a:rPr>
              <a:t>підприємства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– </a:t>
            </a:r>
            <a:r>
              <a:rPr lang="ru-RU" sz="1100" dirty="0" err="1">
                <a:ea typeface="+mn-lt"/>
                <a:cs typeface="+mn-lt"/>
              </a:rPr>
              <a:t>це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кількісне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співвідношення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між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різними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категоріями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працівників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які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відрізняються</a:t>
            </a:r>
            <a:r>
              <a:rPr lang="ru-RU" sz="1100" dirty="0">
                <a:ea typeface="+mn-lt"/>
                <a:cs typeface="+mn-lt"/>
              </a:rPr>
              <a:t> характером </a:t>
            </a:r>
            <a:r>
              <a:rPr lang="ru-RU" sz="1100" dirty="0" err="1">
                <a:ea typeface="+mn-lt"/>
                <a:cs typeface="+mn-lt"/>
              </a:rPr>
              <a:t>виконуваних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функцій</a:t>
            </a:r>
            <a:r>
              <a:rPr lang="ru-RU" sz="1100" dirty="0">
                <a:ea typeface="+mn-lt"/>
                <a:cs typeface="+mn-lt"/>
              </a:rPr>
              <a:t>; </a:t>
            </a:r>
            <a:r>
              <a:rPr lang="ru-RU" sz="1100" dirty="0" err="1">
                <a:ea typeface="+mn-lt"/>
                <a:cs typeface="+mn-lt"/>
              </a:rPr>
              <a:t>найшвидшими</a:t>
            </a:r>
            <a:r>
              <a:rPr lang="ru-RU" sz="1100" dirty="0">
                <a:ea typeface="+mn-lt"/>
                <a:cs typeface="+mn-lt"/>
              </a:rPr>
              <a:t> темпами </a:t>
            </a:r>
            <a:r>
              <a:rPr lang="ru-RU" sz="1100" dirty="0" err="1">
                <a:ea typeface="+mn-lt"/>
                <a:cs typeface="+mn-lt"/>
              </a:rPr>
              <a:t>зростає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чисельність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спеціалістів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службовців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що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пояснюється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підвищенням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технічної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оснащеності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виробництва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збільшенням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обсягів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науково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дослідних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управлінських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робіт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ускладненням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виробничих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зв’язків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тощо</a:t>
            </a:r>
            <a:r>
              <a:rPr lang="ru-RU" sz="1100" dirty="0">
                <a:ea typeface="+mn-lt"/>
                <a:cs typeface="+mn-lt"/>
              </a:rPr>
              <a:t>.</a:t>
            </a:r>
            <a:endParaRPr lang="ru-RU" sz="1100" dirty="0"/>
          </a:p>
          <a:p>
            <a:pPr>
              <a:lnSpc>
                <a:spcPct val="110000"/>
              </a:lnSpc>
              <a:buFont typeface="Garamond"/>
              <a:buChar char="◦"/>
            </a:pPr>
            <a:r>
              <a:rPr lang="ru-RU" sz="1100" i="1" dirty="0" err="1">
                <a:ea typeface="+mn-lt"/>
                <a:cs typeface="+mn-lt"/>
              </a:rPr>
              <a:t>Професійно-кваліфікаційна</a:t>
            </a:r>
            <a:r>
              <a:rPr lang="ru-RU" sz="1100" i="1" dirty="0">
                <a:ea typeface="+mn-lt"/>
                <a:cs typeface="+mn-lt"/>
              </a:rPr>
              <a:t> структура </a:t>
            </a:r>
            <a:r>
              <a:rPr lang="ru-RU" sz="1100" dirty="0">
                <a:ea typeface="+mn-lt"/>
                <a:cs typeface="+mn-lt"/>
              </a:rPr>
              <a:t>– </a:t>
            </a:r>
            <a:r>
              <a:rPr lang="ru-RU" sz="1100" dirty="0" err="1">
                <a:ea typeface="+mn-lt"/>
                <a:cs typeface="+mn-lt"/>
              </a:rPr>
              <a:t>це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частка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працівників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різних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професій</a:t>
            </a:r>
            <a:r>
              <a:rPr lang="ru-RU" sz="1100" dirty="0">
                <a:ea typeface="+mn-lt"/>
                <a:cs typeface="+mn-lt"/>
              </a:rPr>
              <a:t> та </a:t>
            </a:r>
            <a:r>
              <a:rPr lang="ru-RU" sz="1100" dirty="0" err="1">
                <a:ea typeface="+mn-lt"/>
                <a:cs typeface="+mn-lt"/>
              </a:rPr>
              <a:t>кваліфікаційних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рівнів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загальній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чисельності</a:t>
            </a:r>
            <a:r>
              <a:rPr lang="ru-RU" sz="1100" dirty="0">
                <a:ea typeface="+mn-lt"/>
                <a:cs typeface="+mn-lt"/>
              </a:rPr>
              <a:t> персоналу; </a:t>
            </a:r>
            <a:r>
              <a:rPr lang="ru-RU" sz="1100" dirty="0" err="1">
                <a:ea typeface="+mn-lt"/>
                <a:cs typeface="+mn-lt"/>
              </a:rPr>
              <a:t>зміни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такій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структурі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можуть</a:t>
            </a:r>
            <a:r>
              <a:rPr lang="ru-RU" sz="1100" dirty="0">
                <a:ea typeface="+mn-lt"/>
                <a:cs typeface="+mn-lt"/>
              </a:rPr>
              <a:t> бути </a:t>
            </a:r>
            <a:r>
              <a:rPr lang="ru-RU" sz="1100" dirty="0" err="1">
                <a:ea typeface="+mn-lt"/>
                <a:cs typeface="+mn-lt"/>
              </a:rPr>
              <a:t>викликані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якісними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кількісними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змінами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галузевій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структурі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виробництва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змінами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технології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виробництва</a:t>
            </a:r>
            <a:r>
              <a:rPr lang="ru-RU" sz="1100" dirty="0">
                <a:ea typeface="+mn-lt"/>
                <a:cs typeface="+mn-lt"/>
              </a:rPr>
              <a:t> та </a:t>
            </a:r>
            <a:r>
              <a:rPr lang="ru-RU" sz="1100" dirty="0" err="1">
                <a:ea typeface="+mn-lt"/>
                <a:cs typeface="+mn-lt"/>
              </a:rPr>
              <a:t>організації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</a:t>
            </a:r>
            <a:r>
              <a:rPr lang="ru-RU" sz="1100" dirty="0">
                <a:ea typeface="+mn-lt"/>
                <a:cs typeface="+mn-lt"/>
              </a:rPr>
              <a:t>, в </a:t>
            </a:r>
            <a:r>
              <a:rPr lang="ru-RU" sz="1100" dirty="0" err="1">
                <a:ea typeface="+mn-lt"/>
                <a:cs typeface="+mn-lt"/>
              </a:rPr>
              <a:t>індивідуальних</a:t>
            </a:r>
            <a:r>
              <a:rPr lang="ru-RU" sz="1100" dirty="0">
                <a:ea typeface="+mn-lt"/>
                <a:cs typeface="+mn-lt"/>
              </a:rPr>
              <a:t> характеристиках </a:t>
            </a:r>
            <a:r>
              <a:rPr lang="ru-RU" sz="1100" dirty="0" err="1">
                <a:ea typeface="+mn-lt"/>
                <a:cs typeface="+mn-lt"/>
              </a:rPr>
              <a:t>самої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робочої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сили</a:t>
            </a:r>
            <a:r>
              <a:rPr lang="ru-RU" sz="1100" dirty="0">
                <a:ea typeface="+mn-lt"/>
                <a:cs typeface="+mn-lt"/>
              </a:rPr>
              <a:t>; </a:t>
            </a:r>
            <a:r>
              <a:rPr lang="ru-RU" sz="1100" dirty="0" err="1">
                <a:ea typeface="+mn-lt"/>
                <a:cs typeface="+mn-lt"/>
              </a:rPr>
              <a:t>кваліфікаційна</a:t>
            </a:r>
            <a:r>
              <a:rPr lang="ru-RU" sz="1100" dirty="0">
                <a:ea typeface="+mn-lt"/>
                <a:cs typeface="+mn-lt"/>
              </a:rPr>
              <a:t> структура </a:t>
            </a:r>
            <a:r>
              <a:rPr lang="ru-RU" sz="1100" dirty="0" err="1">
                <a:ea typeface="+mn-lt"/>
                <a:cs typeface="+mn-lt"/>
              </a:rPr>
              <a:t>визначається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окремо</a:t>
            </a:r>
            <a:r>
              <a:rPr lang="ru-RU" sz="1100" dirty="0">
                <a:ea typeface="+mn-lt"/>
                <a:cs typeface="+mn-lt"/>
              </a:rPr>
              <a:t> для </a:t>
            </a:r>
            <a:r>
              <a:rPr lang="ru-RU" sz="1100" dirty="0" err="1">
                <a:ea typeface="+mn-lt"/>
                <a:cs typeface="+mn-lt"/>
              </a:rPr>
              <a:t>різних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категорій</a:t>
            </a:r>
            <a:r>
              <a:rPr lang="ru-RU" sz="1100" dirty="0">
                <a:ea typeface="+mn-lt"/>
                <a:cs typeface="+mn-lt"/>
              </a:rPr>
              <a:t> персоналу, </a:t>
            </a:r>
            <a:r>
              <a:rPr lang="ru-RU" sz="1100" dirty="0" err="1">
                <a:ea typeface="+mn-lt"/>
                <a:cs typeface="+mn-lt"/>
              </a:rPr>
              <a:t>оскільки</a:t>
            </a:r>
            <a:r>
              <a:rPr lang="ru-RU" sz="1100" dirty="0">
                <a:ea typeface="+mn-lt"/>
                <a:cs typeface="+mn-lt"/>
              </a:rPr>
              <a:t> вони </a:t>
            </a:r>
            <a:r>
              <a:rPr lang="ru-RU" sz="1100" dirty="0" err="1">
                <a:ea typeface="+mn-lt"/>
                <a:cs typeface="+mn-lt"/>
              </a:rPr>
              <a:t>мають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різні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кваліфікаційні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ознаки</a:t>
            </a:r>
            <a:r>
              <a:rPr lang="ru-RU" sz="1100" dirty="0">
                <a:ea typeface="+mn-lt"/>
                <a:cs typeface="+mn-lt"/>
              </a:rPr>
              <a:t>.</a:t>
            </a:r>
            <a:endParaRPr lang="ru-RU" sz="1100" dirty="0"/>
          </a:p>
          <a:p>
            <a:pPr>
              <a:lnSpc>
                <a:spcPct val="110000"/>
              </a:lnSpc>
              <a:buFont typeface="Garamond"/>
              <a:buChar char="◦"/>
            </a:pPr>
            <a:r>
              <a:rPr lang="ru-RU" sz="1100" i="1" dirty="0" err="1">
                <a:ea typeface="+mn-lt"/>
                <a:cs typeface="+mn-lt"/>
              </a:rPr>
              <a:t>Статева</a:t>
            </a:r>
            <a:r>
              <a:rPr lang="ru-RU" sz="1100" i="1" dirty="0">
                <a:ea typeface="+mn-lt"/>
                <a:cs typeface="+mn-lt"/>
              </a:rPr>
              <a:t> структура персоналу </a:t>
            </a:r>
            <a:r>
              <a:rPr lang="ru-RU" sz="1100" dirty="0" err="1">
                <a:ea typeface="+mn-lt"/>
                <a:cs typeface="+mn-lt"/>
              </a:rPr>
              <a:t>характеризує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співвідношення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працівників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різних</a:t>
            </a:r>
            <a:r>
              <a:rPr lang="ru-RU" sz="1100" dirty="0">
                <a:ea typeface="+mn-lt"/>
                <a:cs typeface="+mn-lt"/>
              </a:rPr>
              <a:t> статей у </a:t>
            </a:r>
            <a:r>
              <a:rPr lang="ru-RU" sz="1100" dirty="0" err="1">
                <a:ea typeface="+mn-lt"/>
                <a:cs typeface="+mn-lt"/>
              </a:rPr>
              <a:t>загальній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чисельності</a:t>
            </a:r>
            <a:r>
              <a:rPr lang="ru-RU" sz="1100" dirty="0">
                <a:ea typeface="+mn-lt"/>
                <a:cs typeface="+mn-lt"/>
              </a:rPr>
              <a:t> персоналу </a:t>
            </a:r>
            <a:r>
              <a:rPr lang="ru-RU" sz="1100" dirty="0" err="1">
                <a:ea typeface="+mn-lt"/>
                <a:cs typeface="+mn-lt"/>
              </a:rPr>
              <a:t>підприємства</a:t>
            </a:r>
            <a:r>
              <a:rPr lang="ru-RU" sz="1100" dirty="0">
                <a:ea typeface="+mn-lt"/>
                <a:cs typeface="+mn-lt"/>
              </a:rPr>
              <a:t>; є </a:t>
            </a:r>
            <a:r>
              <a:rPr lang="ru-RU" sz="1100" dirty="0" err="1">
                <a:ea typeface="+mn-lt"/>
                <a:cs typeface="+mn-lt"/>
              </a:rPr>
              <a:t>галузі</a:t>
            </a:r>
            <a:r>
              <a:rPr lang="ru-RU" sz="1100" dirty="0">
                <a:ea typeface="+mn-lt"/>
                <a:cs typeface="+mn-lt"/>
              </a:rPr>
              <a:t> та </a:t>
            </a:r>
            <a:r>
              <a:rPr lang="ru-RU" sz="1100" dirty="0" err="1">
                <a:ea typeface="+mn-lt"/>
                <a:cs typeface="+mn-lt"/>
              </a:rPr>
              <a:t>виробництва</a:t>
            </a:r>
            <a:r>
              <a:rPr lang="ru-RU" sz="1100" dirty="0">
                <a:ea typeface="+mn-lt"/>
                <a:cs typeface="+mn-lt"/>
              </a:rPr>
              <a:t> з </a:t>
            </a:r>
            <a:r>
              <a:rPr lang="ru-RU" sz="1100" dirty="0" err="1">
                <a:ea typeface="+mn-lt"/>
                <a:cs typeface="+mn-lt"/>
              </a:rPr>
              <a:t>переважно</a:t>
            </a:r>
            <a:r>
              <a:rPr lang="ru-RU" sz="1100" dirty="0">
                <a:ea typeface="+mn-lt"/>
                <a:cs typeface="+mn-lt"/>
              </a:rPr>
              <a:t> «</a:t>
            </a:r>
            <a:r>
              <a:rPr lang="ru-RU" sz="1100" dirty="0" err="1">
                <a:ea typeface="+mn-lt"/>
                <a:cs typeface="+mn-lt"/>
              </a:rPr>
              <a:t>жіночою</a:t>
            </a:r>
            <a:r>
              <a:rPr lang="ru-RU" sz="1100" dirty="0">
                <a:ea typeface="+mn-lt"/>
                <a:cs typeface="+mn-lt"/>
              </a:rPr>
              <a:t>» </a:t>
            </a:r>
            <a:r>
              <a:rPr lang="ru-RU" sz="1100" dirty="0" err="1">
                <a:ea typeface="+mn-lt"/>
                <a:cs typeface="+mn-lt"/>
              </a:rPr>
              <a:t>працею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i="1" dirty="0" err="1">
                <a:ea typeface="+mn-lt"/>
                <a:cs typeface="+mn-lt"/>
              </a:rPr>
              <a:t>наприклад</a:t>
            </a:r>
            <a:r>
              <a:rPr lang="ru-RU" sz="1100" i="1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текстильна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трикотажна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швейна</a:t>
            </a:r>
            <a:r>
              <a:rPr lang="ru-RU" sz="1100" dirty="0">
                <a:ea typeface="+mn-lt"/>
                <a:cs typeface="+mn-lt"/>
              </a:rPr>
              <a:t>. </a:t>
            </a:r>
            <a:r>
              <a:rPr lang="ru-RU" sz="1100" dirty="0" err="1">
                <a:ea typeface="+mn-lt"/>
                <a:cs typeface="+mn-lt"/>
              </a:rPr>
              <a:t>Підприємствам</a:t>
            </a:r>
            <a:r>
              <a:rPr lang="ru-RU" sz="1100" dirty="0">
                <a:ea typeface="+mn-lt"/>
                <a:cs typeface="+mn-lt"/>
              </a:rPr>
              <a:t> таких </a:t>
            </a:r>
            <a:r>
              <a:rPr lang="ru-RU" sz="1100" dirty="0" err="1">
                <a:ea typeface="+mn-lt"/>
                <a:cs typeface="+mn-lt"/>
              </a:rPr>
              <a:t>галузей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необхідно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вирішувати</a:t>
            </a:r>
            <a:r>
              <a:rPr lang="ru-RU" sz="1100" dirty="0">
                <a:ea typeface="+mn-lt"/>
                <a:cs typeface="+mn-lt"/>
              </a:rPr>
              <a:t> низку проблем </a:t>
            </a:r>
            <a:r>
              <a:rPr lang="ru-RU" sz="1100" dirty="0" err="1">
                <a:ea typeface="+mn-lt"/>
                <a:cs typeface="+mn-lt"/>
              </a:rPr>
              <a:t>соціально-економічного</a:t>
            </a:r>
            <a:r>
              <a:rPr lang="ru-RU" sz="1100" dirty="0">
                <a:ea typeface="+mn-lt"/>
                <a:cs typeface="+mn-lt"/>
              </a:rPr>
              <a:t> характеру.</a:t>
            </a:r>
            <a:endParaRPr lang="ru-RU" sz="1100" dirty="0"/>
          </a:p>
          <a:p>
            <a:pPr>
              <a:lnSpc>
                <a:spcPct val="110000"/>
              </a:lnSpc>
              <a:buFont typeface="Garamond"/>
              <a:buChar char="◦"/>
            </a:pPr>
            <a:r>
              <a:rPr lang="ru-RU" sz="1100" i="1" dirty="0" err="1">
                <a:ea typeface="+mn-lt"/>
                <a:cs typeface="+mn-lt"/>
              </a:rPr>
              <a:t>Вікова</a:t>
            </a:r>
            <a:r>
              <a:rPr lang="ru-RU" sz="1100" i="1" dirty="0">
                <a:ea typeface="+mn-lt"/>
                <a:cs typeface="+mn-lt"/>
              </a:rPr>
              <a:t> структура персоналу </a:t>
            </a:r>
            <a:r>
              <a:rPr lang="ru-RU" sz="1100" dirty="0" err="1">
                <a:ea typeface="+mn-lt"/>
                <a:cs typeface="+mn-lt"/>
              </a:rPr>
              <a:t>відображає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співвідношення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чисельності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працівників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відповідних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вікових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груп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загальній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чисельності</a:t>
            </a:r>
            <a:r>
              <a:rPr lang="ru-RU" sz="1100" dirty="0">
                <a:ea typeface="+mn-lt"/>
                <a:cs typeface="+mn-lt"/>
              </a:rPr>
              <a:t> персоналу </a:t>
            </a:r>
            <a:r>
              <a:rPr lang="ru-RU" sz="1100" dirty="0" err="1">
                <a:ea typeface="+mn-lt"/>
                <a:cs typeface="+mn-lt"/>
              </a:rPr>
              <a:t>підприємства</a:t>
            </a:r>
            <a:r>
              <a:rPr lang="ru-RU" sz="1100" dirty="0">
                <a:ea typeface="+mn-lt"/>
                <a:cs typeface="+mn-lt"/>
              </a:rPr>
              <a:t>.</a:t>
            </a:r>
            <a:endParaRPr lang="ru-RU" sz="1100" dirty="0"/>
          </a:p>
          <a:p>
            <a:pPr marL="0" indent="0">
              <a:lnSpc>
                <a:spcPct val="110000"/>
              </a:lnSpc>
              <a:buNone/>
            </a:pPr>
            <a:endParaRPr lang="ru-RU" sz="11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xmlns="" val="244999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6AAF7-3538-6CB5-42AC-1B8384BE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05" y="969165"/>
            <a:ext cx="10569191" cy="1371600"/>
          </a:xfrm>
        </p:spPr>
        <p:txBody>
          <a:bodyPr/>
          <a:lstStyle/>
          <a:p>
            <a:r>
              <a:rPr lang="ru-RU"/>
              <a:t>3. </a:t>
            </a:r>
            <a:r>
              <a:rPr lang="ru-RU" b="1" i="0">
                <a:ea typeface="+mj-lt"/>
                <a:cs typeface="+mj-lt"/>
              </a:rPr>
              <a:t>Управління персоналом підприємства</a:t>
            </a:r>
            <a:endParaRPr lang="ru-RU">
              <a:ea typeface="+mj-lt"/>
              <a:cs typeface="+mj-lt"/>
            </a:endParaRPr>
          </a:p>
          <a:p>
            <a:endParaRPr lang="ru-RU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71FF30A-5090-2365-8366-FBF38B4A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598" y="2103120"/>
            <a:ext cx="8392804" cy="3849624"/>
          </a:xfrm>
        </p:spPr>
      </p:pic>
    </p:spTree>
    <p:extLst>
      <p:ext uri="{BB962C8B-B14F-4D97-AF65-F5344CB8AC3E}">
        <p14:creationId xmlns:p14="http://schemas.microsoft.com/office/powerpoint/2010/main" xmlns="" val="202436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FAF54CF-88FF-74F4-1856-E1CAAFE9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344" r="26855" b="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1BE706-AE48-9DEB-BE81-8E4AB3AD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ru-RU" sz="1900" i="0">
                <a:latin typeface="Georgia Pro"/>
                <a:ea typeface="+mj-lt"/>
                <a:cs typeface="+mj-lt"/>
              </a:rPr>
              <a:t>Персонал підприємства потребує створення системи управління ним, тобто системи планування, організації, керівництва і контролю</a:t>
            </a:r>
            <a:r>
              <a:rPr lang="ru-RU" sz="1900" b="1">
                <a:ea typeface="+mj-lt"/>
                <a:cs typeface="+mj-lt"/>
              </a:rPr>
              <a:t>.</a:t>
            </a:r>
            <a:endParaRPr lang="ru-RU" sz="19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A8DB6E-FB51-14A1-3D7F-E5B657CD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100" b="1" i="1" err="1">
                <a:ea typeface="+mn-lt"/>
                <a:cs typeface="+mn-lt"/>
              </a:rPr>
              <a:t>Управління</a:t>
            </a:r>
            <a:r>
              <a:rPr lang="ru-RU" sz="1100" b="1" i="1">
                <a:ea typeface="+mn-lt"/>
                <a:cs typeface="+mn-lt"/>
              </a:rPr>
              <a:t> персоналом –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це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частина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кадрової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політики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підприємства</a:t>
            </a:r>
            <a:r>
              <a:rPr lang="ru-RU" sz="1100">
                <a:ea typeface="+mn-lt"/>
                <a:cs typeface="+mn-lt"/>
              </a:rPr>
              <a:t>, яка є </a:t>
            </a:r>
            <a:r>
              <a:rPr lang="ru-RU" sz="1100" err="1">
                <a:ea typeface="+mn-lt"/>
                <a:cs typeface="+mn-lt"/>
              </a:rPr>
              <a:t>цілеспрямованою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діяльністю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його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керівників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усіх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рівнів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щодо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забезпечення</a:t>
            </a:r>
            <a:r>
              <a:rPr lang="ru-RU" sz="1100">
                <a:ea typeface="+mn-lt"/>
                <a:cs typeface="+mn-lt"/>
              </a:rPr>
              <a:t> кадрами, оплати </a:t>
            </a:r>
            <a:r>
              <a:rPr lang="ru-RU" sz="1100" err="1">
                <a:ea typeface="+mn-lt"/>
                <a:cs typeface="+mn-lt"/>
              </a:rPr>
              <a:t>праці</a:t>
            </a:r>
            <a:r>
              <a:rPr lang="ru-RU" sz="1100">
                <a:ea typeface="+mn-lt"/>
                <a:cs typeface="+mn-lt"/>
              </a:rPr>
              <a:t>, </a:t>
            </a:r>
            <a:r>
              <a:rPr lang="ru-RU" sz="1100" err="1">
                <a:ea typeface="+mn-lt"/>
                <a:cs typeface="+mn-lt"/>
              </a:rPr>
              <a:t>дисципліни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праці</a:t>
            </a:r>
            <a:r>
              <a:rPr lang="ru-RU" sz="1100">
                <a:ea typeface="+mn-lt"/>
                <a:cs typeface="+mn-lt"/>
              </a:rPr>
              <a:t>, </a:t>
            </a:r>
            <a:r>
              <a:rPr lang="ru-RU" sz="1100" err="1">
                <a:ea typeface="+mn-lt"/>
                <a:cs typeface="+mn-lt"/>
              </a:rPr>
              <a:t>її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гігієни</a:t>
            </a:r>
            <a:r>
              <a:rPr lang="ru-RU" sz="1100">
                <a:ea typeface="+mn-lt"/>
                <a:cs typeface="+mn-lt"/>
              </a:rPr>
              <a:t>, </a:t>
            </a:r>
            <a:r>
              <a:rPr lang="ru-RU" sz="1100" err="1">
                <a:ea typeface="+mn-lt"/>
                <a:cs typeface="+mn-lt"/>
              </a:rPr>
              <a:t>безпеки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тощо</a:t>
            </a:r>
            <a:endParaRPr lang="ru-RU" sz="1100" err="1"/>
          </a:p>
          <a:p>
            <a:pPr marL="0" indent="0">
              <a:lnSpc>
                <a:spcPct val="110000"/>
              </a:lnSpc>
              <a:buClr>
                <a:srgbClr val="262626"/>
              </a:buClr>
              <a:buNone/>
            </a:pPr>
            <a:r>
              <a:rPr lang="ru-RU" sz="1100" i="1">
                <a:ea typeface="+mn-lt"/>
                <a:cs typeface="+mn-lt"/>
              </a:rPr>
              <a:t>Система </a:t>
            </a:r>
            <a:r>
              <a:rPr lang="ru-RU" sz="1100" i="1" err="1">
                <a:ea typeface="+mn-lt"/>
                <a:cs typeface="+mn-lt"/>
              </a:rPr>
              <a:t>управління</a:t>
            </a:r>
            <a:r>
              <a:rPr lang="ru-RU" sz="1100" i="1">
                <a:ea typeface="+mn-lt"/>
                <a:cs typeface="+mn-lt"/>
              </a:rPr>
              <a:t> персоналом </a:t>
            </a:r>
            <a:r>
              <a:rPr lang="ru-RU" sz="1100" i="1" err="1">
                <a:ea typeface="+mn-lt"/>
                <a:cs typeface="+mn-lt"/>
              </a:rPr>
              <a:t>включає</a:t>
            </a:r>
            <a:r>
              <a:rPr lang="ru-RU" sz="1100" i="1">
                <a:ea typeface="+mn-lt"/>
                <a:cs typeface="+mn-lt"/>
              </a:rPr>
              <a:t> низку </a:t>
            </a:r>
            <a:r>
              <a:rPr lang="ru-RU" sz="1100" b="1" i="1" err="1">
                <a:ea typeface="+mn-lt"/>
                <a:cs typeface="+mn-lt"/>
              </a:rPr>
              <a:t>функцій</a:t>
            </a:r>
            <a:r>
              <a:rPr lang="ru-RU" sz="1100" b="1" i="1">
                <a:ea typeface="+mn-lt"/>
                <a:cs typeface="+mn-lt"/>
              </a:rPr>
              <a:t>: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розрахунок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планової</a:t>
            </a:r>
            <a:r>
              <a:rPr lang="ru-RU" sz="1100">
                <a:ea typeface="+mn-lt"/>
                <a:cs typeface="+mn-lt"/>
              </a:rPr>
              <a:t> потреби у </a:t>
            </a:r>
            <a:r>
              <a:rPr lang="ru-RU" sz="1100" err="1">
                <a:ea typeface="+mn-lt"/>
                <a:cs typeface="+mn-lt"/>
              </a:rPr>
              <a:t>певних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категоріях</a:t>
            </a:r>
            <a:r>
              <a:rPr lang="ru-RU" sz="1100">
                <a:ea typeface="+mn-lt"/>
                <a:cs typeface="+mn-lt"/>
              </a:rPr>
              <a:t> персоналу;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пошук</a:t>
            </a:r>
            <a:r>
              <a:rPr lang="ru-RU" sz="1100">
                <a:ea typeface="+mn-lt"/>
                <a:cs typeface="+mn-lt"/>
              </a:rPr>
              <a:t>, </a:t>
            </a:r>
            <a:r>
              <a:rPr lang="ru-RU" sz="1100" err="1">
                <a:ea typeface="+mn-lt"/>
                <a:cs typeface="+mn-lt"/>
              </a:rPr>
              <a:t>відбір</a:t>
            </a:r>
            <a:r>
              <a:rPr lang="ru-RU" sz="1100">
                <a:ea typeface="+mn-lt"/>
                <a:cs typeface="+mn-lt"/>
              </a:rPr>
              <a:t> і </a:t>
            </a:r>
            <a:r>
              <a:rPr lang="ru-RU" sz="1100" err="1">
                <a:ea typeface="+mn-lt"/>
                <a:cs typeface="+mn-lt"/>
              </a:rPr>
              <a:t>набір</a:t>
            </a:r>
            <a:r>
              <a:rPr lang="ru-RU" sz="1100">
                <a:ea typeface="+mn-lt"/>
                <a:cs typeface="+mn-lt"/>
              </a:rPr>
              <a:t> персоналу;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встановлення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рівня</a:t>
            </a:r>
            <a:r>
              <a:rPr lang="ru-RU" sz="1100">
                <a:ea typeface="+mn-lt"/>
                <a:cs typeface="+mn-lt"/>
              </a:rPr>
              <a:t> оплати </a:t>
            </a:r>
            <a:r>
              <a:rPr lang="ru-RU" sz="1100" err="1">
                <a:ea typeface="+mn-lt"/>
                <a:cs typeface="+mn-lt"/>
              </a:rPr>
              <a:t>праці</a:t>
            </a:r>
            <a:r>
              <a:rPr lang="ru-RU" sz="1100">
                <a:ea typeface="+mn-lt"/>
                <a:cs typeface="+mn-lt"/>
              </a:rPr>
              <a:t> та </a:t>
            </a:r>
            <a:r>
              <a:rPr lang="ru-RU" sz="1100" err="1">
                <a:ea typeface="+mn-lt"/>
                <a:cs typeface="+mn-lt"/>
              </a:rPr>
              <a:t>певних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пільг</a:t>
            </a:r>
            <a:r>
              <a:rPr lang="ru-RU" sz="1100">
                <a:ea typeface="+mn-lt"/>
                <a:cs typeface="+mn-lt"/>
              </a:rPr>
              <a:t>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створення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можливостей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адаптації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працівників</a:t>
            </a:r>
            <a:r>
              <a:rPr lang="ru-RU" sz="1100">
                <a:ea typeface="+mn-lt"/>
                <a:cs typeface="+mn-lt"/>
              </a:rPr>
              <a:t> до </a:t>
            </a:r>
            <a:r>
              <a:rPr lang="ru-RU" sz="1100" err="1">
                <a:ea typeface="+mn-lt"/>
                <a:cs typeface="+mn-lt"/>
              </a:rPr>
              <a:t>конкретних</a:t>
            </a:r>
            <a:r>
              <a:rPr lang="ru-RU" sz="1100">
                <a:ea typeface="+mn-lt"/>
                <a:cs typeface="+mn-lt"/>
              </a:rPr>
              <a:t> умов </a:t>
            </a:r>
            <a:r>
              <a:rPr lang="ru-RU" sz="1100" err="1">
                <a:ea typeface="+mn-lt"/>
                <a:cs typeface="+mn-lt"/>
              </a:rPr>
              <a:t>їх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роботи</a:t>
            </a:r>
            <a:r>
              <a:rPr lang="ru-RU" sz="1100">
                <a:ea typeface="+mn-lt"/>
                <a:cs typeface="+mn-lt"/>
              </a:rPr>
              <a:t>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створення</a:t>
            </a:r>
            <a:r>
              <a:rPr lang="ru-RU" sz="1100">
                <a:ea typeface="+mn-lt"/>
                <a:cs typeface="+mn-lt"/>
              </a:rPr>
              <a:t> умов для </a:t>
            </a:r>
            <a:r>
              <a:rPr lang="ru-RU" sz="1100" err="1">
                <a:ea typeface="+mn-lt"/>
                <a:cs typeface="+mn-lt"/>
              </a:rPr>
              <a:t>навчання</a:t>
            </a:r>
            <a:r>
              <a:rPr lang="ru-RU" sz="1100">
                <a:ea typeface="+mn-lt"/>
                <a:cs typeface="+mn-lt"/>
              </a:rPr>
              <a:t> персоналу;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 err="1">
                <a:ea typeface="+mn-lt"/>
                <a:cs typeface="+mn-lt"/>
              </a:rPr>
              <a:t>оцінка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результатів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трудової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діяльності</a:t>
            </a:r>
            <a:r>
              <a:rPr lang="ru-RU" sz="1100">
                <a:ea typeface="+mn-lt"/>
                <a:cs typeface="+mn-lt"/>
              </a:rPr>
              <a:t> і </a:t>
            </a:r>
            <a:r>
              <a:rPr lang="ru-RU" sz="1100" err="1">
                <a:ea typeface="+mn-lt"/>
                <a:cs typeface="+mn-lt"/>
              </a:rPr>
              <a:t>мотивація</a:t>
            </a:r>
            <a:r>
              <a:rPr lang="ru-RU" sz="1100">
                <a:ea typeface="+mn-lt"/>
                <a:cs typeface="+mn-lt"/>
              </a:rPr>
              <a:t> за </a:t>
            </a:r>
            <a:r>
              <a:rPr lang="ru-RU" sz="1100" err="1">
                <a:ea typeface="+mn-lt"/>
                <a:cs typeface="+mn-lt"/>
              </a:rPr>
              <a:t>професійні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успіхи</a:t>
            </a:r>
            <a:r>
              <a:rPr lang="ru-RU" sz="1100">
                <a:ea typeface="+mn-lt"/>
                <a:cs typeface="+mn-lt"/>
              </a:rPr>
              <a:t>;</a:t>
            </a:r>
            <a:endParaRPr lang="ru-RU" sz="1100"/>
          </a:p>
          <a:p>
            <a:pPr>
              <a:lnSpc>
                <a:spcPct val="110000"/>
              </a:lnSpc>
            </a:pPr>
            <a:r>
              <a:rPr lang="ru-RU" sz="1100">
                <a:ea typeface="+mn-lt"/>
                <a:cs typeface="+mn-lt"/>
              </a:rPr>
              <a:t>«</a:t>
            </a:r>
            <a:r>
              <a:rPr lang="ru-RU" sz="1100" err="1">
                <a:ea typeface="+mn-lt"/>
                <a:cs typeface="+mn-lt"/>
              </a:rPr>
              <a:t>просування</a:t>
            </a:r>
            <a:r>
              <a:rPr lang="ru-RU" sz="1100">
                <a:ea typeface="+mn-lt"/>
                <a:cs typeface="+mn-lt"/>
              </a:rPr>
              <a:t>» </a:t>
            </a:r>
            <a:r>
              <a:rPr lang="ru-RU" sz="1100" err="1">
                <a:ea typeface="+mn-lt"/>
                <a:cs typeface="+mn-lt"/>
              </a:rPr>
              <a:t>працівників</a:t>
            </a:r>
            <a:r>
              <a:rPr lang="ru-RU" sz="1100">
                <a:ea typeface="+mn-lt"/>
                <a:cs typeface="+mn-lt"/>
              </a:rPr>
              <a:t> по </a:t>
            </a:r>
            <a:r>
              <a:rPr lang="ru-RU" sz="1100" err="1">
                <a:ea typeface="+mn-lt"/>
                <a:cs typeface="+mn-lt"/>
              </a:rPr>
              <a:t>кар’єрній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драбині</a:t>
            </a:r>
            <a:r>
              <a:rPr lang="ru-RU" sz="1100">
                <a:ea typeface="+mn-lt"/>
                <a:cs typeface="+mn-lt"/>
              </a:rPr>
              <a:t>, </a:t>
            </a:r>
            <a:r>
              <a:rPr lang="ru-RU" sz="1100" err="1">
                <a:ea typeface="+mn-lt"/>
                <a:cs typeface="+mn-lt"/>
              </a:rPr>
              <a:t>пониження</a:t>
            </a:r>
            <a:r>
              <a:rPr lang="ru-RU" sz="1100">
                <a:ea typeface="+mn-lt"/>
                <a:cs typeface="+mn-lt"/>
              </a:rPr>
              <a:t> у посадах, </a:t>
            </a:r>
            <a:r>
              <a:rPr lang="ru-RU" sz="1100" err="1">
                <a:ea typeface="+mn-lt"/>
                <a:cs typeface="+mn-lt"/>
              </a:rPr>
              <a:t>переміщення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або</a:t>
            </a:r>
            <a:r>
              <a:rPr lang="ru-RU" sz="1100">
                <a:ea typeface="+mn-lt"/>
                <a:cs typeface="+mn-lt"/>
              </a:rPr>
              <a:t> </a:t>
            </a:r>
            <a:r>
              <a:rPr lang="ru-RU" sz="1100" err="1">
                <a:ea typeface="+mn-lt"/>
                <a:cs typeface="+mn-lt"/>
              </a:rPr>
              <a:t>звільнення</a:t>
            </a:r>
            <a:r>
              <a:rPr lang="ru-RU" sz="1100">
                <a:ea typeface="+mn-lt"/>
                <a:cs typeface="+mn-lt"/>
              </a:rPr>
              <a:t>.</a:t>
            </a:r>
            <a:endParaRPr lang="ru-RU" sz="110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10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xmlns="" val="222222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Рисунок 4" descr="Изображение выглядит как человек, костюм, о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7177F09-9842-1000-662C-5C1DF900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595" r="30348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9FC35-52EC-85A7-EC2F-E9159A67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30" y="899285"/>
            <a:ext cx="4978965" cy="1718225"/>
          </a:xfrm>
        </p:spPr>
        <p:txBody>
          <a:bodyPr>
            <a:normAutofit/>
          </a:bodyPr>
          <a:lstStyle/>
          <a:p>
            <a:r>
              <a:rPr lang="ru-RU" sz="2900">
                <a:latin typeface="Georgia Pro"/>
              </a:rPr>
              <a:t>4</a:t>
            </a:r>
            <a:r>
              <a:rPr lang="ru-RU" sz="2900" dirty="0">
                <a:latin typeface="Georgia Pro"/>
              </a:rPr>
              <a:t>.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Продуктивність</a:t>
            </a:r>
            <a:r>
              <a:rPr lang="ru-RU" sz="2900" b="1" i="0" dirty="0">
                <a:latin typeface="Georgia Pro"/>
                <a:ea typeface="+mj-lt"/>
                <a:cs typeface="+mj-lt"/>
              </a:rPr>
              <a:t>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праці</a:t>
            </a:r>
            <a:r>
              <a:rPr lang="ru-RU" sz="2900" b="1" i="0" dirty="0">
                <a:latin typeface="Georgia Pro"/>
                <a:ea typeface="+mj-lt"/>
                <a:cs typeface="+mj-lt"/>
              </a:rPr>
              <a:t>,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показники</a:t>
            </a:r>
            <a:r>
              <a:rPr lang="ru-RU" sz="2900" b="1" i="0" dirty="0">
                <a:latin typeface="Georgia Pro"/>
                <a:ea typeface="+mj-lt"/>
                <a:cs typeface="+mj-lt"/>
              </a:rPr>
              <a:t> і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методи</a:t>
            </a:r>
            <a:r>
              <a:rPr lang="ru-RU" sz="2900" b="1" i="0" dirty="0">
                <a:latin typeface="Georgia Pro"/>
                <a:ea typeface="+mj-lt"/>
                <a:cs typeface="+mj-lt"/>
              </a:rPr>
              <a:t>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її</a:t>
            </a:r>
            <a:r>
              <a:rPr lang="ru-RU" sz="2900" b="1" i="0" dirty="0">
                <a:latin typeface="Georgia Pro"/>
                <a:ea typeface="+mj-lt"/>
                <a:cs typeface="+mj-lt"/>
              </a:rPr>
              <a:t> </a:t>
            </a:r>
            <a:r>
              <a:rPr lang="ru-RU" sz="2900" b="1" i="0" dirty="0" err="1">
                <a:latin typeface="Georgia Pro"/>
                <a:ea typeface="+mj-lt"/>
                <a:cs typeface="+mj-lt"/>
              </a:rPr>
              <a:t>вимірювання</a:t>
            </a:r>
            <a:endParaRPr lang="ru-RU" sz="2900" dirty="0" err="1">
              <a:latin typeface="Georgia Pro"/>
            </a:endParaRPr>
          </a:p>
          <a:p>
            <a:endParaRPr lang="ru-RU" sz="29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55E188-7422-781C-6F7B-45CFFF65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808" y="2250030"/>
            <a:ext cx="4878481" cy="38466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ru-RU" sz="1100" b="1" i="1" dirty="0" err="1">
                <a:ea typeface="+mn-lt"/>
                <a:cs typeface="+mn-lt"/>
              </a:rPr>
              <a:t>Продуктивність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праці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dirty="0">
                <a:ea typeface="+mn-lt"/>
                <a:cs typeface="+mn-lt"/>
              </a:rPr>
              <a:t>- </a:t>
            </a:r>
            <a:r>
              <a:rPr lang="ru-RU" sz="1100" i="1" dirty="0" err="1">
                <a:ea typeface="+mn-lt"/>
                <a:cs typeface="+mn-lt"/>
              </a:rPr>
              <a:t>це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показник</a:t>
            </a:r>
            <a:r>
              <a:rPr lang="ru-RU" sz="1100" i="1" dirty="0">
                <a:ea typeface="+mn-lt"/>
                <a:cs typeface="+mn-lt"/>
              </a:rPr>
              <a:t>, </a:t>
            </a:r>
            <a:r>
              <a:rPr lang="ru-RU" sz="1100" i="1" dirty="0" err="1">
                <a:ea typeface="+mn-lt"/>
                <a:cs typeface="+mn-lt"/>
              </a:rPr>
              <a:t>який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характеризує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її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ефективність</a:t>
            </a:r>
            <a:r>
              <a:rPr lang="ru-RU" sz="1100" i="1" dirty="0">
                <a:ea typeface="+mn-lt"/>
                <a:cs typeface="+mn-lt"/>
              </a:rPr>
              <a:t> і </a:t>
            </a:r>
            <a:r>
              <a:rPr lang="ru-RU" sz="1100" i="1" dirty="0" err="1">
                <a:ea typeface="+mn-lt"/>
                <a:cs typeface="+mn-lt"/>
              </a:rPr>
              <a:t>відображає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співвідношення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обсягу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продукції</a:t>
            </a:r>
            <a:r>
              <a:rPr lang="ru-RU" sz="1100" i="1" dirty="0">
                <a:ea typeface="+mn-lt"/>
                <a:cs typeface="+mn-lt"/>
              </a:rPr>
              <a:t> та </a:t>
            </a:r>
            <a:r>
              <a:rPr lang="ru-RU" sz="1100" i="1" dirty="0" err="1">
                <a:ea typeface="+mn-lt"/>
                <a:cs typeface="+mn-lt"/>
              </a:rPr>
              <a:t>кількості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праці</a:t>
            </a:r>
            <a:r>
              <a:rPr lang="ru-RU" sz="1100" i="1" dirty="0">
                <a:ea typeface="+mn-lt"/>
                <a:cs typeface="+mn-lt"/>
              </a:rPr>
              <a:t>, </a:t>
            </a:r>
            <a:r>
              <a:rPr lang="ru-RU" sz="1100" i="1" dirty="0" err="1">
                <a:ea typeface="+mn-lt"/>
                <a:cs typeface="+mn-lt"/>
              </a:rPr>
              <a:t>затраченої</a:t>
            </a:r>
            <a:r>
              <a:rPr lang="ru-RU" sz="1100" i="1" dirty="0">
                <a:ea typeface="+mn-lt"/>
                <a:cs typeface="+mn-lt"/>
              </a:rPr>
              <a:t> на </a:t>
            </a:r>
            <a:r>
              <a:rPr lang="ru-RU" sz="1100" i="1" dirty="0" err="1">
                <a:ea typeface="+mn-lt"/>
                <a:cs typeface="+mn-lt"/>
              </a:rPr>
              <a:t>її</a:t>
            </a:r>
            <a:r>
              <a:rPr lang="ru-RU" sz="1100" i="1" dirty="0">
                <a:ea typeface="+mn-lt"/>
                <a:cs typeface="+mn-lt"/>
              </a:rPr>
              <a:t> </a:t>
            </a:r>
            <a:r>
              <a:rPr lang="ru-RU" sz="1100" i="1" dirty="0" err="1">
                <a:ea typeface="+mn-lt"/>
                <a:cs typeface="+mn-lt"/>
              </a:rPr>
              <a:t>виробництво</a:t>
            </a:r>
            <a:endParaRPr lang="ru-RU" sz="1100" i="1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ru-RU" sz="1100" i="1" dirty="0" err="1"/>
              <a:t>Важливість</a:t>
            </a:r>
            <a:r>
              <a:rPr lang="ru-RU" sz="1100" i="1" dirty="0"/>
              <a:t> </a:t>
            </a:r>
            <a:r>
              <a:rPr lang="ru-RU" sz="1100" i="1" dirty="0" err="1"/>
              <a:t>цього</a:t>
            </a:r>
            <a:r>
              <a:rPr lang="ru-RU" sz="1100" i="1" dirty="0"/>
              <a:t> </a:t>
            </a:r>
            <a:r>
              <a:rPr lang="ru-RU" sz="1100" i="1" dirty="0" err="1"/>
              <a:t>показника</a:t>
            </a:r>
            <a:r>
              <a:rPr lang="ru-RU" sz="1100" i="1" dirty="0"/>
              <a:t> для конкретного </a:t>
            </a:r>
            <a:r>
              <a:rPr lang="ru-RU" sz="1100" i="1" dirty="0" err="1"/>
              <a:t>підприємства</a:t>
            </a:r>
            <a:r>
              <a:rPr lang="ru-RU" sz="1100" i="1" dirty="0"/>
              <a:t> </a:t>
            </a:r>
            <a:r>
              <a:rPr lang="ru-RU" sz="1100" i="1" dirty="0" err="1"/>
              <a:t>полягає</a:t>
            </a:r>
            <a:r>
              <a:rPr lang="ru-RU" sz="1100" i="1" dirty="0"/>
              <a:t> в тому, </a:t>
            </a:r>
            <a:r>
              <a:rPr lang="ru-RU" sz="1100" i="1" dirty="0" err="1"/>
              <a:t>що</a:t>
            </a:r>
            <a:r>
              <a:rPr lang="ru-RU" sz="1100" i="1" dirty="0"/>
              <a:t> </a:t>
            </a:r>
            <a:r>
              <a:rPr lang="ru-RU" sz="1100" i="1" dirty="0" err="1"/>
              <a:t>зростання</a:t>
            </a:r>
            <a:r>
              <a:rPr lang="ru-RU" sz="1100" i="1" dirty="0"/>
              <a:t> </a:t>
            </a:r>
            <a:r>
              <a:rPr lang="ru-RU" sz="1100" i="1" dirty="0" err="1"/>
              <a:t>продуктивності</a:t>
            </a:r>
            <a:r>
              <a:rPr lang="ru-RU" sz="1100" i="1" dirty="0"/>
              <a:t>  </a:t>
            </a:r>
            <a:r>
              <a:rPr lang="ru-RU" sz="1100" i="1" dirty="0" err="1"/>
              <a:t>праці</a:t>
            </a:r>
            <a:r>
              <a:rPr lang="ru-RU" sz="1100" i="1" dirty="0"/>
              <a:t> </a:t>
            </a:r>
            <a:r>
              <a:rPr lang="ru-RU" sz="1100" i="1" dirty="0" err="1"/>
              <a:t>забезпечує</a:t>
            </a:r>
            <a:r>
              <a:rPr lang="ru-RU" sz="1100" i="1" dirty="0"/>
              <a:t> </a:t>
            </a:r>
            <a:r>
              <a:rPr lang="ru-RU" sz="1100" i="1" dirty="0" err="1"/>
              <a:t>збільшення</a:t>
            </a:r>
            <a:r>
              <a:rPr lang="ru-RU" sz="1100" i="1" dirty="0"/>
              <a:t> </a:t>
            </a:r>
            <a:r>
              <a:rPr lang="ru-RU" sz="1100" i="1" dirty="0" err="1"/>
              <a:t>обсягу</a:t>
            </a:r>
            <a:r>
              <a:rPr lang="ru-RU" sz="1100" i="1" dirty="0"/>
              <a:t> </a:t>
            </a:r>
            <a:r>
              <a:rPr lang="ru-RU" sz="1100" i="1" dirty="0" err="1"/>
              <a:t>продукції</a:t>
            </a:r>
            <a:r>
              <a:rPr lang="ru-RU" sz="1100" i="1" dirty="0"/>
              <a:t> без </a:t>
            </a:r>
            <a:r>
              <a:rPr lang="ru-RU" sz="1100" i="1" dirty="0" err="1"/>
              <a:t>збільшення</a:t>
            </a:r>
            <a:r>
              <a:rPr lang="ru-RU" sz="1100" i="1" dirty="0"/>
              <a:t>  </a:t>
            </a:r>
            <a:r>
              <a:rPr lang="ru-RU" sz="1100" i="1" dirty="0" err="1"/>
              <a:t>трудових</a:t>
            </a:r>
            <a:r>
              <a:rPr lang="ru-RU" sz="1100" i="1" dirty="0"/>
              <a:t> затрат.</a:t>
            </a:r>
            <a:endParaRPr lang="ru-RU" sz="1100" dirty="0"/>
          </a:p>
          <a:p>
            <a:pPr marL="0" indent="0">
              <a:lnSpc>
                <a:spcPct val="110000"/>
              </a:lnSpc>
              <a:buClr>
                <a:srgbClr val="262626"/>
              </a:buClr>
              <a:buNone/>
            </a:pPr>
            <a:r>
              <a:rPr lang="ru-RU" sz="1100" b="1" i="1" dirty="0" err="1">
                <a:ea typeface="+mn-lt"/>
                <a:cs typeface="+mn-lt"/>
              </a:rPr>
              <a:t>Методи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визначення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виробітку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можуть</a:t>
            </a:r>
            <a:r>
              <a:rPr lang="ru-RU" sz="1100" dirty="0">
                <a:ea typeface="+mn-lt"/>
                <a:cs typeface="+mn-lt"/>
              </a:rPr>
              <a:t> бути </a:t>
            </a:r>
            <a:r>
              <a:rPr lang="ru-RU" sz="1100" dirty="0" err="1">
                <a:ea typeface="+mn-lt"/>
                <a:cs typeface="+mn-lt"/>
              </a:rPr>
              <a:t>різними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залежно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від</a:t>
            </a:r>
            <a:r>
              <a:rPr lang="ru-RU" sz="1100" dirty="0">
                <a:ea typeface="+mn-lt"/>
                <a:cs typeface="+mn-lt"/>
              </a:rPr>
              <a:t> того, </a:t>
            </a:r>
            <a:r>
              <a:rPr lang="ru-RU" sz="1100" dirty="0" err="1">
                <a:ea typeface="+mn-lt"/>
                <a:cs typeface="+mn-lt"/>
              </a:rPr>
              <a:t>якими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одиницями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вимірюється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обсяг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продукції</a:t>
            </a:r>
            <a:r>
              <a:rPr lang="ru-RU" sz="1100" dirty="0">
                <a:ea typeface="+mn-lt"/>
                <a:cs typeface="+mn-lt"/>
              </a:rPr>
              <a:t> і </a:t>
            </a:r>
            <a:r>
              <a:rPr lang="ru-RU" sz="1100" dirty="0" err="1">
                <a:ea typeface="+mn-lt"/>
                <a:cs typeface="+mn-lt"/>
              </a:rPr>
              <a:t>затрати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праці</a:t>
            </a:r>
            <a:r>
              <a:rPr lang="ru-RU" sz="1100" dirty="0">
                <a:ea typeface="+mn-lt"/>
                <a:cs typeface="+mn-lt"/>
              </a:rPr>
              <a:t>.</a:t>
            </a:r>
            <a:endParaRPr lang="ru-RU" sz="1100" i="1" dirty="0"/>
          </a:p>
          <a:p>
            <a:pPr>
              <a:lnSpc>
                <a:spcPct val="110000"/>
              </a:lnSpc>
            </a:pPr>
            <a:r>
              <a:rPr lang="ru-RU" sz="1100" b="1" i="1" dirty="0" err="1">
                <a:ea typeface="+mn-lt"/>
                <a:cs typeface="+mn-lt"/>
              </a:rPr>
              <a:t>Натуральні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вимірювачі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виробітку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визначаються</a:t>
            </a:r>
            <a:r>
              <a:rPr lang="ru-RU" sz="1100" dirty="0">
                <a:ea typeface="+mn-lt"/>
                <a:cs typeface="+mn-lt"/>
              </a:rPr>
              <a:t> шляхом </a:t>
            </a:r>
            <a:r>
              <a:rPr lang="ru-RU" sz="1100" dirty="0" err="1">
                <a:ea typeface="+mn-lt"/>
                <a:cs typeface="+mn-lt"/>
              </a:rPr>
              <a:t>ділення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обсягу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виробленої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продукції</a:t>
            </a:r>
            <a:r>
              <a:rPr lang="ru-RU" sz="1100" dirty="0">
                <a:ea typeface="+mn-lt"/>
                <a:cs typeface="+mn-lt"/>
              </a:rPr>
              <a:t> у </a:t>
            </a:r>
            <a:r>
              <a:rPr lang="ru-RU" sz="1100" dirty="0" err="1">
                <a:ea typeface="+mn-lt"/>
                <a:cs typeface="+mn-lt"/>
              </a:rPr>
              <a:t>фізичних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одиницях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i="1" dirty="0">
                <a:ea typeface="+mn-lt"/>
                <a:cs typeface="+mn-lt"/>
              </a:rPr>
              <a:t>(N) </a:t>
            </a:r>
            <a:r>
              <a:rPr lang="ru-RU" sz="1100" dirty="0">
                <a:ea typeface="+mn-lt"/>
                <a:cs typeface="+mn-lt"/>
              </a:rPr>
              <a:t>(штуках, метрах, тоннах </a:t>
            </a:r>
            <a:r>
              <a:rPr lang="ru-RU" sz="1100" dirty="0" err="1">
                <a:ea typeface="+mn-lt"/>
                <a:cs typeface="+mn-lt"/>
              </a:rPr>
              <a:t>тощо</a:t>
            </a:r>
            <a:r>
              <a:rPr lang="ru-RU" sz="1100" dirty="0">
                <a:ea typeface="+mn-lt"/>
                <a:cs typeface="+mn-lt"/>
              </a:rPr>
              <a:t>) на </a:t>
            </a:r>
            <a:r>
              <a:rPr lang="ru-RU" sz="1100" dirty="0" err="1">
                <a:ea typeface="+mn-lt"/>
                <a:cs typeface="+mn-lt"/>
              </a:rPr>
              <a:t>кількість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затраченого</a:t>
            </a:r>
            <a:r>
              <a:rPr lang="ru-RU" sz="1100" dirty="0">
                <a:ea typeface="+mn-lt"/>
                <a:cs typeface="+mn-lt"/>
              </a:rPr>
              <a:t> часу в </a:t>
            </a:r>
            <a:r>
              <a:rPr lang="ru-RU" sz="1100" dirty="0" err="1">
                <a:ea typeface="+mn-lt"/>
                <a:cs typeface="+mn-lt"/>
              </a:rPr>
              <a:t>нормо</a:t>
            </a:r>
            <a:r>
              <a:rPr lang="ru-RU" sz="1100" dirty="0">
                <a:ea typeface="+mn-lt"/>
                <a:cs typeface="+mn-lt"/>
              </a:rPr>
              <a:t>-годинах </a:t>
            </a:r>
            <a:r>
              <a:rPr lang="ru-RU" sz="1100" i="1" dirty="0">
                <a:ea typeface="+mn-lt"/>
                <a:cs typeface="+mn-lt"/>
              </a:rPr>
              <a:t>(t):</a:t>
            </a:r>
            <a:endParaRPr lang="ru-RU" sz="1100" dirty="0"/>
          </a:p>
          <a:p>
            <a:pPr marL="0" indent="0" algn="ctr">
              <a:lnSpc>
                <a:spcPct val="110000"/>
              </a:lnSpc>
              <a:buClr>
                <a:srgbClr val="262626"/>
              </a:buClr>
              <a:buNone/>
            </a:pPr>
            <a:r>
              <a:rPr lang="ru-RU" sz="1100" i="1" dirty="0">
                <a:ea typeface="+mn-lt"/>
                <a:cs typeface="+mn-lt"/>
              </a:rPr>
              <a:t>В = N / t, од./год.</a:t>
            </a:r>
            <a:endParaRPr lang="ru-RU" sz="1100" i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100" b="1" i="1" dirty="0" err="1">
                <a:ea typeface="+mn-lt"/>
                <a:cs typeface="+mn-lt"/>
              </a:rPr>
              <a:t>Трудові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вимірювачі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b="1" i="1" dirty="0" err="1">
                <a:ea typeface="+mn-lt"/>
                <a:cs typeface="+mn-lt"/>
              </a:rPr>
              <a:t>виробітку</a:t>
            </a:r>
            <a:r>
              <a:rPr lang="ru-RU" sz="1100" b="1" i="1" dirty="0">
                <a:ea typeface="+mn-lt"/>
                <a:cs typeface="+mn-lt"/>
              </a:rPr>
              <a:t> </a:t>
            </a:r>
            <a:r>
              <a:rPr lang="ru-RU" sz="1100" dirty="0">
                <a:ea typeface="+mn-lt"/>
                <a:cs typeface="+mn-lt"/>
              </a:rPr>
              <a:t>- </a:t>
            </a:r>
            <a:r>
              <a:rPr lang="ru-RU" sz="1100" dirty="0" err="1">
                <a:ea typeface="+mn-lt"/>
                <a:cs typeface="+mn-lt"/>
              </a:rPr>
              <a:t>це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ділення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обсягу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продукції</a:t>
            </a:r>
            <a:r>
              <a:rPr lang="ru-RU" sz="1100" dirty="0">
                <a:ea typeface="+mn-lt"/>
                <a:cs typeface="+mn-lt"/>
              </a:rPr>
              <a:t>, </a:t>
            </a:r>
            <a:r>
              <a:rPr lang="ru-RU" sz="1100" dirty="0" err="1">
                <a:ea typeface="+mn-lt"/>
                <a:cs typeface="+mn-lt"/>
              </a:rPr>
              <a:t>представленого</a:t>
            </a:r>
            <a:r>
              <a:rPr lang="ru-RU" sz="1100" dirty="0">
                <a:ea typeface="+mn-lt"/>
                <a:cs typeface="+mn-lt"/>
              </a:rPr>
              <a:t> у затратах </a:t>
            </a:r>
            <a:r>
              <a:rPr lang="ru-RU" sz="1100" dirty="0" err="1">
                <a:ea typeface="+mn-lt"/>
                <a:cs typeface="+mn-lt"/>
              </a:rPr>
              <a:t>робочого</a:t>
            </a:r>
            <a:r>
              <a:rPr lang="ru-RU" sz="1100" dirty="0">
                <a:ea typeface="+mn-lt"/>
                <a:cs typeface="+mn-lt"/>
              </a:rPr>
              <a:t> часу в </a:t>
            </a:r>
            <a:r>
              <a:rPr lang="ru-RU" sz="1100" dirty="0" err="1">
                <a:ea typeface="+mn-lt"/>
                <a:cs typeface="+mn-lt"/>
              </a:rPr>
              <a:t>нормо</a:t>
            </a:r>
            <a:r>
              <a:rPr lang="ru-RU" sz="1100" dirty="0">
                <a:ea typeface="+mn-lt"/>
                <a:cs typeface="+mn-lt"/>
              </a:rPr>
              <a:t>-годинах </a:t>
            </a:r>
            <a:r>
              <a:rPr lang="ru-RU" sz="1100" i="1" dirty="0">
                <a:ea typeface="+mn-lt"/>
                <a:cs typeface="+mn-lt"/>
              </a:rPr>
              <a:t>(Т), </a:t>
            </a:r>
            <a:r>
              <a:rPr lang="ru-RU" sz="1100" dirty="0">
                <a:ea typeface="+mn-lt"/>
                <a:cs typeface="+mn-lt"/>
              </a:rPr>
              <a:t>на </a:t>
            </a:r>
            <a:r>
              <a:rPr lang="ru-RU" sz="1100" dirty="0" err="1">
                <a:ea typeface="+mn-lt"/>
                <a:cs typeface="+mn-lt"/>
              </a:rPr>
              <a:t>чисельність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dirty="0" err="1">
                <a:ea typeface="+mn-lt"/>
                <a:cs typeface="+mn-lt"/>
              </a:rPr>
              <a:t>робітників</a:t>
            </a:r>
            <a:r>
              <a:rPr lang="ru-RU" sz="1100" dirty="0">
                <a:ea typeface="+mn-lt"/>
                <a:cs typeface="+mn-lt"/>
              </a:rPr>
              <a:t> </a:t>
            </a:r>
            <a:r>
              <a:rPr lang="ru-RU" sz="1100" i="1" dirty="0">
                <a:ea typeface="+mn-lt"/>
                <a:cs typeface="+mn-lt"/>
              </a:rPr>
              <a:t>(</a:t>
            </a:r>
            <a:r>
              <a:rPr lang="ru-RU" sz="1100" i="1" dirty="0" err="1">
                <a:ea typeface="+mn-lt"/>
                <a:cs typeface="+mn-lt"/>
              </a:rPr>
              <a:t>Ч</a:t>
            </a:r>
            <a:r>
              <a:rPr lang="ru-RU" sz="1100" i="1" baseline="-25000" dirty="0" err="1">
                <a:ea typeface="+mn-lt"/>
                <a:cs typeface="+mn-lt"/>
              </a:rPr>
              <a:t>р</a:t>
            </a:r>
            <a:r>
              <a:rPr lang="ru-RU" sz="1100" i="1" dirty="0">
                <a:ea typeface="+mn-lt"/>
                <a:cs typeface="+mn-lt"/>
              </a:rPr>
              <a:t>)</a:t>
            </a:r>
            <a:r>
              <a:rPr lang="ru-RU" sz="1100" dirty="0">
                <a:ea typeface="+mn-lt"/>
                <a:cs typeface="+mn-lt"/>
              </a:rPr>
              <a:t>:</a:t>
            </a:r>
            <a:endParaRPr lang="ru-RU" sz="1100" dirty="0"/>
          </a:p>
          <a:p>
            <a:pPr algn="ctr">
              <a:lnSpc>
                <a:spcPct val="110000"/>
              </a:lnSpc>
              <a:buNone/>
            </a:pPr>
            <a:r>
              <a:rPr lang="ru-RU" sz="1100" i="1" dirty="0">
                <a:ea typeface="+mn-lt"/>
                <a:cs typeface="+mn-lt"/>
              </a:rPr>
              <a:t>В = Т / </a:t>
            </a:r>
            <a:r>
              <a:rPr lang="ru-RU" sz="1100" i="1" dirty="0" err="1">
                <a:ea typeface="+mn-lt"/>
                <a:cs typeface="+mn-lt"/>
              </a:rPr>
              <a:t>Ч</a:t>
            </a:r>
            <a:r>
              <a:rPr lang="ru-RU" sz="1100" i="1" baseline="-25000" dirty="0" err="1">
                <a:ea typeface="+mn-lt"/>
                <a:cs typeface="+mn-lt"/>
              </a:rPr>
              <a:t>р</a:t>
            </a:r>
            <a:r>
              <a:rPr lang="ru-RU" sz="1100" i="1" dirty="0">
                <a:ea typeface="+mn-lt"/>
                <a:cs typeface="+mn-lt"/>
              </a:rPr>
              <a:t> , год./</a:t>
            </a:r>
            <a:r>
              <a:rPr lang="ru-RU" sz="1100" i="1" dirty="0" err="1">
                <a:ea typeface="+mn-lt"/>
                <a:cs typeface="+mn-lt"/>
              </a:rPr>
              <a:t>чол</a:t>
            </a:r>
            <a:r>
              <a:rPr lang="ru-RU" sz="1100" i="1" dirty="0">
                <a:ea typeface="+mn-lt"/>
                <a:cs typeface="+mn-lt"/>
              </a:rPr>
              <a:t>.</a:t>
            </a:r>
            <a:endParaRPr lang="ru-RU" sz="1100" dirty="0"/>
          </a:p>
          <a:p>
            <a:pPr>
              <a:lnSpc>
                <a:spcPct val="110000"/>
              </a:lnSpc>
              <a:buNone/>
            </a:pPr>
            <a:endParaRPr lang="ru-RU" sz="900" i="1"/>
          </a:p>
          <a:p>
            <a:pPr marL="0" indent="0">
              <a:lnSpc>
                <a:spcPct val="110000"/>
              </a:lnSpc>
              <a:buClr>
                <a:srgbClr val="000000">
                  <a:lumMod val="85000"/>
                  <a:lumOff val="15000"/>
                </a:srgbClr>
              </a:buClr>
              <a:buNone/>
            </a:pPr>
            <a:endParaRPr lang="ru-RU" sz="900" i="1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900" i="1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900" i="1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xmlns="" val="3892613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EB7F4E"/>
      </a:accent1>
      <a:accent2>
        <a:srgbClr val="EE6E7B"/>
      </a:accent2>
      <a:accent3>
        <a:srgbClr val="C59D32"/>
      </a:accent3>
      <a:accent4>
        <a:srgbClr val="30BA5F"/>
      </a:accent4>
      <a:accent5>
        <a:srgbClr val="35B697"/>
      </a:accent5>
      <a:accent6>
        <a:srgbClr val="28B1CE"/>
      </a:accent6>
      <a:hlink>
        <a:srgbClr val="5E899D"/>
      </a:hlink>
      <a:folHlink>
        <a:srgbClr val="7F7F7F"/>
      </a:folHlink>
    </a:clrScheme>
    <a:fontScheme name="Savon">
      <a:majorFont>
        <a:latin typeface="Georgia Pro Cond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Произвольный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SavonVTI</vt:lpstr>
      <vt:lpstr>Тема 8:  ПЕРСОНАЛ ПІДПРИЄМСТВА, ПРОДУКТИВНІСТЬ І ОПЛАТА ПРАЦІ</vt:lpstr>
      <vt:lpstr>План</vt:lpstr>
      <vt:lpstr>1. Персонал підприємства, його склад </vt:lpstr>
      <vt:lpstr>Важливою є класифікація персоналу за професіями, спеціальностями і кваліфікацією. </vt:lpstr>
      <vt:lpstr>Залежно від виконуваних функцій персонал підприємства поділяється на чотири категорії: робітники, службовці, спеціалісти, керівники. </vt:lpstr>
      <vt:lpstr>2. Структура персоналу підприємства, чинники, що впливають на неї </vt:lpstr>
      <vt:lpstr>3. Управління персоналом підприємства </vt:lpstr>
      <vt:lpstr>Персонал підприємства потребує створення системи управління ним, тобто системи планування, організації, керівництва і контролю.</vt:lpstr>
      <vt:lpstr>4. Продуктивність праці, показники і методи її вимірювання </vt:lpstr>
      <vt:lpstr>5. Організація і нормування праці на підприємстві</vt:lpstr>
      <vt:lpstr>Норми праці</vt:lpstr>
      <vt:lpstr>6. Мотивація як процес симулювання працівників, її моделі і методи</vt:lpstr>
      <vt:lpstr>Функції заробітної плати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252</cp:revision>
  <dcterms:created xsi:type="dcterms:W3CDTF">2022-11-09T12:08:06Z</dcterms:created>
  <dcterms:modified xsi:type="dcterms:W3CDTF">2023-08-17T07:05:47Z</dcterms:modified>
</cp:coreProperties>
</file>