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684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5140842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510358"/>
            <a:ext cx="45720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510358"/>
            <a:ext cx="27432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3257550"/>
            <a:ext cx="7772400" cy="1481328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125980"/>
            <a:ext cx="7772400" cy="113157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3785546"/>
            <a:ext cx="73152" cy="126873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3597614"/>
            <a:ext cx="73152" cy="17145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3478264"/>
            <a:ext cx="73152" cy="10287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3406919"/>
            <a:ext cx="73152" cy="548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981200" cy="4388644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05980"/>
            <a:ext cx="58674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805416"/>
            <a:ext cx="4322136" cy="4343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496149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976478" y="964110"/>
            <a:ext cx="30861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3200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3200400"/>
            <a:ext cx="3200400" cy="8572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3200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4" y="3184923"/>
            <a:ext cx="2090737" cy="195857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3200400"/>
            <a:ext cx="16002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028700"/>
            <a:ext cx="3200400" cy="21717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314450"/>
            <a:ext cx="3200400" cy="18859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3200400"/>
            <a:ext cx="49530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3200400"/>
            <a:ext cx="53340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1828800"/>
            <a:ext cx="5638800" cy="1371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1600200"/>
            <a:ext cx="5638800" cy="1600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3200400"/>
            <a:ext cx="13716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013754"/>
            <a:ext cx="5718048" cy="733115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301698"/>
            <a:ext cx="8503920" cy="66469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384048"/>
            <a:ext cx="8156448" cy="58293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510358"/>
            <a:ext cx="27432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510358"/>
            <a:ext cx="27432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510358"/>
            <a:ext cx="36576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4048"/>
            <a:ext cx="8229600" cy="6858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327876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327876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301699"/>
            <a:ext cx="8867080" cy="66469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384048"/>
            <a:ext cx="7772400" cy="6858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57312"/>
            <a:ext cx="4040188" cy="47982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1357312"/>
            <a:ext cx="4041775" cy="47982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844278"/>
            <a:ext cx="4040188" cy="29695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844278"/>
            <a:ext cx="4041775" cy="29695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510358"/>
            <a:ext cx="45720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510358"/>
            <a:ext cx="27432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510358"/>
            <a:ext cx="27432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510358"/>
            <a:ext cx="27432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510358"/>
            <a:ext cx="36576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84048"/>
            <a:ext cx="7772400" cy="6858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04787"/>
            <a:ext cx="8229600" cy="871538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076325"/>
            <a:ext cx="2514600" cy="3429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076325"/>
            <a:ext cx="5486400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408528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413771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31177" y="898342"/>
            <a:ext cx="99572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330939"/>
            <a:ext cx="6858000" cy="526312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420336"/>
            <a:ext cx="8778240" cy="372010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862608"/>
            <a:ext cx="6858000" cy="51435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83577" y="1012642"/>
            <a:ext cx="99572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36684" y="1090014"/>
            <a:ext cx="99572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41625"/>
            <a:ext cx="2133600" cy="273844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41625"/>
            <a:ext cx="5562600" cy="273844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41625"/>
            <a:ext cx="457200" cy="273844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5140842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3785546"/>
            <a:ext cx="73152" cy="126873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3597614"/>
            <a:ext cx="73152" cy="17145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3478264"/>
            <a:ext cx="73152" cy="10287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3406919"/>
            <a:ext cx="73152" cy="548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510358"/>
            <a:ext cx="45720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510358"/>
            <a:ext cx="27432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510358"/>
            <a:ext cx="9144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510358"/>
            <a:ext cx="9144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384048"/>
            <a:ext cx="7772400" cy="6858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337670"/>
            <a:ext cx="7772400" cy="3429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4812507"/>
            <a:ext cx="556260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4812507"/>
            <a:ext cx="4572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ЛЕКЦІЯ 5. АДМІНІСТРАТИВНІ ПОСЛУГИ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План лекційного заняття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785800"/>
            <a:ext cx="7929618" cy="3429000"/>
          </a:xfrm>
        </p:spPr>
        <p:txBody>
          <a:bodyPr/>
          <a:lstStyle/>
          <a:p>
            <a:r>
              <a:rPr lang="uk-UA" dirty="0" smtClean="0"/>
              <a:t>1.Поняття ознаки та види адміністративних послуг.</a:t>
            </a:r>
            <a:endParaRPr lang="ru-RU" dirty="0" smtClean="0"/>
          </a:p>
          <a:p>
            <a:r>
              <a:rPr lang="uk-UA" dirty="0" smtClean="0"/>
              <a:t>2.Суб’єкти відносин щодо надання адміністративних послуг.</a:t>
            </a:r>
            <a:endParaRPr lang="ru-RU" dirty="0" smtClean="0"/>
          </a:p>
          <a:p>
            <a:r>
              <a:rPr lang="uk-UA" dirty="0" smtClean="0"/>
              <a:t>3.Порядок надання адміністративних послуг.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6"/>
            <a:ext cx="8643998" cy="685800"/>
          </a:xfrm>
        </p:spPr>
        <p:txBody>
          <a:bodyPr/>
          <a:lstStyle/>
          <a:p>
            <a:pPr algn="ctr"/>
            <a:r>
              <a:rPr lang="uk-UA" sz="2800" dirty="0" smtClean="0"/>
              <a:t>1.Поняття ознаки та види адміністративних послуг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357304"/>
            <a:ext cx="3967162" cy="3394472"/>
          </a:xfrm>
        </p:spPr>
        <p:txBody>
          <a:bodyPr>
            <a:normAutofit/>
          </a:bodyPr>
          <a:lstStyle/>
          <a:p>
            <a:pPr algn="just"/>
            <a:r>
              <a:rPr lang="ru-RU" sz="2000" dirty="0" err="1" smtClean="0"/>
              <a:t>Адміністративні</a:t>
            </a:r>
            <a:r>
              <a:rPr lang="ru-RU" sz="2000" dirty="0" smtClean="0"/>
              <a:t> </a:t>
            </a:r>
            <a:r>
              <a:rPr lang="ru-RU" sz="2000" dirty="0" err="1" smtClean="0"/>
              <a:t>послуги</a:t>
            </a:r>
            <a:r>
              <a:rPr lang="ru-RU" sz="2000" dirty="0" smtClean="0"/>
              <a:t>  -  це </a:t>
            </a:r>
            <a:r>
              <a:rPr lang="ru-RU" sz="2000" dirty="0" err="1" smtClean="0"/>
              <a:t>основний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елемент</a:t>
            </a:r>
            <a:r>
              <a:rPr lang="ru-RU" sz="2000" dirty="0" smtClean="0"/>
              <a:t> </a:t>
            </a:r>
            <a:r>
              <a:rPr lang="ru-RU" sz="2000" dirty="0" err="1" smtClean="0"/>
              <a:t>взаємовідносин</a:t>
            </a:r>
            <a:r>
              <a:rPr lang="ru-RU" sz="2000" dirty="0" smtClean="0"/>
              <a:t> </a:t>
            </a:r>
            <a:r>
              <a:rPr lang="ru-RU" sz="2000" dirty="0" err="1" smtClean="0"/>
              <a:t>держави</a:t>
            </a:r>
            <a:r>
              <a:rPr lang="ru-RU" sz="2000" dirty="0" smtClean="0"/>
              <a:t> з </a:t>
            </a:r>
            <a:r>
              <a:rPr lang="ru-RU" sz="2000" dirty="0" err="1" smtClean="0"/>
              <a:t>людиною</a:t>
            </a:r>
            <a:r>
              <a:rPr lang="ru-RU" sz="2000" dirty="0" smtClean="0"/>
              <a:t>. Ними </a:t>
            </a:r>
            <a:r>
              <a:rPr lang="ru-RU" sz="2000" dirty="0" err="1" smtClean="0"/>
              <a:t>слід</a:t>
            </a:r>
            <a:r>
              <a:rPr lang="ru-RU" sz="2000" dirty="0" smtClean="0"/>
              <a:t> </a:t>
            </a:r>
            <a:r>
              <a:rPr lang="ru-RU" sz="2000" dirty="0" err="1" smtClean="0"/>
              <a:t>розуміти</a:t>
            </a:r>
            <a:r>
              <a:rPr lang="ru-RU" sz="2000" dirty="0" smtClean="0"/>
              <a:t> </a:t>
            </a:r>
            <a:r>
              <a:rPr lang="ru-RU" sz="2000" dirty="0" err="1" smtClean="0"/>
              <a:t>численні</a:t>
            </a:r>
            <a:r>
              <a:rPr lang="ru-RU" sz="2000" dirty="0" smtClean="0"/>
              <a:t> </a:t>
            </a:r>
            <a:r>
              <a:rPr lang="ru-RU" sz="2000" dirty="0" err="1" smtClean="0"/>
              <a:t>обов’язки</a:t>
            </a:r>
            <a:r>
              <a:rPr lang="ru-RU" sz="2000" dirty="0" smtClean="0"/>
              <a:t> </a:t>
            </a:r>
            <a:r>
              <a:rPr lang="ru-RU" sz="2000" dirty="0" err="1" smtClean="0"/>
              <a:t>державних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органів</a:t>
            </a:r>
            <a:r>
              <a:rPr lang="ru-RU" sz="2000" dirty="0" smtClean="0"/>
              <a:t> щодо </a:t>
            </a:r>
            <a:r>
              <a:rPr lang="ru-RU" sz="2000" dirty="0" err="1" smtClean="0"/>
              <a:t>виконання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різного</a:t>
            </a:r>
            <a:r>
              <a:rPr lang="ru-RU" sz="2000" dirty="0" smtClean="0"/>
              <a:t> роду </a:t>
            </a:r>
            <a:r>
              <a:rPr lang="ru-RU" sz="2000" dirty="0" err="1" smtClean="0"/>
              <a:t>дозвільно-реєстраційних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дій</a:t>
            </a:r>
            <a:r>
              <a:rPr lang="ru-RU" sz="2000" dirty="0" smtClean="0"/>
              <a:t> за </a:t>
            </a:r>
            <a:r>
              <a:rPr lang="ru-RU" sz="2000" dirty="0" err="1" smtClean="0"/>
              <a:t>відповідними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зверненнями</a:t>
            </a:r>
            <a:r>
              <a:rPr lang="ru-RU" sz="2000" dirty="0" smtClean="0"/>
              <a:t> </a:t>
            </a:r>
            <a:r>
              <a:rPr lang="ru-RU" sz="2000" dirty="0" err="1" smtClean="0"/>
              <a:t>фізичних</a:t>
            </a:r>
            <a:r>
              <a:rPr lang="ru-RU" sz="2000" dirty="0" smtClean="0"/>
              <a:t> і </a:t>
            </a:r>
            <a:r>
              <a:rPr lang="ru-RU" sz="2000" dirty="0" err="1" smtClean="0"/>
              <a:t>юридичних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осіб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5" name="Содержимое 4" descr="cnap_3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86314" y="1785932"/>
            <a:ext cx="4038600" cy="22717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571486"/>
            <a:ext cx="4500594" cy="4143404"/>
          </a:xfrm>
        </p:spPr>
        <p:txBody>
          <a:bodyPr>
            <a:normAutofit fontScale="55000" lnSpcReduction="20000"/>
          </a:bodyPr>
          <a:lstStyle/>
          <a:p>
            <a:r>
              <a:rPr lang="ru-RU" dirty="0" err="1" smtClean="0"/>
              <a:t>Відповідно</a:t>
            </a:r>
            <a:r>
              <a:rPr lang="ru-RU" dirty="0" smtClean="0"/>
              <a:t> до ст. 5 Закону «Про </a:t>
            </a:r>
            <a:r>
              <a:rPr lang="ru-RU" dirty="0" err="1" smtClean="0"/>
              <a:t>адміністративні</a:t>
            </a:r>
            <a:r>
              <a:rPr lang="ru-RU" dirty="0" smtClean="0"/>
              <a:t> </a:t>
            </a:r>
            <a:r>
              <a:rPr lang="ru-RU" dirty="0" err="1" smtClean="0"/>
              <a:t>послуги</a:t>
            </a:r>
            <a:r>
              <a:rPr lang="ru-RU" dirty="0" smtClean="0"/>
              <a:t>» </a:t>
            </a:r>
            <a:r>
              <a:rPr lang="ru-RU" dirty="0" err="1" smtClean="0"/>
              <a:t>виключно</a:t>
            </a:r>
            <a:r>
              <a:rPr lang="ru-RU" dirty="0" smtClean="0"/>
              <a:t> законами,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регулюють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суспільні</a:t>
            </a:r>
            <a:r>
              <a:rPr lang="ru-RU" dirty="0" smtClean="0"/>
              <a:t> </a:t>
            </a:r>
            <a:r>
              <a:rPr lang="ru-RU" dirty="0" err="1" smtClean="0"/>
              <a:t>відносини</a:t>
            </a:r>
            <a:r>
              <a:rPr lang="ru-RU" dirty="0" smtClean="0"/>
              <a:t> щодо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адміністративних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, </a:t>
            </a:r>
            <a:r>
              <a:rPr lang="ru-RU" dirty="0" err="1" smtClean="0"/>
              <a:t>установлюються</a:t>
            </a:r>
            <a:r>
              <a:rPr lang="ru-RU" dirty="0" smtClean="0"/>
              <a:t>:</a:t>
            </a:r>
          </a:p>
          <a:p>
            <a:r>
              <a:rPr lang="ru-RU" dirty="0" smtClean="0"/>
              <a:t>·  </a:t>
            </a:r>
            <a:r>
              <a:rPr lang="ru-RU" dirty="0" err="1" smtClean="0"/>
              <a:t>підстави</a:t>
            </a:r>
            <a:r>
              <a:rPr lang="ru-RU" dirty="0" smtClean="0"/>
              <a:t> для </a:t>
            </a:r>
            <a:r>
              <a:rPr lang="ru-RU" dirty="0" err="1" smtClean="0"/>
              <a:t>одержання</a:t>
            </a:r>
            <a:r>
              <a:rPr lang="ru-RU" dirty="0" smtClean="0"/>
              <a:t> </a:t>
            </a:r>
            <a:r>
              <a:rPr lang="ru-RU" dirty="0" err="1" smtClean="0"/>
              <a:t>адміністративної</a:t>
            </a:r>
            <a:r>
              <a:rPr lang="ru-RU" dirty="0" smtClean="0"/>
              <a:t> </a:t>
            </a:r>
            <a:r>
              <a:rPr lang="ru-RU" dirty="0" err="1" smtClean="0"/>
              <a:t>послуги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·  </a:t>
            </a:r>
            <a:r>
              <a:rPr lang="ru-RU" dirty="0" err="1" smtClean="0"/>
              <a:t>суб’єкт</a:t>
            </a:r>
            <a:r>
              <a:rPr lang="ru-RU" dirty="0" smtClean="0"/>
              <a:t> </a:t>
            </a:r>
            <a:r>
              <a:rPr lang="ru-RU" dirty="0" err="1" smtClean="0"/>
              <a:t>надання</a:t>
            </a:r>
            <a:r>
              <a:rPr lang="ru-RU" dirty="0" smtClean="0"/>
              <a:t>  </a:t>
            </a:r>
            <a:r>
              <a:rPr lang="ru-RU" dirty="0" err="1" smtClean="0"/>
              <a:t>адміністративної</a:t>
            </a:r>
            <a:r>
              <a:rPr lang="ru-RU" dirty="0" smtClean="0"/>
              <a:t> </a:t>
            </a:r>
            <a:r>
              <a:rPr lang="ru-RU" dirty="0" err="1" smtClean="0"/>
              <a:t>послуги</a:t>
            </a:r>
            <a:r>
              <a:rPr lang="ru-RU" dirty="0" smtClean="0"/>
              <a:t> та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повноваження</a:t>
            </a:r>
            <a:r>
              <a:rPr lang="ru-RU" dirty="0" smtClean="0"/>
              <a:t> щодо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адміністративної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послуги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·  </a:t>
            </a:r>
            <a:r>
              <a:rPr lang="ru-RU" dirty="0" err="1" smtClean="0"/>
              <a:t>перелік</a:t>
            </a:r>
            <a:r>
              <a:rPr lang="ru-RU" dirty="0" smtClean="0"/>
              <a:t> і </a:t>
            </a:r>
            <a:r>
              <a:rPr lang="ru-RU" dirty="0" err="1" smtClean="0"/>
              <a:t>вимоги</a:t>
            </a:r>
            <a:r>
              <a:rPr lang="ru-RU" dirty="0" smtClean="0"/>
              <a:t> до </a:t>
            </a:r>
            <a:r>
              <a:rPr lang="ru-RU" dirty="0" err="1" smtClean="0"/>
              <a:t>документів</a:t>
            </a:r>
            <a:r>
              <a:rPr lang="ru-RU" dirty="0" smtClean="0"/>
              <a:t>, </a:t>
            </a:r>
            <a:r>
              <a:rPr lang="ru-RU" dirty="0" err="1" smtClean="0"/>
              <a:t>потрібних</a:t>
            </a:r>
            <a:r>
              <a:rPr lang="ru-RU" dirty="0" smtClean="0"/>
              <a:t> для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адміністративної</a:t>
            </a:r>
            <a:r>
              <a:rPr lang="ru-RU" dirty="0" smtClean="0"/>
              <a:t> </a:t>
            </a:r>
            <a:r>
              <a:rPr lang="ru-RU" dirty="0" err="1" smtClean="0"/>
              <a:t>послуги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·  </a:t>
            </a:r>
            <a:r>
              <a:rPr lang="ru-RU" dirty="0" err="1" smtClean="0"/>
              <a:t>платність</a:t>
            </a:r>
            <a:r>
              <a:rPr lang="ru-RU" dirty="0" smtClean="0"/>
              <a:t> або </a:t>
            </a:r>
            <a:r>
              <a:rPr lang="ru-RU" dirty="0" err="1" smtClean="0"/>
              <a:t>послуги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·  </a:t>
            </a:r>
            <a:r>
              <a:rPr lang="ru-RU" dirty="0" err="1" smtClean="0"/>
              <a:t>граничний</a:t>
            </a:r>
            <a:r>
              <a:rPr lang="ru-RU" dirty="0" smtClean="0"/>
              <a:t> строк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адміністративної</a:t>
            </a:r>
            <a:r>
              <a:rPr lang="ru-RU" dirty="0" smtClean="0"/>
              <a:t> </a:t>
            </a:r>
            <a:r>
              <a:rPr lang="ru-RU" dirty="0" err="1" smtClean="0"/>
              <a:t>послуги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·  </a:t>
            </a:r>
            <a:r>
              <a:rPr lang="ru-RU" dirty="0" err="1" smtClean="0"/>
              <a:t>перелік</a:t>
            </a:r>
            <a:r>
              <a:rPr lang="ru-RU" dirty="0" smtClean="0"/>
              <a:t> </a:t>
            </a:r>
            <a:r>
              <a:rPr lang="ru-RU" dirty="0" err="1" smtClean="0"/>
              <a:t>підстав</a:t>
            </a:r>
            <a:r>
              <a:rPr lang="ru-RU" dirty="0" smtClean="0"/>
              <a:t> для </a:t>
            </a:r>
            <a:r>
              <a:rPr lang="ru-RU" dirty="0" err="1" smtClean="0"/>
              <a:t>відмови</a:t>
            </a:r>
            <a:r>
              <a:rPr lang="ru-RU" dirty="0" smtClean="0"/>
              <a:t> в </a:t>
            </a:r>
            <a:r>
              <a:rPr lang="ru-RU" dirty="0" err="1" smtClean="0"/>
              <a:t>наданні</a:t>
            </a:r>
            <a:r>
              <a:rPr lang="ru-RU" dirty="0" smtClean="0"/>
              <a:t> </a:t>
            </a:r>
            <a:r>
              <a:rPr lang="ru-RU" dirty="0" err="1" smtClean="0"/>
              <a:t>адміністративної</a:t>
            </a:r>
            <a:r>
              <a:rPr lang="ru-RU" dirty="0" smtClean="0"/>
              <a:t> </a:t>
            </a:r>
            <a:r>
              <a:rPr lang="ru-RU" dirty="0" err="1" smtClean="0"/>
              <a:t>послуги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l_photo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57752" y="1214428"/>
            <a:ext cx="4038600" cy="24770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85734"/>
            <a:ext cx="7972452" cy="4480936"/>
          </a:xfrm>
        </p:spPr>
        <p:txBody>
          <a:bodyPr>
            <a:noAutofit/>
          </a:bodyPr>
          <a:lstStyle/>
          <a:p>
            <a:pPr algn="just"/>
            <a:r>
              <a:rPr lang="ru-RU" sz="1300" dirty="0" err="1" smtClean="0"/>
              <a:t>Адміністративні</a:t>
            </a:r>
            <a:r>
              <a:rPr lang="ru-RU" sz="1300" dirty="0" smtClean="0"/>
              <a:t> </a:t>
            </a:r>
            <a:r>
              <a:rPr lang="ru-RU" sz="1300" dirty="0" err="1" smtClean="0"/>
              <a:t>послуги</a:t>
            </a:r>
            <a:r>
              <a:rPr lang="ru-RU" sz="1300" dirty="0" smtClean="0"/>
              <a:t> можна </a:t>
            </a:r>
            <a:r>
              <a:rPr lang="ru-RU" sz="1300" dirty="0" err="1" smtClean="0"/>
              <a:t>класифікувати</a:t>
            </a:r>
            <a:r>
              <a:rPr lang="ru-RU" sz="1300" dirty="0" smtClean="0"/>
              <a:t> за такими </a:t>
            </a:r>
            <a:r>
              <a:rPr lang="ru-RU" sz="1300" dirty="0" err="1" smtClean="0"/>
              <a:t>критеріями</a:t>
            </a:r>
            <a:r>
              <a:rPr lang="ru-RU" sz="1300" dirty="0" smtClean="0"/>
              <a:t>:</a:t>
            </a:r>
          </a:p>
          <a:p>
            <a:pPr algn="just"/>
            <a:r>
              <a:rPr lang="ru-RU" sz="1300" dirty="0" smtClean="0"/>
              <a:t>·  за </a:t>
            </a:r>
            <a:r>
              <a:rPr lang="ru-RU" sz="1300" dirty="0" err="1" smtClean="0"/>
              <a:t>критерієм</a:t>
            </a:r>
            <a:r>
              <a:rPr lang="ru-RU" sz="1300" dirty="0" smtClean="0"/>
              <a:t> </a:t>
            </a:r>
            <a:r>
              <a:rPr lang="ru-RU" sz="1300" dirty="0" err="1" smtClean="0"/>
              <a:t>платності</a:t>
            </a:r>
            <a:r>
              <a:rPr lang="ru-RU" sz="1300" dirty="0" smtClean="0"/>
              <a:t> - </a:t>
            </a:r>
            <a:r>
              <a:rPr lang="ru-RU" sz="1300" dirty="0" err="1" smtClean="0"/>
              <a:t>платні</a:t>
            </a:r>
            <a:r>
              <a:rPr lang="ru-RU" sz="1300" dirty="0" smtClean="0"/>
              <a:t> та </a:t>
            </a:r>
            <a:r>
              <a:rPr lang="ru-RU" sz="1300" dirty="0" err="1" smtClean="0"/>
              <a:t>безоплатні</a:t>
            </a:r>
            <a:r>
              <a:rPr lang="ru-RU" sz="1300" dirty="0" smtClean="0"/>
              <a:t>;</a:t>
            </a:r>
          </a:p>
          <a:p>
            <a:pPr algn="just"/>
            <a:r>
              <a:rPr lang="ru-RU" sz="1300" dirty="0" smtClean="0"/>
              <a:t>·  за </a:t>
            </a:r>
            <a:r>
              <a:rPr lang="ru-RU" sz="1300" dirty="0" err="1" smtClean="0"/>
              <a:t>джерелом</a:t>
            </a:r>
            <a:r>
              <a:rPr lang="ru-RU" sz="1300" dirty="0" smtClean="0"/>
              <a:t> </a:t>
            </a:r>
            <a:r>
              <a:rPr lang="ru-RU" sz="1300" dirty="0" err="1" smtClean="0"/>
              <a:t>фінансування</a:t>
            </a:r>
            <a:r>
              <a:rPr lang="ru-RU" sz="1300" dirty="0" smtClean="0"/>
              <a:t> -  </a:t>
            </a:r>
            <a:r>
              <a:rPr lang="ru-RU" sz="1300" dirty="0" err="1" smtClean="0"/>
              <a:t>послуги</a:t>
            </a:r>
            <a:r>
              <a:rPr lang="ru-RU" sz="1300" dirty="0" smtClean="0"/>
              <a:t>, що </a:t>
            </a:r>
            <a:r>
              <a:rPr lang="ru-RU" sz="1300" dirty="0" err="1" smtClean="0"/>
              <a:t>фінансуються</a:t>
            </a:r>
            <a:r>
              <a:rPr lang="ru-RU" sz="1300" dirty="0" smtClean="0"/>
              <a:t> за </a:t>
            </a:r>
            <a:r>
              <a:rPr lang="ru-RU" sz="1300" dirty="0" err="1" smtClean="0"/>
              <a:t>рахунок</a:t>
            </a:r>
            <a:r>
              <a:rPr lang="ru-RU" sz="1300" dirty="0" smtClean="0"/>
              <a:t> </a:t>
            </a:r>
            <a:r>
              <a:rPr lang="ru-RU" sz="1300" dirty="0" err="1" smtClean="0"/>
              <a:t>коштів</a:t>
            </a:r>
            <a:r>
              <a:rPr lang="ru-RU" sz="1300" dirty="0" smtClean="0"/>
              <a:t> державного бюджету, та </a:t>
            </a:r>
            <a:r>
              <a:rPr lang="ru-RU" sz="1300" dirty="0" err="1" smtClean="0"/>
              <a:t>послуги</a:t>
            </a:r>
            <a:r>
              <a:rPr lang="ru-RU" sz="1300" dirty="0" smtClean="0"/>
              <a:t>, що </a:t>
            </a:r>
            <a:r>
              <a:rPr lang="ru-RU" sz="1300" dirty="0" err="1" smtClean="0"/>
              <a:t>фінансуються</a:t>
            </a:r>
            <a:r>
              <a:rPr lang="ru-RU" sz="1300" dirty="0" smtClean="0"/>
              <a:t> за </a:t>
            </a:r>
            <a:r>
              <a:rPr lang="ru-RU" sz="1300" dirty="0" err="1" smtClean="0"/>
              <a:t>рахунок</a:t>
            </a:r>
            <a:r>
              <a:rPr lang="ru-RU" sz="1300" dirty="0" smtClean="0"/>
              <a:t> </a:t>
            </a:r>
            <a:r>
              <a:rPr lang="ru-RU" sz="1300" dirty="0" err="1" smtClean="0"/>
              <a:t>коштів</a:t>
            </a:r>
            <a:r>
              <a:rPr lang="ru-RU" sz="1300" dirty="0" smtClean="0"/>
              <a:t> </a:t>
            </a:r>
            <a:r>
              <a:rPr lang="ru-RU" sz="1300" dirty="0" err="1" smtClean="0"/>
              <a:t>місцевого</a:t>
            </a:r>
            <a:r>
              <a:rPr lang="ru-RU" sz="1300" dirty="0" smtClean="0"/>
              <a:t> бюджету;</a:t>
            </a:r>
          </a:p>
          <a:p>
            <a:pPr algn="just"/>
            <a:r>
              <a:rPr lang="ru-RU" sz="1300" dirty="0" smtClean="0"/>
              <a:t>·  за порядком </a:t>
            </a:r>
            <a:r>
              <a:rPr lang="ru-RU" sz="1300" dirty="0" err="1" smtClean="0"/>
              <a:t>надання</a:t>
            </a:r>
            <a:r>
              <a:rPr lang="ru-RU" sz="1300" dirty="0" smtClean="0"/>
              <a:t> -  </a:t>
            </a:r>
            <a:r>
              <a:rPr lang="ru-RU" sz="1300" dirty="0" err="1" smtClean="0"/>
              <a:t>послуги</a:t>
            </a:r>
            <a:r>
              <a:rPr lang="ru-RU" sz="1300" dirty="0" smtClean="0"/>
              <a:t>, що </a:t>
            </a:r>
            <a:r>
              <a:rPr lang="ru-RU" sz="1300" dirty="0" err="1" smtClean="0"/>
              <a:t>надаються</a:t>
            </a:r>
            <a:r>
              <a:rPr lang="ru-RU" sz="1300" dirty="0" smtClean="0"/>
              <a:t> </a:t>
            </a:r>
            <a:r>
              <a:rPr lang="ru-RU" sz="1300" dirty="0" err="1" smtClean="0"/>
              <a:t>суб’єктами</a:t>
            </a:r>
            <a:r>
              <a:rPr lang="ru-RU" sz="1300" dirty="0" smtClean="0"/>
              <a:t> </a:t>
            </a:r>
            <a:r>
              <a:rPr lang="ru-RU" sz="1300" dirty="0" err="1" smtClean="0"/>
              <a:t>надання</a:t>
            </a:r>
            <a:r>
              <a:rPr lang="ru-RU" sz="1300" dirty="0" smtClean="0"/>
              <a:t> </a:t>
            </a:r>
            <a:r>
              <a:rPr lang="ru-RU" sz="1300" dirty="0" err="1" smtClean="0"/>
              <a:t>адміністративних</a:t>
            </a:r>
            <a:r>
              <a:rPr lang="ru-RU" sz="1300" dirty="0" smtClean="0"/>
              <a:t> </a:t>
            </a:r>
            <a:r>
              <a:rPr lang="ru-RU" sz="1300" dirty="0" err="1" smtClean="0"/>
              <a:t>послуг</a:t>
            </a:r>
            <a:r>
              <a:rPr lang="ru-RU" sz="1300" dirty="0" smtClean="0"/>
              <a:t> </a:t>
            </a:r>
            <a:r>
              <a:rPr lang="ru-RU" sz="1300" dirty="0" err="1" smtClean="0"/>
              <a:t>безпосередньо</a:t>
            </a:r>
            <a:r>
              <a:rPr lang="ru-RU" sz="1300" dirty="0" smtClean="0"/>
              <a:t>; </a:t>
            </a:r>
            <a:r>
              <a:rPr lang="ru-RU" sz="1300" dirty="0" err="1" smtClean="0"/>
              <a:t>послуги</a:t>
            </a:r>
            <a:r>
              <a:rPr lang="ru-RU" sz="1300" dirty="0" smtClean="0"/>
              <a:t>, що </a:t>
            </a:r>
            <a:r>
              <a:rPr lang="ru-RU" sz="1300" dirty="0" err="1" smtClean="0"/>
              <a:t>надаються</a:t>
            </a:r>
            <a:r>
              <a:rPr lang="ru-RU" sz="1300" dirty="0" smtClean="0"/>
              <a:t> через </a:t>
            </a:r>
            <a:r>
              <a:rPr lang="ru-RU" sz="1300" dirty="0" err="1" smtClean="0"/>
              <a:t>центри</a:t>
            </a:r>
            <a:r>
              <a:rPr lang="ru-RU" sz="1300" dirty="0" smtClean="0"/>
              <a:t> </a:t>
            </a:r>
            <a:r>
              <a:rPr lang="ru-RU" sz="1300" dirty="0" err="1" smtClean="0"/>
              <a:t>надання</a:t>
            </a:r>
            <a:r>
              <a:rPr lang="ru-RU" sz="1300" dirty="0" smtClean="0"/>
              <a:t> </a:t>
            </a:r>
            <a:r>
              <a:rPr lang="ru-RU" sz="1300" dirty="0" err="1" smtClean="0"/>
              <a:t>адміністративних</a:t>
            </a:r>
            <a:r>
              <a:rPr lang="ru-RU" sz="1300" dirty="0" smtClean="0"/>
              <a:t> </a:t>
            </a:r>
            <a:r>
              <a:rPr lang="ru-RU" sz="1300" dirty="0" err="1" smtClean="0"/>
              <a:t>послуг</a:t>
            </a:r>
            <a:r>
              <a:rPr lang="ru-RU" sz="1300" dirty="0" smtClean="0"/>
              <a:t>; </a:t>
            </a:r>
            <a:r>
              <a:rPr lang="ru-RU" sz="1300" dirty="0" err="1" smtClean="0"/>
              <a:t>послуги</a:t>
            </a:r>
            <a:r>
              <a:rPr lang="ru-RU" sz="1300" dirty="0" smtClean="0"/>
              <a:t>, що </a:t>
            </a:r>
            <a:r>
              <a:rPr lang="ru-RU" sz="1300" dirty="0" err="1" smtClean="0"/>
              <a:t>надаються</a:t>
            </a:r>
            <a:r>
              <a:rPr lang="ru-RU" sz="1300" dirty="0" smtClean="0"/>
              <a:t> через </a:t>
            </a:r>
            <a:r>
              <a:rPr lang="ru-RU" sz="1300" dirty="0" err="1" smtClean="0"/>
              <a:t>Єдиний</a:t>
            </a:r>
            <a:r>
              <a:rPr lang="ru-RU" sz="1300" dirty="0" smtClean="0"/>
              <a:t> </a:t>
            </a:r>
            <a:r>
              <a:rPr lang="ru-RU" sz="1300" dirty="0" err="1" smtClean="0"/>
              <a:t>державний</a:t>
            </a:r>
            <a:r>
              <a:rPr lang="ru-RU" sz="1300" dirty="0" smtClean="0"/>
              <a:t> портал </a:t>
            </a:r>
            <a:r>
              <a:rPr lang="ru-RU" sz="1300" dirty="0" err="1" smtClean="0"/>
              <a:t>адміністративних</a:t>
            </a:r>
            <a:r>
              <a:rPr lang="ru-RU" sz="1300" dirty="0" smtClean="0"/>
              <a:t> </a:t>
            </a:r>
            <a:r>
              <a:rPr lang="ru-RU" sz="1300" dirty="0" err="1" smtClean="0"/>
              <a:t>послуг</a:t>
            </a:r>
            <a:r>
              <a:rPr lang="ru-RU" sz="1300" dirty="0" smtClean="0"/>
              <a:t>;</a:t>
            </a:r>
          </a:p>
          <a:p>
            <a:pPr algn="just"/>
            <a:r>
              <a:rPr lang="ru-RU" sz="1300" dirty="0" smtClean="0"/>
              <a:t>·  </a:t>
            </a:r>
            <a:r>
              <a:rPr lang="ru-RU" sz="1300" dirty="0" err="1" smtClean="0"/>
              <a:t>залежно</a:t>
            </a:r>
            <a:r>
              <a:rPr lang="ru-RU" sz="1300" dirty="0" smtClean="0"/>
              <a:t> від </a:t>
            </a:r>
            <a:r>
              <a:rPr lang="ru-RU" sz="1300" dirty="0" err="1" smtClean="0"/>
              <a:t>суб’єктів</a:t>
            </a:r>
            <a:r>
              <a:rPr lang="ru-RU" sz="1300" dirty="0" smtClean="0"/>
              <a:t> </a:t>
            </a:r>
            <a:r>
              <a:rPr lang="ru-RU" sz="1300" dirty="0" err="1" smtClean="0"/>
              <a:t>надання</a:t>
            </a:r>
            <a:r>
              <a:rPr lang="ru-RU" sz="1300" dirty="0" smtClean="0"/>
              <a:t> - </a:t>
            </a:r>
            <a:r>
              <a:rPr lang="ru-RU" sz="1300" dirty="0" err="1" smtClean="0"/>
              <a:t>державні</a:t>
            </a:r>
            <a:r>
              <a:rPr lang="ru-RU" sz="1300" dirty="0" smtClean="0"/>
              <a:t> та </a:t>
            </a:r>
            <a:r>
              <a:rPr lang="ru-RU" sz="1300" dirty="0" err="1" smtClean="0"/>
              <a:t>муніципальні</a:t>
            </a:r>
            <a:r>
              <a:rPr lang="ru-RU" sz="1300" dirty="0" smtClean="0"/>
              <a:t>.</a:t>
            </a:r>
          </a:p>
          <a:p>
            <a:pPr algn="just"/>
            <a:r>
              <a:rPr lang="ru-RU" sz="1300" dirty="0" smtClean="0"/>
              <a:t>за </a:t>
            </a:r>
            <a:r>
              <a:rPr lang="ru-RU" sz="1300" dirty="0" err="1" smtClean="0"/>
              <a:t>змістом</a:t>
            </a:r>
            <a:r>
              <a:rPr lang="ru-RU" sz="1300" dirty="0" smtClean="0"/>
              <a:t> </a:t>
            </a:r>
            <a:r>
              <a:rPr lang="ru-RU" sz="1300" dirty="0" err="1" smtClean="0"/>
              <a:t>адміністративної</a:t>
            </a:r>
            <a:r>
              <a:rPr lang="ru-RU" sz="1300" dirty="0" smtClean="0"/>
              <a:t> </a:t>
            </a:r>
            <a:r>
              <a:rPr lang="ru-RU" sz="1300" dirty="0" err="1" smtClean="0"/>
              <a:t>діяльності</a:t>
            </a:r>
            <a:r>
              <a:rPr lang="ru-RU" sz="1300" dirty="0" smtClean="0"/>
              <a:t> -  </a:t>
            </a:r>
            <a:r>
              <a:rPr lang="ru-RU" sz="1300" dirty="0" err="1" smtClean="0"/>
              <a:t>видання</a:t>
            </a:r>
            <a:r>
              <a:rPr lang="ru-RU" sz="1300" dirty="0" smtClean="0"/>
              <a:t> </a:t>
            </a:r>
            <a:r>
              <a:rPr lang="ru-RU" sz="1300" dirty="0" err="1" smtClean="0"/>
              <a:t>дозволів</a:t>
            </a:r>
            <a:r>
              <a:rPr lang="ru-RU" sz="1300" dirty="0" smtClean="0"/>
              <a:t>; </a:t>
            </a:r>
            <a:r>
              <a:rPr lang="ru-RU" sz="1300" dirty="0" err="1" smtClean="0"/>
              <a:t>реєстрація</a:t>
            </a:r>
            <a:r>
              <a:rPr lang="ru-RU" sz="1300" dirty="0" smtClean="0"/>
              <a:t> з </a:t>
            </a:r>
            <a:r>
              <a:rPr lang="ru-RU" sz="1300" dirty="0" err="1" smtClean="0"/>
              <a:t>веденням</a:t>
            </a:r>
            <a:r>
              <a:rPr lang="ru-RU" sz="1300" dirty="0" smtClean="0"/>
              <a:t> </a:t>
            </a:r>
            <a:r>
              <a:rPr lang="ru-RU" sz="1300" dirty="0" err="1" smtClean="0"/>
              <a:t>реєстрів</a:t>
            </a:r>
            <a:r>
              <a:rPr lang="ru-RU" sz="1300" dirty="0" smtClean="0"/>
              <a:t>; </a:t>
            </a:r>
            <a:r>
              <a:rPr lang="ru-RU" sz="1300" dirty="0" err="1" smtClean="0"/>
              <a:t>легалізація</a:t>
            </a:r>
            <a:r>
              <a:rPr lang="ru-RU" sz="1300" dirty="0" smtClean="0"/>
              <a:t> </a:t>
            </a:r>
            <a:r>
              <a:rPr lang="ru-RU" sz="1300" dirty="0" err="1" smtClean="0"/>
              <a:t>актів</a:t>
            </a:r>
            <a:r>
              <a:rPr lang="ru-RU" sz="1300" dirty="0" smtClean="0"/>
              <a:t>; </a:t>
            </a:r>
            <a:r>
              <a:rPr lang="ru-RU" sz="1300" dirty="0" err="1" smtClean="0"/>
              <a:t>соціальні</a:t>
            </a:r>
            <a:r>
              <a:rPr lang="ru-RU" sz="1300" dirty="0" smtClean="0"/>
              <a:t> </a:t>
            </a:r>
            <a:r>
              <a:rPr lang="ru-RU" sz="1300" dirty="0" err="1" smtClean="0"/>
              <a:t>послуги</a:t>
            </a:r>
            <a:r>
              <a:rPr lang="ru-RU" sz="1300" dirty="0" smtClean="0"/>
              <a:t>; </a:t>
            </a:r>
            <a:r>
              <a:rPr lang="ru-RU" sz="1300" dirty="0" err="1" smtClean="0"/>
              <a:t>послуги</a:t>
            </a:r>
            <a:r>
              <a:rPr lang="ru-RU" sz="1300" dirty="0" smtClean="0"/>
              <a:t>, </a:t>
            </a:r>
            <a:r>
              <a:rPr lang="ru-RU" sz="1300" dirty="0" err="1" smtClean="0"/>
              <a:t>які</a:t>
            </a:r>
            <a:r>
              <a:rPr lang="ru-RU" sz="1300" dirty="0" smtClean="0"/>
              <a:t> </a:t>
            </a:r>
            <a:r>
              <a:rPr lang="ru-RU" sz="1300" dirty="0" err="1" smtClean="0"/>
              <a:t>визначаються</a:t>
            </a:r>
            <a:r>
              <a:rPr lang="ru-RU" sz="1300" dirty="0" smtClean="0"/>
              <a:t> </a:t>
            </a:r>
            <a:r>
              <a:rPr lang="ru-RU" sz="1300" dirty="0" err="1" smtClean="0"/>
              <a:t>іншими</a:t>
            </a:r>
            <a:r>
              <a:rPr lang="ru-RU" sz="1300" dirty="0" smtClean="0"/>
              <a:t> видами </a:t>
            </a:r>
            <a:r>
              <a:rPr lang="ru-RU" sz="1300" dirty="0" err="1" smtClean="0"/>
              <a:t>адміністративної</a:t>
            </a:r>
            <a:r>
              <a:rPr lang="ru-RU" sz="1300" dirty="0" smtClean="0"/>
              <a:t> </a:t>
            </a:r>
            <a:r>
              <a:rPr lang="ru-RU" sz="1300" dirty="0" err="1" smtClean="0"/>
              <a:t>діяльності</a:t>
            </a:r>
            <a:r>
              <a:rPr lang="ru-RU" sz="1300" dirty="0" smtClean="0"/>
              <a:t>;</a:t>
            </a:r>
          </a:p>
          <a:p>
            <a:pPr algn="just"/>
            <a:r>
              <a:rPr lang="ru-RU" sz="1300" dirty="0" smtClean="0"/>
              <a:t>·  за </a:t>
            </a:r>
            <a:r>
              <a:rPr lang="ru-RU" sz="1300" dirty="0" err="1" smtClean="0"/>
              <a:t>суб’єктом</a:t>
            </a:r>
            <a:r>
              <a:rPr lang="ru-RU" sz="1300" dirty="0" smtClean="0"/>
              <a:t> </a:t>
            </a:r>
            <a:r>
              <a:rPr lang="ru-RU" sz="1300" dirty="0" err="1" smtClean="0"/>
              <a:t>отримання</a:t>
            </a:r>
            <a:r>
              <a:rPr lang="ru-RU" sz="1300" dirty="0" smtClean="0"/>
              <a:t> -  </a:t>
            </a:r>
            <a:r>
              <a:rPr lang="ru-RU" sz="1300" dirty="0" err="1" smtClean="0"/>
              <a:t>послуги</a:t>
            </a:r>
            <a:r>
              <a:rPr lang="ru-RU" sz="1300" dirty="0" smtClean="0"/>
              <a:t>, </a:t>
            </a:r>
            <a:r>
              <a:rPr lang="ru-RU" sz="1300" dirty="0" err="1" smtClean="0"/>
              <a:t>спрямовані</a:t>
            </a:r>
            <a:r>
              <a:rPr lang="ru-RU" sz="1300" dirty="0" smtClean="0"/>
              <a:t> на </a:t>
            </a:r>
            <a:r>
              <a:rPr lang="ru-RU" sz="1300" dirty="0" err="1" smtClean="0"/>
              <a:t>задоволення</a:t>
            </a:r>
            <a:r>
              <a:rPr lang="ru-RU" sz="1300" dirty="0" smtClean="0"/>
              <a:t> </a:t>
            </a:r>
            <a:r>
              <a:rPr lang="ru-RU" sz="1300" dirty="0" err="1" smtClean="0"/>
              <a:t>інтересів</a:t>
            </a:r>
            <a:r>
              <a:rPr lang="ru-RU" sz="1300" dirty="0" smtClean="0"/>
              <a:t> </a:t>
            </a:r>
            <a:r>
              <a:rPr lang="ru-RU" sz="1300" dirty="0" err="1" smtClean="0"/>
              <a:t>фізичних</a:t>
            </a:r>
            <a:r>
              <a:rPr lang="ru-RU" sz="1300" dirty="0" smtClean="0"/>
              <a:t> </a:t>
            </a:r>
            <a:r>
              <a:rPr lang="ru-RU" sz="1300" dirty="0" err="1" smtClean="0"/>
              <a:t>осіб</a:t>
            </a:r>
            <a:r>
              <a:rPr lang="ru-RU" sz="1300" dirty="0" smtClean="0"/>
              <a:t>; </a:t>
            </a:r>
            <a:r>
              <a:rPr lang="ru-RU" sz="1300" dirty="0" err="1" smtClean="0"/>
              <a:t>послуги</a:t>
            </a:r>
            <a:r>
              <a:rPr lang="ru-RU" sz="1300" dirty="0" smtClean="0"/>
              <a:t>, </a:t>
            </a:r>
            <a:r>
              <a:rPr lang="ru-RU" sz="1300" dirty="0" err="1" smtClean="0"/>
              <a:t>спрямовані</a:t>
            </a:r>
            <a:r>
              <a:rPr lang="ru-RU" sz="1300" dirty="0" smtClean="0"/>
              <a:t> на </a:t>
            </a:r>
            <a:r>
              <a:rPr lang="ru-RU" sz="1300" dirty="0" err="1" smtClean="0"/>
              <a:t>задоволення</a:t>
            </a:r>
            <a:r>
              <a:rPr lang="ru-RU" sz="1300" dirty="0" smtClean="0"/>
              <a:t> </a:t>
            </a:r>
            <a:r>
              <a:rPr lang="ru-RU" sz="1300" dirty="0" err="1" smtClean="0"/>
              <a:t>інтересів</a:t>
            </a:r>
            <a:r>
              <a:rPr lang="ru-RU" sz="1300" dirty="0" smtClean="0"/>
              <a:t> </a:t>
            </a:r>
            <a:r>
              <a:rPr lang="ru-RU" sz="1300" dirty="0" err="1" smtClean="0"/>
              <a:t>юридичних</a:t>
            </a:r>
            <a:r>
              <a:rPr lang="ru-RU" sz="1300" dirty="0" smtClean="0"/>
              <a:t> </a:t>
            </a:r>
            <a:r>
              <a:rPr lang="ru-RU" sz="1300" dirty="0" err="1" smtClean="0"/>
              <a:t>осіб</a:t>
            </a:r>
            <a:r>
              <a:rPr lang="ru-RU" sz="1300" dirty="0" smtClean="0"/>
              <a:t>  і </a:t>
            </a:r>
            <a:r>
              <a:rPr lang="ru-RU" sz="1300" dirty="0" err="1" smtClean="0"/>
              <a:t>фізичних</a:t>
            </a:r>
            <a:r>
              <a:rPr lang="ru-RU" sz="1300" dirty="0" smtClean="0"/>
              <a:t> </a:t>
            </a:r>
            <a:r>
              <a:rPr lang="ru-RU" sz="1300" dirty="0" err="1" smtClean="0"/>
              <a:t>осіб-підприємців</a:t>
            </a:r>
            <a:r>
              <a:rPr lang="ru-RU" sz="1300" dirty="0" smtClean="0"/>
              <a:t>; </a:t>
            </a:r>
            <a:r>
              <a:rPr lang="ru-RU" sz="1300" dirty="0" err="1" smtClean="0"/>
              <a:t>послуги</a:t>
            </a:r>
            <a:r>
              <a:rPr lang="ru-RU" sz="1300" dirty="0" smtClean="0"/>
              <a:t>, </a:t>
            </a:r>
            <a:r>
              <a:rPr lang="ru-RU" sz="1300" dirty="0" err="1" smtClean="0"/>
              <a:t>спрямовані</a:t>
            </a:r>
            <a:r>
              <a:rPr lang="ru-RU" sz="1300" dirty="0" smtClean="0"/>
              <a:t> на </a:t>
            </a:r>
            <a:r>
              <a:rPr lang="ru-RU" sz="1300" dirty="0" err="1" smtClean="0"/>
              <a:t>задоволення</a:t>
            </a:r>
            <a:r>
              <a:rPr lang="ru-RU" sz="1300" dirty="0" smtClean="0"/>
              <a:t> як </a:t>
            </a:r>
            <a:r>
              <a:rPr lang="ru-RU" sz="1300" dirty="0" err="1" smtClean="0"/>
              <a:t>фізичних</a:t>
            </a:r>
            <a:r>
              <a:rPr lang="ru-RU" sz="1300" dirty="0" smtClean="0"/>
              <a:t>, так і </a:t>
            </a:r>
            <a:r>
              <a:rPr lang="ru-RU" sz="1300" dirty="0" err="1" smtClean="0"/>
              <a:t>юридичних</a:t>
            </a:r>
            <a:r>
              <a:rPr lang="ru-RU" sz="1300" dirty="0" smtClean="0"/>
              <a:t> </a:t>
            </a:r>
            <a:r>
              <a:rPr lang="ru-RU" sz="1300" dirty="0" err="1" smtClean="0"/>
              <a:t>осіб</a:t>
            </a:r>
            <a:r>
              <a:rPr lang="ru-RU" sz="1300" dirty="0" smtClean="0"/>
              <a:t>;</a:t>
            </a:r>
          </a:p>
          <a:p>
            <a:pPr algn="just"/>
            <a:r>
              <a:rPr lang="ru-RU" sz="1300" dirty="0" smtClean="0"/>
              <a:t>·  за </a:t>
            </a:r>
            <a:r>
              <a:rPr lang="ru-RU" sz="1300" dirty="0" err="1" smtClean="0"/>
              <a:t>критерієм</a:t>
            </a:r>
            <a:r>
              <a:rPr lang="ru-RU" sz="1300" dirty="0" smtClean="0"/>
              <a:t> потреби - </a:t>
            </a:r>
            <a:r>
              <a:rPr lang="ru-RU" sz="1300" dirty="0" err="1" smtClean="0"/>
              <a:t>основні</a:t>
            </a:r>
            <a:r>
              <a:rPr lang="ru-RU" sz="1300" dirty="0" smtClean="0"/>
              <a:t> та </a:t>
            </a:r>
            <a:r>
              <a:rPr lang="ru-RU" sz="1300" dirty="0" err="1" smtClean="0"/>
              <a:t>додаткові</a:t>
            </a:r>
            <a:r>
              <a:rPr lang="ru-RU" sz="1300" dirty="0" smtClean="0"/>
              <a:t>;</a:t>
            </a:r>
          </a:p>
          <a:p>
            <a:pPr algn="just"/>
            <a:r>
              <a:rPr lang="ru-RU" sz="1300" dirty="0" smtClean="0"/>
              <a:t>·  за </a:t>
            </a:r>
            <a:r>
              <a:rPr lang="ru-RU" sz="1300" dirty="0" err="1" smtClean="0"/>
              <a:t>критерієм</a:t>
            </a:r>
            <a:r>
              <a:rPr lang="ru-RU" sz="1300" dirty="0" smtClean="0"/>
              <a:t> </a:t>
            </a:r>
            <a:r>
              <a:rPr lang="ru-RU" sz="1300" dirty="0" err="1" smtClean="0"/>
              <a:t>обов</a:t>
            </a:r>
            <a:r>
              <a:rPr lang="ru-RU" sz="1300" dirty="0" smtClean="0"/>
              <a:t> ’</a:t>
            </a:r>
            <a:r>
              <a:rPr lang="ru-RU" sz="1300" dirty="0" err="1" smtClean="0"/>
              <a:t>язковості</a:t>
            </a:r>
            <a:r>
              <a:rPr lang="ru-RU" sz="1300" dirty="0" smtClean="0"/>
              <a:t> - </a:t>
            </a:r>
            <a:r>
              <a:rPr lang="ru-RU" sz="1300" dirty="0" err="1" smtClean="0"/>
              <a:t>обов’язкові</a:t>
            </a:r>
            <a:r>
              <a:rPr lang="ru-RU" sz="1300" dirty="0" smtClean="0"/>
              <a:t> та </a:t>
            </a:r>
            <a:r>
              <a:rPr lang="ru-RU" sz="1300" dirty="0" err="1" smtClean="0"/>
              <a:t>добровільні</a:t>
            </a:r>
            <a:r>
              <a:rPr lang="ru-RU" sz="1300" dirty="0" smtClean="0"/>
              <a:t>;</a:t>
            </a:r>
            <a:endParaRPr lang="ru-RU" sz="13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8"/>
            <a:ext cx="8472518" cy="473190"/>
          </a:xfrm>
        </p:spPr>
        <p:txBody>
          <a:bodyPr/>
          <a:lstStyle/>
          <a:p>
            <a:pPr algn="ctr"/>
            <a:r>
              <a:rPr lang="ru-RU" sz="2000" dirty="0" smtClean="0"/>
              <a:t>2.Суб’єкти </a:t>
            </a:r>
            <a:r>
              <a:rPr lang="ru-RU" sz="2000" dirty="0" err="1" smtClean="0"/>
              <a:t>відносин</a:t>
            </a:r>
            <a:r>
              <a:rPr lang="ru-RU" sz="2000" dirty="0" smtClean="0"/>
              <a:t> щодо </a:t>
            </a:r>
            <a:r>
              <a:rPr lang="ru-RU" sz="2000" dirty="0" err="1" smtClean="0"/>
              <a:t>надання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адміністративних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послуг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000114"/>
            <a:ext cx="4429156" cy="3722234"/>
          </a:xfrm>
        </p:spPr>
        <p:txBody>
          <a:bodyPr>
            <a:normAutofit fontScale="47500" lnSpcReduction="20000"/>
          </a:bodyPr>
          <a:lstStyle/>
          <a:p>
            <a:r>
              <a:rPr lang="ru-RU" dirty="0" err="1" smtClean="0"/>
              <a:t>Відповідно</a:t>
            </a:r>
            <a:r>
              <a:rPr lang="ru-RU" dirty="0" smtClean="0"/>
              <a:t> до Закону </a:t>
            </a:r>
            <a:r>
              <a:rPr lang="ru-RU" dirty="0" err="1" smtClean="0"/>
              <a:t>України</a:t>
            </a:r>
            <a:r>
              <a:rPr lang="ru-RU" dirty="0" smtClean="0"/>
              <a:t> «Про </a:t>
            </a:r>
            <a:r>
              <a:rPr lang="ru-RU" dirty="0" err="1" smtClean="0"/>
              <a:t>адміністративні</a:t>
            </a:r>
            <a:r>
              <a:rPr lang="ru-RU" dirty="0" smtClean="0"/>
              <a:t> </a:t>
            </a:r>
            <a:r>
              <a:rPr lang="ru-RU" dirty="0" err="1" smtClean="0"/>
              <a:t>послуги</a:t>
            </a:r>
            <a:r>
              <a:rPr lang="ru-RU" dirty="0" smtClean="0"/>
              <a:t>» </a:t>
            </a:r>
            <a:r>
              <a:rPr lang="ru-RU" dirty="0" err="1" smtClean="0"/>
              <a:t>суб’єкт</a:t>
            </a:r>
            <a:r>
              <a:rPr lang="ru-RU" dirty="0" smtClean="0"/>
              <a:t> </a:t>
            </a:r>
            <a:r>
              <a:rPr lang="ru-RU" dirty="0" err="1" smtClean="0"/>
              <a:t>звернення</a:t>
            </a:r>
            <a:r>
              <a:rPr lang="ru-RU" dirty="0" smtClean="0"/>
              <a:t>  -  це </a:t>
            </a:r>
            <a:r>
              <a:rPr lang="ru-RU" dirty="0" err="1" smtClean="0"/>
              <a:t>фізична</a:t>
            </a:r>
            <a:r>
              <a:rPr lang="ru-RU" dirty="0" smtClean="0"/>
              <a:t> або </a:t>
            </a:r>
          </a:p>
          <a:p>
            <a:r>
              <a:rPr lang="ru-RU" dirty="0" err="1" smtClean="0"/>
              <a:t>юридична</a:t>
            </a:r>
            <a:r>
              <a:rPr lang="ru-RU" dirty="0" smtClean="0"/>
              <a:t> особа, яка </a:t>
            </a:r>
            <a:r>
              <a:rPr lang="ru-RU" dirty="0" err="1" smtClean="0"/>
              <a:t>звертається</a:t>
            </a:r>
            <a:r>
              <a:rPr lang="ru-RU" dirty="0" smtClean="0"/>
              <a:t> за </a:t>
            </a:r>
            <a:r>
              <a:rPr lang="ru-RU" dirty="0" err="1" smtClean="0"/>
              <a:t>отриманням</a:t>
            </a:r>
            <a:r>
              <a:rPr lang="ru-RU" dirty="0" smtClean="0"/>
              <a:t> </a:t>
            </a:r>
            <a:r>
              <a:rPr lang="ru-RU" dirty="0" err="1" smtClean="0"/>
              <a:t>адміністративних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. </a:t>
            </a:r>
            <a:r>
              <a:rPr lang="ru-RU" dirty="0" err="1" smtClean="0"/>
              <a:t>Загалом</a:t>
            </a:r>
            <a:r>
              <a:rPr lang="ru-RU" dirty="0" smtClean="0"/>
              <a:t> особа може </a:t>
            </a:r>
          </a:p>
          <a:p>
            <a:r>
              <a:rPr lang="ru-RU" dirty="0" err="1" smtClean="0"/>
              <a:t>звернутись</a:t>
            </a:r>
            <a:r>
              <a:rPr lang="ru-RU" dirty="0" smtClean="0"/>
              <a:t> за </a:t>
            </a:r>
            <a:r>
              <a:rPr lang="ru-RU" dirty="0" err="1" smtClean="0"/>
              <a:t>адміністративною</a:t>
            </a:r>
            <a:r>
              <a:rPr lang="ru-RU" dirty="0" smtClean="0"/>
              <a:t> </a:t>
            </a:r>
            <a:r>
              <a:rPr lang="ru-RU" dirty="0" err="1" smtClean="0"/>
              <a:t>послугою</a:t>
            </a:r>
            <a:r>
              <a:rPr lang="ru-RU" dirty="0" smtClean="0"/>
              <a:t> таким чином: 1) прийти </a:t>
            </a:r>
            <a:r>
              <a:rPr lang="ru-RU" dirty="0" err="1" smtClean="0"/>
              <a:t>особисто</a:t>
            </a:r>
            <a:r>
              <a:rPr lang="ru-RU" dirty="0" smtClean="0"/>
              <a:t> до </a:t>
            </a:r>
            <a:r>
              <a:rPr lang="ru-RU" dirty="0" err="1" smtClean="0"/>
              <a:t>приміщення</a:t>
            </a:r>
            <a:r>
              <a:rPr lang="ru-RU" dirty="0" smtClean="0"/>
              <a:t> органу </a:t>
            </a:r>
          </a:p>
          <a:p>
            <a:r>
              <a:rPr lang="ru-RU" dirty="0" err="1" smtClean="0"/>
              <a:t>влади</a:t>
            </a:r>
            <a:r>
              <a:rPr lang="ru-RU" dirty="0" smtClean="0"/>
              <a:t> або центру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адміністративних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 та подати </a:t>
            </a:r>
            <a:r>
              <a:rPr lang="ru-RU" dirty="0" err="1" smtClean="0"/>
              <a:t>заяву</a:t>
            </a:r>
            <a:r>
              <a:rPr lang="ru-RU" dirty="0" smtClean="0"/>
              <a:t> і </a:t>
            </a:r>
            <a:r>
              <a:rPr lang="ru-RU" dirty="0" err="1" smtClean="0"/>
              <a:t>необхідні</a:t>
            </a:r>
            <a:r>
              <a:rPr lang="ru-RU" dirty="0" smtClean="0"/>
              <a:t> </a:t>
            </a:r>
            <a:r>
              <a:rPr lang="ru-RU" dirty="0" err="1" smtClean="0"/>
              <a:t>документи</a:t>
            </a:r>
            <a:r>
              <a:rPr lang="ru-RU" dirty="0" smtClean="0"/>
              <a:t>; 2) </a:t>
            </a:r>
          </a:p>
          <a:p>
            <a:r>
              <a:rPr lang="ru-RU" dirty="0" err="1" smtClean="0"/>
              <a:t>замовити</a:t>
            </a:r>
            <a:r>
              <a:rPr lang="ru-RU" dirty="0" smtClean="0"/>
              <a:t> </a:t>
            </a:r>
            <a:r>
              <a:rPr lang="ru-RU" dirty="0" err="1" smtClean="0"/>
              <a:t>послугу</a:t>
            </a:r>
            <a:r>
              <a:rPr lang="ru-RU" dirty="0" smtClean="0"/>
              <a:t> телефоном (напр., </a:t>
            </a:r>
            <a:r>
              <a:rPr lang="ru-RU" dirty="0" err="1" smtClean="0"/>
              <a:t>видання</a:t>
            </a:r>
            <a:r>
              <a:rPr lang="ru-RU" dirty="0" smtClean="0"/>
              <a:t> </a:t>
            </a:r>
            <a:r>
              <a:rPr lang="ru-RU" dirty="0" err="1" smtClean="0"/>
              <a:t>довідки</a:t>
            </a:r>
            <a:r>
              <a:rPr lang="ru-RU" dirty="0" smtClean="0"/>
              <a:t> «</a:t>
            </a:r>
            <a:r>
              <a:rPr lang="ru-RU" dirty="0" err="1" smtClean="0"/>
              <a:t>дитина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»); 3) </a:t>
            </a:r>
            <a:r>
              <a:rPr lang="ru-RU" dirty="0" err="1" smtClean="0"/>
              <a:t>надіслати</a:t>
            </a:r>
            <a:r>
              <a:rPr lang="ru-RU" dirty="0" smtClean="0"/>
              <a:t> </a:t>
            </a:r>
            <a:r>
              <a:rPr lang="ru-RU" dirty="0" err="1" smtClean="0"/>
              <a:t>заяву</a:t>
            </a:r>
            <a:r>
              <a:rPr lang="ru-RU" dirty="0" smtClean="0"/>
              <a:t> та пакет </a:t>
            </a:r>
          </a:p>
          <a:p>
            <a:r>
              <a:rPr lang="ru-RU" dirty="0" err="1" smtClean="0"/>
              <a:t>документів</a:t>
            </a:r>
            <a:r>
              <a:rPr lang="ru-RU" dirty="0" smtClean="0"/>
              <a:t> </a:t>
            </a:r>
            <a:r>
              <a:rPr lang="ru-RU" dirty="0" err="1" smtClean="0"/>
              <a:t>поштою</a:t>
            </a:r>
            <a:r>
              <a:rPr lang="ru-RU" dirty="0" smtClean="0"/>
              <a:t>  -  у </a:t>
            </a:r>
            <a:r>
              <a:rPr lang="ru-RU" dirty="0" err="1" smtClean="0"/>
              <a:t>випадках</a:t>
            </a:r>
            <a:r>
              <a:rPr lang="ru-RU" dirty="0" smtClean="0"/>
              <a:t>, </a:t>
            </a:r>
            <a:r>
              <a:rPr lang="ru-RU" dirty="0" err="1" smtClean="0"/>
              <a:t>передбачених</a:t>
            </a:r>
            <a:r>
              <a:rPr lang="ru-RU" dirty="0" smtClean="0"/>
              <a:t> законом, </a:t>
            </a:r>
            <a:r>
              <a:rPr lang="ru-RU" dirty="0" err="1" smtClean="0"/>
              <a:t>підпис</a:t>
            </a:r>
            <a:r>
              <a:rPr lang="ru-RU" dirty="0" smtClean="0"/>
              <a:t> особи на </a:t>
            </a:r>
            <a:r>
              <a:rPr lang="ru-RU" dirty="0" err="1" smtClean="0"/>
              <a:t>надісланих</a:t>
            </a:r>
            <a:r>
              <a:rPr lang="ru-RU" dirty="0" smtClean="0"/>
              <a:t> </a:t>
            </a:r>
            <a:r>
              <a:rPr lang="ru-RU" dirty="0" err="1" smtClean="0"/>
              <a:t>поштою</a:t>
            </a:r>
            <a:r>
              <a:rPr lang="ru-RU" dirty="0" smtClean="0"/>
              <a:t> </a:t>
            </a:r>
          </a:p>
          <a:p>
            <a:r>
              <a:rPr lang="ru-RU" dirty="0" smtClean="0"/>
              <a:t>документах </a:t>
            </a:r>
            <a:r>
              <a:rPr lang="ru-RU" dirty="0" err="1" smtClean="0"/>
              <a:t>потребує</a:t>
            </a:r>
            <a:r>
              <a:rPr lang="ru-RU" dirty="0" smtClean="0"/>
              <a:t> </a:t>
            </a:r>
            <a:r>
              <a:rPr lang="ru-RU" dirty="0" err="1" smtClean="0"/>
              <a:t>нотаріального</a:t>
            </a:r>
            <a:r>
              <a:rPr lang="ru-RU" dirty="0" smtClean="0"/>
              <a:t> </a:t>
            </a:r>
            <a:r>
              <a:rPr lang="ru-RU" dirty="0" err="1" smtClean="0"/>
              <a:t>посвідчення</a:t>
            </a:r>
            <a:r>
              <a:rPr lang="ru-RU" dirty="0" smtClean="0"/>
              <a:t>; 4) у </a:t>
            </a:r>
            <a:r>
              <a:rPr lang="ru-RU" dirty="0" err="1" smtClean="0"/>
              <a:t>випадках</a:t>
            </a:r>
            <a:r>
              <a:rPr lang="ru-RU" dirty="0" smtClean="0"/>
              <a:t>, </a:t>
            </a:r>
            <a:r>
              <a:rPr lang="ru-RU" dirty="0" err="1" smtClean="0"/>
              <a:t>передбачених</a:t>
            </a:r>
            <a:r>
              <a:rPr lang="ru-RU" dirty="0" smtClean="0"/>
              <a:t> законом, </a:t>
            </a:r>
            <a:r>
              <a:rPr lang="ru-RU" dirty="0" err="1" smtClean="0"/>
              <a:t>надіслати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заяву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 </a:t>
            </a:r>
            <a:r>
              <a:rPr lang="ru-RU" dirty="0" err="1" smtClean="0"/>
              <a:t>телекомунікаційного</a:t>
            </a:r>
            <a:r>
              <a:rPr lang="ru-RU" dirty="0" smtClean="0"/>
              <a:t> </a:t>
            </a:r>
            <a:r>
              <a:rPr lang="ru-RU" dirty="0" err="1" smtClean="0"/>
              <a:t>зв’язку</a:t>
            </a:r>
            <a:r>
              <a:rPr lang="ru-RU" dirty="0" smtClean="0"/>
              <a:t> (</a:t>
            </a:r>
            <a:r>
              <a:rPr lang="ru-RU" dirty="0" err="1" smtClean="0"/>
              <a:t>електронною</a:t>
            </a:r>
            <a:r>
              <a:rPr lang="ru-RU" dirty="0" smtClean="0"/>
              <a:t> </a:t>
            </a:r>
            <a:r>
              <a:rPr lang="ru-RU" dirty="0" err="1" smtClean="0"/>
              <a:t>поштою</a:t>
            </a:r>
            <a:r>
              <a:rPr lang="ru-RU" dirty="0" smtClean="0"/>
              <a:t>).</a:t>
            </a:r>
            <a:endParaRPr lang="ru-RU" dirty="0"/>
          </a:p>
        </p:txBody>
      </p:sp>
      <p:pic>
        <p:nvPicPr>
          <p:cNvPr id="5" name="Содержимое 4" descr="adminposl_0.jpe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57752" y="1357304"/>
            <a:ext cx="4038600" cy="2690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42858"/>
            <a:ext cx="7772400" cy="685800"/>
          </a:xfrm>
        </p:spPr>
        <p:txBody>
          <a:bodyPr/>
          <a:lstStyle/>
          <a:p>
            <a:r>
              <a:rPr lang="ru-RU" sz="2800" dirty="0" smtClean="0"/>
              <a:t>3.Порядок </a:t>
            </a:r>
            <a:r>
              <a:rPr lang="ru-RU" sz="2800" dirty="0" err="1" smtClean="0"/>
              <a:t>надання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адміністративних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послуг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857238"/>
            <a:ext cx="7772400" cy="3980870"/>
          </a:xfrm>
        </p:spPr>
        <p:txBody>
          <a:bodyPr>
            <a:normAutofit/>
          </a:bodyPr>
          <a:lstStyle/>
          <a:p>
            <a:pPr algn="just"/>
            <a:r>
              <a:rPr lang="ru-RU" sz="2800" dirty="0" err="1" smtClean="0"/>
              <a:t>Технологічна</a:t>
            </a:r>
            <a:r>
              <a:rPr lang="ru-RU" sz="2800" dirty="0" smtClean="0"/>
              <a:t> </a:t>
            </a:r>
            <a:r>
              <a:rPr lang="ru-RU" sz="2800" dirty="0" err="1" smtClean="0"/>
              <a:t>картка</a:t>
            </a:r>
            <a:r>
              <a:rPr lang="ru-RU" sz="2800" dirty="0" smtClean="0"/>
              <a:t> </a:t>
            </a:r>
            <a:r>
              <a:rPr lang="ru-RU" sz="2800" dirty="0" err="1" smtClean="0"/>
              <a:t>адміністративної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послуги</a:t>
            </a:r>
            <a:r>
              <a:rPr lang="ru-RU" sz="2800" dirty="0" smtClean="0"/>
              <a:t> -  це документ, у якому детально  </a:t>
            </a:r>
            <a:r>
              <a:rPr lang="ru-RU" sz="2800" dirty="0" err="1" smtClean="0"/>
              <a:t>описується</a:t>
            </a:r>
            <a:r>
              <a:rPr lang="ru-RU" sz="2800" dirty="0" smtClean="0"/>
              <a:t> </a:t>
            </a:r>
            <a:r>
              <a:rPr lang="ru-RU" sz="2800" dirty="0" smtClean="0"/>
              <a:t>процедура </a:t>
            </a:r>
            <a:r>
              <a:rPr lang="ru-RU" sz="2800" dirty="0" err="1" smtClean="0"/>
              <a:t>надання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конкретної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адміністративної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послуги</a:t>
            </a:r>
            <a:r>
              <a:rPr lang="ru-RU" sz="2800" dirty="0" smtClean="0"/>
              <a:t> від моменту </a:t>
            </a:r>
            <a:r>
              <a:rPr lang="ru-RU" sz="2800" dirty="0" err="1" smtClean="0"/>
              <a:t>отримання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суб’єктом</a:t>
            </a:r>
            <a:r>
              <a:rPr lang="ru-RU" sz="2800" dirty="0" smtClean="0"/>
              <a:t> </a:t>
            </a:r>
            <a:r>
              <a:rPr lang="ru-RU" sz="2800" dirty="0" smtClean="0"/>
              <a:t> </a:t>
            </a:r>
            <a:r>
              <a:rPr lang="ru-RU" sz="2800" dirty="0" err="1" smtClean="0"/>
              <a:t>надання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адміністративних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послуг</a:t>
            </a:r>
            <a:r>
              <a:rPr lang="ru-RU" sz="2800" dirty="0" smtClean="0"/>
              <a:t> заяви щодо </a:t>
            </a:r>
            <a:r>
              <a:rPr lang="ru-RU" sz="2800" dirty="0" err="1" smtClean="0"/>
              <a:t>адміністративної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послуги</a:t>
            </a:r>
            <a:r>
              <a:rPr lang="ru-RU" sz="2800" dirty="0" smtClean="0"/>
              <a:t> до </a:t>
            </a:r>
            <a:r>
              <a:rPr lang="ru-RU" sz="2800" dirty="0" err="1" smtClean="0"/>
              <a:t>видання</a:t>
            </a:r>
            <a:r>
              <a:rPr lang="ru-RU" sz="2800" dirty="0" smtClean="0"/>
              <a:t> результату </a:t>
            </a:r>
            <a:r>
              <a:rPr lang="ru-RU" sz="2800" dirty="0" err="1" smtClean="0"/>
              <a:t>суб’єктові</a:t>
            </a:r>
            <a:r>
              <a:rPr lang="ru-RU" sz="2800" dirty="0" smtClean="0"/>
              <a:t> </a:t>
            </a:r>
            <a:r>
              <a:rPr lang="ru-RU" sz="2800" dirty="0" err="1" smtClean="0"/>
              <a:t>звернення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327876"/>
            <a:ext cx="4217224" cy="3394472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3300" dirty="0" smtClean="0"/>
              <a:t>Так, </a:t>
            </a:r>
            <a:r>
              <a:rPr lang="ru-RU" sz="3300" dirty="0" err="1" smtClean="0"/>
              <a:t>під</a:t>
            </a:r>
            <a:r>
              <a:rPr lang="ru-RU" sz="3300" dirty="0" smtClean="0"/>
              <a:t> час </a:t>
            </a:r>
            <a:r>
              <a:rPr lang="ru-RU" sz="3300" dirty="0" err="1" smtClean="0"/>
              <a:t>надання</a:t>
            </a:r>
            <a:r>
              <a:rPr lang="ru-RU" sz="3300" dirty="0" smtClean="0"/>
              <a:t> </a:t>
            </a:r>
            <a:r>
              <a:rPr lang="ru-RU" sz="3300" dirty="0" err="1" smtClean="0"/>
              <a:t>адміністративних</a:t>
            </a:r>
            <a:r>
              <a:rPr lang="ru-RU" sz="3300" dirty="0" smtClean="0"/>
              <a:t> </a:t>
            </a:r>
            <a:r>
              <a:rPr lang="ru-RU" sz="3300" dirty="0" err="1" smtClean="0"/>
              <a:t>послуг</a:t>
            </a:r>
            <a:r>
              <a:rPr lang="ru-RU" sz="3300" dirty="0" smtClean="0"/>
              <a:t> у </a:t>
            </a:r>
            <a:r>
              <a:rPr lang="ru-RU" sz="3300" dirty="0" err="1" smtClean="0"/>
              <a:t>випадках</a:t>
            </a:r>
            <a:r>
              <a:rPr lang="ru-RU" sz="3300" dirty="0" smtClean="0"/>
              <a:t>, </a:t>
            </a:r>
            <a:r>
              <a:rPr lang="ru-RU" sz="3300" dirty="0" err="1" smtClean="0"/>
              <a:t>передбачених</a:t>
            </a:r>
            <a:r>
              <a:rPr lang="ru-RU" sz="3300" dirty="0" smtClean="0"/>
              <a:t> законом, </a:t>
            </a:r>
            <a:r>
              <a:rPr lang="ru-RU" sz="3300" dirty="0" err="1" smtClean="0"/>
              <a:t>справляється</a:t>
            </a:r>
            <a:r>
              <a:rPr lang="ru-RU" sz="3300" dirty="0" smtClean="0"/>
              <a:t> </a:t>
            </a:r>
            <a:r>
              <a:rPr lang="ru-RU" sz="3300" dirty="0" smtClean="0"/>
              <a:t>плата </a:t>
            </a:r>
            <a:r>
              <a:rPr lang="ru-RU" sz="3300" dirty="0" smtClean="0"/>
              <a:t>(</a:t>
            </a:r>
            <a:r>
              <a:rPr lang="ru-RU" sz="3300" dirty="0" err="1" smtClean="0"/>
              <a:t>адміністративний</a:t>
            </a:r>
            <a:r>
              <a:rPr lang="ru-RU" sz="3300" dirty="0" smtClean="0"/>
              <a:t> </a:t>
            </a:r>
            <a:r>
              <a:rPr lang="ru-RU" sz="3300" dirty="0" err="1" smtClean="0"/>
              <a:t>збір</a:t>
            </a:r>
            <a:r>
              <a:rPr lang="ru-RU" sz="3300" dirty="0" smtClean="0"/>
              <a:t>). </a:t>
            </a:r>
            <a:endParaRPr lang="ru-RU" sz="3300" dirty="0" smtClean="0"/>
          </a:p>
          <a:p>
            <a:pPr algn="just">
              <a:lnSpc>
                <a:spcPct val="120000"/>
              </a:lnSpc>
            </a:pPr>
            <a:r>
              <a:rPr lang="ru-RU" sz="3300" dirty="0" smtClean="0"/>
              <a:t>При </a:t>
            </a:r>
            <a:r>
              <a:rPr lang="ru-RU" sz="3300" dirty="0" smtClean="0"/>
              <a:t>цьому </a:t>
            </a:r>
            <a:r>
              <a:rPr lang="ru-RU" sz="3300" dirty="0" err="1" smtClean="0"/>
              <a:t>надання</a:t>
            </a:r>
            <a:r>
              <a:rPr lang="ru-RU" sz="3300" dirty="0" smtClean="0"/>
              <a:t> </a:t>
            </a:r>
            <a:r>
              <a:rPr lang="ru-RU" sz="3300" dirty="0" err="1" smtClean="0"/>
              <a:t>адміністративних</a:t>
            </a:r>
            <a:r>
              <a:rPr lang="ru-RU" sz="3300" dirty="0" smtClean="0"/>
              <a:t> </a:t>
            </a:r>
            <a:r>
              <a:rPr lang="ru-RU" sz="3300" dirty="0" err="1" smtClean="0"/>
              <a:t>послуг</a:t>
            </a:r>
            <a:r>
              <a:rPr lang="ru-RU" sz="3300" dirty="0" smtClean="0"/>
              <a:t> у </a:t>
            </a:r>
            <a:r>
              <a:rPr lang="ru-RU" sz="3300" dirty="0" err="1" smtClean="0"/>
              <a:t>сфері</a:t>
            </a:r>
            <a:r>
              <a:rPr lang="ru-RU" sz="3300" dirty="0" smtClean="0"/>
              <a:t> </a:t>
            </a:r>
            <a:r>
              <a:rPr lang="ru-RU" sz="3300" dirty="0" err="1" smtClean="0"/>
              <a:t>соціального</a:t>
            </a:r>
            <a:r>
              <a:rPr lang="ru-RU" sz="3300" dirty="0" smtClean="0"/>
              <a:t> </a:t>
            </a:r>
            <a:r>
              <a:rPr lang="ru-RU" sz="3300" dirty="0" err="1" smtClean="0"/>
              <a:t>забезпечення</a:t>
            </a:r>
            <a:r>
              <a:rPr lang="ru-RU" sz="3300" dirty="0" smtClean="0"/>
              <a:t> </a:t>
            </a:r>
            <a:r>
              <a:rPr lang="ru-RU" sz="3300" dirty="0" err="1" smtClean="0"/>
              <a:t>громадян</a:t>
            </a:r>
            <a:r>
              <a:rPr lang="ru-RU" sz="3300" dirty="0" smtClean="0"/>
              <a:t> </a:t>
            </a:r>
            <a:r>
              <a:rPr lang="ru-RU" sz="3300" dirty="0" err="1" smtClean="0"/>
              <a:t>здійснюється</a:t>
            </a:r>
            <a:r>
              <a:rPr lang="ru-RU" sz="3300" dirty="0" smtClean="0"/>
              <a:t> на </a:t>
            </a:r>
            <a:r>
              <a:rPr lang="ru-RU" sz="3300" dirty="0" err="1" smtClean="0"/>
              <a:t>безоплатній</a:t>
            </a:r>
            <a:r>
              <a:rPr lang="ru-RU" sz="3300" dirty="0" smtClean="0"/>
              <a:t> </a:t>
            </a:r>
            <a:r>
              <a:rPr lang="ru-RU" sz="3300" dirty="0" err="1" smtClean="0"/>
              <a:t>основі</a:t>
            </a:r>
            <a:r>
              <a:rPr lang="ru-RU" sz="3300" dirty="0" smtClean="0"/>
              <a:t>. </a:t>
            </a:r>
            <a:r>
              <a:rPr lang="ru-RU" sz="3300" dirty="0" err="1" smtClean="0"/>
              <a:t>Розмір</a:t>
            </a:r>
            <a:r>
              <a:rPr lang="ru-RU" sz="3300" dirty="0" smtClean="0"/>
              <a:t> плати за </a:t>
            </a:r>
            <a:r>
              <a:rPr lang="ru-RU" sz="3300" dirty="0" err="1" smtClean="0"/>
              <a:t>надання</a:t>
            </a:r>
            <a:r>
              <a:rPr lang="ru-RU" sz="3300" dirty="0" smtClean="0"/>
              <a:t> </a:t>
            </a:r>
            <a:r>
              <a:rPr lang="ru-RU" sz="3300" dirty="0" err="1" smtClean="0"/>
              <a:t>адміні</a:t>
            </a:r>
            <a:r>
              <a:rPr lang="ru-RU" sz="3300" dirty="0" smtClean="0"/>
              <a:t> -</a:t>
            </a:r>
            <a:r>
              <a:rPr lang="ru-RU" sz="3300" dirty="0" err="1" smtClean="0"/>
              <a:t>стративної</a:t>
            </a:r>
            <a:r>
              <a:rPr lang="ru-RU" sz="3300" dirty="0" smtClean="0"/>
              <a:t> </a:t>
            </a:r>
            <a:r>
              <a:rPr lang="ru-RU" sz="3300" dirty="0" err="1" smtClean="0"/>
              <a:t>послуги</a:t>
            </a:r>
            <a:r>
              <a:rPr lang="ru-RU" sz="3300" dirty="0" smtClean="0"/>
              <a:t> (</a:t>
            </a:r>
            <a:r>
              <a:rPr lang="ru-RU" sz="3300" dirty="0" err="1" smtClean="0"/>
              <a:t>адміністративного</a:t>
            </a:r>
            <a:r>
              <a:rPr lang="ru-RU" sz="3300" dirty="0" smtClean="0"/>
              <a:t> </a:t>
            </a:r>
            <a:r>
              <a:rPr lang="ru-RU" sz="3300" dirty="0" err="1" smtClean="0"/>
              <a:t>збору</a:t>
            </a:r>
            <a:r>
              <a:rPr lang="ru-RU" sz="3300" dirty="0" smtClean="0"/>
              <a:t>) і порядок </a:t>
            </a:r>
            <a:r>
              <a:rPr lang="ru-RU" sz="3300" dirty="0" err="1" smtClean="0"/>
              <a:t>її</a:t>
            </a:r>
            <a:r>
              <a:rPr lang="ru-RU" sz="3300" dirty="0" smtClean="0"/>
              <a:t> </a:t>
            </a:r>
            <a:r>
              <a:rPr lang="ru-RU" sz="3300" dirty="0" err="1" smtClean="0"/>
              <a:t>справляння</a:t>
            </a:r>
            <a:r>
              <a:rPr lang="ru-RU" sz="3300" dirty="0" smtClean="0"/>
              <a:t> </a:t>
            </a:r>
            <a:r>
              <a:rPr lang="ru-RU" sz="3300" dirty="0" err="1" smtClean="0"/>
              <a:t>визначаються</a:t>
            </a:r>
            <a:r>
              <a:rPr lang="ru-RU" sz="3300" dirty="0" smtClean="0"/>
              <a:t> законом з </a:t>
            </a:r>
            <a:r>
              <a:rPr lang="ru-RU" sz="3300" dirty="0" err="1" smtClean="0"/>
              <a:t>урахуванням</a:t>
            </a:r>
            <a:r>
              <a:rPr lang="ru-RU" sz="3300" dirty="0" smtClean="0"/>
              <a:t> </a:t>
            </a:r>
            <a:r>
              <a:rPr lang="ru-RU" sz="3300" dirty="0" err="1" smtClean="0"/>
              <a:t>її</a:t>
            </a:r>
            <a:r>
              <a:rPr lang="ru-RU" sz="3300" dirty="0" smtClean="0"/>
              <a:t> </a:t>
            </a:r>
            <a:r>
              <a:rPr lang="ru-RU" sz="3300" dirty="0" err="1" smtClean="0"/>
              <a:t>соціального</a:t>
            </a:r>
            <a:r>
              <a:rPr lang="ru-RU" sz="3300" dirty="0" smtClean="0"/>
              <a:t> та </a:t>
            </a:r>
            <a:r>
              <a:rPr lang="ru-RU" sz="3300" dirty="0" err="1" smtClean="0"/>
              <a:t>економічного</a:t>
            </a:r>
            <a:r>
              <a:rPr lang="ru-RU" sz="3300" dirty="0" smtClean="0"/>
              <a:t> </a:t>
            </a:r>
            <a:r>
              <a:rPr lang="ru-RU" sz="3300" dirty="0" err="1" smtClean="0"/>
              <a:t>значення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5" name="Содержимое 4" descr="management-is-executing-the-secretary-is-taking-PSVZFJD-e152932001258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56138" y="1889125"/>
            <a:ext cx="4038600" cy="22717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428610"/>
            <a:ext cx="8001056" cy="4286280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Реєстр</a:t>
            </a:r>
            <a:r>
              <a:rPr lang="ru-RU" dirty="0" smtClean="0"/>
              <a:t> </a:t>
            </a:r>
            <a:r>
              <a:rPr lang="ru-RU" dirty="0" err="1" smtClean="0"/>
              <a:t>адміністративних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 -  це </a:t>
            </a:r>
            <a:r>
              <a:rPr lang="ru-RU" dirty="0" err="1" smtClean="0"/>
              <a:t>єдина</a:t>
            </a:r>
            <a:r>
              <a:rPr lang="ru-RU" dirty="0" smtClean="0"/>
              <a:t>  </a:t>
            </a:r>
            <a:r>
              <a:rPr lang="ru-RU" dirty="0" err="1" smtClean="0"/>
              <a:t>інформаційна</a:t>
            </a:r>
            <a:r>
              <a:rPr lang="ru-RU" dirty="0" smtClean="0"/>
              <a:t> </a:t>
            </a:r>
            <a:r>
              <a:rPr lang="ru-RU" dirty="0" err="1" smtClean="0"/>
              <a:t>комп’ютерна</a:t>
            </a:r>
            <a:r>
              <a:rPr lang="ru-RU" dirty="0" smtClean="0"/>
              <a:t> база </a:t>
            </a:r>
            <a:r>
              <a:rPr lang="ru-RU" dirty="0" err="1" smtClean="0"/>
              <a:t>даних</a:t>
            </a:r>
            <a:r>
              <a:rPr lang="ru-RU" dirty="0" smtClean="0"/>
              <a:t> </a:t>
            </a:r>
            <a:r>
              <a:rPr lang="ru-RU" dirty="0" smtClean="0"/>
              <a:t>про </a:t>
            </a:r>
            <a:r>
              <a:rPr lang="ru-RU" dirty="0" err="1" smtClean="0"/>
              <a:t>адміністративні</a:t>
            </a:r>
            <a:r>
              <a:rPr lang="ru-RU" dirty="0" smtClean="0"/>
              <a:t> </a:t>
            </a:r>
            <a:r>
              <a:rPr lang="ru-RU" dirty="0" err="1" smtClean="0"/>
              <a:t>послуги</a:t>
            </a:r>
            <a:r>
              <a:rPr lang="ru-RU" dirty="0" smtClean="0"/>
              <a:t>, що </a:t>
            </a:r>
            <a:r>
              <a:rPr lang="ru-RU" dirty="0" err="1" smtClean="0"/>
              <a:t>надаються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до закону </a:t>
            </a:r>
            <a:r>
              <a:rPr lang="ru-RU" dirty="0" err="1" smtClean="0"/>
              <a:t>суб’єктами</a:t>
            </a:r>
            <a:r>
              <a:rPr lang="ru-RU" dirty="0" smtClean="0"/>
              <a:t>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адміністративних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формується</a:t>
            </a:r>
            <a:r>
              <a:rPr lang="ru-RU" dirty="0" smtClean="0"/>
              <a:t> і </a:t>
            </a:r>
            <a:r>
              <a:rPr lang="ru-RU" dirty="0" err="1" smtClean="0"/>
              <a:t>ведеться</a:t>
            </a:r>
            <a:r>
              <a:rPr lang="ru-RU" dirty="0" smtClean="0"/>
              <a:t> </a:t>
            </a:r>
            <a:r>
              <a:rPr lang="ru-RU" dirty="0" err="1" smtClean="0"/>
              <a:t>Міністерством</a:t>
            </a:r>
            <a:r>
              <a:rPr lang="ru-RU" dirty="0" smtClean="0"/>
              <a:t> </a:t>
            </a:r>
            <a:r>
              <a:rPr lang="ru-RU" dirty="0" err="1" smtClean="0"/>
              <a:t>економічного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торгівлі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Метою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та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є: </a:t>
            </a:r>
            <a:r>
              <a:rPr lang="ru-RU" dirty="0" err="1" smtClean="0"/>
              <a:t>ведення</a:t>
            </a:r>
            <a:r>
              <a:rPr lang="ru-RU" dirty="0" smtClean="0"/>
              <a:t> </a:t>
            </a:r>
            <a:r>
              <a:rPr lang="ru-RU" dirty="0" err="1" smtClean="0"/>
              <a:t>обліку</a:t>
            </a:r>
            <a:r>
              <a:rPr lang="ru-RU" dirty="0" smtClean="0"/>
              <a:t> </a:t>
            </a:r>
            <a:r>
              <a:rPr lang="ru-RU" dirty="0" err="1" smtClean="0"/>
              <a:t>адміністративних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,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відкритого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безоплатного</a:t>
            </a:r>
            <a:r>
              <a:rPr lang="ru-RU" dirty="0" smtClean="0"/>
              <a:t> доступу до </a:t>
            </a:r>
            <a:r>
              <a:rPr lang="ru-RU" dirty="0" err="1" smtClean="0"/>
              <a:t>інформації</a:t>
            </a:r>
            <a:r>
              <a:rPr lang="ru-RU" dirty="0" smtClean="0"/>
              <a:t> про </a:t>
            </a:r>
            <a:r>
              <a:rPr lang="ru-RU" dirty="0" err="1" smtClean="0"/>
              <a:t>адміністративні</a:t>
            </a:r>
            <a:r>
              <a:rPr lang="ru-RU" dirty="0" smtClean="0"/>
              <a:t> </a:t>
            </a:r>
            <a:r>
              <a:rPr lang="ru-RU" dirty="0" err="1" smtClean="0"/>
              <a:t>послуги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64</TotalTime>
  <Words>595</Words>
  <PresentationFormat>Экран (16:9)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Метро</vt:lpstr>
      <vt:lpstr>ЛЕКЦІЯ 5. АДМІНІСТРАТИВНІ ПОСЛУГИ </vt:lpstr>
      <vt:lpstr>Слайд 2</vt:lpstr>
      <vt:lpstr>1.Поняття ознаки та види адміністративних послуг </vt:lpstr>
      <vt:lpstr>Слайд 4</vt:lpstr>
      <vt:lpstr>Слайд 5</vt:lpstr>
      <vt:lpstr>2.Суб’єкти відносин щодо надання адміністративних послуг</vt:lpstr>
      <vt:lpstr>3.Порядок надання адміністративних послуг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5. АДМІНІСТРАТИВНІ ПОСЛУГИ </dc:title>
  <dc:creator>student</dc:creator>
  <cp:lastModifiedBy>student</cp:lastModifiedBy>
  <cp:revision>8</cp:revision>
  <dcterms:created xsi:type="dcterms:W3CDTF">2022-09-22T06:00:35Z</dcterms:created>
  <dcterms:modified xsi:type="dcterms:W3CDTF">2022-09-22T08:11:51Z</dcterms:modified>
</cp:coreProperties>
</file>