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11"/>
  </p:notesMasterIdLst>
  <p:handoutMasterIdLst>
    <p:handoutMasterId r:id="rId12"/>
  </p:handoutMasterIdLst>
  <p:sldIdLst>
    <p:sldId id="261" r:id="rId2"/>
    <p:sldId id="403" r:id="rId3"/>
    <p:sldId id="436" r:id="rId4"/>
    <p:sldId id="435" r:id="rId5"/>
    <p:sldId id="434" r:id="rId6"/>
    <p:sldId id="437" r:id="rId7"/>
    <p:sldId id="438" r:id="rId8"/>
    <p:sldId id="439" r:id="rId9"/>
    <p:sldId id="421" r:id="rId10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F5F0BB-52B4-4897-B624-826F7DAD56BF}" type="datetimeFigureOut">
              <a:rPr lang="uk-UA"/>
              <a:pPr>
                <a:defRPr/>
              </a:pPr>
              <a:t>13.09.2022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300085-13B9-4F5D-A784-8BF6924CB6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188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4372-951D-4A42-9526-7C93E97D5390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160E-329D-4789-99E0-F7AEAE497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3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2420B-A1B9-47F6-B4D1-98282297FE3F}" type="datetimeFigureOut">
              <a:rPr lang="ru-RU" smtClean="0"/>
              <a:pPr>
                <a:defRPr/>
              </a:pPr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3C2AB-1958-4036-96E6-BAB03605D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085E1-6551-4ABE-9B5B-2B1910EAD040}" type="datetimeFigureOut">
              <a:rPr lang="ru-RU" smtClean="0"/>
              <a:pPr>
                <a:defRPr/>
              </a:pPr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1A1CA-CA96-48F7-A442-0DCD8556E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E440C-77EF-42F9-8BB0-11549C640973}" type="datetimeFigureOut">
              <a:rPr lang="ru-RU" smtClean="0"/>
              <a:pPr>
                <a:defRPr/>
              </a:pPr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3177B-E777-44C0-88E5-C9EF88A17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4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45107-74CC-4BFD-9C9F-4EA0D53536DF}" type="datetimeFigureOut">
              <a:rPr lang="ru-RU" smtClean="0"/>
              <a:pPr>
                <a:defRPr/>
              </a:pPr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88E87-F0C2-4432-BE39-FAECC28F5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7581D-D395-4C02-8516-91B887AFBD1E}" type="datetimeFigureOut">
              <a:rPr lang="ru-RU" smtClean="0"/>
              <a:pPr>
                <a:defRPr/>
              </a:pPr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8735-A12C-49B3-87D0-08183CCE3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0B836-432A-4B1A-A610-DD4848137BCA}" type="datetimeFigureOut">
              <a:rPr lang="ru-RU" smtClean="0"/>
              <a:pPr>
                <a:defRPr/>
              </a:pPr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0688D-26B3-4F1B-9100-A5C95F739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0F714-3E7C-4AEA-85E3-1D4DE66C93D2}" type="datetimeFigureOut">
              <a:rPr lang="ru-RU" smtClean="0"/>
              <a:pPr>
                <a:defRPr/>
              </a:pPr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02836-4BFB-4575-8F0E-F5A57FDC3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9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409A6-877A-4583-8EE9-1EF2469ACAA6}" type="datetimeFigureOut">
              <a:rPr lang="ru-RU" smtClean="0"/>
              <a:pPr>
                <a:defRPr/>
              </a:pPr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A308D-4E8B-44BA-AC9B-20F63C8E1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8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A523F-8DD3-4E5D-B985-44E3A57892EF}" type="datetimeFigureOut">
              <a:rPr lang="ru-RU" smtClean="0"/>
              <a:pPr>
                <a:defRPr/>
              </a:pPr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3FADD-0833-43C2-84FC-268C84F59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2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E4CC7-A487-47AD-B3F8-2B191C6B3315}" type="datetimeFigureOut">
              <a:rPr lang="ru-RU" smtClean="0"/>
              <a:pPr>
                <a:defRPr/>
              </a:pPr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1110A-880B-47C0-9A2E-BE47F5A36F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4799A-3FB2-4470-BADE-9AF652416EFE}" type="datetimeFigureOut">
              <a:rPr lang="ru-RU" smtClean="0"/>
              <a:pPr>
                <a:defRPr/>
              </a:pPr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43FA4-8524-466D-84F7-D7500D2F52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1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F4159C-D879-42A5-8B4F-530FA2FE6182}" type="datetimeFigureOut">
              <a:rPr lang="ru-RU" smtClean="0"/>
              <a:pPr>
                <a:defRPr/>
              </a:pPr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D3B0C-15F5-4621-BFE5-E4E72497C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7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Васильківський коледж ВНЗ «Відкритий міжнародний університет розвитку людини «Україна»</a:t>
            </a:r>
            <a: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  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Інформаційні технології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 –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к.т.н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доцент Єременко Олександр Іванович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2209800"/>
            <a:ext cx="9130553" cy="4343400"/>
          </a:xfrm>
        </p:spPr>
        <p:txBody>
          <a:bodyPr>
            <a:normAutofit/>
          </a:bodyPr>
          <a:lstStyle/>
          <a:p>
            <a:pPr marL="365760" indent="-256032" algn="ctr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uk-UA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1.</a:t>
            </a:r>
            <a:r>
              <a:rPr lang="uk-UA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Вступ до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дисципліни –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Інформаційні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технології </a:t>
            </a:r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р.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3447" y="3124200"/>
            <a:ext cx="91440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</a:t>
            </a: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1. 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Загальна термінологія …………………………….……….………….2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 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Напрямки розвитку інформаційних технологій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………….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….…..6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endParaRPr lang="uk-UA" sz="2000" b="1" dirty="0" smtClean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0" indent="355600" algn="just" eaLnBrk="1" hangingPunct="1">
              <a:spcAft>
                <a:spcPts val="0"/>
              </a:spcAft>
            </a:pPr>
            <a:endParaRPr lang="uk-UA" sz="26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Загальна термінологія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" y="609600"/>
            <a:ext cx="9113520" cy="569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1125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Інформаційні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технології (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IT)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сукупність методів і засобів, що використовуються для збору, зберігання, обробки і поширення інформації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даний час діяльність людини стала сильно залежати від цих технологій, вони потребують постійного розвитку. Над розробками в галузі інформатики працюють безліч фахівців, які називаються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фахівцями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«</a:t>
            </a:r>
            <a:r>
              <a:rPr lang="uk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айтішниками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Їх робота так чи інакше пов'язана з комп'ютерами. </a:t>
            </a:r>
            <a:endParaRPr lang="uk-UA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1125"/>
              </a:spcAft>
            </a:pPr>
            <a:endParaRPr lang="uk-UA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 фахівців інформаційних технологій:</a:t>
            </a:r>
            <a:endParaRPr lang="uk-UA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фахівці, які обслуговують к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мп'ютерне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обладнання та займаються іншими технічними розробками;</a:t>
            </a:r>
          </a:p>
          <a:p>
            <a:pPr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фахівці, які створюють програмне забезпечення для різних обчислювальних пристроїв;</a:t>
            </a:r>
          </a:p>
          <a:p>
            <a:pPr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фахівці, які працюють з готовими інформаційними продуктами.</a:t>
            </a:r>
          </a:p>
          <a:p>
            <a:pPr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Загальна термінологія </a:t>
            </a:r>
            <a:endParaRPr lang="uk-UA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" y="609600"/>
            <a:ext cx="9113520" cy="6301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l">
              <a:lnSpc>
                <a:spcPct val="107000"/>
              </a:lnSpc>
              <a:spcAft>
                <a:spcPts val="1125"/>
              </a:spcAft>
            </a:pPr>
            <a:r>
              <a:rPr lang="uk-UA" sz="2000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Перші дві категорії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Від них залежить те, якими способами людство буде передавати і отримувати інформацію. До них відносяться: </a:t>
            </a:r>
          </a:p>
          <a:p>
            <a:pPr lvl="0" indent="361950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інженери-розробники комп'ютерного обладнання, </a:t>
            </a:r>
          </a:p>
          <a:p>
            <a:pPr lvl="0" indent="361950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системні адміністратори, </a:t>
            </a:r>
          </a:p>
          <a:p>
            <a:pPr lvl="0" indent="361950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програмісти різних профілів, </a:t>
            </a:r>
          </a:p>
          <a:p>
            <a:pPr lvl="0" indent="361950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err="1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тестувальники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програмного забезпечення, </a:t>
            </a:r>
          </a:p>
          <a:p>
            <a:pPr lvl="0" indent="361950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розробники сайтів, </a:t>
            </a:r>
          </a:p>
          <a:p>
            <a:pPr lvl="0" indent="361950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фахівці з інформаційної безпеки.</a:t>
            </a:r>
          </a:p>
          <a:p>
            <a:pPr lvl="0" indent="361950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Професіонали, яким необхідно </a:t>
            </a:r>
            <a:r>
              <a:rPr lang="uk-UA" sz="2000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управляти готовою інформацією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Сюди входить її </a:t>
            </a:r>
            <a:r>
              <a:rPr lang="uk-UA" sz="2000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збір, структуризація, оформлення, редагування 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ці завдання виконують </a:t>
            </a:r>
            <a:r>
              <a:rPr lang="uk-UA" sz="2000" b="1" dirty="0" err="1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uk-UA" sz="2000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-програмісти, </a:t>
            </a:r>
            <a:r>
              <a:rPr lang="uk-UA" sz="2000" b="1" dirty="0" err="1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uk-UA" sz="2000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-дизайнери, контент-менеджери, менеджери інтернет-проекту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indent="361950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цієї сфери діяльності відносяться </a:t>
            </a:r>
            <a:r>
              <a:rPr lang="uk-UA" sz="2000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фахівці з SEO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вони відповідають за </a:t>
            </a:r>
            <a:r>
              <a:rPr lang="uk-UA" sz="2000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оптимізацію і просування 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сайту.</a:t>
            </a:r>
          </a:p>
          <a:p>
            <a:pPr lvl="0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1645292" y="0"/>
            <a:ext cx="750589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905000"/>
            <a:ext cx="137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діяльності в комп'ютерному офісі</a:t>
            </a:r>
            <a:endParaRPr lang="uk-UA" b="1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Загальна термінологія </a:t>
            </a:r>
            <a:endParaRPr lang="uk-UA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" y="609600"/>
            <a:ext cx="9113520" cy="366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  <a:spcAft>
                <a:spcPts val="1125"/>
              </a:spcAft>
            </a:pPr>
            <a:r>
              <a:rPr lang="uk-UA" sz="2000" b="1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Електронно-обчислювальна машина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(комп’ютер) — обладнання з необов’язковими додатковими пристроями (пристрої для друку, сканери, модеми, блоки безперервного живлення та інші пристрої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Відеодисплейний</a:t>
            </a:r>
            <a:r>
              <a:rPr lang="uk-UA" sz="2000" b="1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термінал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(ВДТ; монітор) — частина ЕОМ, що містить пристрій для візуального відображення 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інформації.</a:t>
            </a:r>
          </a:p>
          <a:p>
            <a:pPr lvl="0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Периферійні пристрої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(ПП) — сукупність необов’язкових додаткових пристроїв, які використовуються (клавіатура, маніпулятор «миша», дискова система, звукова система, модем, мікрофон, принтер, сканер </a:t>
            </a:r>
            <a:r>
              <a:rPr lang="ru-RU" sz="2000" dirty="0" err="1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Напрямки розвитку інформаційних технологій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" y="609600"/>
            <a:ext cx="9113520" cy="630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Сучасні офіси не обходяться без </a:t>
            </a:r>
            <a:r>
              <a:rPr lang="uk-UA" sz="2000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комп'ютерної техніки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Багато компаній, які навіть не займаються інформаційними технологіями, мають в своєму штаті працівника, який </a:t>
            </a:r>
            <a:r>
              <a:rPr lang="uk-UA" sz="2000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розуміється на комп'ютерних пристроях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Це говорить про велику затребуваність IT-фахівців.</a:t>
            </a:r>
          </a:p>
          <a:p>
            <a:pPr lvl="0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це стає актуальним питання про інформаційні технології в освіті України. З кожним роком з’являються нові спеціальності та направлення в університетах, пишуться сучасні книги, підручники, методичні рекомендації. Зараз у кожного вищого навчального закладу є свій особистий сайт, абітурієнти, сидячи у себе вдома, можуть спокійно переглядати та аналізувати будь-яку інформацію, що їх хвилює. </a:t>
            </a:r>
          </a:p>
          <a:p>
            <a:pPr lvl="0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Сьогодні в країні налічується майже 100 тисяч програмістів, що більше, ніж в будь-якій іншій країні Європи. У той же час можна стверджувати про розшаруванні фахівців в сфері IT на тих, хто дуже популярний і менш популярний серед роботодавців. Це пов'язано з тим, що деякі галузі, в сфері інформаційних технологій, користуються особливим пріоритетом, і тому в них зосереджено порівняно більше ресурсів для розвитку. Так, експерти відзначають, що в найближчі роки будуть дуже затребувані фахівці з розробок веб і мобільних додатків, що дуже модні в наші дні..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uk-UA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Напрямки розвитку інформаційних технологій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" y="609600"/>
            <a:ext cx="9113520" cy="1865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  <a:spcAft>
                <a:spcPts val="1125"/>
              </a:spcAft>
            </a:pPr>
            <a:r>
              <a:rPr lang="uk-UA" sz="2000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Проектування інформаційних технологій 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середовище, що швидко змінюється, в ньому завжди багато нововведень. Практично щодня з'являються </a:t>
            </a:r>
            <a:r>
              <a:rPr lang="uk-UA" sz="2000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найрізноманітніші проекти і розробки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Кількість фахівців в даній галузі збільшується з кожним роком і попит на них також зростає.</a:t>
            </a:r>
          </a:p>
          <a:p>
            <a:pPr lvl="0" algn="l">
              <a:lnSpc>
                <a:spcPct val="107000"/>
              </a:lnSpc>
              <a:spcAft>
                <a:spcPts val="1125"/>
              </a:spcAft>
            </a:pP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56" y="2209800"/>
            <a:ext cx="620461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9" y="1447800"/>
            <a:ext cx="9051861" cy="439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/>
          <p:nvPr/>
        </p:nvSpPr>
        <p:spPr>
          <a:xfrm>
            <a:off x="0" y="2366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Стандартні ергономічні параметри під час роботи на ПК</a:t>
            </a:r>
          </a:p>
        </p:txBody>
      </p:sp>
    </p:spTree>
    <p:extLst>
      <p:ext uri="{BB962C8B-B14F-4D97-AF65-F5344CB8AC3E}">
        <p14:creationId xmlns:p14="http://schemas.microsoft.com/office/powerpoint/2010/main" val="22470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8377" y="609600"/>
            <a:ext cx="3624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ДЯКУЮ ЗА </a:t>
            </a:r>
            <a:r>
              <a:rPr lang="uk-UA" sz="3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УВАГУ!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3" descr="https://life.pravda.com.ua/images/doc/7/5/758f0c0-offic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45" y="1713131"/>
            <a:ext cx="7191375" cy="479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8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9550</TotalTime>
  <Words>461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Васильківський коледж ВНЗ «Відкритий міжнародний університет розвитку людини «Україна»  Навчальна дисципліна   Інформаційні технології   Викладач – к.т.н., доцент Єременко Олександр Іванович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снижения стрессового состояния работников для обеспечения охраны труда в сельскохозяйственном  производстве</dc:title>
  <dc:creator>User</dc:creator>
  <cp:lastModifiedBy>8</cp:lastModifiedBy>
  <cp:revision>619</cp:revision>
  <dcterms:created xsi:type="dcterms:W3CDTF">2007-10-17T13:38:43Z</dcterms:created>
  <dcterms:modified xsi:type="dcterms:W3CDTF">2022-09-13T15:51:34Z</dcterms:modified>
</cp:coreProperties>
</file>