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7561263" cy="5364163"/>
  <p:notesSz cx="4624388" cy="6813550"/>
  <p:embeddedFontLst>
    <p:embeddedFont>
      <p:font typeface="Century Gothic" pitchFamily="34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90">
          <p15:clr>
            <a:srgbClr val="000000"/>
          </p15:clr>
        </p15:guide>
        <p15:guide id="2" pos="2382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CG0OrqR2l29n3nRlMHZnVzDOg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53DC8CC-4A83-4EC7-A40F-A64F287430AB}">
  <a:tblStyle styleId="{C53DC8CC-4A83-4EC7-A40F-A64F287430A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7"/>
          </a:solidFill>
        </a:fill>
      </a:tcStyle>
    </a:wholeTbl>
    <a:band1H>
      <a:tcTxStyle/>
      <a:tcStyle>
        <a:tcBdr/>
        <a:fill>
          <a:solidFill>
            <a:srgbClr val="E4CB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4CB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2E7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2E7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314" y="-84"/>
      </p:cViewPr>
      <p:guideLst>
        <p:guide orient="horz" pos="1690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2619417" y="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16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:notes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19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Офіційна назва</a:t>
            </a: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0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4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26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:notes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8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29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:notes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1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4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5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7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8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9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40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0:notes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6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чинники</a:t>
            </a:r>
            <a:endParaRPr/>
          </a:p>
        </p:txBody>
      </p:sp>
      <p:sp>
        <p:nvSpPr>
          <p:cNvPr id="318" name="Google Shape;318;p6:notes"/>
          <p:cNvSpPr txBox="1">
            <a:spLocks noGrp="1"/>
          </p:cNvSpPr>
          <p:nvPr>
            <p:ph type="sldNum" idx="12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50" tIns="32675" rIns="65350" bIns="326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>
            <a:spLocks noGrp="1"/>
          </p:cNvSpPr>
          <p:nvPr>
            <p:ph type="body" idx="1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spcFirstLastPara="1" wrap="square" lIns="65350" tIns="32675" rIns="65350" bIns="32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2"/>
          <p:cNvGrpSpPr/>
          <p:nvPr/>
        </p:nvGrpSpPr>
        <p:grpSpPr>
          <a:xfrm>
            <a:off x="-533322" y="0"/>
            <a:ext cx="8648362" cy="5566802"/>
            <a:chOff x="-644959" y="0"/>
            <a:chExt cx="10458653" cy="7117071"/>
          </a:xfrm>
        </p:grpSpPr>
        <p:grpSp>
          <p:nvGrpSpPr>
            <p:cNvPr id="59" name="Google Shape;59;p4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Google Shape;60;p4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4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4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4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4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4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4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4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8" name="Google Shape;68;p4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9" name="Google Shape;69;p4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0" name="Google Shape;70;p4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71" name="Google Shape;71;p4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2" name="Google Shape;72;p4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Google Shape;73;p4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Google Shape;74;p4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" name="Google Shape;75;p4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42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42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42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42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4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4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4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4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42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4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42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42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4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42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4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42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4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Google Shape;93;p42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42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4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42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Google Shape;97;p42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CE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42"/>
          <p:cNvSpPr/>
          <p:nvPr/>
        </p:nvSpPr>
        <p:spPr>
          <a:xfrm>
            <a:off x="3844383" y="-16825"/>
            <a:ext cx="2898484" cy="1809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42"/>
          <p:cNvSpPr txBox="1">
            <a:spLocks noGrp="1"/>
          </p:cNvSpPr>
          <p:nvPr>
            <p:ph type="ctrTitle"/>
          </p:nvPr>
        </p:nvSpPr>
        <p:spPr>
          <a:xfrm>
            <a:off x="3914066" y="2118505"/>
            <a:ext cx="2739846" cy="133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entury Gothic"/>
              <a:buNone/>
              <a:defRPr sz="2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subTitle" idx="1"/>
          </p:nvPr>
        </p:nvSpPr>
        <p:spPr>
          <a:xfrm>
            <a:off x="3914066" y="3458063"/>
            <a:ext cx="2736908" cy="98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140"/>
              <a:buNone/>
              <a:defRPr sz="1500">
                <a:solidFill>
                  <a:srgbClr val="42424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1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988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20"/>
              </a:spcBef>
              <a:spcAft>
                <a:spcPts val="0"/>
              </a:spcAft>
              <a:buSzPts val="836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20"/>
              </a:spcBef>
              <a:spcAft>
                <a:spcPts val="0"/>
              </a:spcAft>
              <a:buSzPts val="836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20"/>
              </a:spcBef>
              <a:spcAft>
                <a:spcPts val="0"/>
              </a:spcAft>
              <a:buSzPts val="836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20"/>
              </a:spcBef>
              <a:spcAft>
                <a:spcPts val="0"/>
              </a:spcAft>
              <a:buSzPts val="836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dt" idx="10"/>
          </p:nvPr>
        </p:nvSpPr>
        <p:spPr>
          <a:xfrm>
            <a:off x="3918514" y="1186427"/>
            <a:ext cx="1764295" cy="5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4385533" y="4474021"/>
            <a:ext cx="2341471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3844383" y="4474021"/>
            <a:ext cx="53225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5" name="Google Shape;105;p42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1"/>
          <p:cNvSpPr txBox="1"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1"/>
          <p:cNvSpPr txBox="1">
            <a:spLocks noGrp="1"/>
          </p:cNvSpPr>
          <p:nvPr>
            <p:ph type="body" idx="1"/>
          </p:nvPr>
        </p:nvSpPr>
        <p:spPr>
          <a:xfrm rot="5400000">
            <a:off x="2292670" y="387709"/>
            <a:ext cx="2744638" cy="560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246" name="Google Shape;246;p51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1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1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2"/>
          <p:cNvSpPr txBox="1">
            <a:spLocks noGrp="1"/>
          </p:cNvSpPr>
          <p:nvPr>
            <p:ph type="title"/>
          </p:nvPr>
        </p:nvSpPr>
        <p:spPr>
          <a:xfrm rot="5400000">
            <a:off x="4226135" y="2061537"/>
            <a:ext cx="3739070" cy="122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2"/>
          <p:cNvSpPr txBox="1">
            <a:spLocks noGrp="1"/>
          </p:cNvSpPr>
          <p:nvPr>
            <p:ph type="body" idx="1"/>
          </p:nvPr>
        </p:nvSpPr>
        <p:spPr>
          <a:xfrm rot="5400000">
            <a:off x="1243903" y="432834"/>
            <a:ext cx="3739070" cy="448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252" name="Google Shape;252;p52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2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2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3"/>
          <p:cNvSpPr txBox="1"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body" idx="1"/>
          </p:nvPr>
        </p:nvSpPr>
        <p:spPr>
          <a:xfrm>
            <a:off x="862874" y="1817505"/>
            <a:ext cx="5604230" cy="27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3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4"/>
          <p:cNvSpPr txBox="1">
            <a:spLocks noGrp="1"/>
          </p:cNvSpPr>
          <p:nvPr>
            <p:ph type="title"/>
          </p:nvPr>
        </p:nvSpPr>
        <p:spPr>
          <a:xfrm>
            <a:off x="1040786" y="2268959"/>
            <a:ext cx="5488587" cy="106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body" idx="1"/>
          </p:nvPr>
        </p:nvSpPr>
        <p:spPr>
          <a:xfrm>
            <a:off x="1040786" y="3337702"/>
            <a:ext cx="5488586" cy="118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14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20"/>
              </a:spcBef>
              <a:spcAft>
                <a:spcPts val="0"/>
              </a:spcAft>
              <a:buSzPts val="836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20"/>
              </a:spcBef>
              <a:spcAft>
                <a:spcPts val="0"/>
              </a:spcAft>
              <a:buSzPts val="836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20"/>
              </a:spcBef>
              <a:spcAft>
                <a:spcPts val="0"/>
              </a:spcAft>
              <a:buSzPts val="836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20"/>
              </a:spcBef>
              <a:spcAft>
                <a:spcPts val="0"/>
              </a:spcAft>
              <a:buSzPts val="836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20"/>
              </a:spcBef>
              <a:spcAft>
                <a:spcPts val="0"/>
              </a:spcAft>
              <a:buSzPts val="836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20"/>
              </a:spcBef>
              <a:spcAft>
                <a:spcPts val="0"/>
              </a:spcAft>
              <a:buSzPts val="836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5"/>
          <p:cNvSpPr txBox="1"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body" idx="1"/>
          </p:nvPr>
        </p:nvSpPr>
        <p:spPr>
          <a:xfrm>
            <a:off x="861984" y="1809511"/>
            <a:ext cx="2827912" cy="27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body" idx="2"/>
          </p:nvPr>
        </p:nvSpPr>
        <p:spPr>
          <a:xfrm>
            <a:off x="3841122" y="1809510"/>
            <a:ext cx="2827912" cy="273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1"/>
          </p:nvPr>
        </p:nvSpPr>
        <p:spPr>
          <a:xfrm>
            <a:off x="1167688" y="1811527"/>
            <a:ext cx="2527986" cy="50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SzPts val="1444"/>
              <a:buNone/>
              <a:defRPr sz="19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140"/>
              <a:buNone/>
              <a:defRPr sz="1500" b="1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2"/>
          </p:nvPr>
        </p:nvSpPr>
        <p:spPr>
          <a:xfrm>
            <a:off x="861409" y="2326735"/>
            <a:ext cx="2827912" cy="221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20294" algn="l">
              <a:spcBef>
                <a:spcPts val="380"/>
              </a:spcBef>
              <a:spcAft>
                <a:spcPts val="0"/>
              </a:spcAft>
              <a:buSzPts val="1444"/>
              <a:buChar char="🞇"/>
              <a:defRPr sz="1900"/>
            </a:lvl1pPr>
            <a:lvl2pPr marL="914400" lvl="1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2pPr>
            <a:lvl3pPr marL="1371600" lvl="2" indent="-300989" algn="l">
              <a:spcBef>
                <a:spcPts val="300"/>
              </a:spcBef>
              <a:spcAft>
                <a:spcPts val="0"/>
              </a:spcAft>
              <a:buSzPts val="1140"/>
              <a:buChar char="🞇"/>
              <a:defRPr sz="1500"/>
            </a:lvl3pPr>
            <a:lvl4pPr marL="1828800" lvl="3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4pPr>
            <a:lvl5pPr marL="2286000" lvl="4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5pPr>
            <a:lvl6pPr marL="2743200" lvl="5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6pPr>
            <a:lvl7pPr marL="3200400" lvl="6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7pPr>
            <a:lvl8pPr marL="3657600" lvl="7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8pPr>
            <a:lvl9pPr marL="4114800" lvl="8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body" idx="3"/>
          </p:nvPr>
        </p:nvSpPr>
        <p:spPr>
          <a:xfrm>
            <a:off x="4144338" y="1811528"/>
            <a:ext cx="2526802" cy="50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SzPts val="1444"/>
              <a:buNone/>
              <a:defRPr sz="19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140"/>
              <a:buNone/>
              <a:defRPr sz="1500" b="1"/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 b="1"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body" idx="4"/>
          </p:nvPr>
        </p:nvSpPr>
        <p:spPr>
          <a:xfrm>
            <a:off x="3841122" y="2326735"/>
            <a:ext cx="2827912" cy="221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20294" algn="l">
              <a:spcBef>
                <a:spcPts val="380"/>
              </a:spcBef>
              <a:spcAft>
                <a:spcPts val="0"/>
              </a:spcAft>
              <a:buSzPts val="1444"/>
              <a:buChar char="🞇"/>
              <a:defRPr sz="1900"/>
            </a:lvl1pPr>
            <a:lvl2pPr marL="914400" lvl="1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2pPr>
            <a:lvl3pPr marL="1371600" lvl="2" indent="-300989" algn="l">
              <a:spcBef>
                <a:spcPts val="300"/>
              </a:spcBef>
              <a:spcAft>
                <a:spcPts val="0"/>
              </a:spcAft>
              <a:buSzPts val="1140"/>
              <a:buChar char="🞇"/>
              <a:defRPr sz="1500"/>
            </a:lvl3pPr>
            <a:lvl4pPr marL="1828800" lvl="3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4pPr>
            <a:lvl5pPr marL="2286000" lvl="4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5pPr>
            <a:lvl6pPr marL="2743200" lvl="5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6pPr>
            <a:lvl7pPr marL="3200400" lvl="6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7pPr>
            <a:lvl8pPr marL="3657600" lvl="7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8pPr>
            <a:lvl9pPr marL="4114800" lvl="8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9"/>
          <p:cNvGrpSpPr/>
          <p:nvPr/>
        </p:nvGrpSpPr>
        <p:grpSpPr>
          <a:xfrm>
            <a:off x="-533322" y="0"/>
            <a:ext cx="8648362" cy="5566802"/>
            <a:chOff x="-644959" y="0"/>
            <a:chExt cx="10458653" cy="7117071"/>
          </a:xfrm>
        </p:grpSpPr>
        <p:grpSp>
          <p:nvGrpSpPr>
            <p:cNvPr id="145" name="Google Shape;145;p4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6" name="Google Shape;146;p4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4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4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4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4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4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4" name="Google Shape;154;p4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5" name="Google Shape;155;p4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6" name="Google Shape;156;p4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7" name="Google Shape;157;p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8" name="Google Shape;158;p4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4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4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1" name="Google Shape;161;p49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49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49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49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4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49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49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49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4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4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49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4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4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49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4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49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49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4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4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3" name="Google Shape;183;p49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CE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49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49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9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7" name="Google Shape;187;p49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947551" y="669955"/>
            <a:ext cx="2555515" cy="402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320294" algn="l">
              <a:spcBef>
                <a:spcPts val="380"/>
              </a:spcBef>
              <a:spcAft>
                <a:spcPts val="0"/>
              </a:spcAft>
              <a:buSzPts val="1444"/>
              <a:buChar char="🞇"/>
              <a:defRPr sz="1900"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2pPr>
            <a:lvl3pPr marL="1371600" lvl="2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3pPr>
            <a:lvl4pPr marL="1828800" lvl="3" indent="-300989" algn="l">
              <a:spcBef>
                <a:spcPts val="300"/>
              </a:spcBef>
              <a:spcAft>
                <a:spcPts val="0"/>
              </a:spcAft>
              <a:buSzPts val="1140"/>
              <a:buChar char="🞇"/>
              <a:defRPr sz="1500"/>
            </a:lvl4pPr>
            <a:lvl5pPr marL="2286000" lvl="4" indent="-291338" algn="l">
              <a:spcBef>
                <a:spcPts val="260"/>
              </a:spcBef>
              <a:spcAft>
                <a:spcPts val="0"/>
              </a:spcAft>
              <a:buSzPts val="988"/>
              <a:buChar char="🞇"/>
              <a:defRPr sz="13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>
            <a:endParaRPr/>
          </a:p>
        </p:txBody>
      </p:sp>
      <p:sp>
        <p:nvSpPr>
          <p:cNvPr id="189" name="Google Shape;189;p49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49"/>
          <p:cNvSpPr txBox="1">
            <a:spLocks noGrp="1"/>
          </p:cNvSpPr>
          <p:nvPr>
            <p:ph type="ftr" idx="11"/>
          </p:nvPr>
        </p:nvSpPr>
        <p:spPr>
          <a:xfrm>
            <a:off x="3838059" y="4477829"/>
            <a:ext cx="288894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title"/>
          </p:nvPr>
        </p:nvSpPr>
        <p:spPr>
          <a:xfrm>
            <a:off x="3919414" y="2078582"/>
            <a:ext cx="2732583" cy="11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  <a:defRPr sz="23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2"/>
          </p:nvPr>
        </p:nvSpPr>
        <p:spPr>
          <a:xfrm>
            <a:off x="3916734" y="3235857"/>
            <a:ext cx="2727797" cy="11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>
                <a:solidFill>
                  <a:srgbClr val="424242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SzPts val="608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50"/>
          <p:cNvGrpSpPr/>
          <p:nvPr/>
        </p:nvGrpSpPr>
        <p:grpSpPr>
          <a:xfrm>
            <a:off x="-533322" y="0"/>
            <a:ext cx="8648362" cy="5566802"/>
            <a:chOff x="-644959" y="0"/>
            <a:chExt cx="10458653" cy="7117071"/>
          </a:xfrm>
        </p:grpSpPr>
        <p:grpSp>
          <p:nvGrpSpPr>
            <p:cNvPr id="195" name="Google Shape;195;p5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6" name="Google Shape;196;p5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5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5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5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5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5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5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5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4" name="Google Shape;204;p5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5" name="Google Shape;205;p5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6" name="Google Shape;206;p5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7" name="Google Shape;207;p5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8" name="Google Shape;208;p5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9" name="Google Shape;209;p5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Google Shape;210;p5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11" name="Google Shape;211;p50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50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50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5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50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50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50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5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50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5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50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50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5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50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50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5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3" name="Google Shape;233;p50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CE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5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50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B2F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50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50"/>
          <p:cNvSpPr txBox="1">
            <a:spLocks noGrp="1"/>
          </p:cNvSpPr>
          <p:nvPr>
            <p:ph type="title"/>
          </p:nvPr>
        </p:nvSpPr>
        <p:spPr>
          <a:xfrm>
            <a:off x="3914941" y="2081295"/>
            <a:ext cx="2729616" cy="114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  <a:defRPr sz="23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0"/>
          <p:cNvSpPr>
            <a:spLocks noGrp="1"/>
          </p:cNvSpPr>
          <p:nvPr>
            <p:ph type="pic" idx="2"/>
          </p:nvPr>
        </p:nvSpPr>
        <p:spPr>
          <a:xfrm>
            <a:off x="831217" y="542670"/>
            <a:ext cx="2778105" cy="42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None/>
              <a:defRPr sz="2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748"/>
              <a:buFont typeface="Noto Sans Symbols"/>
              <a:buNone/>
              <a:defRPr sz="23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444"/>
              <a:buFont typeface="Noto Sans Symbols"/>
              <a:buNone/>
              <a:defRPr sz="1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p50"/>
          <p:cNvSpPr txBox="1">
            <a:spLocks noGrp="1"/>
          </p:cNvSpPr>
          <p:nvPr>
            <p:ph type="body" idx="1"/>
          </p:nvPr>
        </p:nvSpPr>
        <p:spPr>
          <a:xfrm>
            <a:off x="3915112" y="3232803"/>
            <a:ext cx="2729276" cy="1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988"/>
              <a:buNone/>
              <a:defRPr sz="1300">
                <a:solidFill>
                  <a:srgbClr val="424242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SzPts val="608"/>
              <a:buNone/>
              <a:defRPr sz="800"/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SzPts val="532"/>
              <a:buNone/>
              <a:defRPr sz="700"/>
            </a:lvl9pPr>
          </a:lstStyle>
          <a:p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0"/>
          <p:cNvSpPr txBox="1">
            <a:spLocks noGrp="1"/>
          </p:cNvSpPr>
          <p:nvPr>
            <p:ph type="ftr" idx="11"/>
          </p:nvPr>
        </p:nvSpPr>
        <p:spPr>
          <a:xfrm>
            <a:off x="3838059" y="4477829"/>
            <a:ext cx="288894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F81"/>
            </a:gs>
            <a:gs pos="62000">
              <a:srgbClr val="C4B652"/>
            </a:gs>
            <a:gs pos="100000">
              <a:srgbClr val="B1A24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-469151" y="0"/>
            <a:ext cx="8648362" cy="5566802"/>
            <a:chOff x="-644959" y="0"/>
            <a:chExt cx="10458653" cy="7117071"/>
          </a:xfrm>
        </p:grpSpPr>
        <p:grpSp>
          <p:nvGrpSpPr>
            <p:cNvPr id="11" name="Google Shape;11;p4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" name="Google Shape;12;p4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4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4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4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4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4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4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4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" name="Google Shape;20;p4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1" name="Google Shape;21;p4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2" name="Google Shape;22;p4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3" name="Google Shape;23;p4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500" b="0" i="0" u="none" strike="noStrike" cap="non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4" name="Google Shape;24;p4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Google Shape;25;p4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Google Shape;26;p4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7" name="Google Shape;27;p41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41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41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41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4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4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4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4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41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4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5882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41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41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4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41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4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41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4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41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41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Google Shape;46;p4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84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Google Shape;47;p41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Google Shape;48;p41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" name="Google Shape;49;p41"/>
          <p:cNvSpPr/>
          <p:nvPr/>
        </p:nvSpPr>
        <p:spPr>
          <a:xfrm>
            <a:off x="378063" y="260846"/>
            <a:ext cx="6805137" cy="48382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41"/>
          <p:cNvSpPr/>
          <p:nvPr/>
        </p:nvSpPr>
        <p:spPr>
          <a:xfrm>
            <a:off x="3771736" y="-16825"/>
            <a:ext cx="3042297" cy="546932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CEB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41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>
            <a:off x="862874" y="1817505"/>
            <a:ext cx="5604230" cy="27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t" anchorCtr="0">
            <a:normAutofit/>
          </a:bodyPr>
          <a:lstStyle>
            <a:lvl1pPr marL="457200" marR="0" lvl="0" indent="-320294" algn="l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444"/>
              <a:buFont typeface="Noto Sans Symbols"/>
              <a:buChar char="🞇"/>
              <a:defRPr sz="1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546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0989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40"/>
              <a:buFont typeface="Noto Sans Symbols"/>
              <a:buChar char="🞇"/>
              <a:defRPr sz="15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1338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Noto Sans Symbols"/>
              <a:buChar char="🞇"/>
              <a:defRPr sz="13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1685" algn="l" rtl="0"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836"/>
              <a:buFont typeface="Noto Sans Symbols"/>
              <a:buChar char="🞇"/>
              <a:defRPr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1685" algn="l" rtl="0"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836"/>
              <a:buFont typeface="Noto Sans Symbols"/>
              <a:buChar char="🞇"/>
              <a:defRPr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1685" algn="l" rtl="0"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836"/>
              <a:buFont typeface="Noto Sans Symbols"/>
              <a:buChar char="🞇"/>
              <a:defRPr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1685" algn="l" rtl="0"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836"/>
              <a:buFont typeface="Noto Sans Symbols"/>
              <a:buChar char="🞇"/>
              <a:defRPr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dt" idx="10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>
            <a:spLocks noGrp="1"/>
          </p:cNvSpPr>
          <p:nvPr>
            <p:ph type="ctrTitle"/>
          </p:nvPr>
        </p:nvSpPr>
        <p:spPr>
          <a:xfrm>
            <a:off x="396255" y="1567947"/>
            <a:ext cx="3141528" cy="176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uk-UA" sz="40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Сполучені Штати Америки</a:t>
            </a:r>
            <a:endParaRPr sz="40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2639" y="0"/>
            <a:ext cx="288032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"/>
          <p:cNvSpPr/>
          <p:nvPr/>
        </p:nvSpPr>
        <p:spPr>
          <a:xfrm>
            <a:off x="3924647" y="2304618"/>
            <a:ext cx="291199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Оптимальною, з точки зору правлячих кіл США, формою облаштування післявоєнного світу був би “мир по-американськи”.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0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343" y="2034009"/>
            <a:ext cx="2592000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"/>
          <p:cNvSpPr/>
          <p:nvPr/>
        </p:nvSpPr>
        <p:spPr>
          <a:xfrm>
            <a:off x="1062025" y="3546177"/>
            <a:ext cx="2646893" cy="108012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зміцнення національної безпеки;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створення союзу західних країн;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протидія поширенню комуністичного впливу у світі;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посилення позицій США у світі.</a:t>
            </a: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1044327" y="2196719"/>
            <a:ext cx="5400600" cy="55737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Зовнішньополітичний курс США у післявоєнні роки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1053471" y="3330153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1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1062025" y="2815999"/>
            <a:ext cx="2646893" cy="442146"/>
          </a:xfrm>
          <a:prstGeom prst="rect">
            <a:avLst/>
          </a:prstGeom>
          <a:solidFill>
            <a:srgbClr val="00990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"/>
              <a:buFont typeface="Noto Sans Symbols"/>
              <a:buNone/>
            </a:pPr>
            <a:endParaRPr sz="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Головна мета</a:t>
            </a: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3798034" y="2826097"/>
            <a:ext cx="2646893" cy="442146"/>
          </a:xfrm>
          <a:prstGeom prst="rect">
            <a:avLst/>
          </a:prstGeom>
          <a:solidFill>
            <a:srgbClr val="414751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Інструменти забезпечення переваги</a:t>
            </a: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3817063" y="3546177"/>
            <a:ext cx="2627864" cy="1080120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монополія на ядерну зброю;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економічне, політичне та технологічне лідерство;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політика “стримування комунізму”.</a:t>
            </a: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3780927" y="3330153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"/>
          <p:cNvSpPr/>
          <p:nvPr/>
        </p:nvSpPr>
        <p:spPr>
          <a:xfrm>
            <a:off x="3348583" y="2052703"/>
            <a:ext cx="3528392" cy="55737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"/>
              <a:buFont typeface="Noto Sans Symbols"/>
              <a:buNone/>
            </a:pPr>
            <a:endParaRPr sz="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“Доктрина Трумена”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3492599" y="2679123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3060631" y="1962081"/>
            <a:ext cx="720000" cy="720000"/>
          </a:xfrm>
          <a:prstGeom prst="ellipse">
            <a:avLst/>
          </a:prstGeom>
          <a:solidFill>
            <a:srgbClr val="F0F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3028374" y="1962001"/>
            <a:ext cx="8242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березня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1947</a:t>
            </a:r>
            <a:endParaRPr sz="12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3132519" y="2898105"/>
            <a:ext cx="3744456" cy="1584176"/>
          </a:xfrm>
          <a:prstGeom prst="rect">
            <a:avLst/>
          </a:prstGeom>
          <a:solidFill>
            <a:srgbClr val="FFB585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обмеження комуністичних режимів, які посилилися після Другої світової війни; 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66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ведення безперервного тиску на СРСР та інші країни соціалістичного блоку;</a:t>
            </a:r>
            <a:endParaRPr sz="11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66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підтримка антикомуністичних сил та режимів;</a:t>
            </a:r>
            <a:endParaRPr sz="11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66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надання широкої військової допомоги іншим країнам, що супроводжувалося створенням мережі військових баз на їх територіях.</a:t>
            </a:r>
            <a:endParaRPr sz="11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2"/>
          <p:cNvSpPr txBox="1">
            <a:spLocks noGrp="1"/>
          </p:cNvSpPr>
          <p:nvPr>
            <p:ph type="title"/>
          </p:nvPr>
        </p:nvSpPr>
        <p:spPr>
          <a:xfrm>
            <a:off x="378064" y="665857"/>
            <a:ext cx="6805137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Посилення активності США на міжнародній арені</a:t>
            </a:r>
            <a:endParaRPr sz="28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03" y="2034233"/>
            <a:ext cx="2016000" cy="2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2"/>
          <p:cNvSpPr/>
          <p:nvPr/>
        </p:nvSpPr>
        <p:spPr>
          <a:xfrm>
            <a:off x="540271" y="4010163"/>
            <a:ext cx="21694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Виступ Г.Трумена в Конгресі США з доповіддю про посилення впливу комунізму у світі.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березня 1947 р.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"/>
          <p:cNvSpPr/>
          <p:nvPr/>
        </p:nvSpPr>
        <p:spPr>
          <a:xfrm>
            <a:off x="2916535" y="2340735"/>
            <a:ext cx="3816425" cy="55737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"/>
              <a:buFont typeface="Noto Sans Symbols"/>
              <a:buNone/>
            </a:pPr>
            <a:endParaRPr sz="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“План Маршалла” в інтересах США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3492599" y="2967155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2916535" y="3186137"/>
            <a:ext cx="3816424" cy="1080120"/>
          </a:xfrm>
          <a:prstGeom prst="rect">
            <a:avLst/>
          </a:prstGeom>
          <a:solidFill>
            <a:srgbClr val="FFB585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зменшення впливу у Європі комуністичних ідей та перешкода “імпорту комунізму” з Радянського Союзу;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66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утвердження політичної зверхності США у Європі;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66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підготовка основи для військово-політичного союзу країн Європи.</a:t>
            </a:r>
            <a:endParaRPr sz="11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/>
          </p:nvPr>
        </p:nvSpPr>
        <p:spPr>
          <a:xfrm>
            <a:off x="378064" y="665857"/>
            <a:ext cx="6805137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Посилення активності США на міжнародній арені</a:t>
            </a:r>
            <a:endParaRPr sz="28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864495" y="4288323"/>
            <a:ext cx="1692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Агітаційний плакат, присвячений “плану Маршалла”</a:t>
            </a:r>
            <a:endParaRPr/>
          </a:p>
        </p:txBody>
      </p:sp>
      <p:pic>
        <p:nvPicPr>
          <p:cNvPr id="389" name="Google Shape;3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495" y="1971838"/>
            <a:ext cx="1692000" cy="236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"/>
          <p:cNvSpPr/>
          <p:nvPr/>
        </p:nvSpPr>
        <p:spPr>
          <a:xfrm>
            <a:off x="904431" y="1890041"/>
            <a:ext cx="5718988" cy="432000"/>
          </a:xfrm>
          <a:prstGeom prst="rect">
            <a:avLst/>
          </a:prstGeom>
          <a:solidFill>
            <a:srgbClr val="CC66FF">
              <a:alpha val="80392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"/>
              <a:buFont typeface="Noto Sans Symbols"/>
              <a:buNone/>
            </a:pPr>
            <a:endParaRPr sz="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</a:pPr>
            <a:r>
              <a:rPr lang="uk-UA" sz="1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Характерні риси діяльності адміністрації Д.Ейзенхауера</a:t>
            </a: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904431" y="2970113"/>
            <a:ext cx="3164232" cy="1512168"/>
          </a:xfrm>
          <a:prstGeom prst="rect">
            <a:avLst/>
          </a:prstGeom>
          <a:solidFill>
            <a:srgbClr val="ABC0E8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обмеження ролі держави в економічному житті (скасування контролю над цінами, заробітною платою та квартплатою);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суттєва зміна податкової системи (значні пільги підприємцям, скасування податку на надприбуток);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соціальні програми не були ні згорнуті, ні розширені.</a:t>
            </a:r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Адміністрація Д.Ейзенхауера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4"/>
          <p:cNvSpPr/>
          <p:nvPr/>
        </p:nvSpPr>
        <p:spPr>
          <a:xfrm>
            <a:off x="900311" y="2394049"/>
            <a:ext cx="3164232" cy="324036"/>
          </a:xfrm>
          <a:prstGeom prst="rect">
            <a:avLst/>
          </a:prstGeom>
          <a:solidFill>
            <a:srgbClr val="595C63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внутрішній політиці</a:t>
            </a:r>
            <a:endParaRPr/>
          </a:p>
        </p:txBody>
      </p:sp>
      <p:sp>
        <p:nvSpPr>
          <p:cNvPr id="398" name="Google Shape;398;p14"/>
          <p:cNvSpPr/>
          <p:nvPr/>
        </p:nvSpPr>
        <p:spPr>
          <a:xfrm>
            <a:off x="4140671" y="2394049"/>
            <a:ext cx="2482748" cy="324036"/>
          </a:xfrm>
          <a:prstGeom prst="rect">
            <a:avLst/>
          </a:prstGeom>
          <a:solidFill>
            <a:srgbClr val="86211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зовнішній політиці</a:t>
            </a:r>
            <a:endParaRPr/>
          </a:p>
        </p:txBody>
      </p:sp>
      <p:sp>
        <p:nvSpPr>
          <p:cNvPr id="399" name="Google Shape;399;p14"/>
          <p:cNvSpPr/>
          <p:nvPr/>
        </p:nvSpPr>
        <p:spPr>
          <a:xfrm>
            <a:off x="4140671" y="2970113"/>
            <a:ext cx="2482748" cy="1512168"/>
          </a:xfrm>
          <a:prstGeom prst="rect">
            <a:avLst/>
          </a:prstGeom>
          <a:solidFill>
            <a:srgbClr val="F29C8E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забезпечення панування США у світі;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продовження “холодної війни” більш гнучкими засобами;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курс на досягнення ядерної переваги над СРСР;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прагнення зменшити вплив СРСР на Близькому Сході.</a:t>
            </a:r>
            <a:endParaRPr/>
          </a:p>
        </p:txBody>
      </p:sp>
      <p:sp>
        <p:nvSpPr>
          <p:cNvPr id="400" name="Google Shape;400;p14"/>
          <p:cNvSpPr/>
          <p:nvPr/>
        </p:nvSpPr>
        <p:spPr>
          <a:xfrm>
            <a:off x="1197173" y="2754089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66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14"/>
          <p:cNvSpPr/>
          <p:nvPr/>
        </p:nvSpPr>
        <p:spPr>
          <a:xfrm>
            <a:off x="3959419" y="2751131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/>
          <p:nvPr/>
        </p:nvSpPr>
        <p:spPr>
          <a:xfrm>
            <a:off x="3924647" y="2304618"/>
            <a:ext cx="29119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Однією з найсерйозніших проблем адміністрації Ейзенхауера залишався розгул “маккартизму” у країні.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5"/>
          <p:cNvSpPr/>
          <p:nvPr/>
        </p:nvSpPr>
        <p:spPr>
          <a:xfrm>
            <a:off x="1219588" y="3712470"/>
            <a:ext cx="21694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Один з виступів Дж.Маккарті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5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Адміністрація Д.Ейзенхауера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303" y="2034009"/>
            <a:ext cx="2952000" cy="167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"/>
          <p:cNvSpPr/>
          <p:nvPr/>
        </p:nvSpPr>
        <p:spPr>
          <a:xfrm>
            <a:off x="809625" y="1745977"/>
            <a:ext cx="5943600" cy="286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-UA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Маккартизм –</a:t>
            </a:r>
            <a:endParaRPr/>
          </a:p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22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суспільний рух в США кінця 1940-х – середини 1950-х рр., який супроводжувався загостренням антикомуністичних настроїв та репресіями проти “антиамерикански налаштованих” громадян.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Адміністрація Д.Ейзенхауера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"/>
          <p:cNvSpPr/>
          <p:nvPr/>
        </p:nvSpPr>
        <p:spPr>
          <a:xfrm>
            <a:off x="1324909" y="1962001"/>
            <a:ext cx="7949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Ліндон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Бейнс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Джонсон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2" name="Google Shape;422;p17"/>
          <p:cNvGraphicFramePr/>
          <p:nvPr/>
        </p:nvGraphicFramePr>
        <p:xfrm>
          <a:off x="3060551" y="21142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{C53DC8CC-4A83-4EC7-A40F-A64F287430AB}</a:tableStyleId>
              </a:tblPr>
              <a:tblGrid>
                <a:gridCol w="936100"/>
                <a:gridCol w="1728200"/>
                <a:gridCol w="1224125"/>
              </a:tblGrid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1961 - 1963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Джон Кеннеді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демократ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1963 - 1969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Ліндон Джонсон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демократ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1969 - 1974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Річард Ніксон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республіканець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1974 - 1977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Джеральд Форд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республіканець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1977 - 1981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Джиммі Картер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демократ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1981 - 1989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Рональд Рейган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республіканець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1989 - 1993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Джордж Буш-старший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республіканець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1993 - 2001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Білл Клінтон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демократ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23" name="Google Shape;423;p17"/>
          <p:cNvSpPr/>
          <p:nvPr/>
        </p:nvSpPr>
        <p:spPr>
          <a:xfrm>
            <a:off x="3060551" y="1601961"/>
            <a:ext cx="3888432" cy="396043"/>
          </a:xfrm>
          <a:prstGeom prst="rect">
            <a:avLst/>
          </a:prstGeom>
          <a:solidFill>
            <a:srgbClr val="0070C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Президенти США</a:t>
            </a:r>
            <a:endParaRPr/>
          </a:p>
        </p:txBody>
      </p:sp>
      <p:sp>
        <p:nvSpPr>
          <p:cNvPr id="424" name="Google Shape;424;p17"/>
          <p:cNvSpPr/>
          <p:nvPr/>
        </p:nvSpPr>
        <p:spPr>
          <a:xfrm>
            <a:off x="396255" y="1962001"/>
            <a:ext cx="11845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Джон Фіцджеральд Кеннеді</a:t>
            </a:r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у другій половині ХХ ст.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804" y="1313929"/>
            <a:ext cx="55555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5" y="1313929"/>
            <a:ext cx="54209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8463" y="1313929"/>
            <a:ext cx="61017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7"/>
          <p:cNvSpPr/>
          <p:nvPr/>
        </p:nvSpPr>
        <p:spPr>
          <a:xfrm>
            <a:off x="2173340" y="1962001"/>
            <a:ext cx="8152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Річард Мілгаус Ніксон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909" y="2538065"/>
            <a:ext cx="60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7"/>
          <p:cNvSpPr/>
          <p:nvPr/>
        </p:nvSpPr>
        <p:spPr>
          <a:xfrm>
            <a:off x="468263" y="3208203"/>
            <a:ext cx="9286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Джеральд Рудольф Форд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6375" y="2538065"/>
            <a:ext cx="585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7"/>
          <p:cNvSpPr/>
          <p:nvPr/>
        </p:nvSpPr>
        <p:spPr>
          <a:xfrm>
            <a:off x="1480947" y="3218075"/>
            <a:ext cx="643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Джиммі Картер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7" descr="data:image/jpeg;base64,/9j/4AAQSkZJRgABAQAAAQABAAD/2wCEAAkGBwgHBgkIBwgKCgkLDRYPDQwMDRsUFRAWIB0iIiAdHx8kKDQsJCYxJx8fLT0tMTU3Ojo6Iys/RD84QzQ5OjcBCgoKDQwNGg8PGjclHyU3Nzc3Nzc3Nzc3Nzc3Nzc3Nzc3Nzc3Nzc3Nzc3Nzc3Nzc3Nzc3Nzc3Nzc3Nzc3Nzc3N//AABEIAKAAgAMBIgACEQEDEQH/xAAcAAABBQEBAQAAAAAAAAAAAAAGAQMEBQcAAgj/xABAEAACAQMCAwUEBwUHBQEAAAABAgMABBEFIQYSMRMiQVFhBzJxgRQVQlKRobEjM8Hh8SRTYnOCktElNHKiwgj/xAAaAQACAwEBAAAAAAAAAAAAAAADBAECBQAG/8QAJREAAgIBBAIBBQEAAAAAAAAAAAECEQMEEiFBMVFxBRMiMmEk/9oADAMBAAIRAxEAPwB/2Vak82muszZZGxn0pfapcI8FmmQXDk49KFPZ/q8emwXTyb75VfM151u+n1J555zkkd0fdFAlk25Nv9HsWnlkwOb6RTw2UupzC0h95wTnyoVnjMc7xsQSrFSaK9O1ZdGvVvHUuoUryA4zmhKd1knkdByqzkgeW9MLyZ0UqH7orGw7IcvdwcHrXi1u5LV+eIjm8yM0wzFhvvSfKu28UyRwSNJciRzlmfJNF8dzNDol8bYZfu7YzQYCQcjqKv7SXVE02W8haNYAMkHqQDQssLaobw5owxyi+wls1kubKLliwUQNyuOp8sUKXDs9zKzgBi5yAMDOaJdJvLnULBWj7krD3s1SppOo3d1MltaTzupJcqpIG/i3Sg4fLQLNylRB5q7mNWg4Z1gsVNtEhUgN2l3CvLnz7+1Q9Q0y+01gt9aSwc3uucFG+DAlT8jTICmRuavStTVKK4gkBqcU1HU5pwVyOJ+iIwBfBCsSB5VbS/uWz4qavuINGh0fTdIgiHQEM33jjJqjdeYFQPA7UjmleWz0ujj/AI6+RrTtEh1PR9VuZyeS0h51CjvZx5UBA5OaKJNbv9KgmiszyJP3Xcrnw6ULeNPxs86qocf3xjYV5bcmvfZS90mNjz7Lt1ptlZCVYEMOoNWTR1CDJ2FGsGk6lrWh2ltpESvLIMGMHBf4edUXCsSy6i/OAQsTHBoq4R+mXF3BPbsyGBCsRRtyftUKcvyr0WSbPGiT3HDsSwz28ZMTkXHbk91vFMDG48ST4dN6hcQ8XrqTdjHZOkeehuX5SfMrkj5UU6jwRqd1ZuY1PaljIS0mC3Md8jzoU1jhO90p17SJjnvd0bLt+uaqnEs4ZEUT6tKGUKsRKg5LRBt/Hrk0/Z6laxyAS6ehgcASpDI6lvXr+A6VBl0+8XLPbyrk5yyGmEUpkEEeeRRFXRR8eS4uYrYhp7CV3t+bBWVeWSMnoGxsfQjr5Co1RknMLAop5WUq2c4IqWa5kNHLmvammxTi1xQ1zj8q+naVMnul9vmtQuGdEa7SW8nT9miEID4nFWl9Zpqeh6CspPIHRiPPbpRVFBHDbGKJQEAwAKRlHdM14alwwfbRlml/VLcMajHNPEt2JmAM+AA+NgKy3cNvjINX97o9/ez381ojSxpeMhRfA+dUUqGKVo2xzKcHHnTsDNl48BLp6ZijlHdBYGMdfwofvyDezkFm73Vupqdp2rm0tTGY+eRf3Tlvdp6KxgvLeS6eQGZjkpnGKDG8cm5eAtb0lHyRdBcRXryE4CQu35VsHs0sPougwSyqvbMDuB4ZrH7S3XmmwdlIHyJrd7C4Gl2cFvb2k1w6xr3Y18KtldF9Mrlb6CCSSGNVLjvN0qJdNFOGlZdlUAelQm12zn/Yz289uwztMvLg4+NNvf2NpBm5kC9rD2iqxxtmgSydD8I8WVGvkCIqqkgDwG3pWZa5ZxsHkCBZAc4HjRlqeurcdobPSbudUziQxEL8c4+PjQhfSreR88Y5fNT9k0ODmpWDz7JqkC8jvnBY48qmwN+xT4YqBJ+8YVPtx/Z0+FaDMpjle1rwKUVBQ2pHa20fRIJ1KS8yjlPUbUURnKGs9vNTOpcRwONoYpQsQ+fWjS7vo7GxkuJmACrtmkozVtmtl08oOMe2ZVLxZHos2sWH0SHInYqQN5CeuTWf3LI88jxqVRmJAJyRRNbaPNxHxHfAq6K2XaUDZDtiqHVrVbLUZ7VSxETcuW8fWm8e3oQybrpkTG1S4JcW5UNuD4VEzRK3BmofViX6S27oy5KhtwKJOuykW0+CZwBa/T31C0xnthFn5Soa2W9sop4VRjMsa7v2LcpfyyfSsh9lsrW/FNhbxsGknlkRl8gI2P6gVsVzfW1tbytdEdki5JzQcrVoe0cd0WDFjoaG+Mi3V9Jbq/P2d1MJDnPw2FUnH0ztr9lNHhewIJPLkHB8jtRhpd7NOBdyWskdlKcRIi8zcu/fb47Y/nWccca3a3OoMsE7Ap30CL4+Rpam3wNz2wiwh4ggup7KFrTU7wSICZFlTmLnwOfADpgYFCbWTjmeVSruAGGABnxP9KIrDV0v9Egk6FRg+YPlVHdXHaSNyHbrj1qksjujpYoUpX5BC4s3fUHiQbgknyA86m3cMEAt1tjIVaAM3aEZD8zKeg6d3Pz6mpk0ZRTNECZpJF5hy57vj8vGo2plTdAR9FQA/HLH/wCqbxzcqM3NCMYv2RfCl8KSlHSiigbQSi2nilc4VHBqZruryapIAvdt091fOqy9H9nPxFOIncX4Vl9HtHji8m5rlAreaheaXrU7WkzpzgZUMcNt5VRzSyTStJK5d2OWYnc0Q60kS8RRmeTs4uUFmIzVBMQ00jL7pYkfCtPFW1fB5XVKs0l/R3TbYXd2sR8dzvWt2MBHDoXY90jbpWT6SYVv4zPzcp+7WxW/MNFiEiCJeXZaHmfJGIyvh/VRoXFFvqbRdqLW4LMg8RuDj1wa2W9SDWbbTrhFeSzuWSRlxjmVlJUH0J5QR64rB744vroDYGVv1rWfZXrH0/Qzpkjjt7Ejlz1MZbKkfBtvwrssLimG02SpOPsLYdQmuo54LXT5w8LcjK/KhBxkYBbcY8Rms64xWzguWN1ZvC+MuWQKSenStVvo0nTD2scy+IkUEfnQLxHO/aSQWluEjXOVjUAE56k4zQJtIaptAvoSS3JKW8LrbvGzMSpGwUnm3pgQ9g7hm5jlt89d8VbvPNpmn3jTnlmktDgE7jLD9R+lUF1P+0Vc74y/z3odXyiN1KmSO2igeRp89mE2T7+cjb9KoHdnZmb3mJJ+NTNWys0IZGU9ipyw97JJyPSoQpvFClZn58jlKvR2aUUlKBRRcNLpC1u+PAZp2D3Fz5UU2uiCHhLUNRnX9rJCxjB8B50xwdoZ1NluJV/syf8AufL4VnKDZ6+Wqxxcn6M74/sHtZ7GdxgzxEgemaFBWq+3SAJLpcgGBh1G35VleK0cPEUjzGonvyOXsctJmguo5FUMwOwNbVBBMuhRSXzd4pkViUUhilWRcZUgjPpWqcP6017wnPf6teJzRykYO3KPAYoeeLq0didMy6+/725/zW/U1M4d1G40vWrS6t5WjIkVWx9pCRkH5U1cQS3t9cS2sMjxvISCqkjB9elSNO0sTalaW11KgE08cZVGDHvMAdxt40dK48gt21m+Sav9BBFyGwp2cfaHrQfr3EsD3BaFe0ZT0JyD/Ci7i3TWngu7C2Kx9/s0Zs4TcdflWcfUVvpS6m7ubh7WIMCRuzt02+NZ0+0zWi5VaBzVr2a6upLm7kJZyOYefiBS6BY3GtatDaw+/I2WbqI18T8v+KvdC9n2r65IskgEYYBpJZAeSJT0+J/wj54FGOpWOn+z3h64ubZS0uAA8p780h2GfIeg22pmMLXAjKbT5Bf2r32jw3umaTYW6C4s7fsZZgfcXYop8z1J/wDKgcgqcN1quubmW6uZbi4cyTSsWdj4k9ak2V92KCGeMS2+c46Mh81Ph8Oho6jwLy55JINL41Yw6SNQHNo11Hd+PYsRHMPTlJwfkflUO4t57SXsry3mgk+5LGUJ+RqGmvJQ+k9etUPD11bqMIICvyxTXD8UcOk2scS8qhBsPhU/WlH1Rd/5TfpVfobf9Ktyf7sUrdTHnzEzz25oPoWlTEbLOQfwJ/hWT3bwzSj6PGRzDYCtY9uUito2npnvi5zj05WrH4zyhiOvSmMXKsXyqmS4razjUNd3Dlv7qFR+bHb8jTj30MK8ljbLGuckysZST577D8KgEk+NcBmjgeSRPe3M4AlnkYDopbYfKrngTTpNV400WzQHe7jd/REPM35A1QgeFaz/APnrSu31zU9Xde7awLDGT4M5yfyX86hvg5Lk1XiewbtFvbZQ5chJo9snHR1HiR4jxHwof0Hg/wClzzS3cYW0M4cd7Pacv881nvtY1S71DXJ5L9W+r4xiyiIyCoJXnA/xMCc+VWnsH4l1M6hNw+bV57Aq0wdMAWp9f8LeQ3z86WeKMpWxxZpQhtTNqeCOGBY4kVY1GwGwr5m9q/FqcQ661tZS8+m2jFY2HSV/tP8ADwHpv41rHts4vOgcOjTrOUpqGoqUUr1ji25m9M55R8T5V82E0aIBs7Fes0ldVio7FIyMGRirDoQcEUTWPGmoQwi3vGN7beMNwFkX8GBoVrgd6sRR9b6y4GlXXMcDsmyflVLo1xHBoUEsrBUWMEk1U8fcQdnD9W2rDncZmP3V8qD59dkudMhsIXIiUd9s+9WTPJcrRtY9HKUVfZTe0TUn1YtOciKN8Rj0oGHuL60W8QrnTJfTehMjBUegpvScwYt9UxqGVJehCMCnOmK8sO8BXs00ZghOFNb/AOxO1jsvZ3PdzN2cd1PLNNIT0jUcpP4Ka+fZTgVu/FjDhX2TaRoNp3bm/jWOTHUgjnlPzzj/AFVWRaCtmbcdanLrmo3OpSII1kcJDHj91CuQi/nuPPPwGt+xbT7HSeF73UOZV7crPLI23LGIww+QyayC9jZ4FUglgevjmr3VeKDp/sus9MtSUudSTsJAPCGPIb8T3fgDVI8hskaYIcdcRy8U8TXupuT2TtyW6H7ES+6P4n1JofFcetcKIDFrq6uriDqUUlLUnGnXkj3Ms9xKSzuc71AsRiIelWMgHZ/pVdZ/uznzP61ix8HtZpKcaI+tIZNPmUDfFB53lGPOjPVwRp10/QKn5k4H60GRjvH0FPaP9Wee+sNfdj8Hoe/SnrSL7xpM04Y5I0y0Oo6tZWKje5nSL/cwH8a1b2kaomscTvFB3rbTV+jQnOxbq5HzAH+ms04SnktuJLK5hA7SBjIpP2SAcH8cUUsgAbcgeJ8aFkY3p4dkG7IS2lkcEhIydv6bUIXV1LciFZWysMQijAGyqP5kn50TcT3C29kLZDh5uo8lB/52oSHrUwXFkZ3+VCYrqU1wGfCrgTq6kyPMVwrjhaVaTGK9L0qTjUEjedkiQZZtgKrYIpBPJbqMurlSB5g1pPAOgCWH6zukzkYhU/rQvb2Qg1bUXbd+3fHoM1hZJOENx66eojLNsj0DXGSiz0a3tlPfmmBf1AB/iRQVH7rUWe0OYNc2kIPuxFiPUn+VCaHuVo6FVgTfZ5vXy3Z5HA7n4V5zSeNcelOCZZcNvyalzeY5T8/6UZFgP6UD6IcXoPQCr7XL4Q6c4Q4eXuKc+fX8v1oUlbHMUtsLB7V7z6dfyyjHIDypj7o6f81CzXUlESoVbt2KKvuCU0I8Q28nFFx2WmQ5kkXsnftiOid0HAJ6+gqgrs+VccfSr+1PgO2tDHY3aKVXColhIBj/AGVR61xp7LdXtguq2Zu5CN5IrJo3B9GHKawWuqCSTqBtjfXP0Hn+ids3Ydp73Z5PLn1ximgab604KlEM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00629" y="2538065"/>
            <a:ext cx="576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7"/>
          <p:cNvSpPr/>
          <p:nvPr/>
        </p:nvSpPr>
        <p:spPr>
          <a:xfrm>
            <a:off x="2173340" y="3208203"/>
            <a:ext cx="8152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Рональд Уільсон Рейган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24875" y="3762201"/>
            <a:ext cx="57325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7"/>
          <p:cNvSpPr/>
          <p:nvPr/>
        </p:nvSpPr>
        <p:spPr>
          <a:xfrm>
            <a:off x="1051268" y="4410273"/>
            <a:ext cx="9286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Джордж Герберт Уокер Буш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93908" y="3762201"/>
            <a:ext cx="54911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7"/>
          <p:cNvSpPr/>
          <p:nvPr/>
        </p:nvSpPr>
        <p:spPr>
          <a:xfrm>
            <a:off x="1843865" y="4410273"/>
            <a:ext cx="9286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Уільям Джеферсон Клінтон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/>
          <p:nvPr/>
        </p:nvSpPr>
        <p:spPr>
          <a:xfrm>
            <a:off x="3636615" y="1817985"/>
            <a:ext cx="3184187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Однією з найгостріших внутрішньополітичних проблем США, яка своїми коренями сягала далекого минулого, була расова проблема.</a:t>
            </a:r>
            <a:endParaRPr/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Не дивлячись на проголошену конституцією рівноправність американських громадян, у 1950 – 1970-ті рр. США залишалася країною расової нерівності і дискримінації.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Рух за громадянські права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303" y="21780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"/>
          <p:cNvSpPr/>
          <p:nvPr/>
        </p:nvSpPr>
        <p:spPr>
          <a:xfrm>
            <a:off x="809625" y="2111247"/>
            <a:ext cx="5943600" cy="193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-UA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Дискримінація –</a:t>
            </a:r>
            <a:endParaRPr/>
          </a:p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22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негативне чи упереджене ставлення до людини, або позбавлення її певних прав на підставі наявності якоїсь ознаки.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9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Рух за громадянські права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Сполучені Штати Америки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1620391" y="1241921"/>
            <a:ext cx="5363920" cy="3672408"/>
          </a:xfrm>
          <a:prstGeom prst="verticalScroll">
            <a:avLst>
              <a:gd name="adj" fmla="val 12500"/>
            </a:avLst>
          </a:prstGeom>
          <a:solidFill>
            <a:srgbClr val="C6D5EF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675" tIns="45825" rIns="91675" bIns="458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2628503" y="1241921"/>
            <a:ext cx="4176464" cy="33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274638" marR="0" lvl="0" indent="-27463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uk-UA" sz="18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Коротка історична довідка</a:t>
            </a: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3888903" y="1817984"/>
            <a:ext cx="2340000" cy="648000"/>
          </a:xfrm>
          <a:prstGeom prst="rect">
            <a:avLst/>
          </a:prstGeom>
          <a:solidFill>
            <a:srgbClr val="FFC00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6E83B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Сполучені Штати Америки</a:t>
            </a: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2352691" y="2628104"/>
            <a:ext cx="1152000" cy="432000"/>
          </a:xfrm>
          <a:prstGeom prst="rect">
            <a:avLst/>
          </a:prstGeom>
          <a:solidFill>
            <a:srgbClr val="CDD4E5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Форма правління</a:t>
            </a: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3888903" y="2610073"/>
            <a:ext cx="2340000" cy="432000"/>
          </a:xfrm>
          <a:prstGeom prst="rect">
            <a:avLst/>
          </a:prstGeom>
          <a:solidFill>
            <a:srgbClr val="FFC00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Федеративна конституційна республіка</a:t>
            </a:r>
            <a:endParaRPr sz="2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3888903" y="3186137"/>
            <a:ext cx="2340000" cy="468000"/>
          </a:xfrm>
          <a:prstGeom prst="rect">
            <a:avLst/>
          </a:prstGeom>
          <a:solidFill>
            <a:srgbClr val="FFC00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Президент</a:t>
            </a: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3888903" y="3782941"/>
            <a:ext cx="2340000" cy="432000"/>
          </a:xfrm>
          <a:prstGeom prst="rect">
            <a:avLst/>
          </a:prstGeom>
          <a:solidFill>
            <a:srgbClr val="FFC00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Двопалатний парламент (Конгрес)</a:t>
            </a: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3888903" y="4338265"/>
            <a:ext cx="2340000" cy="432000"/>
          </a:xfrm>
          <a:prstGeom prst="rect">
            <a:avLst/>
          </a:prstGeom>
          <a:solidFill>
            <a:srgbClr val="FFC00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Кабінет міністрів </a:t>
            </a:r>
            <a:endParaRPr/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(уряд)</a:t>
            </a: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2340471" y="1835689"/>
            <a:ext cx="1152128" cy="648000"/>
          </a:xfrm>
          <a:prstGeom prst="rect">
            <a:avLst/>
          </a:prstGeom>
          <a:solidFill>
            <a:srgbClr val="CDD4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Офіційна назва держави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"/>
          <p:cNvSpPr/>
          <p:nvPr/>
        </p:nvSpPr>
        <p:spPr>
          <a:xfrm rot="5400000">
            <a:off x="3312560" y="1997690"/>
            <a:ext cx="647998" cy="324000"/>
          </a:xfrm>
          <a:prstGeom prst="triangle">
            <a:avLst>
              <a:gd name="adj" fmla="val 50000"/>
            </a:avLst>
          </a:prstGeom>
          <a:solidFill>
            <a:srgbClr val="CDD4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2"/>
          <p:cNvSpPr/>
          <p:nvPr/>
        </p:nvSpPr>
        <p:spPr>
          <a:xfrm rot="5400000">
            <a:off x="3438599" y="2682104"/>
            <a:ext cx="432000" cy="324000"/>
          </a:xfrm>
          <a:prstGeom prst="triangle">
            <a:avLst>
              <a:gd name="adj" fmla="val 50000"/>
            </a:avLst>
          </a:prstGeom>
          <a:solidFill>
            <a:srgbClr val="CDD4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2340471" y="3186137"/>
            <a:ext cx="1152000" cy="432000"/>
          </a:xfrm>
          <a:prstGeom prst="rect">
            <a:avLst/>
          </a:prstGeom>
          <a:solidFill>
            <a:srgbClr val="CDD4E5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Глава держави</a:t>
            </a:r>
            <a:endParaRPr/>
          </a:p>
        </p:txBody>
      </p:sp>
      <p:sp>
        <p:nvSpPr>
          <p:cNvPr id="279" name="Google Shape;279;p2"/>
          <p:cNvSpPr/>
          <p:nvPr/>
        </p:nvSpPr>
        <p:spPr>
          <a:xfrm rot="5400000">
            <a:off x="3438599" y="3240185"/>
            <a:ext cx="432000" cy="324000"/>
          </a:xfrm>
          <a:prstGeom prst="triangle">
            <a:avLst>
              <a:gd name="adj" fmla="val 50000"/>
            </a:avLst>
          </a:prstGeom>
          <a:solidFill>
            <a:srgbClr val="CDD4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"/>
          <p:cNvSpPr/>
          <p:nvPr/>
        </p:nvSpPr>
        <p:spPr>
          <a:xfrm>
            <a:off x="2340471" y="3762249"/>
            <a:ext cx="1152000" cy="432000"/>
          </a:xfrm>
          <a:prstGeom prst="rect">
            <a:avLst/>
          </a:prstGeom>
          <a:solidFill>
            <a:srgbClr val="CDD4E5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Законодавча влада</a:t>
            </a:r>
            <a:endParaRPr/>
          </a:p>
        </p:txBody>
      </p:sp>
      <p:sp>
        <p:nvSpPr>
          <p:cNvPr id="281" name="Google Shape;281;p2"/>
          <p:cNvSpPr/>
          <p:nvPr/>
        </p:nvSpPr>
        <p:spPr>
          <a:xfrm rot="5400000">
            <a:off x="3438599" y="3816249"/>
            <a:ext cx="432000" cy="324000"/>
          </a:xfrm>
          <a:prstGeom prst="triangle">
            <a:avLst>
              <a:gd name="adj" fmla="val 50000"/>
            </a:avLst>
          </a:prstGeom>
          <a:solidFill>
            <a:srgbClr val="CDD4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2340471" y="4338313"/>
            <a:ext cx="1152000" cy="432000"/>
          </a:xfrm>
          <a:prstGeom prst="rect">
            <a:avLst/>
          </a:prstGeom>
          <a:solidFill>
            <a:srgbClr val="CDD4E5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Виконавча влада</a:t>
            </a:r>
            <a:endParaRPr/>
          </a:p>
        </p:txBody>
      </p:sp>
      <p:sp>
        <p:nvSpPr>
          <p:cNvPr id="283" name="Google Shape;283;p2"/>
          <p:cNvSpPr/>
          <p:nvPr/>
        </p:nvSpPr>
        <p:spPr>
          <a:xfrm rot="5400000">
            <a:off x="3438599" y="4392313"/>
            <a:ext cx="432000" cy="324000"/>
          </a:xfrm>
          <a:prstGeom prst="triangle">
            <a:avLst>
              <a:gd name="adj" fmla="val 50000"/>
            </a:avLst>
          </a:prstGeom>
          <a:solidFill>
            <a:srgbClr val="CDD4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540271" y="2699900"/>
            <a:ext cx="14946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Герб США</a:t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468263" y="4050233"/>
            <a:ext cx="1584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Прапор США</a:t>
            </a:r>
            <a:endParaRPr/>
          </a:p>
        </p:txBody>
      </p:sp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79" y="3402161"/>
            <a:ext cx="1299763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042" y="1412989"/>
            <a:ext cx="1296000" cy="12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"/>
          <p:cNvSpPr/>
          <p:nvPr/>
        </p:nvSpPr>
        <p:spPr>
          <a:xfrm>
            <a:off x="3636615" y="2232610"/>
            <a:ext cx="318418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У 1964 – 1965 рр. значно активізувались виступи афроамериканців проти расизму.</a:t>
            </a:r>
            <a:endParaRPr/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“Чорні бунти” охопили більшість американських міст.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Рух за громадянські права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264" y="2046560"/>
            <a:ext cx="28575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0"/>
          <p:cNvSpPr/>
          <p:nvPr/>
        </p:nvSpPr>
        <p:spPr>
          <a:xfrm>
            <a:off x="779115" y="3618185"/>
            <a:ext cx="28575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Антирасистський мітинг у Нью-Йорку.1966 р.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"/>
          <p:cNvSpPr/>
          <p:nvPr/>
        </p:nvSpPr>
        <p:spPr>
          <a:xfrm>
            <a:off x="3636615" y="2018327"/>
            <a:ext cx="318418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Визнаним лідером антирасистського руху став священик християнської церкви Мартін Лютер Кінг.</a:t>
            </a:r>
            <a:endParaRPr/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Він активно виступав проти війни у В'єтнамі, оголосив про необхідність боротьби з бідністю. 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1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Рух за громадянські права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87" y="2126168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1"/>
          <p:cNvSpPr/>
          <p:nvPr/>
        </p:nvSpPr>
        <p:spPr>
          <a:xfrm>
            <a:off x="684287" y="3722131"/>
            <a:ext cx="2857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Кінг на одному з антирасистських мітингів. Вашингтон, 1963 р.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"/>
          <p:cNvSpPr/>
          <p:nvPr/>
        </p:nvSpPr>
        <p:spPr>
          <a:xfrm>
            <a:off x="1062025" y="3186137"/>
            <a:ext cx="3006638" cy="1368152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надання компаніям значних податкових пільг;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зменшення податку на прибуток;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скасування акцизного податку на продаж автомобілів;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встановлення державного контролю над цінами і заробітною платою.</a:t>
            </a:r>
            <a:endParaRPr/>
          </a:p>
        </p:txBody>
      </p:sp>
      <p:sp>
        <p:nvSpPr>
          <p:cNvPr id="476" name="Google Shape;476;p22"/>
          <p:cNvSpPr/>
          <p:nvPr/>
        </p:nvSpPr>
        <p:spPr>
          <a:xfrm>
            <a:off x="1044327" y="1836679"/>
            <a:ext cx="5400600" cy="55737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Внутрішня і зовнішня політика адміністрації Ніксона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1260351" y="2970113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22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Адміністрація Ніксона при владі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1062025" y="2466057"/>
            <a:ext cx="3006638" cy="442146"/>
          </a:xfrm>
          <a:prstGeom prst="rect">
            <a:avLst/>
          </a:prstGeom>
          <a:solidFill>
            <a:srgbClr val="00990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"/>
              <a:buFont typeface="Noto Sans Symbols"/>
              <a:buNone/>
            </a:pPr>
            <a:endParaRPr sz="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“Нова економічна політика”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2"/>
          <p:cNvSpPr/>
          <p:nvPr/>
        </p:nvSpPr>
        <p:spPr>
          <a:xfrm>
            <a:off x="4212679" y="2466057"/>
            <a:ext cx="2232248" cy="442146"/>
          </a:xfrm>
          <a:prstGeom prst="rect">
            <a:avLst/>
          </a:prstGeom>
          <a:solidFill>
            <a:srgbClr val="414751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Прояви зовнішньої політики</a:t>
            </a:r>
            <a:endParaRPr/>
          </a:p>
        </p:txBody>
      </p:sp>
      <p:sp>
        <p:nvSpPr>
          <p:cNvPr id="481" name="Google Shape;481;p22"/>
          <p:cNvSpPr/>
          <p:nvPr/>
        </p:nvSpPr>
        <p:spPr>
          <a:xfrm>
            <a:off x="4212679" y="3186137"/>
            <a:ext cx="2232248" cy="1368152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покращення відносин з СРСР;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врегулювання відносин з Китаєм;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припинення війни у В'єтнамі;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скорочення допомоги іноземним державам.</a:t>
            </a:r>
            <a:endParaRPr/>
          </a:p>
        </p:txBody>
      </p:sp>
      <p:sp>
        <p:nvSpPr>
          <p:cNvPr id="482" name="Google Shape;482;p22"/>
          <p:cNvSpPr/>
          <p:nvPr/>
        </p:nvSpPr>
        <p:spPr>
          <a:xfrm>
            <a:off x="4284927" y="2970113"/>
            <a:ext cx="2160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3"/>
          <p:cNvSpPr/>
          <p:nvPr/>
        </p:nvSpPr>
        <p:spPr>
          <a:xfrm>
            <a:off x="3636615" y="2089755"/>
            <a:ext cx="318418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Президентські вибори та початок другого терміну президентства Ніксона відбувалися на фоні найбільшої у післявоєнній історії США політичної кризи, яка отримала назву “Уотергейт”. 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3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Уотергейтська криза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3"/>
          <p:cNvSpPr/>
          <p:nvPr/>
        </p:nvSpPr>
        <p:spPr>
          <a:xfrm>
            <a:off x="972319" y="3722131"/>
            <a:ext cx="22832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Готельний комплекс “Уотергейт”.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Вашингтон, 1970-ті рр.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287" y="2093356"/>
            <a:ext cx="20955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"/>
          <p:cNvSpPr/>
          <p:nvPr/>
        </p:nvSpPr>
        <p:spPr>
          <a:xfrm>
            <a:off x="3260740" y="1313929"/>
            <a:ext cx="368824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Дотепер не доведено зв'язок саме цього інциденту з адміністрацією Ніксона. 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Відомо, що в нього дійсно були плівки з нелегально записаними переговорами демократів, але те прослуховування завідомо не мало відношення до готелю “Уотергейт”. 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Разом із тим, громадськість цікавило не тільки те, чи стояв Ніксон за конкретною групою з п'яти шпигунів, але й те, як він і його штаб реагували на події постфактум — зокрема й із точки зору об'єктивного їхнього розслідування.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4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Уотергейтська криза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4"/>
          <p:cNvSpPr/>
          <p:nvPr/>
        </p:nvSpPr>
        <p:spPr>
          <a:xfrm>
            <a:off x="756295" y="3546177"/>
            <a:ext cx="22832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“Уотергейтський скандал”.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Фотоколаж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67" y="2466057"/>
            <a:ext cx="2736000" cy="10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"/>
          <p:cNvSpPr/>
          <p:nvPr/>
        </p:nvSpPr>
        <p:spPr>
          <a:xfrm>
            <a:off x="3636614" y="2505196"/>
            <a:ext cx="318418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Не чекаючи завершення процедури імпічмента, Ніксон подав у відставку. </a:t>
            </a:r>
            <a:endParaRPr/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Це єдина в історії США відставка президента.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Уотергейтська криза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972319" y="4194249"/>
            <a:ext cx="22832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Заява Ніксона про складання президентстких повноважень.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серпня 1974 р.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059" y="1498166"/>
            <a:ext cx="209550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6"/>
          <p:cNvSpPr txBox="1"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lang="uk-UA" sz="25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Проміжний підсумок</a:t>
            </a:r>
            <a:endParaRPr sz="25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6"/>
          <p:cNvSpPr/>
          <p:nvPr/>
        </p:nvSpPr>
        <p:spPr>
          <a:xfrm>
            <a:off x="707336" y="1947480"/>
            <a:ext cx="624164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“Уотергейтська справа” сколихнула всю американську громадськість. 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78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 широкій перспективі вона пішла на користь суспільству: її розслідування засвідчило непохитність засад американської демократії й те, що у правовій державі ніхто не може безкарно зловживати владою, у тому числі й президент.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"/>
          <p:cNvSpPr/>
          <p:nvPr/>
        </p:nvSpPr>
        <p:spPr>
          <a:xfrm>
            <a:off x="972319" y="2682081"/>
            <a:ext cx="1800000" cy="2016224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часта зміна президентів;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корумпованість політиків;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спад активності суспільно-політичних та профспілкового рухів;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започаткування руху “зелених”.</a:t>
            </a:r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972318" y="1313929"/>
            <a:ext cx="5665583" cy="55737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Характерні ознаки розвитку США в 1970-ті рр.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7"/>
          <p:cNvSpPr/>
          <p:nvPr/>
        </p:nvSpPr>
        <p:spPr>
          <a:xfrm>
            <a:off x="1116335" y="2466057"/>
            <a:ext cx="1476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у 1970-х рр.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7"/>
          <p:cNvSpPr/>
          <p:nvPr/>
        </p:nvSpPr>
        <p:spPr>
          <a:xfrm>
            <a:off x="972319" y="1962001"/>
            <a:ext cx="1800000" cy="442146"/>
          </a:xfrm>
          <a:prstGeom prst="rect">
            <a:avLst/>
          </a:prstGeom>
          <a:solidFill>
            <a:srgbClr val="00990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"/>
              <a:buFont typeface="Noto Sans Symbols"/>
              <a:buNone/>
            </a:pPr>
            <a:endParaRPr sz="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сфері політики</a:t>
            </a:r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4837901" y="1962001"/>
            <a:ext cx="1800001" cy="442146"/>
          </a:xfrm>
          <a:prstGeom prst="rect">
            <a:avLst/>
          </a:prstGeom>
          <a:solidFill>
            <a:srgbClr val="414751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"/>
              <a:buFont typeface="Noto Sans Symbols"/>
              <a:buNone/>
            </a:pPr>
            <a:endParaRPr sz="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зовнішній політиці</a:t>
            </a: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4837902" y="2682080"/>
            <a:ext cx="1800000" cy="2000535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послаблення зовнішньополітичних позицій США;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курс на розрядку міжнародної напруженості;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побудова відносин з іншими державами на основі принципу міжнародного співіснування.</a:t>
            </a:r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4896943" y="2466057"/>
            <a:ext cx="1692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27"/>
          <p:cNvSpPr/>
          <p:nvPr/>
        </p:nvSpPr>
        <p:spPr>
          <a:xfrm>
            <a:off x="2916735" y="2666392"/>
            <a:ext cx="1800000" cy="2016224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падіння темпів економічного розвитку, інфляція як прояв світової економічної кризи;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перехід на ресурсозберігаючі технології та автоматизацію виробництва.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7"/>
          <p:cNvSpPr/>
          <p:nvPr/>
        </p:nvSpPr>
        <p:spPr>
          <a:xfrm>
            <a:off x="2916735" y="1962001"/>
            <a:ext cx="1800000" cy="442146"/>
          </a:xfrm>
          <a:prstGeom prst="rect">
            <a:avLst/>
          </a:prstGeom>
          <a:solidFill>
            <a:srgbClr val="244582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"/>
              <a:buFont typeface="Noto Sans Symbols"/>
              <a:buNone/>
            </a:pPr>
            <a:endParaRPr sz="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</a:pPr>
            <a:r>
              <a:rPr lang="uk-UA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сфері економіки</a:t>
            </a:r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3060551" y="2466057"/>
            <a:ext cx="1476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8"/>
          <p:cNvSpPr/>
          <p:nvPr/>
        </p:nvSpPr>
        <p:spPr>
          <a:xfrm>
            <a:off x="3204567" y="1745977"/>
            <a:ext cx="350864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Початок президентства Р.Рейгана припав  на період  гострої економічну кризи.  Для її подолання той вважав головним оновлення економіки. </a:t>
            </a:r>
            <a:endParaRPr/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Його економічну програму “Новий порядок для Америки: програма відновлення економіки” у пресі назвали рейганомікою. 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В основі програми Р.Рейгана були покладені  принципи неоконсерватизму. 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8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Оновлення економіки за Рейганом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17" y="2255336"/>
            <a:ext cx="2749550" cy="165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9"/>
          <p:cNvSpPr/>
          <p:nvPr/>
        </p:nvSpPr>
        <p:spPr>
          <a:xfrm>
            <a:off x="809625" y="2111247"/>
            <a:ext cx="5943600" cy="224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-UA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Рейганоміка –</a:t>
            </a:r>
            <a:endParaRPr/>
          </a:p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22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державна економічна політика американського уряду в період президентства Р.Рейгана для подолання економічної кризи 1980 - 1982 рр. та її наслідків.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9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Оновлення економіки за Рейганом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"/>
          <p:cNvSpPr/>
          <p:nvPr/>
        </p:nvSpPr>
        <p:spPr>
          <a:xfrm>
            <a:off x="1692615" y="2250033"/>
            <a:ext cx="1944000" cy="2232248"/>
          </a:xfrm>
          <a:prstGeom prst="rect">
            <a:avLst/>
          </a:prstGeom>
          <a:solidFill>
            <a:srgbClr val="FFB585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</a:pPr>
            <a:r>
              <a:rPr lang="uk-UA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Республіканська</a:t>
            </a:r>
            <a:endParaRPr/>
          </a:p>
          <a:p>
            <a:pPr marL="0" marR="0" lvl="0" indent="0" algn="ctr" rtl="0">
              <a:spcBef>
                <a:spcPts val="40"/>
              </a:spcBef>
              <a:spcAft>
                <a:spcPts val="0"/>
              </a:spcAft>
              <a:buClr>
                <a:schemeClr val="hlink"/>
              </a:buClr>
              <a:buSzPts val="140"/>
              <a:buFont typeface="Noto Sans Symbols"/>
              <a:buNone/>
            </a:pPr>
            <a:endParaRPr sz="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4013" marR="0" lvl="0" indent="0" algn="r" rtl="0"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None/>
            </a:pPr>
            <a:r>
              <a:rPr lang="uk-UA" sz="1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Ідеологія Республіканської партії ґрунтується на платформі американського консерватизму, а також на ідеях економічного лібералізму та соціального консерватизму.</a:t>
            </a:r>
            <a:endParaRPr sz="1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"/>
          <p:cNvSpPr/>
          <p:nvPr/>
        </p:nvSpPr>
        <p:spPr>
          <a:xfrm>
            <a:off x="3780631" y="2255112"/>
            <a:ext cx="1944000" cy="2232248"/>
          </a:xfrm>
          <a:prstGeom prst="rect">
            <a:avLst/>
          </a:prstGeom>
          <a:solidFill>
            <a:srgbClr val="92D05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80"/>
              <a:buFont typeface="Noto Sans Symbols"/>
              <a:buNone/>
            </a:pPr>
            <a:r>
              <a:rPr lang="uk-UA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Демократична</a:t>
            </a:r>
            <a:endParaRPr/>
          </a:p>
          <a:p>
            <a:pPr marL="0" marR="0" lvl="0" indent="0" algn="ctr" rtl="0">
              <a:spcBef>
                <a:spcPts val="40"/>
              </a:spcBef>
              <a:spcAft>
                <a:spcPts val="0"/>
              </a:spcAft>
              <a:buClr>
                <a:schemeClr val="hlink"/>
              </a:buClr>
              <a:buSzPts val="140"/>
              <a:buFont typeface="Noto Sans Symbols"/>
              <a:buNone/>
            </a:pPr>
            <a:endParaRPr sz="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None/>
            </a:pPr>
            <a:r>
              <a:rPr lang="uk-UA" sz="1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Демократична партія послідовно позиціонує себе як більш ліберальна, ніж Республіканська як в економічних, так і в соціальних питаннях.</a:t>
            </a:r>
            <a:endParaRPr sz="11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"/>
          <p:cNvSpPr/>
          <p:nvPr/>
        </p:nvSpPr>
        <p:spPr>
          <a:xfrm>
            <a:off x="1692615" y="1745977"/>
            <a:ext cx="4032016" cy="396043"/>
          </a:xfrm>
          <a:prstGeom prst="rect">
            <a:avLst/>
          </a:prstGeom>
          <a:solidFill>
            <a:srgbClr val="0070C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Провідні політичні партії США</a:t>
            </a:r>
            <a:endParaRPr/>
          </a:p>
        </p:txBody>
      </p:sp>
      <p:sp>
        <p:nvSpPr>
          <p:cNvPr id="295" name="Google Shape;295;p3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Сполучені Штати Америки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615" y="3690193"/>
            <a:ext cx="1503297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5614" y="3618185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0991" y="2466057"/>
            <a:ext cx="1260000" cy="12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371" y="2538065"/>
            <a:ext cx="1260000" cy="109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0"/>
          <p:cNvSpPr/>
          <p:nvPr/>
        </p:nvSpPr>
        <p:spPr>
          <a:xfrm>
            <a:off x="828303" y="1620655"/>
            <a:ext cx="5904656" cy="55737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Заходи по оздоровленню економіки США </a:t>
            </a:r>
            <a:endParaRPr/>
          </a:p>
        </p:txBody>
      </p:sp>
      <p:sp>
        <p:nvSpPr>
          <p:cNvPr id="548" name="Google Shape;548;p30"/>
          <p:cNvSpPr/>
          <p:nvPr/>
        </p:nvSpPr>
        <p:spPr>
          <a:xfrm>
            <a:off x="828303" y="2466057"/>
            <a:ext cx="5904656" cy="2304256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боротьба з інфляцією через здійснення жорсткої кредитно-фінансової політики;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підвищення науково-технічного потенціалу;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структурна перебудова економіки, стимулювання та розвиток приватного підприємництва;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стимулювання державних та іноземних інвестицій в економіку США;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стимулювання розвитку корпорацій через скорочення федеральних та місцевих податків;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скорочення бюджетних фондів ряду міністерств;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зменшення соціальних витрат на освіту, охорону здоров'я, виплати по безробіттю, інвалідам тощо;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збільшення заощаджень населення для наступного вкладання їх у розвиток економіки.</a:t>
            </a:r>
            <a:endParaRPr/>
          </a:p>
        </p:txBody>
      </p:sp>
      <p:sp>
        <p:nvSpPr>
          <p:cNvPr id="549" name="Google Shape;549;p30"/>
          <p:cNvSpPr/>
          <p:nvPr/>
        </p:nvSpPr>
        <p:spPr>
          <a:xfrm>
            <a:off x="2340471" y="2247075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Оновлення економіки за Рейганом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1"/>
          <p:cNvSpPr/>
          <p:nvPr/>
        </p:nvSpPr>
        <p:spPr>
          <a:xfrm>
            <a:off x="1620591" y="2524298"/>
            <a:ext cx="2232048" cy="1813967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1980 - 1984</a:t>
            </a:r>
            <a:endParaRPr/>
          </a:p>
          <a:p>
            <a:pPr marL="0" marR="0" lvl="0" indent="0" algn="ctr" rtl="0">
              <a:spcBef>
                <a:spcPts val="220"/>
              </a:spcBef>
              <a:spcAft>
                <a:spcPts val="0"/>
              </a:spcAft>
              <a:buNone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силові підходи до вирішення проблем міжнародного життя: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FF00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відновлення військової переваги у світі;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FF00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“хрестовий похід” проти комунізму;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FF00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посилення конфронтації з СРСР.</a:t>
            </a:r>
            <a:endParaRPr/>
          </a:p>
        </p:txBody>
      </p:sp>
      <p:sp>
        <p:nvSpPr>
          <p:cNvPr id="556" name="Google Shape;556;p31"/>
          <p:cNvSpPr/>
          <p:nvPr/>
        </p:nvSpPr>
        <p:spPr>
          <a:xfrm>
            <a:off x="1620591" y="1889993"/>
            <a:ext cx="4176064" cy="55737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Риси зовнішньої політики Рейгана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Зовнішньополітична стратегія 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3996655" y="2538065"/>
            <a:ext cx="1800000" cy="18002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1980 - 1984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нормалізація американо-радянських відносин;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зниження вівня військового протистояння у світі.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2"/>
          <p:cNvSpPr/>
          <p:nvPr/>
        </p:nvSpPr>
        <p:spPr>
          <a:xfrm>
            <a:off x="1188343" y="1620655"/>
            <a:ext cx="5328592" cy="557370"/>
          </a:xfrm>
          <a:prstGeom prst="rect">
            <a:avLst/>
          </a:prstGeom>
          <a:solidFill>
            <a:srgbClr val="3667C4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Економічна політика адміністрації Б.Клінтона </a:t>
            </a:r>
            <a:endParaRPr/>
          </a:p>
        </p:txBody>
      </p:sp>
      <p:sp>
        <p:nvSpPr>
          <p:cNvPr id="564" name="Google Shape;564;p32"/>
          <p:cNvSpPr/>
          <p:nvPr/>
        </p:nvSpPr>
        <p:spPr>
          <a:xfrm>
            <a:off x="1188343" y="2466057"/>
            <a:ext cx="5328592" cy="2160240"/>
          </a:xfrm>
          <a:prstGeom prst="rect">
            <a:avLst/>
          </a:prstGeom>
          <a:solidFill>
            <a:srgbClr val="CC66FF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активна роль держави в управлінні соціально-економічними процесами;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значні державні витрати на соціальні потреби;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зростання податків, у тому числі і на прибуток;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відновлення державної допомоги приватному сектору економіки;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стимулювання приватних інвестицій в економіку;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збільшення кількості робочих місць шляхом розвитку системи професійної підготовки та системи суспільних робіт;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зменшення видатків на оборону та реалізація конверсійних програм;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зниження бюджетного дефіциту шляхом урізання федеральних видатків;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скорочення державного апарату, включаючи штати Білого дому та міністерств.</a:t>
            </a:r>
            <a:endParaRPr/>
          </a:p>
          <a:p>
            <a:pPr marL="171450" marR="0" lvl="0" indent="-108585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2"/>
          <p:cNvSpPr/>
          <p:nvPr/>
        </p:nvSpPr>
        <p:spPr>
          <a:xfrm>
            <a:off x="2484783" y="2247075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32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Економічний підйом кінця ХХ ст.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3"/>
          <p:cNvSpPr/>
          <p:nvPr/>
        </p:nvSpPr>
        <p:spPr>
          <a:xfrm>
            <a:off x="3204567" y="1745977"/>
            <a:ext cx="350864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Після розпаду СРСР, краху комуністичної ідеології США стали безумовним світовим лідером.</a:t>
            </a:r>
            <a:endParaRPr/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За цих умов одне з головних завдань адміністрація Клінтона у сфері зовнішньої політики полягало в тому, щоб максимально використати у своїх інтересах нову геополітичну ситуацію, яка склалася у світі після розпаду комуністичного блоку – узяти під свій контроль діяльність міжнародних організацій.</a:t>
            </a:r>
            <a:endParaRPr/>
          </a:p>
        </p:txBody>
      </p:sp>
      <p:sp>
        <p:nvSpPr>
          <p:cNvPr id="572" name="Google Shape;572;p33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в міжнародних відносинах </a:t>
            </a:r>
            <a:b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після розпаду СРСР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319" y="2142233"/>
            <a:ext cx="1908000" cy="19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"/>
          <p:cNvSpPr/>
          <p:nvPr/>
        </p:nvSpPr>
        <p:spPr>
          <a:xfrm>
            <a:off x="3636615" y="1548647"/>
            <a:ext cx="3096344" cy="557370"/>
          </a:xfrm>
          <a:prstGeom prst="rect">
            <a:avLst/>
          </a:prstGeom>
          <a:solidFill>
            <a:srgbClr val="59160A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Прояви зовнішньої політики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4"/>
          <p:cNvSpPr/>
          <p:nvPr/>
        </p:nvSpPr>
        <p:spPr>
          <a:xfrm>
            <a:off x="3636615" y="2466057"/>
            <a:ext cx="3096344" cy="2304256"/>
          </a:xfrm>
          <a:prstGeom prst="rect">
            <a:avLst/>
          </a:prstGeom>
          <a:solidFill>
            <a:srgbClr val="ABC0E8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всебічне розширення контактів з впливовими світовими державами;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99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підтримка конструктивних стосунків з пострадянськими державами;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99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зміцнення інститутів безпеки у Європі та розширення НАТО на Схід;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99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участь в інтеграційних процесах на американському континенті;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99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сприяння лібералізації світової торгівлі;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99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прагнення виконувати миротворчі функції у світі;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990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боротьба з міжнародним тероризмом.</a:t>
            </a:r>
            <a:endParaRPr/>
          </a:p>
        </p:txBody>
      </p:sp>
      <p:sp>
        <p:nvSpPr>
          <p:cNvPr id="580" name="Google Shape;580;p34"/>
          <p:cNvSpPr/>
          <p:nvPr/>
        </p:nvSpPr>
        <p:spPr>
          <a:xfrm>
            <a:off x="3852639" y="2178025"/>
            <a:ext cx="2664000" cy="216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34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в міжнародних відносинах </a:t>
            </a:r>
            <a:b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після розпаду СРСР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87" y="2450424"/>
            <a:ext cx="27336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5"/>
          <p:cNvSpPr/>
          <p:nvPr/>
        </p:nvSpPr>
        <p:spPr>
          <a:xfrm>
            <a:off x="1332359" y="2642011"/>
            <a:ext cx="7949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Барак Обама</a:t>
            </a:r>
            <a:endParaRPr/>
          </a:p>
        </p:txBody>
      </p:sp>
      <p:graphicFrame>
        <p:nvGraphicFramePr>
          <p:cNvPr id="588" name="Google Shape;588;p35"/>
          <p:cNvGraphicFramePr/>
          <p:nvPr/>
        </p:nvGraphicFramePr>
        <p:xfrm>
          <a:off x="2988543" y="259149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{C53DC8CC-4A83-4EC7-A40F-A64F287430AB}</a:tableStyleId>
              </a:tblPr>
              <a:tblGrid>
                <a:gridCol w="953450"/>
                <a:gridCol w="1760200"/>
                <a:gridCol w="1246800"/>
              </a:tblGrid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2001 - 2009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Джордж Буш-молодший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республіканець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2009 - 2017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Барак Обама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демократ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2017 - 2021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Дональд Трамп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республіканець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з 2021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Джо Байден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демократ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589" name="Google Shape;589;p35"/>
          <p:cNvSpPr/>
          <p:nvPr/>
        </p:nvSpPr>
        <p:spPr>
          <a:xfrm>
            <a:off x="2988543" y="2142022"/>
            <a:ext cx="3960440" cy="396043"/>
          </a:xfrm>
          <a:prstGeom prst="rect">
            <a:avLst/>
          </a:prstGeom>
          <a:solidFill>
            <a:srgbClr val="0070C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Президенти США</a:t>
            </a:r>
            <a:endParaRPr/>
          </a:p>
        </p:txBody>
      </p:sp>
      <p:sp>
        <p:nvSpPr>
          <p:cNvPr id="590" name="Google Shape;590;p35"/>
          <p:cNvSpPr/>
          <p:nvPr/>
        </p:nvSpPr>
        <p:spPr>
          <a:xfrm>
            <a:off x="396255" y="2632139"/>
            <a:ext cx="11845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Джордж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Уокер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Буш</a:t>
            </a:r>
            <a:endParaRPr/>
          </a:p>
        </p:txBody>
      </p:sp>
      <p:sp>
        <p:nvSpPr>
          <p:cNvPr id="591" name="Google Shape;591;p35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у ХХ ст.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5"/>
          <p:cNvSpPr/>
          <p:nvPr/>
        </p:nvSpPr>
        <p:spPr>
          <a:xfrm>
            <a:off x="2124447" y="2632139"/>
            <a:ext cx="81520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Дональд Джон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Трамп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5"/>
          <p:cNvSpPr/>
          <p:nvPr/>
        </p:nvSpPr>
        <p:spPr>
          <a:xfrm>
            <a:off x="1337240" y="4360331"/>
            <a:ext cx="9286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Джозеф Робінетт Байден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5" descr="data:image/jpeg;base64,/9j/4AAQSkZJRgABAQAAAQABAAD/2wCEAAkGBwgHBgkIBwgKCgkLDRYPDQwMDRsUFRAWIB0iIiAdHx8kKDQsJCYxJx8fLT0tMTU3Ojo6Iys/RD84QzQ5OjcBCgoKDQwNGg8PGjclHyU3Nzc3Nzc3Nzc3Nzc3Nzc3Nzc3Nzc3Nzc3Nzc3Nzc3Nzc3Nzc3Nzc3Nzc3Nzc3Nzc3N//AABEIAKAAgAMBIgACEQEDEQH/xAAcAAABBQEBAQAAAAAAAAAAAAAGAQMEBQcAAgj/xABAEAACAQMCAwUEBwUHBQEAAAABAgMABBEFIQYSMRMiQVFhBzJxgRQVQlKRobEjM8Hh8SRTYnOCktElNHKiwgj/xAAaAQACAwEBAAAAAAAAAAAAAAADBAECBQAG/8QAJREAAgIBBAIBBQEAAAAAAAAAAAECEQMEEiFBMVFxBRMiMmEk/9oADAMBAAIRAxEAPwB/2Vak82muszZZGxn0pfapcI8FmmQXDk49KFPZ/q8emwXTyb75VfM151u+n1J555zkkd0fdFAlk25Nv9HsWnlkwOb6RTw2UupzC0h95wTnyoVnjMc7xsQSrFSaK9O1ZdGvVvHUuoUryA4zmhKd1knkdByqzkgeW9MLyZ0UqH7orGw7IcvdwcHrXi1u5LV+eIjm8yM0wzFhvvSfKu28UyRwSNJciRzlmfJNF8dzNDol8bYZfu7YzQYCQcjqKv7SXVE02W8haNYAMkHqQDQssLaobw5owxyi+wls1kubKLliwUQNyuOp8sUKXDs9zKzgBi5yAMDOaJdJvLnULBWj7krD3s1SppOo3d1MltaTzupJcqpIG/i3Sg4fLQLNylRB5q7mNWg4Z1gsVNtEhUgN2l3CvLnz7+1Q9Q0y+01gt9aSwc3uucFG+DAlT8jTICmRuavStTVKK4gkBqcU1HU5pwVyOJ+iIwBfBCsSB5VbS/uWz4qavuINGh0fTdIgiHQEM33jjJqjdeYFQPA7UjmleWz0ujj/AI6+RrTtEh1PR9VuZyeS0h51CjvZx5UBA5OaKJNbv9KgmiszyJP3Xcrnw6ULeNPxs86qocf3xjYV5bcmvfZS90mNjz7Lt1ptlZCVYEMOoNWTR1CDJ2FGsGk6lrWh2ltpESvLIMGMHBf4edUXCsSy6i/OAQsTHBoq4R+mXF3BPbsyGBCsRRtyftUKcvyr0WSbPGiT3HDsSwz28ZMTkXHbk91vFMDG48ST4dN6hcQ8XrqTdjHZOkeehuX5SfMrkj5UU6jwRqd1ZuY1PaljIS0mC3Md8jzoU1jhO90p17SJjnvd0bLt+uaqnEs4ZEUT6tKGUKsRKg5LRBt/Hrk0/Z6laxyAS6ehgcASpDI6lvXr+A6VBl0+8XLPbyrk5yyGmEUpkEEeeRRFXRR8eS4uYrYhp7CV3t+bBWVeWSMnoGxsfQjr5Co1RknMLAop5WUq2c4IqWa5kNHLmvammxTi1xQ1zj8q+naVMnul9vmtQuGdEa7SW8nT9miEID4nFWl9Zpqeh6CspPIHRiPPbpRVFBHDbGKJQEAwAKRlHdM14alwwfbRlml/VLcMajHNPEt2JmAM+AA+NgKy3cNvjINX97o9/ez381ojSxpeMhRfA+dUUqGKVo2xzKcHHnTsDNl48BLp6ZijlHdBYGMdfwofvyDezkFm73Vupqdp2rm0tTGY+eRf3Tlvdp6KxgvLeS6eQGZjkpnGKDG8cm5eAtb0lHyRdBcRXryE4CQu35VsHs0sPougwSyqvbMDuB4ZrH7S3XmmwdlIHyJrd7C4Gl2cFvb2k1w6xr3Y18KtldF9Mrlb6CCSSGNVLjvN0qJdNFOGlZdlUAelQm12zn/Yz289uwztMvLg4+NNvf2NpBm5kC9rD2iqxxtmgSydD8I8WVGvkCIqqkgDwG3pWZa5ZxsHkCBZAc4HjRlqeurcdobPSbudUziQxEL8c4+PjQhfSreR88Y5fNT9k0ODmpWDz7JqkC8jvnBY48qmwN+xT4YqBJ+8YVPtx/Z0+FaDMpjle1rwKUVBQ2pHa20fRIJ1KS8yjlPUbUURnKGs9vNTOpcRwONoYpQsQ+fWjS7vo7GxkuJmACrtmkozVtmtl08oOMe2ZVLxZHos2sWH0SHInYqQN5CeuTWf3LI88jxqVRmJAJyRRNbaPNxHxHfAq6K2XaUDZDtiqHVrVbLUZ7VSxETcuW8fWm8e3oQybrpkTG1S4JcW5UNuD4VEzRK3BmofViX6S27oy5KhtwKJOuykW0+CZwBa/T31C0xnthFn5Soa2W9sop4VRjMsa7v2LcpfyyfSsh9lsrW/FNhbxsGknlkRl8gI2P6gVsVzfW1tbytdEdki5JzQcrVoe0cd0WDFjoaG+Mi3V9Jbq/P2d1MJDnPw2FUnH0ztr9lNHhewIJPLkHB8jtRhpd7NOBdyWskdlKcRIi8zcu/fb47Y/nWccca3a3OoMsE7Ap30CL4+Rpam3wNz2wiwh4ggup7KFrTU7wSICZFlTmLnwOfADpgYFCbWTjmeVSruAGGABnxP9KIrDV0v9Egk6FRg+YPlVHdXHaSNyHbrj1qksjujpYoUpX5BC4s3fUHiQbgknyA86m3cMEAt1tjIVaAM3aEZD8zKeg6d3Pz6mpk0ZRTNECZpJF5hy57vj8vGo2plTdAR9FQA/HLH/wCqbxzcqM3NCMYv2RfCl8KSlHSiigbQSi2nilc4VHBqZruryapIAvdt091fOqy9H9nPxFOIncX4Vl9HtHji8m5rlAreaheaXrU7WkzpzgZUMcNt5VRzSyTStJK5d2OWYnc0Q60kS8RRmeTs4uUFmIzVBMQ00jL7pYkfCtPFW1fB5XVKs0l/R3TbYXd2sR8dzvWt2MBHDoXY90jbpWT6SYVv4zPzcp+7WxW/MNFiEiCJeXZaHmfJGIyvh/VRoXFFvqbRdqLW4LMg8RuDj1wa2W9SDWbbTrhFeSzuWSRlxjmVlJUH0J5QR64rB744vroDYGVv1rWfZXrH0/Qzpkjjt7Ejlz1MZbKkfBtvwrssLimG02SpOPsLYdQmuo54LXT5w8LcjK/KhBxkYBbcY8Rms64xWzguWN1ZvC+MuWQKSenStVvo0nTD2scy+IkUEfnQLxHO/aSQWluEjXOVjUAE56k4zQJtIaptAvoSS3JKW8LrbvGzMSpGwUnm3pgQ9g7hm5jlt89d8VbvPNpmn3jTnlmktDgE7jLD9R+lUF1P+0Vc74y/z3odXyiN1KmSO2igeRp89mE2T7+cjb9KoHdnZmb3mJJ+NTNWys0IZGU9ipyw97JJyPSoQpvFClZn58jlKvR2aUUlKBRRcNLpC1u+PAZp2D3Fz5UU2uiCHhLUNRnX9rJCxjB8B50xwdoZ1NluJV/syf8AufL4VnKDZ6+Wqxxcn6M74/sHtZ7GdxgzxEgemaFBWq+3SAJLpcgGBh1G35VleK0cPEUjzGonvyOXsctJmguo5FUMwOwNbVBBMuhRSXzd4pkViUUhilWRcZUgjPpWqcP6017wnPf6teJzRykYO3KPAYoeeLq0didMy6+/725/zW/U1M4d1G40vWrS6t5WjIkVWx9pCRkH5U1cQS3t9cS2sMjxvISCqkjB9elSNO0sTalaW11KgE08cZVGDHvMAdxt40dK48gt21m+Sav9BBFyGwp2cfaHrQfr3EsD3BaFe0ZT0JyD/Ci7i3TWngu7C2Kx9/s0Zs4TcdflWcfUVvpS6m7ubh7WIMCRuzt02+NZ0+0zWi5VaBzVr2a6upLm7kJZyOYefiBS6BY3GtatDaw+/I2WbqI18T8v+KvdC9n2r65IskgEYYBpJZAeSJT0+J/wj54FGOpWOn+z3h64ubZS0uAA8p780h2GfIeg22pmMLXAjKbT5Bf2r32jw3umaTYW6C4s7fsZZgfcXYop8z1J/wDKgcgqcN1quubmW6uZbi4cyTSsWdj4k9ak2V92KCGeMS2+c46Mh81Ph8Oho6jwLy55JINL41Yw6SNQHNo11Hd+PYsRHMPTlJwfkflUO4t57SXsry3mgk+5LGUJ+RqGmvJQ+k9etUPD11bqMIICvyxTXD8UcOk2scS8qhBsPhU/WlH1Rd/5TfpVfobf9Ktyf7sUrdTHnzEzz25oPoWlTEbLOQfwJ/hWT3bwzSj6PGRzDYCtY9uUito2npnvi5zj05WrH4zyhiOvSmMXKsXyqmS4razjUNd3Dlv7qFR+bHb8jTj30MK8ljbLGuckysZST577D8KgEk+NcBmjgeSRPe3M4AlnkYDopbYfKrngTTpNV400WzQHe7jd/REPM35A1QgeFaz/APnrSu31zU9Xde7awLDGT4M5yfyX86hvg5Lk1XiewbtFvbZQ5chJo9snHR1HiR4jxHwof0Hg/wClzzS3cYW0M4cd7Pacv881nvtY1S71DXJ5L9W+r4xiyiIyCoJXnA/xMCc+VWnsH4l1M6hNw+bV57Aq0wdMAWp9f8LeQ3z86WeKMpWxxZpQhtTNqeCOGBY4kVY1GwGwr5m9q/FqcQ661tZS8+m2jFY2HSV/tP8ADwHpv41rHts4vOgcOjTrOUpqGoqUUr1ji25m9M55R8T5V82E0aIBs7Fes0ldVio7FIyMGRirDoQcEUTWPGmoQwi3vGN7beMNwFkX8GBoVrgd6sRR9b6y4GlXXMcDsmyflVLo1xHBoUEsrBUWMEk1U8fcQdnD9W2rDncZmP3V8qD59dkudMhsIXIiUd9s+9WTPJcrRtY9HKUVfZTe0TUn1YtOciKN8Rj0oGHuL60W8QrnTJfTehMjBUegpvScwYt9UxqGVJehCMCnOmK8sO8BXs00ZghOFNb/AOxO1jsvZ3PdzN2cd1PLNNIT0jUcpP4Ka+fZTgVu/FjDhX2TaRoNp3bm/jWOTHUgjnlPzzj/AFVWRaCtmbcdanLrmo3OpSII1kcJDHj91CuQi/nuPPPwGt+xbT7HSeF73UOZV7crPLI23LGIww+QyayC9jZ4FUglgevjmr3VeKDp/sus9MtSUudSTsJAPCGPIb8T3fgDVI8hskaYIcdcRy8U8TXupuT2TtyW6H7ES+6P4n1JofFcetcKIDFrq6uriDqUUlLUnGnXkj3Ms9xKSzuc71AsRiIelWMgHZ/pVdZ/uznzP61ix8HtZpKcaI+tIZNPmUDfFB53lGPOjPVwRp10/QKn5k4H60GRjvH0FPaP9Wee+sNfdj8Hoe/SnrSL7xpM04Y5I0y0Oo6tZWKje5nSL/cwH8a1b2kaomscTvFB3rbTV+jQnOxbq5HzAH+ms04SnktuJLK5hA7SBjIpP2SAcH8cUUsgAbcgeJ8aFkY3p4dkG7IS2lkcEhIydv6bUIXV1LciFZWysMQijAGyqP5kn50TcT3C29kLZDh5uo8lB/52oSHrUwXFkZ3+VCYrqU1wGfCrgTq6kyPMVwrjhaVaTGK9L0qTjUEjedkiQZZtgKrYIpBPJbqMurlSB5g1pPAOgCWH6zukzkYhU/rQvb2Qg1bUXbd+3fHoM1hZJOENx66eojLNsj0DXGSiz0a3tlPfmmBf1AB/iRQVH7rUWe0OYNc2kIPuxFiPUn+VCaHuVo6FVgTfZ5vXy3Z5HA7n4V5zSeNcelOCZZcNvyalzeY5T8/6UZFgP6UD6IcXoPQCr7XL4Q6c4Q4eXuKc+fX8v1oUlbHMUtsLB7V7z6dfyyjHIDypj7o6f81CzXUlESoVbt2KKvuCU0I8Q28nFFx2WmQ5kkXsnftiOid0HAJ6+gqgrs+VccfSr+1PgO2tDHY3aKVXColhIBj/AGVR61xp7LdXtguq2Zu5CN5IrJo3B9GHKawWuqCSTqBtjfXP0Hn+ids3Ydp73Z5PLn1ximgab604KlEM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5" name="Google Shape;59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322" y="1962081"/>
            <a:ext cx="54545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4027" y="1962081"/>
            <a:ext cx="52941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6765" y="1962081"/>
            <a:ext cx="54135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4909" y="3222273"/>
            <a:ext cx="90585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"/>
          <p:cNvSpPr/>
          <p:nvPr/>
        </p:nvSpPr>
        <p:spPr>
          <a:xfrm>
            <a:off x="3708623" y="2233771"/>
            <a:ext cx="3004589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11 вересня 2001 р. безпрецедентні терористичні акти у Нью-Йорку і Вашингтоні вразили США і всю планету.</a:t>
            </a:r>
            <a:endParaRPr/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Вдаривши по США, терористи оголосили війну усьому цивілізованому світу.</a:t>
            </a:r>
            <a:endParaRPr/>
          </a:p>
        </p:txBody>
      </p:sp>
      <p:sp>
        <p:nvSpPr>
          <p:cNvPr id="604" name="Google Shape;604;p36"/>
          <p:cNvSpPr txBox="1">
            <a:spLocks noGrp="1"/>
          </p:cNvSpPr>
          <p:nvPr>
            <p:ph type="title"/>
          </p:nvPr>
        </p:nvSpPr>
        <p:spPr>
          <a:xfrm>
            <a:off x="378064" y="593849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Поворотний день у сучасній історії США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890889" y="3784267"/>
            <a:ext cx="22416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Руїни Всесвітнього торгового центру. Нью-Йорк, 11 вересня 2001 р.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11" y="2100659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7"/>
          <p:cNvSpPr/>
          <p:nvPr/>
        </p:nvSpPr>
        <p:spPr>
          <a:xfrm>
            <a:off x="3708623" y="2233771"/>
            <a:ext cx="300458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Президента США у його прагненні вести непримиренну боротьбу з міжнародним тероризмом підтримали лідери провідних країн світу.</a:t>
            </a:r>
            <a:endParaRPr/>
          </a:p>
        </p:txBody>
      </p:sp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378064" y="593849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проти міжнародного тероризму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311" y="2034009"/>
            <a:ext cx="2705202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8"/>
          <p:cNvSpPr/>
          <p:nvPr/>
        </p:nvSpPr>
        <p:spPr>
          <a:xfrm>
            <a:off x="3348583" y="1457945"/>
            <a:ext cx="3168352" cy="720080"/>
          </a:xfrm>
          <a:prstGeom prst="rect">
            <a:avLst/>
          </a:prstGeom>
          <a:solidFill>
            <a:srgbClr val="0070C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Основні принципи нової військово-політичної доктрини США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8"/>
          <p:cNvSpPr/>
          <p:nvPr/>
        </p:nvSpPr>
        <p:spPr>
          <a:xfrm>
            <a:off x="3348583" y="2466057"/>
            <a:ext cx="3168352" cy="2376264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США мають на меті боротьбу з тероризмом не тільки політичними методами, а й військовими;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США мають намір переслідувати терористів не тільки на своїй території, а й на території інших держав;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США мають намір карати не тільки терористів, а й держави, які надають їм притулок та допомагають їм;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США залишають за собою право наносити превентивні удари по іншим державам у випадку загрози дій терористів з їхньої території.</a:t>
            </a:r>
            <a:endParaRPr/>
          </a:p>
        </p:txBody>
      </p:sp>
      <p:sp>
        <p:nvSpPr>
          <p:cNvPr id="620" name="Google Shape;620;p38"/>
          <p:cNvSpPr/>
          <p:nvPr/>
        </p:nvSpPr>
        <p:spPr>
          <a:xfrm>
            <a:off x="3420591" y="2247075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38"/>
          <p:cNvSpPr txBox="1">
            <a:spLocks noGrp="1"/>
          </p:cNvSpPr>
          <p:nvPr>
            <p:ph type="title"/>
          </p:nvPr>
        </p:nvSpPr>
        <p:spPr>
          <a:xfrm>
            <a:off x="378064" y="593849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проти міжнародного тероризму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271" y="2178025"/>
            <a:ext cx="2620963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9"/>
          <p:cNvSpPr/>
          <p:nvPr/>
        </p:nvSpPr>
        <p:spPr>
          <a:xfrm>
            <a:off x="1188343" y="1620655"/>
            <a:ext cx="5328592" cy="557370"/>
          </a:xfrm>
          <a:prstGeom prst="rect">
            <a:avLst/>
          </a:prstGeom>
          <a:solidFill>
            <a:srgbClr val="7030A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0"/>
              <a:buFont typeface="Noto Sans Symbols"/>
              <a:buNone/>
            </a:pPr>
            <a:endParaRPr sz="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Особливості економічного розвитку США</a:t>
            </a:r>
            <a:endParaRPr/>
          </a:p>
        </p:txBody>
      </p:sp>
      <p:sp>
        <p:nvSpPr>
          <p:cNvPr id="628" name="Google Shape;628;p39"/>
          <p:cNvSpPr/>
          <p:nvPr/>
        </p:nvSpPr>
        <p:spPr>
          <a:xfrm>
            <a:off x="1188343" y="2466057"/>
            <a:ext cx="5328592" cy="2088232"/>
          </a:xfrm>
          <a:prstGeom prst="rect">
            <a:avLst/>
          </a:prstGeom>
          <a:solidFill>
            <a:srgbClr val="CFA809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лідируючі позиції у світі. Економіка США – технологічно найпотужніша, розвинена і найбільша за масштабами у світі;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неоліберальна модель розвитку економіки, якій притаманна перевага приватної власності над  державним сектором;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посилення процесів інтеграції США у світову економіку;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орієнтація на  іноземні ринки;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важливим стимулятором росту економічної могутності США є інформаційна революція;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негативно впливають на розвиток американської економіки недостатнє інвестування, достатньо високий зовнішній борг країни, зростаюча нерівність у розподілі прибутків.</a:t>
            </a:r>
            <a:endParaRPr/>
          </a:p>
        </p:txBody>
      </p:sp>
      <p:sp>
        <p:nvSpPr>
          <p:cNvPr id="629" name="Google Shape;629;p39"/>
          <p:cNvSpPr/>
          <p:nvPr/>
        </p:nvSpPr>
        <p:spPr>
          <a:xfrm>
            <a:off x="2484783" y="2247075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39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у ХХІ ст.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"/>
          <p:cNvSpPr/>
          <p:nvPr/>
        </p:nvSpPr>
        <p:spPr>
          <a:xfrm>
            <a:off x="3532936" y="2018327"/>
            <a:ext cx="334403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Після завершення війни Сполучені Штати Америки стали наймогутнішою державою світу. 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До 1949 р. США залишалися єдиною державою світу, що мала атомну зброю. Американська армія вважалася найчисленнішою й найпотужнішою серед країн Заходу.</a:t>
            </a:r>
            <a:endParaRPr/>
          </a:p>
        </p:txBody>
      </p:sp>
      <p:sp>
        <p:nvSpPr>
          <p:cNvPr id="305" name="Google Shape;305;p4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87" y="2191026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0"/>
          <p:cNvSpPr txBox="1"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00"/>
              <a:buFont typeface="Arial"/>
              <a:buNone/>
            </a:pPr>
            <a:r>
              <a:rPr lang="uk-UA" sz="25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Загальний підсумок</a:t>
            </a:r>
            <a:endParaRPr sz="25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0"/>
          <p:cNvSpPr/>
          <p:nvPr/>
        </p:nvSpPr>
        <p:spPr>
          <a:xfrm>
            <a:off x="707336" y="2034009"/>
            <a:ext cx="624164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Нове тисячоліття принесло як досягнення, так і різнобічні проблеми для США.</a:t>
            </a:r>
            <a:endParaRPr/>
          </a:p>
          <a:p>
            <a:pPr marL="0" marR="0" lvl="0" indent="1778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Сьогодні економіка США – технологічно найпотужніша, розвинена і найбільша за масштабами у світі.</a:t>
            </a:r>
            <a:endParaRPr/>
          </a:p>
          <a:p>
            <a:pPr marL="0" marR="0" lvl="0" indent="1778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Після розпаду СРСР, краху комуністичної ідеології США стали безумовним світовим лідером.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900311" y="2754089"/>
            <a:ext cx="5688632" cy="18002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значні людські втрати </a:t>
            </a:r>
            <a:r>
              <a:rPr lang="uk-UA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(понад 300 тис. загиблих, поранено, зникло безвісти та потрапило у полон 800 тис. осіб</a:t>
            </a:r>
            <a:r>
              <a:rPr lang="uk-UA" sz="1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uk-UA" sz="11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США виявилася єдиною країною, чия економіка вийшла з війни значно зміцнілою </a:t>
            </a:r>
            <a:r>
              <a:rPr lang="uk-UA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(за роки війни національний дохід країни подвоївся)</a:t>
            </a:r>
            <a:r>
              <a:rPr lang="uk-UA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основні суперники США або тимчасово вибули з конкурентної боротьби, або потрапили у фінансово-економічну залежність від США;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заволодіння новими ринками збуту;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збільшення експорту товарів і капіталів;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створено обширну “імперію долара”.</a:t>
            </a:r>
            <a:endParaRPr sz="11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"/>
          <p:cNvSpPr/>
          <p:nvPr/>
        </p:nvSpPr>
        <p:spPr>
          <a:xfrm>
            <a:off x="900311" y="2106017"/>
            <a:ext cx="5688632" cy="408100"/>
          </a:xfrm>
          <a:prstGeom prst="rect">
            <a:avLst/>
          </a:prstGeom>
          <a:solidFill>
            <a:srgbClr val="993366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Наслідки Другої світової війни для США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"/>
          <p:cNvSpPr/>
          <p:nvPr/>
        </p:nvSpPr>
        <p:spPr>
          <a:xfrm>
            <a:off x="2268463" y="2535107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900311" y="2898105"/>
            <a:ext cx="5688632" cy="1296144"/>
          </a:xfrm>
          <a:prstGeom prst="rect">
            <a:avLst/>
          </a:prstGeom>
          <a:solidFill>
            <a:srgbClr val="CEB400">
              <a:alpha val="60000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єдина країна світу, яка за час війни значно зміцнила свою економіку;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США сконцентрували у себе 80 % світового золотого запасу;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основні суперники США або тимчасово вибули з конкурентної боротьби, або потрапили у фінансово-економічну залежність від США;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найвищий в історії США рівень військової могутності;</a:t>
            </a:r>
            <a:endParaRPr/>
          </a:p>
          <a:p>
            <a:pPr marL="171450" marR="0" lvl="0" indent="-171450" algn="l" rtl="0">
              <a:spcBef>
                <a:spcPts val="220"/>
              </a:spcBef>
              <a:spcAft>
                <a:spcPts val="0"/>
              </a:spcAft>
              <a:buClr>
                <a:srgbClr val="002060"/>
              </a:buClr>
              <a:buSzPts val="990"/>
              <a:buFont typeface="Noto Sans Symbols"/>
              <a:buChar char="❖"/>
            </a:pPr>
            <a:r>
              <a:rPr lang="uk-UA" sz="11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монополія на ядерну зброю.</a:t>
            </a:r>
            <a:endParaRPr sz="1100">
              <a:solidFill>
                <a:srgbClr val="0808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"/>
          <p:cNvSpPr/>
          <p:nvPr/>
        </p:nvSpPr>
        <p:spPr>
          <a:xfrm>
            <a:off x="900311" y="2178025"/>
            <a:ext cx="5688632" cy="480108"/>
          </a:xfrm>
          <a:prstGeom prst="rect">
            <a:avLst/>
          </a:prstGeom>
          <a:solidFill>
            <a:srgbClr val="7030A0">
              <a:alpha val="80784"/>
            </a:srgbClr>
          </a:solidFill>
          <a:ln>
            <a:noFill/>
          </a:ln>
        </p:spPr>
        <p:txBody>
          <a:bodyPr spcFirstLastPara="1" wrap="square" lIns="73025" tIns="36500" rIns="73025" bIns="36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050"/>
              <a:buFont typeface="Noto Sans Symbols"/>
              <a:buNone/>
            </a:pPr>
            <a:r>
              <a:rPr lang="uk-UA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Зміцнення міжнародного статусу після Другої світової війни</a:t>
            </a:r>
            <a:endParaRPr/>
          </a:p>
        </p:txBody>
      </p:sp>
      <p:sp>
        <p:nvSpPr>
          <p:cNvPr id="323" name="Google Shape;323;p6"/>
          <p:cNvSpPr/>
          <p:nvPr/>
        </p:nvSpPr>
        <p:spPr>
          <a:xfrm>
            <a:off x="2268463" y="2682081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6"/>
          <p:cNvSpPr/>
          <p:nvPr/>
        </p:nvSpPr>
        <p:spPr>
          <a:xfrm>
            <a:off x="3301982" y="2621106"/>
            <a:ext cx="8210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чинники</a:t>
            </a:r>
            <a:endParaRPr sz="1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"/>
          <p:cNvSpPr/>
          <p:nvPr/>
        </p:nvSpPr>
        <p:spPr>
          <a:xfrm>
            <a:off x="1970509" y="3722131"/>
            <a:ext cx="1162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Дуайт Девід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Ейзенхауер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0" name="Google Shape;330;p7"/>
          <p:cNvGraphicFramePr/>
          <p:nvPr/>
        </p:nvGraphicFramePr>
        <p:xfrm>
          <a:off x="3348582" y="2814573"/>
          <a:ext cx="3384400" cy="853460"/>
        </p:xfrm>
        <a:graphic>
          <a:graphicData uri="http://schemas.openxmlformats.org/drawingml/2006/table">
            <a:tbl>
              <a:tblPr firstRow="1" bandRow="1">
                <a:noFill/>
                <a:tableStyleId>{C53DC8CC-4A83-4EC7-A40F-A64F287430AB}</a:tableStyleId>
              </a:tblPr>
              <a:tblGrid>
                <a:gridCol w="778400"/>
                <a:gridCol w="1381850"/>
                <a:gridCol w="1224150"/>
              </a:tblGrid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1945 - 1952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Гаррі Трумен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демократ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1952 - 1960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Дуайт Ейзенхауер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республіканець</a:t>
                      </a:r>
                      <a:endParaRPr sz="1100" b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31" name="Google Shape;331;p7"/>
          <p:cNvSpPr/>
          <p:nvPr/>
        </p:nvSpPr>
        <p:spPr>
          <a:xfrm>
            <a:off x="3348583" y="2358046"/>
            <a:ext cx="3384376" cy="396043"/>
          </a:xfrm>
          <a:prstGeom prst="rect">
            <a:avLst/>
          </a:prstGeom>
          <a:solidFill>
            <a:srgbClr val="0070C0">
              <a:alpha val="60392"/>
            </a:srgbClr>
          </a:solidFill>
          <a:ln>
            <a:noFill/>
          </a:ln>
        </p:spPr>
        <p:txBody>
          <a:bodyPr spcFirstLastPara="1" wrap="square" lIns="73550" tIns="36775" rIns="73550" bIns="367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Президенти США</a:t>
            </a:r>
            <a:endParaRPr/>
          </a:p>
        </p:txBody>
      </p:sp>
      <p:sp>
        <p:nvSpPr>
          <p:cNvPr id="332" name="Google Shape;332;p7"/>
          <p:cNvSpPr/>
          <p:nvPr/>
        </p:nvSpPr>
        <p:spPr>
          <a:xfrm>
            <a:off x="651823" y="3732004"/>
            <a:ext cx="11845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Гаррі Ес Трумен</a:t>
            </a:r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823" y="2250201"/>
            <a:ext cx="1184592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509" y="2241900"/>
            <a:ext cx="1210797" cy="15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"/>
          <p:cNvSpPr/>
          <p:nvPr/>
        </p:nvSpPr>
        <p:spPr>
          <a:xfrm>
            <a:off x="3924647" y="1808400"/>
            <a:ext cx="291199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77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Якщо до Другої світової війни зовнішньополітичний курс країни визначала політика ізоляціонізму, то з посиленням економічної і військової могутності відбулися його кардинальні зміни у бік опори на військову силу.</a:t>
            </a:r>
            <a:endParaRPr sz="1400" b="1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912" y="2014437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"/>
          <p:cNvSpPr/>
          <p:nvPr/>
        </p:nvSpPr>
        <p:spPr>
          <a:xfrm>
            <a:off x="809625" y="1855734"/>
            <a:ext cx="5943600" cy="193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-UA" sz="32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Ізоляціонізм –</a:t>
            </a:r>
            <a:endParaRPr/>
          </a:p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65338" marR="0" lvl="0" indent="-20653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lang="uk-UA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напрям зовнішньої політики, в основу якого покладено ідею невтручання у міжнародні справи.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 txBox="1"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850" tIns="36925" rIns="73850" bIns="36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500"/>
              <a:buFont typeface="Arial"/>
              <a:buNone/>
            </a:pPr>
            <a:r>
              <a:rPr lang="uk-UA" sz="25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США після Другої світової війни</a:t>
            </a:r>
            <a:endParaRPr sz="2500" b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стин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2071</Words>
  <Application>Microsoft Office PowerPoint</Application>
  <PresentationFormat>Произвольный</PresentationFormat>
  <Paragraphs>326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Noto Sans Symbols</vt:lpstr>
      <vt:lpstr>Calibri</vt:lpstr>
      <vt:lpstr>Остин</vt:lpstr>
      <vt:lpstr>Сполучені Штати Америки</vt:lpstr>
      <vt:lpstr>Сполучені Штати Америки</vt:lpstr>
      <vt:lpstr>Сполучені Штати Америки</vt:lpstr>
      <vt:lpstr>США після Другої світової війни</vt:lpstr>
      <vt:lpstr> США після Другої світової війни</vt:lpstr>
      <vt:lpstr> США після Другої світової війни</vt:lpstr>
      <vt:lpstr> США після Другої світової війни</vt:lpstr>
      <vt:lpstr> США після Другої світової війни</vt:lpstr>
      <vt:lpstr> США після Другої світової війни</vt:lpstr>
      <vt:lpstr> США після Другої світової війни</vt:lpstr>
      <vt:lpstr> США після Другої світової війни</vt:lpstr>
      <vt:lpstr> Посилення активності США на міжнародній арені</vt:lpstr>
      <vt:lpstr> Посилення активності США на міжнародній арені</vt:lpstr>
      <vt:lpstr>Адміністрація Д.Ейзенхауера</vt:lpstr>
      <vt:lpstr>Адміністрація Д.Ейзенхауера</vt:lpstr>
      <vt:lpstr>Адміністрація Д.Ейзенхауера</vt:lpstr>
      <vt:lpstr> США у другій половині ХХ ст.</vt:lpstr>
      <vt:lpstr>Рух за громадянські права</vt:lpstr>
      <vt:lpstr>Рух за громадянські права</vt:lpstr>
      <vt:lpstr>Рух за громадянські права</vt:lpstr>
      <vt:lpstr>Рух за громадянські права</vt:lpstr>
      <vt:lpstr> Адміністрація Ніксона при владі</vt:lpstr>
      <vt:lpstr>Уотергейтська криза</vt:lpstr>
      <vt:lpstr>Уотергейтська криза</vt:lpstr>
      <vt:lpstr>Уотергейтська криза</vt:lpstr>
      <vt:lpstr>Проміжний підсумок</vt:lpstr>
      <vt:lpstr> США у 1970-х рр.</vt:lpstr>
      <vt:lpstr> Оновлення економіки за Рейганом</vt:lpstr>
      <vt:lpstr> Оновлення економіки за Рейганом</vt:lpstr>
      <vt:lpstr> Оновлення економіки за Рейганом</vt:lpstr>
      <vt:lpstr> Зовнішньополітична стратегія </vt:lpstr>
      <vt:lpstr> Економічний підйом кінця ХХ ст.</vt:lpstr>
      <vt:lpstr> США в міжнародних відносинах  після розпаду СРСР</vt:lpstr>
      <vt:lpstr> США в міжнародних відносинах  після розпаду СРСР</vt:lpstr>
      <vt:lpstr> США у ХХ ст.</vt:lpstr>
      <vt:lpstr> Поворотний день у сучасній історії США</vt:lpstr>
      <vt:lpstr> США проти міжнародного тероризму</vt:lpstr>
      <vt:lpstr> США проти міжнародного тероризму</vt:lpstr>
      <vt:lpstr> США у ХХІ ст.</vt:lpstr>
      <vt:lpstr>Загальний 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Сполучені Штати Америки</dc:title>
  <dc:creator>user</dc:creator>
  <cp:lastModifiedBy>user</cp:lastModifiedBy>
  <cp:revision>1</cp:revision>
  <dcterms:created xsi:type="dcterms:W3CDTF">2020-04-25T14:58:26Z</dcterms:created>
  <dcterms:modified xsi:type="dcterms:W3CDTF">2023-09-27T17:33:19Z</dcterms:modified>
</cp:coreProperties>
</file>