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775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F44BB-BED3-44DE-BDA2-0F83E3B3D9A9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C3F9-74B8-4E84-A7F7-BE02137F6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44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F44BB-BED3-44DE-BDA2-0F83E3B3D9A9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C3F9-74B8-4E84-A7F7-BE02137F6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584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F44BB-BED3-44DE-BDA2-0F83E3B3D9A9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C3F9-74B8-4E84-A7F7-BE02137F65F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1507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F44BB-BED3-44DE-BDA2-0F83E3B3D9A9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C3F9-74B8-4E84-A7F7-BE02137F6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64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F44BB-BED3-44DE-BDA2-0F83E3B3D9A9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C3F9-74B8-4E84-A7F7-BE02137F65F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7658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F44BB-BED3-44DE-BDA2-0F83E3B3D9A9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C3F9-74B8-4E84-A7F7-BE02137F6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35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F44BB-BED3-44DE-BDA2-0F83E3B3D9A9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C3F9-74B8-4E84-A7F7-BE02137F6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64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F44BB-BED3-44DE-BDA2-0F83E3B3D9A9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C3F9-74B8-4E84-A7F7-BE02137F6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02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F44BB-BED3-44DE-BDA2-0F83E3B3D9A9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C3F9-74B8-4E84-A7F7-BE02137F6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393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F44BB-BED3-44DE-BDA2-0F83E3B3D9A9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C3F9-74B8-4E84-A7F7-BE02137F6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568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F44BB-BED3-44DE-BDA2-0F83E3B3D9A9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C3F9-74B8-4E84-A7F7-BE02137F6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10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F44BB-BED3-44DE-BDA2-0F83E3B3D9A9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C3F9-74B8-4E84-A7F7-BE02137F6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614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F44BB-BED3-44DE-BDA2-0F83E3B3D9A9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C3F9-74B8-4E84-A7F7-BE02137F6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66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F44BB-BED3-44DE-BDA2-0F83E3B3D9A9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C3F9-74B8-4E84-A7F7-BE02137F6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62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F44BB-BED3-44DE-BDA2-0F83E3B3D9A9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C3F9-74B8-4E84-A7F7-BE02137F6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86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F44BB-BED3-44DE-BDA2-0F83E3B3D9A9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C3F9-74B8-4E84-A7F7-BE02137F6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7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F44BB-BED3-44DE-BDA2-0F83E3B3D9A9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3B5C3F9-74B8-4E84-A7F7-BE02137F6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81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86%D0%BD%D1%82%D1%80%D0%B0%D0%BD%D0%B5%D1%8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76574" y="129092"/>
            <a:ext cx="9144000" cy="326253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Автоматизована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бібліотечна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інформаційна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система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(АБІС) -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автоматизована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інформаційна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система,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призначена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для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автоматизації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бібліотечних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процесів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на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основі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використання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сучасних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інформаційно-комунікативниз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засобів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обчислювальної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техніки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та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телекомунікаційних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мереж.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utoShape 4" descr="data:image/jpeg;base64,/9j/4AAQSkZJRgABAQAAAQABAAD/2wCEAAoHCBQVFBgUFRQYGBgaGhgYGBobGBoaGhoaGRgaGxoaGBobIS0kGx0qIRgYJTclKi4xNDQ0GiM6PzozPi0zNDEBCwsLEA8QHxISHzUqIyEzMzMzMzMzMzMzMzMzMTMzMzMzMzMzMzMzMzMzMzMzMzMzMzMzMzMzMzMzMzMzMzMzM//AABEIALUBFgMBIgACEQEDEQH/xAAbAAAABwEAAAAAAAAAAAAAAAAAAQMEBQYHAv/EAFMQAAECAwQCCwwHBgMGBwAAAAECEQADIQQFEjFBUQYTIlJUYXGBkZLRBxQVFiMyQpOhscHSM1NicoKy8ENzosLD4SWz0whEY4OE4iQ0NWSUxPH/xAAZAQEBAQEBAQAAAAAAAAAAAAAAAQIDBAX/xAAtEQACAQIDBgUFAQEAAAAAAAAAARECAxIhUhMxQVGRoQUUFSJTMkJhcYEEI//aAAwDAQACEQMRAD8A0ybakpBKkrAGZKCw9kRVpvcKCtrGTbopFXOgaoez5sxaFoYB0kZHVFfNlXLBqCCz580RVpwb2dUTAsu2zRn+RPZCaLbMIehrvE9kStsUrCQVHJsgKYCrVxQ1uRSsCglTDGAzDS+sGOs5bjnALutqSVCbgFA25Snlh6Z9n3yOsO2Gt3TmmLfdFSEqyegFchDrv9C8WFILZ0YOdFRGHUpg1GUicybZgHKk8y+wxGrngk4ZQObbtYLBRTr4o7sMvbNtK0oURhanm1NEsRBWWx4khiR5+Rb01Ru3FTzDUEbPnFKgMCkqJDeUWQxOp6wrNWZZpNehpimjMNrzg7xsuCYhyScQzL0rCarOFzCkuzE04otymlbjMuSauZQmS1LUtYwKbcrWQQAFOXqc25oUWijiavDodZZVeOIK7LMnBiIdyeZqQ6kykmY+Bq0Du0eaqqlODok2XC0JJQySxpWI9QmD9qR+EQ/tiAUMQ9RFH2WoKVIAcJKS4csSDqipokMlbdek5C0IRMxBRLkoGgE0D1yMMk3/AGrEgEpZSgkHDm5ag4ohbsUrGhOgFZ/gNI7GMzJQKiU4xhD5bsAx1ppTpknEvG2Tt+jqntgbdP1o6FRyZI1q6Y52kb5XWMc4QO++Z+qX0q7IHfc/eS+srshPavtq60Dajv1dMMKEinfk76tB/GeyB3/N+pHrB2QltSvrD0CBgX9Z/CIYUJFfCMz6g8y0wXhSZwdfWR2wlgmb/wDhEJ2hUxIfEnohCLI58LHTImfw9sDwwPqZvVB+MMLOsqWHL1iUtIISSkB6M+UYlTBqMhLwwn6uaPwGD8My9KJg/wCWqGxmTN4nphrb7dMlyysyxRhmNJbXGsKMySXhyVpxj8C+yOE7ILMf2n8KuyKqu8zNcTCQliWdg+ptMNFIBSl2olOkCmnMiNK2nxEl28O2X6xPOD2R0L5sp/aI/XNGcWlIBYZU0vDiSjES5LDNjkNcTZqJEmgC87Mf2kvpEGLdZz+0l9ZPbGeS0DbAnMVzroMOrXZGDsRQHIsaPSkNkokYi9ifJOS0dZPbAii3OiSUq2zN6bjFRtbQcZdtGpNDmlpiuQe6IS8lgpodIozaYmZgeZyhPuiCtiNy/wBpolS9y/Z3ofsf6HFsdq6j/lnI/wB4bXMDgV98cevR/aHV4IUwJQpsO9LeY3vhC5EEoWySd0DQPvo78GeQK60AzF7rCra2SX04dOvJ+aCuoAle6KqipNTuRV9MCwo8ot3SRL4wXwHKG9wpZK23zdA5InEvAfWazCWJgT6SUrJNd0SYTu+YyEltCn66o5nX5ZZZWhdpkoVgSMKloBcPRiaGGFmv+xCWgG1yARicbbL0qJGmLZfMlW46vZeKYj7w9xhxNSyUckxVQDxaefVn0w1svmyqmIItMkgFydtl0oeOHNqv6yFAAtUiiV0E2XmohvSGfwjd2HuIt4tdaSZKfvrHsQfjDqyyztkRF3X/AGZEoJNokviUW26XkQGOfFDmzbJrLjGKfJA17dL7Y8ddDdUnWmqEW2+wva2QSFFQZix0k15ogLxSF2TbFgKWEMFEOQ5AcQ7vDZXYVJATbbOTi0TUGmFQ33HEFa79shsipYtUgrwsE7bLd8QOuOuH8GZGcmXhVJL+cJr03iSH9sJWmYUiWsUKcShpqFuKcsJWa85AEl7RKdIm4nnS6YhT0tMI2u3yClIE+SWCqbbLo6j9qO2UQZnMsNpvi0ploWJg3Q3qM2BPo8cWSXaguUCVsVIckULkaNUUm03vZjICBaJJUwDbbLpVP2uI9ES9nv6xCVhNrs+LCA22od2HHHmuUrguZ2t00ve4ObTaZgl4kzFg4sPnkiiASeV4nb2lkyUrxEOUOBkXId9Jimzr3s21hItMknEottqMikAelFivDZHY5ktMuXapCyCgsJqCWAL0fk6YtFKxTAuv25MhzMVjACjmKORpix2m9QgqBlglJYsacWYiqotEsTUKM2W2JLnGnLECTnD+9LxkqMwpnSy6qbtNQ5qKxu/SmcrWW8lE34kpxiVSukOwLOaR2i2pnSzhRhYtVswxo3LFes9tliThM1AVhUGxp0qBbOHVzXhJQghU2WDiJqtOWEDXxRwwQ8j00YW8yXsiGWBElaFS0pKlEJSMySw6Yr8q9pAmAmdLb747YGyC8JE2Vglz5ROMGq0igB/tFdNRivCqshwu/rM5AK1NpSlTe0vEXeN57eky5cstm5JKqVokRFItCAtZK0eYpIZaCHYANXlhW7JIExKttlGnmhaSqoyA1xcEJOWc8WYpLs6CkFtAPshObLCsA1ge6L0JKNr81Pm6hqikgbpHJ/LHa1eVxOFEEqphkOsV5/jCiEOWdqE9FYTVmOUe+F7P6X3FR1ZkOwDyg5/dC1uRQq048I5GeE7vG75jDm8zuG1rJ/hH9ocAK3EtISpyHcdDGBHOx+xmYVAMGAz/AFxwUeWur3HRUo0BZ8r+FPuMRd6BkfiT+URJTT5YfdR/NEVeK3lv9sDoAEVvP+nWle3+EheF5S1S2BV5reaWy/vDHY/bUS0LSrFUuGD64krzs0vawQhL4TVg/mwx2LoQUrxBJrpAOvXHRRDPOISHmTJq0UAQXdnyI0xWL6tUyTd9qmIOFYwpxA1BUUoUQRp3RrFhmrKVTkpLAyzllRMVfZQsquy0k5kyzykqluYq/HINZGPps6luQH117YLvFe9HSImbikYkr4in3RLSLAkrQFHCkqSFHUkkBR5g8dKaE0c2yn95L3o6RB94r3o6RG52265KsUna0pSnElKAlIISCWmFYGJyAFOol+cRS7NdMpQBWVviI3Jl5DIsog643XZwpOd5wtf6No2ktxQDYJm990DwfM3vujR13NJOGqxm7GUagH7QplHYuaTrXkS7ytYamPVi9nHGMCO2JmbeD5m99ojnvJe9HSI0mdc8nCSCt6kOqWBxAl9fshjaLnOHFudHpo08/HDAhiKJ3kvejpEH3ivejpEXObdrUOjUQc+MGOEWEOP1rhgQxFRTYVv5oPOINVhW/mgcTiLgiwgg8gg12DT+sjGtmhiZTe8l6h0iFLPImIUlYAoXzGWkdEXOTYHo2r3CEZ1gqf1qHxhgQxnCJCiAQKGoqI673Vq9oiVsEjc4d7lyH/8AYfSrE5A0mMuhFVRXe916vaIG0K1e0RZF3eUqIUGObcxjkWQMOURMCGJle2lWr2iDEtWqLKuxy8HpYtFA2WmrwiLGl2rkNXH/AGi4UTGQIlK1e0QRBGcWCXZBXmiMviVgKePF8IjpyNJ5mnXBalTLEhay6trUCdJw4kgnjYCK0tLlH3T+UxObGT/hyP3cz8y4h5ySFBmcJVn90vHnsKKqjtXuRBHMcohaS+6bel+SkI6Ryw4klgunotyORHpZzO7v84/dPvEOb5S2HlVp5IbXd57a2HSREhshs6kkJJSyQSGd6mrwbyHEc7EpZwrVlUD9dECF9jEvyJOtXuftgR4a/qOyLHavph91HvVETeAIf7w98S1spOByGFHvVEVeZoWydOjjDxt/Uv2daPo/gnOsREpMzEGOjVVs9fFCF12PbSUggMFK15H+8JrNIRkGnT749kM8Y4kylNNYOEoUCRxggRAbJ0kXXaH1yx0KliLHdSleWCVAeTL5VrTPniubJ1f4VaPvIflxy39rxzf1GuBSdh8kLRNctuk/lifTdoJA2wVLZa+eJ3uEpBk2pwD5RGj7BjVdqTvR0CO9F63SknTL/Z4rlm7VU3TXC5QZAROMsSza3QAAEFYZhoYnLihJFlKU0mIZ9aCa8tdMa5tqXI2tWn0KUfLoghOSz7UsVZsAf2aI079vT3M+XvfJ2RkosyzlNRrzQM9BfljoSF6ZqOmX7o1qXMSottahQmqQMtFdNY4s08LURtKkgPVSUgOCzUJfmht7enuPL3vk7GUTJSjuTMQOPcEdI5ISTd+5bbEafTSPjGz7UnejoEDak70dAht7enuPL3vk7GLG7gXG2IDfaDHI0ORz9hjnwVX6RB0+cnt4o2vak70dAgbUnejoENvb09x5e98nYxZN2AAjbEVDeent445VdwFNsRX7QPFVjTONr2pO9HQIG1J3o6BDzFvT3Hl73ydjFvBzBtsRVqhadA5eKCF2ZeUQfxp18ZjatqTvR0CBtSd6OgQ8xb09x5a98nYxVFnwLfGONq0cjN4kkJAL4hrjWNqTvR0CBtSd6OgQ29vT3Hl7/wAnZGVLWSoKK3Iyyp+mg9tUzY9L6I1Tak70dAgbUnejoENva0dw7H+h77nZGVrmkhsfugkrI9PUMgcuWNV2pO9HQILak70dAhtrWjuTy9/5OxlKQK1ziC2R0KKu+P8Aljc9rTvR0CM07r4ANlZhSf8A0Yxcu0VKFTD/AGdLdm9TUnVXK5RA+2P2yWm7kJJY7XMGRzJWwdm0wheKClVKbhXuLwzupY7xljiJzGsjKHGyJb4W445UW1Sm1xPW6pj8FfHnDl+EOEeavkH5hDdHnDn90KTVEONefNGuAFrtWAsE5ApfmLxLbIp6Vu2YADHPMf3iDsh3YHGPfDm+j5QxGpQLJsfl+RRx4j+WBC12KCLPLJ1e8k/CBHibzO0FgN9SNZ6pgvDVn3x6h7IizcCt8OgxwbgVvh0GOvuMZEt4YsusdQ9kEb3sp9IdQ9kQ5uBehY9vZCatj8zfp9vZD38h7Sc8KWXfJ6h7IqndKtshd2z0y1JKtwWCWptiH0Q9XseXoWOk9kVnZxc8yVYp61KSUsgUJJrMRrEFinMjwwK9wb6G1fvEfkMaxGT9wb6K1/vJf5DGpzV4UklgACa5UGmOhkYqTJxElagaP5WYBnSmJoNEuSWZay7AeVmHk9Li98Iy75QRVcsGtMYOmmmOvDEv6yX1x2xna0c11GCvk+g6RLQFAAnEA4BWolmZyCa88OcYdtMREu+0F3KE6t2gv0KhTwxL+sl9cdsNpRqXUuGrS+g7n26WhWFRY0OWuFZE4KTiGURM2+kA02tVM8aBzVMLeF5YymS+sO2G0o1LqMNel9GSsCIvwzL+sl9cdsDwzL+sl9cdsTaUal1GGrS+hKQIi/DMv6yX1x2wPDMv6yX1x2w2lGpdRhq5PoSkCIWZfiQaFCuMLQPeoQRv5OpPrJfzw2lGpdRhr5PoTcCITw8n7PXl/NBeHk/Z68v5obSjUuow18n0JyBEVLvhBDlaB+NJ9xjvwvL+sl9YdsNpRzXUYauT6ElAiN8Ly/rJfWHbBeFpe/R1h2w2lHNdRhq5PoSkZb3Zs7JyWj+jGoJLgGMs7tZ3Vk5LT/QjZB/sZuYz7BJO2YQUKYYXbdqD58UP7fsZmTABtiKBvNI+MVvY/e1pl2WSiWFYMDhkBQqpT1bXEiNkNs1K6g7Iw7rTg2qBaXsLmAhRmIo9GVpEcTth88mi0HnUPhA8YrXoSrqCDGyO15lJpmTLoPbE2zLgBZtiM5Kgsrl0OTq9+GDt2xa0TFlTywCd8r5YdWe+LUsYgqWztVJ4tR4xBrve2gYghCk6wP8AugrzeSI6Y3nB2NzmAxIp9o9kCDN+WwZy0DlB+eBGMCN42WOYpeDEFJSQHLpJGVciIjTeM5nARqLpUz8RBh/ek3yWHIqISPxGvseI21Lwy35Vdkdbjjcc7aneN1X/ADQWIRzBZfkDxyrZDN3iOJwofGOLtQphlXMkc5rCUycZii2QdIYBT8ZSYw6qkjeBSPEX5PIfa5bad2x5gTUxXNnl8mbYJ8vA1EF66JiNcOrXMAWkAAlICmY1JrkeQQx2Z2kqu2YlWF8KKg1pMRoiqqqSOlQd9wf6K1fvEfkMaZeQJlTAA5wKYfhMZn3BvorV+8l/kMasrKN1KU1zMJw0+RnUuyrBDylkasKuyFVSVFJAkLBehwKoNTNF6S+nWcqUensaO3MfMXhaiMXY+g/Em/t7mcIsMwEnBNL60qPRSkNTZbQ/0c3zi25Vk51p/TxpctK3OIpI0MkgjlJJf2QzVPtDlkUxEVQMqsfpOSrQXhVK+4PxJv7TPzZbT9XN6qvlhSVZLQ9UTKGrpVXk3Nf7xezaLRolnIPuU5vVvK6n59cdC0T3Dyy2lkpfQfrKe3LpPwunUF4lVpKTOsc4jcoWDT0Va/umEBd9p1L6py1+ZnGlTsTbgpB+0CR7CISadvpfq1fPEXhVK+4PxNv7TO1WC06BM6pA/IYJV32nQF8W5NRx7jPPKNFadvpee8Vl184NIm6VS+ZCh/PF9LWonqT0mdGwWl8limhJ6fMzgd4WjVM0+iXyp6H6cxoihO0Kl9RXzRyRP30vT+zVxN6fL7IelLUX1J6TPhd8+gImjjAL/kaFBd83VOP4Tx6k8caApM3QpGjNBOt/TH2eg66FLE30lSzQ0CVJc6KlRYZa4npS1D1N6ShS7BNH13V/7IVFimNlN6p1fdi52KZaCTtqJaQ1MJJL8bjKHzxH4UtQ9Sekz5NimAu008RSW06k8fsELIkKAU8pZJFNyqh6OTo44vjw3nzFgpCUYgSyi4GEa656ejjcVeFKZxdieouIwi8nzU8g90ZV3cVMqx8lp99njWRGR93XzrFyWn32ePqrI+e8yZ2FzJfeMgKKHwF3Z/PUzxOpTLVkEHkAMUbYpLxWaVUeYMy0Wu6LAozFp2xSGSnzMJflxAxxxPFEHbAlTMj42WXvE9URwqxyjTa0dUR1a7umJwhNpWCSfORLVkCcgBDZV32in/is/wDhJ1E76NS+SMR+RwizS0hkpSBnQNX9CKrf9umImqlomFKGTuQaVAJiSvjvmQlKu+AvEpm2tI0E6zqirXosmYSouSEEnJyUJJgnnuDDNvmfWK6YEM3gRoyajeaypaEasSv5U+9UR19GoQNYHRUw+xYpqidDJ0nzQ59qjEbN8pOA1fEufY0ZrzqOlCikVtCtrk8bNzmp9gER6LLTLlIPtY/CHF6zXWlFWG6LazX3NCdtntKKgRXcihdzy8T6YPNwXgN7sAWtSjmSwBjnujygi7pqcICmQX0tjRTWIl9jSAAl8JABJcEZt0ncjRFb7pVsEyzzQlJSyAVVpSZLAPtjVJmoLuDfRWv95L/IY1cxlHcG+itf7yX+Qxqyso0cxOWlhpzJqScyTp0VoNGUKvDWZIdJSCQ7l3chy5zelcsgKZUhGRZFpWFGYSnDhwsGelXFTl7TFMyxxZpGBLOpRzJUpRcsAWxEsKZQ4eGyZDKKquftKI0ei7aPfrMMLXZpqpjpfDQ+csB6UZMwajo09KCyTDwHiDlWCcQHUUsxqqYXL1ym5UFKwvKu+YkuJj0LYjNUHL5gzSDnASLXihRCcGIkF2SWJo2/QDnpJyhkqTOcAY6g1KiwYD/jO5JOvLpkFWcqSAtRcF3QVI16lO1dccqu9J9KYOSbM1k77jPs1CECRgtE5yyJjOG3Q1EUeeKV1D2Ax2JU4P55qBQ5h3cYp1KBtdYemwhwcUyhf6WY3OMVRxQDYU1quuqbMHQyqc0BIxEqcKYZjhOeKhy83yzu5PnaAz5QW0zkjJavOBIUXJILKAVNAAyo7uOeH/eCWZ15k/SLeobPFlxQYsKda/WL+aAkYybNNU7laGZsSlEHN/NnKrlq54XNhmN9JWjEGYNDVGOuXvhXwenfTPXTPmg+8U61+tmaA2+44QJEDYFgumbStFGYdbV2waD01gxYFs22F9eKZlx7t343h1Js+F2Ki++WpWWrES0N5dgUJmPbphDqOAkYavRmyD05IQJYuEzWO7Q/o7hVPvbusHN2x04Cln3bvUfZ9vsrRisxhvPkrUUlKykJLkMDiGri/vyMgSO4yDu8+dYuS0//AF418Rj3d8NbFyWr+hEKONhMp7PI1bWknc4hpFRpyi6XOhps1smT6ODSdEUzYUpQstnUKgS0uMWF6q08sXDY+sqmTSQ3m0xYmz0xw+7+nZ/SSdrzRyq90IHMcp9xhe15o/F8IQeo546MwhC2yUrwhSQoOTXkb4xC2+7JJTNVtYxBJwlzRkBtMTk+pTyK+ERtuHk5vIofwpi0ke8qK7imgPuGdnc9kCLLbAMCeU/HtgR6dnSCTs3mLWc1e9Rc++Gt0oClLmHKrfD2Q4tktYlslJJLlgMjkPfBpkql2fCEnEdAzyaPGt8nTgQi1lcxStZpHdvluuXJAJbdrAqXOVOQQ8uqyrSsFSVJABJpnxRxdtlmTLQuYsFDmmIaHYDipFScEbzJaZKkolUJQToOftihbJ5b3bapm+UhKfupmIfpJPRF12STpihgSjFShSH9hisbOJBl3UtDeamW/wB4zEFXtJjdO/8ARh7hLuDfRWv95L/IY1cxlHcG+itf7yX+Qxqysopk4lpADDWTm9SST7SY7cQlKQANzk6jpzKiVZ8bwlZbKUAjEVOXrFhElikqQlJJS+6qXUojmBLDmiMmyJ2IkYmxEiqt84pt4DcTactEPbLLlhS8HnPu6qzrr58oQm3UVEnbCHJNBrL64CRuqxTPRK6MQ8yY1G3P03LoYsdcLSbCshyspNWGKYQK0ymsQ2iD8E1fGfaKsz0PEMwcod2WzlCQkqKmyJzbVxwEhzZSlIwlQxUqAoZF8kqBHTDQXcv609M3SB/xeL2w6tSU4Tj83M56NNKwzHe2+HWXr5dcBLFO8FAnDNObjEqapuL6QPBGwqwsJprmSZp15eUdNDoOriEctZzR/wCJf60+2B5BmJoa1KxSo01ahgJZ33io5zDn6KpqaP8AvM2p+mgJu9TMZqjxhUwF/WZcQaOF97kElVCSScS9GdXpnAIs9K55bpegcuowEsNV3qP7U5VrNzLuaTaaG1MdcdmwqKiTMOE5gGYDm9FY2A5BCRFnBqasn0l5YaadUdS0yKAHPLdLOsZnngJYjYLHOxHbcOFiNxOnqLuN+rLP2Q/7xRrmeum/NDZSZAABLCrbpfPV+KBhkVq9D6SzysOyAzH8tATQE86lK9qiYTnycRSQtScKnISWCuJWsdp4iEu/ZYOHEHFGZT0LavbCE+0S1KR5VSd3hSBiAUqm5VSoqBWldcIJLJWMd7v2di/6n+hGxCMc/wBoDOxf9T/QiGjvYv8A+Ss/7sfmVFy2KD6T8Pxio7E7OtVis5CSRtYyH2lRcdjKCgLxjC5Sz0ekcI953n/mSlpG6TyK/lhHSOQ/CFJygSPx+8N7oTGY5D7xG2c0xOZ5yeRXwiOt58nO5SPyiJKZmOQ/CI23S1GWsBJJKqDixJ7I3RwI94xvFBTLSXzV70/2ECFb5kr2pOFJJxB2H2B8YEenEUsaxWBMGiFE5xyQ5jzGRNQYQSER2sVgyA0UgjhcxV+6V/6bP/B/mIi2oTnFU7pQ/wANn/8AL/zEQQIvuD/Q2r95L/IY1ZWUYx3G78stmlWkT7RLlFS0FIWtKSoBJBIfMRpB2aXbw6z+tR2wBMywRmXqdDUJLDmDB9LQlZTMOLGAK7nCXo2mg0vEPK2Z3YBS2yGcmswZkknM6yYU8dbt4dZ/Wo7YsmYJeUhYJxLxDRucLe2sM1m1OWCG0Urp+0OKI2RsxusKUU22QCS6nmUJ4sRbohkvZFdqiT4SlhySwmtmdG6/WemBSwIVaKEhLUca8yWL00DTk8OUTJhNZbDXjf2NFX8ZLsfF4Rl5F/Klya7psTezRHUjZFdaQxvCWpi4JtBHNRTEZwJBZbXtmHyfnOMw7jTmR74bIXaGqmv3U8bjz9NIYTtmN2KSxtshi2U4A560lxCI2T3WCD39Lp/7lTa6jGxgUlUTLSxJRyBkvr35BybMecNUdE2hqM7b0Z1p5/J0xDjZPdXDpf8A8lXz1g17J7qOdul81pUNepfGYAk9ttLHcVq1ENT8enOO8VprQUyOEV5sdIgp2yG7lKCheiUANuU2hGGh04gSX5YkfHW7eHWf1qO2AHil2l6AMw9FObV9P9NHdnM8+eycvRHE4os8cR/jtdvDrP6xPbB+Ot28Os/rE9sASm1zvrE+rOr78EqVN0TAMvQ6fS/XHEZ463bw6z+tR2wPHW7eHWf1qe2AJiSlQDKViNath5KPCdoEx04AkjFu8TuE/ZbTnET48XY7d/SOuPfCE/ZXdqilXhCUnCrEyZyQFcStY/WkwJBaRGOf7QGdi/6n+hGieOl28Os/rUdsZV3bL6s1p7073ny5uDvjFgWFYcW04XbJ8J6DENFy2AJ/w2zfc/nVFllpivdz0f4bZfuH86os0tMTiU4KYGGFSmCwxSCWGOFJp+tcLqEJke/4xQJzEwIVmJgQKPqQGEEpEGZcZIEwhNc2WA5UkDJyQBTOFkS9MQd82SYUlKCghycJCgp1FzVIPuEVAlkLlmoUk8hBivd0CwrnWCdLlIK1nAQlIdRaYglgM6AnmhjLtVtl7lNkJbTiT8whbwxeA/3L+JPzxYBja9htu4JaPUrhI7C7dwO0+pXG0G+7x4F/En5458O3jwIdZHzwIY14kW/gk/1a+yD8R7w4JP8AVr7I2Tw/eXAR1k/PB+H7y4COsn54AxrxHvDgk/1a+yB4j3hwSf6tfZGy+MF5cCHWT88H4fvLgQ6yfngDGfEe8OCT/Vr7IHiPeHA5/q19kbN4wXlwEdZPzwfh+8uAjrJ/1IAxjxHvDgc/1a+yEPFS2cHm6vMXo5o23xhvLgQ6yfnhM37b+AJrXNHzwBivipbODzfVr7IPxUtnB5vq19kbT4bvDgCelHzwPDlv4AnpT88AYt4qWzg82pAG4XmchlC/iPeHA5/q19kbEL9t+feCaZVR88d+Md48CHWT88AY14j3hwOf6tfZA8R7w4HP9WvsjZfGO8eAjpT/AKkENkV48BHWT88AY34j3hwSf6tfZA8R7w4JP9WvsjZfGG8eBDrI/wBSB4wXlwIdZPzwBjXiReHBJ/q19kEdhNv4JP8AVr7I2bw/eXAR1k/PBeHry4COsn54AxnxLt3A7T6lcF4l27gdo9SuNn8PXjwIdZH+pBG/bx4F/Ej54AfbB7CuVYLPLmpUhaUHElVFDdqIBByLEROKmS0iq0gcagIqar8vA/7l/Ej54bTrXbZm5VZMIOnGmnQon2QyKXZE1ChiStJDs4UCHOhxphXBEDctlmJQELUgAEKwpCipxUbpTU/DzxMJERgUKIIShASh46VLbXABFDwI5KIEQDpSYPDHSoJ4oCXqjkIjuBSAOcNYBVBhUcLFYA5WdUEmsKJTnBIFIhTlIjvDASWgwoGBDkCO0CBHSRFBy0CDJjknkgAmhOcIWEcTRSAEk1o3wg2HHBCkGBAASdEdYYJIrCpEAcM0IlRMO0COZyMoAboTCo5Y4wNBkaYhYOgeOCUI5EAQkQFhIgYjHYeAnPKAOMUDCdUKqPFBgQAkEnVBYTCyoJPHCAJgGAQdULMIGHkikEiDqgoUKYEALTIIiBAgwFogJgQIhQoIio5YOBAASM4JGUFAgEdIFILC0CBAAhVIgQIICYFYEyBAgBMGHJQIECBBCcKRyiBAigMCsdmDgRAGgQU3RAgRQGuWDCTUgQIjKgkiAkQIECgAzggPfAgQMi0GBAgQKEsPCSYECKiAhRoECJUVBgQIECID/9k="/>
          <p:cNvSpPr>
            <a:spLocks noChangeAspect="1" noChangeArrowheads="1"/>
          </p:cNvSpPr>
          <p:nvPr/>
        </p:nvSpPr>
        <p:spPr bwMode="auto">
          <a:xfrm>
            <a:off x="-1695761" y="-144463"/>
            <a:ext cx="2156136" cy="2156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s://encrypted-tbn3.gstatic.com/images?q=tbn:ANd9GcRr6IFw3ifNCvavBLx95VaAlqDPkXoG1kAvvcE5KLBSsdMQD8v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24" y="3485831"/>
            <a:ext cx="5102711" cy="3248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7308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9652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АРМ </a:t>
            </a:r>
            <a:r>
              <a:rPr lang="ru-RU" sz="4000" dirty="0" err="1"/>
              <a:t>спрямоване</a:t>
            </a:r>
            <a:r>
              <a:rPr lang="ru-RU" sz="4000" dirty="0"/>
              <a:t> на</a:t>
            </a:r>
            <a:endParaRPr lang="en-US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06071"/>
            <a:ext cx="9316520" cy="4098663"/>
          </a:xfrm>
        </p:spPr>
        <p:txBody>
          <a:bodyPr>
            <a:noAutofit/>
          </a:bodyPr>
          <a:lstStyle/>
          <a:p>
            <a:r>
              <a:rPr lang="uk-UA" sz="2000" dirty="0"/>
              <a:t>вирішення певного класу завдань, об'єднаних загальною технологією обробки інформації, єдністю режимів роботи й експлуатації, що характерно, наприклад, для фахівців відділу бібліографії, каталогізації;</a:t>
            </a:r>
          </a:p>
          <a:p>
            <a:r>
              <a:rPr lang="uk-UA" sz="2000" dirty="0"/>
              <a:t> формалізацію професійних знань, тобто можливість за допомогою АРМ самостійно автоматизувати нові функції і вирішувати нові завдання в процесі накопичення досвіду роботи з системою;</a:t>
            </a:r>
          </a:p>
          <a:p>
            <a:r>
              <a:rPr lang="uk-UA" sz="2000" dirty="0" smtClean="0"/>
              <a:t>модульна </a:t>
            </a:r>
            <a:r>
              <a:rPr lang="uk-UA" sz="2000" dirty="0"/>
              <a:t>побудова, що забезпечує сполучення АРМ з іншими елементами системи обробки інформації, а також модифікацію і нарощування можливостей АРМ без переривання його функціонування;</a:t>
            </a:r>
          </a:p>
          <a:p>
            <a:r>
              <a:rPr lang="uk-UA" sz="2000" dirty="0" smtClean="0"/>
              <a:t>ергономічність</a:t>
            </a:r>
            <a:r>
              <a:rPr lang="uk-UA" sz="2000" dirty="0"/>
              <a:t>, тобто створення для користувача комфортних умов праці і дружнього інтерфейсу спілкування з системою</a:t>
            </a:r>
            <a:r>
              <a:rPr lang="uk-UA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24993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4955"/>
          </a:xfrm>
        </p:spPr>
        <p:txBody>
          <a:bodyPr/>
          <a:lstStyle/>
          <a:p>
            <a:r>
              <a:rPr lang="ru-RU" dirty="0"/>
              <a:t>Для </a:t>
            </a:r>
            <a:r>
              <a:rPr lang="ru-RU" dirty="0" smtClean="0"/>
              <a:t>АРМ </a:t>
            </a:r>
            <a:r>
              <a:rPr lang="ru-RU" dirty="0" err="1"/>
              <a:t>характерні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спільні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484555"/>
            <a:ext cx="9606977" cy="5109883"/>
          </a:xfrm>
        </p:spPr>
        <p:txBody>
          <a:bodyPr>
            <a:normAutofit fontScale="92500" lnSpcReduction="10000"/>
          </a:bodyPr>
          <a:lstStyle/>
          <a:p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доступність   користувача до сукупності технічних,                     програмних, інформаційних засобів;</a:t>
            </a:r>
          </a:p>
          <a:p>
            <a:r>
              <a:rPr lang="uk-UA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розміщення </a:t>
            </a:r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обчислювальної техніки безпосередньо на робочому столі користувача;</a:t>
            </a:r>
          </a:p>
          <a:p>
            <a:r>
              <a:rPr lang="uk-UA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 </a:t>
            </a:r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та вдосконалення проектів автоматизованої обробки даних у конкретній сфері діяльності;</a:t>
            </a:r>
          </a:p>
          <a:p>
            <a:r>
              <a:rPr lang="uk-UA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 </a:t>
            </a:r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обробки даних самим користувачем. </a:t>
            </a:r>
            <a:endParaRPr lang="uk-UA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3000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Стандартним </a:t>
            </a:r>
            <a:r>
              <a:rPr lang="uk-UA" sz="30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набором АРМ АБІС є:</a:t>
            </a:r>
          </a:p>
          <a:p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АРМ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«Адміністратор»;</a:t>
            </a:r>
          </a:p>
          <a:p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АРМ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«Каталогізатор»;</a:t>
            </a:r>
          </a:p>
          <a:p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АРМ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«Комплектатор»;</a:t>
            </a:r>
          </a:p>
          <a:p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АРМ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«Абонемент» і (або) АРМ «Читач»;</a:t>
            </a:r>
          </a:p>
          <a:p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АРМ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«Книговидача».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036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2181" y="448236"/>
            <a:ext cx="8596668" cy="64904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/>
              <a:t>Запитання</a:t>
            </a:r>
            <a:r>
              <a:rPr lang="ru-RU" b="1" dirty="0"/>
              <a:t> для самоконтро</a:t>
            </a:r>
            <a:r>
              <a:rPr lang="ru-RU" dirty="0"/>
              <a:t>лю</a:t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3487" y="1258645"/>
            <a:ext cx="9811884" cy="5432611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/>
              <a:t>таке</a:t>
            </a:r>
            <a:r>
              <a:rPr lang="ru-RU" dirty="0"/>
              <a:t> АБІС (</a:t>
            </a:r>
            <a:r>
              <a:rPr lang="ru-RU" dirty="0" err="1"/>
              <a:t>автоматизована</a:t>
            </a:r>
            <a:r>
              <a:rPr lang="ru-RU" dirty="0"/>
              <a:t> </a:t>
            </a:r>
            <a:r>
              <a:rPr lang="ru-RU" dirty="0" err="1"/>
              <a:t>бібліотечно-інформаційна</a:t>
            </a:r>
            <a:r>
              <a:rPr lang="ru-RU" dirty="0"/>
              <a:t> система) і яку роль вона </a:t>
            </a:r>
            <a:r>
              <a:rPr lang="ru-RU" dirty="0" err="1"/>
              <a:t>відіграє</a:t>
            </a:r>
            <a:r>
              <a:rPr lang="ru-RU" dirty="0"/>
              <a:t> в </a:t>
            </a:r>
            <a:r>
              <a:rPr lang="ru-RU" dirty="0" err="1"/>
              <a:t>бібліотечній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?</a:t>
            </a:r>
          </a:p>
          <a:p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виконує</a:t>
            </a:r>
            <a:r>
              <a:rPr lang="ru-RU" dirty="0"/>
              <a:t> АБІС в </a:t>
            </a:r>
            <a:r>
              <a:rPr lang="ru-RU" dirty="0" err="1"/>
              <a:t>контексті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бібліотек</a:t>
            </a:r>
            <a:r>
              <a:rPr lang="ru-RU" dirty="0"/>
              <a:t>?</a:t>
            </a:r>
          </a:p>
          <a:p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компоненти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до складу </a:t>
            </a:r>
            <a:r>
              <a:rPr lang="ru-RU" dirty="0" err="1"/>
              <a:t>автоматизованої</a:t>
            </a:r>
            <a:r>
              <a:rPr lang="ru-RU" dirty="0"/>
              <a:t> </a:t>
            </a:r>
            <a:r>
              <a:rPr lang="ru-RU" dirty="0" err="1"/>
              <a:t>бібліотечно-інформаційної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?</a:t>
            </a:r>
          </a:p>
          <a:p>
            <a:r>
              <a:rPr lang="ru-RU" dirty="0"/>
              <a:t>Як </a:t>
            </a:r>
            <a:r>
              <a:rPr lang="ru-RU" dirty="0" err="1"/>
              <a:t>взаємодіють</a:t>
            </a:r>
            <a:r>
              <a:rPr lang="ru-RU" dirty="0"/>
              <a:t> </a:t>
            </a:r>
            <a:r>
              <a:rPr lang="ru-RU" dirty="0" err="1"/>
              <a:t>модулі</a:t>
            </a:r>
            <a:r>
              <a:rPr lang="ru-RU" dirty="0"/>
              <a:t> </a:t>
            </a:r>
            <a:r>
              <a:rPr lang="ru-RU" dirty="0" err="1"/>
              <a:t>каталогізації</a:t>
            </a:r>
            <a:r>
              <a:rPr lang="ru-RU" dirty="0"/>
              <a:t>,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видань</a:t>
            </a:r>
            <a:r>
              <a:rPr lang="ru-RU" dirty="0"/>
              <a:t>, </a:t>
            </a:r>
            <a:r>
              <a:rPr lang="ru-RU" dirty="0" err="1"/>
              <a:t>реєстрації</a:t>
            </a:r>
            <a:r>
              <a:rPr lang="ru-RU" dirty="0"/>
              <a:t> </a:t>
            </a:r>
            <a:r>
              <a:rPr lang="ru-RU" dirty="0" err="1"/>
              <a:t>користувачів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 в рамках АБІС?</a:t>
            </a:r>
          </a:p>
          <a:p>
            <a:r>
              <a:rPr lang="ru-RU" dirty="0"/>
              <a:t>Як </a:t>
            </a:r>
            <a:r>
              <a:rPr lang="ru-RU" dirty="0" err="1"/>
              <a:t>використовується</a:t>
            </a:r>
            <a:r>
              <a:rPr lang="ru-RU" dirty="0"/>
              <a:t> АБІС для </a:t>
            </a:r>
            <a:r>
              <a:rPr lang="ru-RU" dirty="0" err="1"/>
              <a:t>каталогізації</a:t>
            </a:r>
            <a:r>
              <a:rPr lang="ru-RU" dirty="0"/>
              <a:t> та </a:t>
            </a:r>
            <a:r>
              <a:rPr lang="ru-RU" dirty="0" err="1"/>
              <a:t>класифікації</a:t>
            </a:r>
            <a:r>
              <a:rPr lang="ru-RU" dirty="0"/>
              <a:t> книг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?</a:t>
            </a:r>
          </a:p>
          <a:p>
            <a:r>
              <a:rPr lang="ru-RU" dirty="0"/>
              <a:t>Як </a:t>
            </a:r>
            <a:r>
              <a:rPr lang="ru-RU" dirty="0" err="1"/>
              <a:t>визначаються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полі</a:t>
            </a:r>
            <a:r>
              <a:rPr lang="ru-RU" dirty="0"/>
              <a:t> для </a:t>
            </a:r>
            <a:r>
              <a:rPr lang="ru-RU" dirty="0" err="1"/>
              <a:t>опису</a:t>
            </a:r>
            <a:r>
              <a:rPr lang="ru-RU" dirty="0"/>
              <a:t> книг у </a:t>
            </a:r>
            <a:r>
              <a:rPr lang="ru-RU" dirty="0" err="1"/>
              <a:t>каталозі</a:t>
            </a:r>
            <a:r>
              <a:rPr lang="ru-RU" dirty="0"/>
              <a:t> АБІС?</a:t>
            </a:r>
          </a:p>
          <a:p>
            <a:r>
              <a:rPr lang="ru-RU" dirty="0"/>
              <a:t>Як АБІС </a:t>
            </a:r>
            <a:r>
              <a:rPr lang="ru-RU" dirty="0" err="1"/>
              <a:t>спрощує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та </a:t>
            </a:r>
            <a:r>
              <a:rPr lang="ru-RU" dirty="0" err="1"/>
              <a:t>обслуговування</a:t>
            </a:r>
            <a:r>
              <a:rPr lang="ru-RU" dirty="0"/>
              <a:t> </a:t>
            </a:r>
            <a:r>
              <a:rPr lang="ru-RU" dirty="0" err="1"/>
              <a:t>користувачів</a:t>
            </a:r>
            <a:r>
              <a:rPr lang="ru-RU" dirty="0"/>
              <a:t> </a:t>
            </a:r>
            <a:r>
              <a:rPr lang="ru-RU" dirty="0" err="1"/>
              <a:t>бібліотеки</a:t>
            </a:r>
            <a:r>
              <a:rPr lang="ru-RU" dirty="0"/>
              <a:t>?</a:t>
            </a:r>
          </a:p>
          <a:p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надає</a:t>
            </a:r>
            <a:r>
              <a:rPr lang="ru-RU" dirty="0"/>
              <a:t> система для </a:t>
            </a:r>
            <a:r>
              <a:rPr lang="ru-RU" dirty="0" err="1"/>
              <a:t>реєстрації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читачів</a:t>
            </a:r>
            <a:r>
              <a:rPr lang="ru-RU" dirty="0"/>
              <a:t> та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позичень</a:t>
            </a:r>
            <a:r>
              <a:rPr lang="ru-RU" dirty="0"/>
              <a:t>?</a:t>
            </a:r>
          </a:p>
          <a:p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переваги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мережевих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 в АБІС?</a:t>
            </a:r>
          </a:p>
          <a:p>
            <a:r>
              <a:rPr lang="ru-RU" dirty="0"/>
              <a:t>Як </a:t>
            </a:r>
            <a:r>
              <a:rPr lang="ru-RU" dirty="0" err="1"/>
              <a:t>системи</a:t>
            </a:r>
            <a:r>
              <a:rPr lang="ru-RU" dirty="0"/>
              <a:t> АБІС </a:t>
            </a:r>
            <a:r>
              <a:rPr lang="ru-RU" dirty="0" err="1"/>
              <a:t>взаємодіють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собою в </a:t>
            </a:r>
            <a:r>
              <a:rPr lang="ru-RU" dirty="0" err="1"/>
              <a:t>мережевому</a:t>
            </a:r>
            <a:r>
              <a:rPr lang="ru-RU" dirty="0"/>
              <a:t> </a:t>
            </a:r>
            <a:r>
              <a:rPr lang="ru-RU" dirty="0" err="1"/>
              <a:t>середовищі</a:t>
            </a:r>
            <a:r>
              <a:rPr lang="ru-RU" dirty="0"/>
              <a:t>?</a:t>
            </a:r>
          </a:p>
          <a:p>
            <a:r>
              <a:rPr lang="ru-RU" dirty="0" err="1"/>
              <a:t>Які</a:t>
            </a:r>
            <a:r>
              <a:rPr lang="ru-RU" dirty="0"/>
              <a:t> заходи </a:t>
            </a:r>
            <a:r>
              <a:rPr lang="ru-RU" dirty="0" err="1"/>
              <a:t>безпеки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бути </a:t>
            </a:r>
            <a:r>
              <a:rPr lang="ru-RU" dirty="0" err="1"/>
              <a:t>враховані</a:t>
            </a:r>
            <a:r>
              <a:rPr lang="ru-RU" dirty="0"/>
              <a:t> при </a:t>
            </a:r>
            <a:r>
              <a:rPr lang="ru-RU" dirty="0" err="1"/>
              <a:t>використанні</a:t>
            </a:r>
            <a:r>
              <a:rPr lang="ru-RU" dirty="0"/>
              <a:t> АБІС для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несанкціонованого</a:t>
            </a:r>
            <a:r>
              <a:rPr lang="ru-RU" dirty="0"/>
              <a:t> доступу та </a:t>
            </a:r>
            <a:r>
              <a:rPr lang="ru-RU" dirty="0" err="1"/>
              <a:t>втрати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?</a:t>
            </a:r>
          </a:p>
          <a:p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сучасні</a:t>
            </a:r>
            <a:r>
              <a:rPr lang="ru-RU" dirty="0"/>
              <a:t> </a:t>
            </a:r>
            <a:r>
              <a:rPr lang="ru-RU" dirty="0" err="1"/>
              <a:t>тенденції</a:t>
            </a:r>
            <a:r>
              <a:rPr lang="ru-RU" dirty="0"/>
              <a:t> в </a:t>
            </a:r>
            <a:r>
              <a:rPr lang="ru-RU" dirty="0" err="1"/>
              <a:t>розвитку</a:t>
            </a:r>
            <a:r>
              <a:rPr lang="ru-RU" dirty="0"/>
              <a:t> АБІС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виділити</a:t>
            </a:r>
            <a:r>
              <a:rPr lang="ru-RU" dirty="0"/>
              <a:t>?</a:t>
            </a:r>
          </a:p>
          <a:p>
            <a:r>
              <a:rPr lang="ru-RU" dirty="0"/>
              <a:t>Як </a:t>
            </a:r>
            <a:r>
              <a:rPr lang="ru-RU" dirty="0" err="1"/>
              <a:t>впливають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, </a:t>
            </a:r>
            <a:r>
              <a:rPr lang="ru-RU" dirty="0" err="1"/>
              <a:t>такі</a:t>
            </a:r>
            <a:r>
              <a:rPr lang="ru-RU" dirty="0"/>
              <a:t> як </a:t>
            </a:r>
            <a:r>
              <a:rPr lang="ru-RU" dirty="0" err="1"/>
              <a:t>штучний</a:t>
            </a:r>
            <a:r>
              <a:rPr lang="ru-RU" dirty="0"/>
              <a:t> </a:t>
            </a:r>
            <a:r>
              <a:rPr lang="ru-RU" dirty="0" err="1"/>
              <a:t>інтелект</a:t>
            </a:r>
            <a:r>
              <a:rPr lang="ru-RU" dirty="0"/>
              <a:t>, на </a:t>
            </a:r>
            <a:r>
              <a:rPr lang="ru-RU" dirty="0" err="1"/>
              <a:t>функціональність</a:t>
            </a:r>
            <a:r>
              <a:rPr lang="ru-RU" dirty="0"/>
              <a:t> АБІС?</a:t>
            </a:r>
          </a:p>
        </p:txBody>
      </p:sp>
    </p:spTree>
    <p:extLst>
      <p:ext uri="{BB962C8B-B14F-4D97-AF65-F5344CB8AC3E}">
        <p14:creationId xmlns:p14="http://schemas.microsoft.com/office/powerpoint/2010/main" val="1241488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АБІС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автоматизації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комплектування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фондів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книгообмін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бібліографічна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аналітична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обробка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ведення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електронного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каталогу;</a:t>
            </a:r>
          </a:p>
          <a:p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користувачів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реєстрація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замовлень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видачі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контролю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повернення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так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далі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довідково-бібліографічне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користувачів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можливістю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баз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електронних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каталогів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своєї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бібліотеки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пов'язані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міжбібліотечним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обміном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автоматизована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бібліографічних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видань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облік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контроль, статистика, кадри,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бухгалтерія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так дал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29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36668"/>
            <a:ext cx="8596668" cy="16937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інформаційно-технічна</a:t>
            </a:r>
            <a:r>
              <a:rPr lang="ru-RU" dirty="0"/>
              <a:t> </a:t>
            </a:r>
            <a:r>
              <a:rPr lang="ru-RU" dirty="0" err="1"/>
              <a:t>інфраструктура</a:t>
            </a:r>
            <a:r>
              <a:rPr lang="ru-RU" dirty="0"/>
              <a:t> </a:t>
            </a:r>
            <a:r>
              <a:rPr lang="ru-RU" dirty="0" err="1"/>
              <a:t>сучасної</a:t>
            </a:r>
            <a:r>
              <a:rPr lang="ru-RU" dirty="0"/>
              <a:t> АБІС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задовольняти</a:t>
            </a:r>
            <a:r>
              <a:rPr lang="ru-RU" dirty="0"/>
              <a:t> </a:t>
            </a:r>
            <a:r>
              <a:rPr lang="ru-RU" dirty="0" err="1"/>
              <a:t>цілу</a:t>
            </a:r>
            <a:r>
              <a:rPr lang="ru-RU" dirty="0"/>
              <a:t> низку </a:t>
            </a:r>
            <a:r>
              <a:rPr lang="ru-RU" dirty="0" err="1"/>
              <a:t>вимог</a:t>
            </a:r>
            <a:r>
              <a:rPr lang="ru-RU" dirty="0"/>
              <a:t> та </a:t>
            </a:r>
            <a:r>
              <a:rPr lang="ru-RU" dirty="0" err="1"/>
              <a:t>підтримувати</a:t>
            </a:r>
            <a:r>
              <a:rPr lang="ru-RU" dirty="0"/>
              <a:t>: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022438"/>
            <a:ext cx="8596668" cy="4287866"/>
          </a:xfrm>
        </p:spPr>
        <p:txBody>
          <a:bodyPr/>
          <a:lstStyle/>
          <a:p>
            <a:r>
              <a:rPr lang="uk-UA" dirty="0"/>
              <a:t> </a:t>
            </a:r>
            <a:r>
              <a:rPr lang="uk-UA" sz="2000" dirty="0"/>
              <a:t>відкриті стандарти — забезпечувати </a:t>
            </a:r>
            <a:r>
              <a:rPr lang="uk-UA" sz="2000" dirty="0" err="1"/>
              <a:t>інтероперабельність</a:t>
            </a:r>
            <a:r>
              <a:rPr lang="uk-UA" sz="2000" dirty="0"/>
              <a:t>, а саме, підтримувати застосування стандартних протоколів взаємодії та форматів даних (стандарти </a:t>
            </a:r>
            <a:r>
              <a:rPr lang="en-US" sz="2000" dirty="0"/>
              <a:t>ISO, </a:t>
            </a:r>
            <a:r>
              <a:rPr lang="uk-UA" sz="2000" dirty="0"/>
              <a:t>ДСТУ, </a:t>
            </a:r>
            <a:r>
              <a:rPr lang="en-US" sz="2000" dirty="0"/>
              <a:t>IEEE 1);</a:t>
            </a:r>
          </a:p>
          <a:p>
            <a:r>
              <a:rPr lang="en-US" sz="2000" dirty="0"/>
              <a:t> </a:t>
            </a:r>
            <a:r>
              <a:rPr lang="uk-UA" sz="2000" dirty="0"/>
              <a:t>розподілене середовище — можливість роботи системи в будь- якому мережевому середовищі — локальній, корпоративній або глобальній мережі залежно від завдань, що виконуються </a:t>
            </a:r>
            <a:r>
              <a:rPr lang="uk-UA" sz="2000" dirty="0" smtClean="0"/>
              <a:t>системою;</a:t>
            </a:r>
          </a:p>
          <a:p>
            <a:r>
              <a:rPr lang="uk-UA" sz="2000" dirty="0" smtClean="0"/>
              <a:t>Інтернет </a:t>
            </a:r>
            <a:r>
              <a:rPr lang="uk-UA" sz="2000" dirty="0"/>
              <a:t>/ </a:t>
            </a:r>
            <a:r>
              <a:rPr lang="uk-UA" sz="2000" dirty="0">
                <a:hlinkClick r:id="rId2"/>
              </a:rPr>
              <a:t>Інтранет </a:t>
            </a:r>
            <a:r>
              <a:rPr lang="uk-UA" sz="2000" dirty="0"/>
              <a:t>і </a:t>
            </a:r>
            <a:r>
              <a:rPr lang="en-US" sz="2000" dirty="0"/>
              <a:t>Web-</a:t>
            </a:r>
            <a:r>
              <a:rPr lang="uk-UA" sz="2000" dirty="0"/>
              <a:t>технології — використання Інтернету як транспортного середовища, а також реалізація доступу користувачів через </a:t>
            </a:r>
            <a:r>
              <a:rPr lang="en-US" sz="2000" dirty="0"/>
              <a:t>Web </a:t>
            </a:r>
            <a:r>
              <a:rPr lang="uk-UA" sz="2000" dirty="0"/>
              <a:t>браузер;</a:t>
            </a:r>
          </a:p>
          <a:p>
            <a:r>
              <a:rPr lang="uk-UA" sz="2000" dirty="0"/>
              <a:t> архітектуру «клієнт — сервер» — система складається із СУБД, серверної частини (сервер програм) і клієнтської частини (</a:t>
            </a:r>
            <a:r>
              <a:rPr lang="uk-UA" sz="2000" dirty="0" err="1"/>
              <a:t>АРМи</a:t>
            </a:r>
            <a:r>
              <a:rPr lang="uk-UA" sz="2000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157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301213"/>
            <a:ext cx="9284247" cy="224834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/>
              <a:t>адміністрування</a:t>
            </a:r>
            <a:r>
              <a:rPr lang="ru-RU" dirty="0"/>
              <a:t> </a:t>
            </a:r>
            <a:r>
              <a:rPr lang="ru-RU" dirty="0" err="1"/>
              <a:t>комп'ютерної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ru-RU" dirty="0" err="1"/>
              <a:t>доцільно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функціональні</a:t>
            </a:r>
            <a:r>
              <a:rPr lang="ru-RU" dirty="0"/>
              <a:t> </a:t>
            </a:r>
            <a:r>
              <a:rPr lang="ru-RU" dirty="0" err="1"/>
              <a:t>обов'язки</a:t>
            </a:r>
            <a:r>
              <a:rPr lang="ru-RU" dirty="0"/>
              <a:t> системного </a:t>
            </a:r>
            <a:r>
              <a:rPr lang="ru-RU" dirty="0" err="1"/>
              <a:t>адміністратора</a:t>
            </a:r>
            <a:r>
              <a:rPr lang="ru-RU" dirty="0"/>
              <a:t>: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699" y="2441986"/>
            <a:ext cx="8596668" cy="410498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000" dirty="0" err="1"/>
              <a:t>управління</a:t>
            </a:r>
            <a:r>
              <a:rPr lang="ru-RU" sz="2000" dirty="0"/>
              <a:t> </a:t>
            </a:r>
            <a:r>
              <a:rPr lang="ru-RU" sz="2000" dirty="0" err="1"/>
              <a:t>користувачами</a:t>
            </a:r>
            <a:r>
              <a:rPr lang="ru-RU" sz="2000" dirty="0"/>
              <a:t> та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групами</a:t>
            </a:r>
            <a:r>
              <a:rPr lang="ru-RU" sz="2000" dirty="0"/>
              <a:t>, </a:t>
            </a:r>
            <a:r>
              <a:rPr lang="ru-RU" sz="2000" dirty="0" err="1"/>
              <a:t>іменами</a:t>
            </a:r>
            <a:r>
              <a:rPr lang="ru-RU" sz="2000" dirty="0"/>
              <a:t> та доступом до </a:t>
            </a:r>
            <a:r>
              <a:rPr lang="ru-RU" sz="2000" dirty="0" err="1"/>
              <a:t>системи</a:t>
            </a:r>
            <a:r>
              <a:rPr lang="ru-RU" sz="2000" dirty="0"/>
              <a:t>, </a:t>
            </a:r>
            <a:r>
              <a:rPr lang="ru-RU" sz="2000" dirty="0" err="1"/>
              <a:t>мережевими</a:t>
            </a:r>
            <a:r>
              <a:rPr lang="ru-RU" sz="2000" dirty="0"/>
              <a:t> службами, </a:t>
            </a:r>
            <a:r>
              <a:rPr lang="ru-RU" sz="2000" dirty="0" err="1"/>
              <a:t>системними</a:t>
            </a:r>
            <a:r>
              <a:rPr lang="ru-RU" sz="2000" dirty="0"/>
              <a:t> ресурсами та </a:t>
            </a:r>
            <a:r>
              <a:rPr lang="ru-RU" sz="2000" dirty="0" err="1"/>
              <a:t>ліцензіями</a:t>
            </a:r>
            <a:r>
              <a:rPr lang="ru-RU" sz="2000" dirty="0"/>
              <a:t>, </a:t>
            </a:r>
            <a:r>
              <a:rPr lang="ru-RU" sz="2000" dirty="0" err="1"/>
              <a:t>використанням</a:t>
            </a:r>
            <a:r>
              <a:rPr lang="ru-RU" sz="2000" dirty="0"/>
              <a:t> дискового простору, </a:t>
            </a:r>
            <a:r>
              <a:rPr lang="ru-RU" sz="2000" dirty="0" err="1"/>
              <a:t>підсистемою</a:t>
            </a:r>
            <a:r>
              <a:rPr lang="ru-RU" sz="2000" dirty="0"/>
              <a:t> </a:t>
            </a:r>
            <a:r>
              <a:rPr lang="ru-RU" sz="2000" dirty="0" err="1"/>
              <a:t>друку</a:t>
            </a:r>
            <a:r>
              <a:rPr lang="ru-RU" sz="2000" dirty="0"/>
              <a:t>;</a:t>
            </a:r>
          </a:p>
          <a:p>
            <a:pPr>
              <a:spcBef>
                <a:spcPts val="0"/>
              </a:spcBef>
            </a:pPr>
            <a:r>
              <a:rPr lang="ru-RU" sz="2000" dirty="0" err="1" smtClean="0"/>
              <a:t>визначення</a:t>
            </a:r>
            <a:r>
              <a:rPr lang="ru-RU" sz="2000" dirty="0" smtClean="0"/>
              <a:t> </a:t>
            </a:r>
            <a:r>
              <a:rPr lang="ru-RU" sz="2000" dirty="0" err="1"/>
              <a:t>системної</a:t>
            </a:r>
            <a:r>
              <a:rPr lang="ru-RU" sz="2000" dirty="0"/>
              <a:t> </a:t>
            </a:r>
            <a:r>
              <a:rPr lang="ru-RU" sz="2000" dirty="0" err="1"/>
              <a:t>політики</a:t>
            </a:r>
            <a:r>
              <a:rPr lang="ru-RU" sz="2000" dirty="0" smtClean="0"/>
              <a:t>;</a:t>
            </a:r>
          </a:p>
          <a:p>
            <a:pPr>
              <a:spcBef>
                <a:spcPts val="0"/>
              </a:spcBef>
            </a:pPr>
            <a:r>
              <a:rPr lang="ru-RU" sz="2000" dirty="0"/>
              <a:t> установка та </a:t>
            </a:r>
            <a:r>
              <a:rPr lang="ru-RU" sz="2000" dirty="0" err="1"/>
              <a:t>конфігурація</a:t>
            </a:r>
            <a:r>
              <a:rPr lang="ru-RU" sz="2000" dirty="0"/>
              <a:t> </a:t>
            </a:r>
            <a:r>
              <a:rPr lang="ru-RU" sz="2000" dirty="0" err="1"/>
              <a:t>апаратних</a:t>
            </a:r>
            <a:r>
              <a:rPr lang="ru-RU" sz="2000" dirty="0"/>
              <a:t> </a:t>
            </a:r>
            <a:r>
              <a:rPr lang="ru-RU" sz="2000" dirty="0" err="1"/>
              <a:t>пристроїв</a:t>
            </a:r>
            <a:r>
              <a:rPr lang="ru-RU" sz="2000" dirty="0"/>
              <a:t>, </a:t>
            </a:r>
            <a:r>
              <a:rPr lang="ru-RU" sz="2000" dirty="0" err="1"/>
              <a:t>програмного</a:t>
            </a:r>
            <a:r>
              <a:rPr lang="ru-RU" sz="2000" dirty="0"/>
              <a:t> </a:t>
            </a:r>
            <a:r>
              <a:rPr lang="ru-RU" sz="2000" dirty="0" err="1"/>
              <a:t>забезпечення</a:t>
            </a:r>
            <a:r>
              <a:rPr lang="ru-RU" sz="2000" dirty="0"/>
              <a:t>; </a:t>
            </a:r>
            <a:r>
              <a:rPr lang="ru-RU" sz="2000" dirty="0" err="1"/>
              <a:t>налаштування</a:t>
            </a:r>
            <a:r>
              <a:rPr lang="ru-RU" sz="2000" dirty="0"/>
              <a:t> </a:t>
            </a:r>
            <a:r>
              <a:rPr lang="ru-RU" sz="2000" dirty="0" err="1"/>
              <a:t>мережі</a:t>
            </a:r>
            <a:r>
              <a:rPr lang="ru-RU" sz="2000" dirty="0"/>
              <a:t>;</a:t>
            </a:r>
          </a:p>
          <a:p>
            <a:pPr>
              <a:spcBef>
                <a:spcPts val="0"/>
              </a:spcBef>
            </a:pPr>
            <a:r>
              <a:rPr lang="ru-RU" sz="2000" dirty="0" err="1" smtClean="0"/>
              <a:t>архівування</a:t>
            </a:r>
            <a:r>
              <a:rPr lang="ru-RU" sz="2000" dirty="0" smtClean="0"/>
              <a:t> </a:t>
            </a:r>
            <a:r>
              <a:rPr lang="ru-RU" sz="2000" dirty="0"/>
              <a:t>(</a:t>
            </a:r>
            <a:r>
              <a:rPr lang="ru-RU" sz="2000" dirty="0" err="1"/>
              <a:t>резервне</a:t>
            </a:r>
            <a:r>
              <a:rPr lang="ru-RU" sz="2000" dirty="0"/>
              <a:t> </a:t>
            </a:r>
            <a:r>
              <a:rPr lang="ru-RU" sz="2000" dirty="0" err="1"/>
              <a:t>копіювання</a:t>
            </a:r>
            <a:r>
              <a:rPr lang="ru-RU" sz="2000" dirty="0"/>
              <a:t>) </a:t>
            </a:r>
            <a:r>
              <a:rPr lang="ru-RU" sz="2000" dirty="0" err="1" smtClean="0"/>
              <a:t>інформації</a:t>
            </a:r>
            <a:r>
              <a:rPr lang="ru-RU" sz="2000" dirty="0" smtClean="0"/>
              <a:t>;</a:t>
            </a:r>
          </a:p>
          <a:p>
            <a:pPr>
              <a:spcBef>
                <a:spcPts val="0"/>
              </a:spcBef>
            </a:pPr>
            <a:r>
              <a:rPr lang="ru-RU" sz="2000" dirty="0" smtClean="0"/>
              <a:t>контроль </a:t>
            </a:r>
            <a:r>
              <a:rPr lang="ru-RU" sz="2000" dirty="0" err="1" smtClean="0"/>
              <a:t>інформаційного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захисту</a:t>
            </a:r>
            <a:r>
              <a:rPr lang="ru-RU" sz="2000" dirty="0" smtClean="0"/>
              <a:t>;</a:t>
            </a:r>
          </a:p>
          <a:p>
            <a:pPr>
              <a:spcBef>
                <a:spcPts val="0"/>
              </a:spcBef>
            </a:pPr>
            <a:r>
              <a:rPr lang="ru-RU" sz="2000" dirty="0" err="1" smtClean="0"/>
              <a:t>моніторинг</a:t>
            </a:r>
            <a:r>
              <a:rPr lang="ru-RU" sz="2000" dirty="0" smtClean="0"/>
              <a:t> </a:t>
            </a:r>
            <a:r>
              <a:rPr lang="ru-RU" sz="2000" dirty="0" err="1"/>
              <a:t>продуктивності</a:t>
            </a:r>
            <a:r>
              <a:rPr lang="ru-RU" sz="2000" dirty="0"/>
              <a:t> </a:t>
            </a:r>
            <a:r>
              <a:rPr lang="ru-RU" sz="2000" dirty="0" err="1"/>
              <a:t>системи</a:t>
            </a:r>
            <a:r>
              <a:rPr lang="ru-RU" sz="2000" dirty="0"/>
              <a:t> та </a:t>
            </a:r>
            <a:r>
              <a:rPr lang="ru-RU" sz="2000" dirty="0" err="1"/>
              <a:t>праці</a:t>
            </a:r>
            <a:r>
              <a:rPr lang="ru-RU" sz="2000" dirty="0"/>
              <a:t> </a:t>
            </a:r>
            <a:r>
              <a:rPr lang="ru-RU" sz="2000" dirty="0" err="1"/>
              <a:t>користувачів</a:t>
            </a:r>
            <a:r>
              <a:rPr lang="ru-RU" sz="2000" dirty="0"/>
              <a:t>;</a:t>
            </a:r>
          </a:p>
          <a:p>
            <a:pPr>
              <a:spcBef>
                <a:spcPts val="0"/>
              </a:spcBef>
            </a:pPr>
            <a:r>
              <a:rPr lang="ru-RU" sz="2000" dirty="0" err="1" smtClean="0"/>
              <a:t>планування</a:t>
            </a:r>
            <a:r>
              <a:rPr lang="ru-RU" sz="2000" dirty="0" smtClean="0"/>
              <a:t> </a:t>
            </a:r>
            <a:r>
              <a:rPr lang="ru-RU" sz="2000" dirty="0" err="1"/>
              <a:t>навантаження</a:t>
            </a:r>
            <a:r>
              <a:rPr lang="ru-RU" sz="2000" dirty="0"/>
              <a:t> на систему;</a:t>
            </a:r>
          </a:p>
          <a:p>
            <a:pPr>
              <a:spcBef>
                <a:spcPts val="0"/>
              </a:spcBef>
            </a:pPr>
            <a:r>
              <a:rPr lang="ru-RU" sz="2000" dirty="0" err="1" smtClean="0"/>
              <a:t>документування</a:t>
            </a:r>
            <a:r>
              <a:rPr lang="ru-RU" sz="2000" dirty="0" smtClean="0"/>
              <a:t> </a:t>
            </a:r>
            <a:r>
              <a:rPr lang="ru-RU" sz="2000" dirty="0" err="1"/>
              <a:t>системної</a:t>
            </a:r>
            <a:r>
              <a:rPr lang="ru-RU" sz="2000" dirty="0"/>
              <a:t> </a:t>
            </a:r>
            <a:r>
              <a:rPr lang="ru-RU" sz="2000" dirty="0" err="1"/>
              <a:t>конфігурації</a:t>
            </a:r>
            <a:r>
              <a:rPr lang="ru-RU" sz="20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207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2884" y="624868"/>
            <a:ext cx="876748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База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даних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—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впорядкований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набір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логічно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взаємопов'язаних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даних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що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використовуються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спільно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та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призначені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для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задоволення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інформаційних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потреб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користувачів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У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технічному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розумінні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включно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й система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керування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2" name="Picture 4" descr="Що таке база даних? - Методи ІТ-стратегії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734" y="2686626"/>
            <a:ext cx="7396293" cy="3821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6324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/>
          <a:lstStyle/>
          <a:p>
            <a:pPr algn="ctr"/>
            <a:r>
              <a:rPr lang="ru-RU" dirty="0"/>
              <a:t>Головне    </a:t>
            </a:r>
            <a:r>
              <a:rPr lang="ru-RU" dirty="0" err="1"/>
              <a:t>завдання</a:t>
            </a:r>
            <a:r>
              <a:rPr lang="ru-RU" dirty="0"/>
              <a:t> БД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694" y="1353766"/>
            <a:ext cx="8596668" cy="2389896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арантоване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  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  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обсягів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(так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звані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записи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доступу до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користувачеві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прикладній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чином, БД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керування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нею</a:t>
            </a:r>
            <a:r>
              <a:rPr lang="ru-RU" dirty="0" smtClean="0"/>
              <a:t>.</a:t>
            </a:r>
            <a:endParaRPr lang="en-US" dirty="0"/>
          </a:p>
        </p:txBody>
      </p:sp>
      <p:pic>
        <p:nvPicPr>
          <p:cNvPr id="3074" name="Picture 2" descr="Що таке база даних та як вона працює? | hostko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167" y="3743662"/>
            <a:ext cx="5441095" cy="286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1557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Переваги</a:t>
            </a:r>
            <a:r>
              <a:rPr lang="ru-RU" dirty="0"/>
              <a:t> </a:t>
            </a:r>
            <a:r>
              <a:rPr lang="ru-RU" dirty="0" err="1"/>
              <a:t>ефективного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бази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в </a:t>
            </a:r>
            <a:r>
              <a:rPr lang="ru-RU" dirty="0" err="1"/>
              <a:t>організаці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9456370" cy="3880773"/>
          </a:xfrm>
        </p:spPr>
        <p:txBody>
          <a:bodyPr/>
          <a:lstStyle/>
          <a:p>
            <a:r>
              <a:rPr lang="ru-RU" sz="2400" dirty="0" err="1"/>
              <a:t>інтерпретація</a:t>
            </a:r>
            <a:r>
              <a:rPr lang="ru-RU" sz="2400" dirty="0"/>
              <a:t> та </a:t>
            </a:r>
            <a:r>
              <a:rPr lang="ru-RU" sz="2400" dirty="0" err="1"/>
              <a:t>представлення</a:t>
            </a:r>
            <a:r>
              <a:rPr lang="ru-RU" sz="2400" dirty="0"/>
              <a:t> </a:t>
            </a:r>
            <a:r>
              <a:rPr lang="ru-RU" sz="2400" dirty="0" err="1"/>
              <a:t>даних</a:t>
            </a:r>
            <a:r>
              <a:rPr lang="ru-RU" sz="2400" dirty="0"/>
              <a:t> шляхом </a:t>
            </a:r>
            <a:r>
              <a:rPr lang="ru-RU" sz="2400" dirty="0" err="1"/>
              <a:t>структурування</a:t>
            </a:r>
            <a:r>
              <a:rPr lang="ru-RU" sz="2400" dirty="0"/>
              <a:t> й </a:t>
            </a:r>
            <a:r>
              <a:rPr lang="ru-RU" sz="2400" dirty="0" err="1"/>
              <a:t>упорядкування</a:t>
            </a:r>
            <a:r>
              <a:rPr lang="ru-RU" sz="2400" dirty="0"/>
              <a:t> </a:t>
            </a:r>
            <a:r>
              <a:rPr lang="ru-RU" sz="2400" dirty="0" err="1"/>
              <a:t>необробленої</a:t>
            </a:r>
            <a:r>
              <a:rPr lang="ru-RU" sz="2400" dirty="0"/>
              <a:t> («</a:t>
            </a:r>
            <a:r>
              <a:rPr lang="ru-RU" sz="2400" dirty="0" err="1"/>
              <a:t>сирої</a:t>
            </a:r>
            <a:r>
              <a:rPr lang="ru-RU" sz="2400" dirty="0"/>
              <a:t>») </a:t>
            </a:r>
            <a:r>
              <a:rPr lang="ru-RU" sz="2400" dirty="0" err="1"/>
              <a:t>інформації</a:t>
            </a:r>
            <a:r>
              <a:rPr lang="ru-RU" sz="2400" dirty="0"/>
              <a:t>;</a:t>
            </a:r>
          </a:p>
          <a:p>
            <a:r>
              <a:rPr lang="ru-RU" sz="2400" dirty="0" err="1" smtClean="0"/>
              <a:t>поширення</a:t>
            </a:r>
            <a:r>
              <a:rPr lang="ru-RU" sz="2400" dirty="0" smtClean="0"/>
              <a:t> </a:t>
            </a:r>
            <a:r>
              <a:rPr lang="ru-RU" sz="2400" dirty="0" err="1"/>
              <a:t>інформації</a:t>
            </a:r>
            <a:r>
              <a:rPr lang="ru-RU" sz="2400" dirty="0"/>
              <a:t> </a:t>
            </a:r>
            <a:r>
              <a:rPr lang="ru-RU" sz="2400" dirty="0" err="1"/>
              <a:t>серед</a:t>
            </a:r>
            <a:r>
              <a:rPr lang="ru-RU" sz="2400" dirty="0"/>
              <a:t> </a:t>
            </a:r>
            <a:r>
              <a:rPr lang="ru-RU" sz="2400" dirty="0" err="1"/>
              <a:t>визначеного</a:t>
            </a:r>
            <a:r>
              <a:rPr lang="ru-RU" sz="2400" dirty="0"/>
              <a:t> кола людей у </a:t>
            </a:r>
            <a:r>
              <a:rPr lang="ru-RU" sz="2400" dirty="0" err="1"/>
              <a:t>потрібний</a:t>
            </a:r>
            <a:r>
              <a:rPr lang="ru-RU" sz="2400" dirty="0"/>
              <a:t> час;</a:t>
            </a:r>
          </a:p>
          <a:p>
            <a:r>
              <a:rPr lang="ru-RU" sz="2400" dirty="0" err="1" smtClean="0"/>
              <a:t>захист</a:t>
            </a:r>
            <a:r>
              <a:rPr lang="ru-RU" sz="2400" dirty="0" smtClean="0"/>
              <a:t> </a:t>
            </a:r>
            <a:r>
              <a:rPr lang="ru-RU" sz="2400" dirty="0" err="1"/>
              <a:t>даних</a:t>
            </a:r>
            <a:r>
              <a:rPr lang="ru-RU" sz="2400" dirty="0"/>
              <a:t> і контроль доступу до </a:t>
            </a:r>
            <a:r>
              <a:rPr lang="ru-RU" sz="2400" dirty="0" err="1" smtClean="0"/>
              <a:t>даних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контроль</a:t>
            </a:r>
            <a:r>
              <a:rPr lang="ru-RU" sz="2400" dirty="0"/>
              <a:t>    </a:t>
            </a:r>
            <a:r>
              <a:rPr lang="ru-RU" sz="2400" dirty="0" err="1"/>
              <a:t>дублювання</a:t>
            </a:r>
            <a:r>
              <a:rPr lang="ru-RU" sz="2400" dirty="0"/>
              <a:t>    </a:t>
            </a:r>
            <a:r>
              <a:rPr lang="ru-RU" sz="2400" dirty="0" err="1" smtClean="0"/>
              <a:t>даних</a:t>
            </a:r>
            <a:r>
              <a:rPr lang="ru-RU" sz="2400" dirty="0" smtClean="0"/>
              <a:t>, </a:t>
            </a:r>
            <a:r>
              <a:rPr lang="ru-RU" sz="2400" dirty="0" err="1" smtClean="0"/>
              <a:t>використання</a:t>
            </a:r>
            <a:r>
              <a:rPr lang="ru-RU" sz="2400" dirty="0"/>
              <a:t> </a:t>
            </a:r>
            <a:r>
              <a:rPr lang="ru-RU" sz="2400" dirty="0" err="1" smtClean="0"/>
              <a:t>даних</a:t>
            </a:r>
            <a:r>
              <a:rPr lang="ru-RU" sz="2400" dirty="0"/>
              <a:t>  </a:t>
            </a:r>
            <a:r>
              <a:rPr lang="ru-RU" sz="2400" dirty="0" smtClean="0"/>
              <a:t>як</a:t>
            </a:r>
            <a:r>
              <a:rPr lang="ru-RU" sz="2400" dirty="0"/>
              <a:t>  </a:t>
            </a:r>
            <a:r>
              <a:rPr lang="ru-RU" sz="2400" dirty="0" smtClean="0"/>
              <a:t>на</a:t>
            </a:r>
            <a:r>
              <a:rPr lang="ru-RU" sz="2400" dirty="0"/>
              <a:t> </a:t>
            </a:r>
            <a:r>
              <a:rPr lang="ru-RU" sz="2400" dirty="0" err="1"/>
              <a:t>зовнішньому</a:t>
            </a:r>
            <a:r>
              <a:rPr lang="ru-RU" sz="2400" dirty="0"/>
              <a:t>, так і на </a:t>
            </a:r>
            <a:r>
              <a:rPr lang="ru-RU" sz="2400" dirty="0" err="1"/>
              <a:t>внутрішньому</a:t>
            </a:r>
            <a:r>
              <a:rPr lang="ru-RU" sz="2400" dirty="0"/>
              <a:t> </a:t>
            </a:r>
            <a:r>
              <a:rPr lang="ru-RU" sz="2400" dirty="0" err="1"/>
              <a:t>рівнях</a:t>
            </a:r>
            <a:r>
              <a:rPr lang="ru-RU" sz="2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42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344245"/>
            <a:ext cx="9295005" cy="158615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Для </a:t>
            </a:r>
            <a:r>
              <a:rPr lang="ru-RU" dirty="0" err="1"/>
              <a:t>повноцінного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в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баз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адміністратор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вирішувати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: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800" dirty="0"/>
              <a:t>забезпечувати спільне використання даних і готовність їх до використання;</a:t>
            </a:r>
          </a:p>
          <a:p>
            <a:r>
              <a:rPr lang="uk-UA" sz="2800" dirty="0" smtClean="0"/>
              <a:t>усувати </a:t>
            </a:r>
            <a:r>
              <a:rPr lang="uk-UA" sz="2800" dirty="0"/>
              <a:t>суперечність даних та забезпечувати їх цілісність;</a:t>
            </a:r>
          </a:p>
          <a:p>
            <a:r>
              <a:rPr lang="uk-UA" sz="2800" dirty="0" smtClean="0"/>
              <a:t>підтримувати </a:t>
            </a:r>
            <a:r>
              <a:rPr lang="uk-UA" sz="2800" dirty="0"/>
              <a:t>безпеку і конфіденційність даних;</a:t>
            </a:r>
          </a:p>
          <a:p>
            <a:r>
              <a:rPr lang="uk-UA" sz="2800" dirty="0" smtClean="0"/>
              <a:t>визначати </a:t>
            </a:r>
            <a:r>
              <a:rPr lang="uk-UA" sz="2800" dirty="0"/>
              <a:t>рамки і характер використання інформації.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070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0559" y="368035"/>
            <a:ext cx="789252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Автоматизоване</a:t>
            </a:r>
            <a:r>
              <a:rPr lang="ru-RU" sz="2400" b="1" i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робоче</a:t>
            </a:r>
            <a:r>
              <a:rPr lang="ru-RU" sz="2400" b="1" i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2400" b="1" i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(АРМ)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індивідуальний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 </a:t>
            </a:r>
            <a:r>
              <a:rPr lang="ru-RU" sz="24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технічних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програмних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призначений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автоматизації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бібліотечного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підготовку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редагування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пошук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видачу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екран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друк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необхідних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4" name="Picture 8" descr="АРМ ДСП - ООО НПЦ “Промавтоматика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947" y="2676359"/>
            <a:ext cx="7331749" cy="372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781975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Красный и фиолетовый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</TotalTime>
  <Words>497</Words>
  <Application>Microsoft Office PowerPoint</Application>
  <PresentationFormat>Широкоэкранный</PresentationFormat>
  <Paragraphs>67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Trebuchet MS</vt:lpstr>
      <vt:lpstr>Wingdings 3</vt:lpstr>
      <vt:lpstr>Аспект</vt:lpstr>
      <vt:lpstr>Автоматизована бібліотечна інформаційна система (АБІС) - автоматизована інформаційна система, призначена для автоматизації бібліотечних процесів на основі використання сучасних інформаційно-комунікативниз, засобів обчислювальної техніки та телекомунікаційних мереж.</vt:lpstr>
      <vt:lpstr>В АБІС виділяються такі функціональні завдання, що підлягають автоматизації</vt:lpstr>
      <vt:lpstr>інформаційно-технічна інфраструктура сучасної АБІС має задовольняти цілу низку вимог та підтримувати:</vt:lpstr>
      <vt:lpstr>Під час планування адміністрування комп'ютерної мережі доцільно визначити такі основні функціональні обов'язки системного адміністратора:</vt:lpstr>
      <vt:lpstr>Презентация PowerPoint</vt:lpstr>
      <vt:lpstr>Головне    завдання БД</vt:lpstr>
      <vt:lpstr>Переваги ефективного використання бази даних в організаці</vt:lpstr>
      <vt:lpstr>Для повноцінного функціонування в організації системи баз даних її адміністратор має вирішувати такі основні завдання:</vt:lpstr>
      <vt:lpstr>Презентация PowerPoint</vt:lpstr>
      <vt:lpstr>АРМ спрямоване на</vt:lpstr>
      <vt:lpstr>Для АРМ характерні такі спільні ознаки</vt:lpstr>
      <vt:lpstr>Запитання для самоконтролю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Автоматизована бібліотечна інформаційна система (АБІС) - автоматизована інформаційна система, призначена для автоматизації бібліотечних процесів на основі використання сучасних інформаційно-комунікативниз, засобів обчислювальної техніки та телекомунікаційних мереж.</dc:title>
  <dc:creator>AdmiN</dc:creator>
  <cp:lastModifiedBy>AdmiN</cp:lastModifiedBy>
  <cp:revision>4</cp:revision>
  <dcterms:created xsi:type="dcterms:W3CDTF">2023-11-13T20:15:22Z</dcterms:created>
  <dcterms:modified xsi:type="dcterms:W3CDTF">2023-11-13T20:50:31Z</dcterms:modified>
</cp:coreProperties>
</file>