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98" r:id="rId3"/>
    <p:sldId id="257" r:id="rId4"/>
    <p:sldId id="272" r:id="rId5"/>
    <p:sldId id="273" r:id="rId6"/>
    <p:sldId id="274" r:id="rId7"/>
    <p:sldId id="305" r:id="rId8"/>
    <p:sldId id="306" r:id="rId9"/>
    <p:sldId id="307" r:id="rId10"/>
    <p:sldId id="30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007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9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2465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45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4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0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9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5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5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3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1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9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3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8136" y="621793"/>
            <a:ext cx="10972801" cy="335584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Лекція 13.</a:t>
            </a:r>
            <a:br>
              <a:rPr lang="uk-UA" b="1" dirty="0"/>
            </a:br>
            <a:r>
              <a:rPr lang="ru-RU" b="1" dirty="0"/>
              <a:t>НЕСПРОМОЖНОСТІ РИНКУ І НЕОБХІДНІСТЬ ДЕРЖАВНОГО ВТРУЧАННЯ В ЕКОНОМІКУ</a:t>
            </a:r>
            <a:endParaRPr lang="uk-UA" b="1" i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19657" y="4096512"/>
            <a:ext cx="9684955" cy="2670049"/>
          </a:xfrm>
        </p:spPr>
        <p:txBody>
          <a:bodyPr>
            <a:noAutofit/>
          </a:bodyPr>
          <a:lstStyle/>
          <a:p>
            <a:pPr lvl="0"/>
            <a:r>
              <a:rPr lang="uk-UA" sz="2400" dirty="0"/>
              <a:t>1. Дефекти сучасного ринку і функції держави. </a:t>
            </a:r>
          </a:p>
          <a:p>
            <a:pPr lvl="0"/>
            <a:r>
              <a:rPr lang="uk-UA" sz="2400" dirty="0"/>
              <a:t>2. Проблеми виробництва та споживання суспільних благ. Суспільні блага та суспільний вибір. </a:t>
            </a:r>
          </a:p>
          <a:p>
            <a:pPr lvl="0"/>
            <a:r>
              <a:rPr lang="uk-UA" sz="2400" dirty="0"/>
              <a:t>3. Методи державного регулювання зовнішніх ефектів.</a:t>
            </a:r>
          </a:p>
          <a:p>
            <a:pPr lvl="0"/>
            <a:r>
              <a:rPr lang="uk-UA" sz="2400" dirty="0"/>
              <a:t>4. Регулювання діяльності монополій.</a:t>
            </a:r>
          </a:p>
        </p:txBody>
      </p:sp>
    </p:spTree>
    <p:extLst>
      <p:ext uri="{BB962C8B-B14F-4D97-AF65-F5344CB8AC3E}">
        <p14:creationId xmlns:p14="http://schemas.microsoft.com/office/powerpoint/2010/main" val="342736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>
            <a:extLst>
              <a:ext uri="{FF2B5EF4-FFF2-40B4-BE49-F238E27FC236}">
                <a16:creationId xmlns:a16="http://schemas.microsoft.com/office/drawing/2014/main" id="{72207C76-F709-7C10-A0FB-02B4DAD2C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04788"/>
            <a:ext cx="3662362" cy="340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>
            <a:extLst>
              <a:ext uri="{FF2B5EF4-FFF2-40B4-BE49-F238E27FC236}">
                <a16:creationId xmlns:a16="http://schemas.microsoft.com/office/drawing/2014/main" id="{B3F223C2-2258-3E12-2F33-B93D6B52F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649" y="204789"/>
            <a:ext cx="3662362" cy="351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>
            <a:extLst>
              <a:ext uri="{FF2B5EF4-FFF2-40B4-BE49-F238E27FC236}">
                <a16:creationId xmlns:a16="http://schemas.microsoft.com/office/drawing/2014/main" id="{66051860-8A12-933C-3B55-CB4268A12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801501"/>
            <a:ext cx="3662362" cy="297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>
            <a:extLst>
              <a:ext uri="{FF2B5EF4-FFF2-40B4-BE49-F238E27FC236}">
                <a16:creationId xmlns:a16="http://schemas.microsoft.com/office/drawing/2014/main" id="{6F61B141-E572-FCF2-42B5-31C3DF069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204788"/>
            <a:ext cx="3722687" cy="4893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23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Мета лекції</a:t>
            </a:r>
            <a:r>
              <a:rPr lang="uk-UA" dirty="0"/>
              <a:t>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00200" y="1280159"/>
            <a:ext cx="9572625" cy="2615565"/>
          </a:xfrm>
        </p:spPr>
        <p:txBody>
          <a:bodyPr>
            <a:normAutofit/>
          </a:bodyPr>
          <a:lstStyle/>
          <a:p>
            <a:r>
              <a:rPr lang="uk-UA" sz="2800" dirty="0"/>
              <a:t>розгляд сфер неспроможності ринку, сутності притаманних йому дефектів, необхідність усунення яких об’єктивно вимагає втручання держави в економічну діяльність мікроекономічних суб’єктів</a:t>
            </a:r>
          </a:p>
        </p:txBody>
      </p:sp>
    </p:spTree>
    <p:extLst>
      <p:ext uri="{BB962C8B-B14F-4D97-AF65-F5344CB8AC3E}">
        <p14:creationId xmlns:p14="http://schemas.microsoft.com/office/powerpoint/2010/main" val="228972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057" y="624110"/>
            <a:ext cx="9913556" cy="1280890"/>
          </a:xfrm>
        </p:spPr>
        <p:txBody>
          <a:bodyPr>
            <a:normAutofit/>
          </a:bodyPr>
          <a:lstStyle/>
          <a:p>
            <a:r>
              <a:rPr lang="ru-RU" b="1" dirty="0"/>
              <a:t>1. </a:t>
            </a:r>
            <a:r>
              <a:rPr lang="ru-RU" b="1" dirty="0" err="1"/>
              <a:t>Дефекти</a:t>
            </a:r>
            <a:r>
              <a:rPr lang="ru-RU" b="1" dirty="0"/>
              <a:t> </a:t>
            </a:r>
            <a:r>
              <a:rPr lang="ru-RU" b="1" dirty="0" err="1"/>
              <a:t>сучасного</a:t>
            </a:r>
            <a:r>
              <a:rPr lang="ru-RU" b="1" dirty="0"/>
              <a:t> ринку і </a:t>
            </a:r>
            <a:r>
              <a:rPr lang="ru-RU" b="1" dirty="0" err="1"/>
              <a:t>функції</a:t>
            </a:r>
            <a:r>
              <a:rPr lang="ru-RU" b="1" dirty="0"/>
              <a:t> </a:t>
            </a:r>
            <a:r>
              <a:rPr lang="ru-RU" b="1" dirty="0" err="1"/>
              <a:t>держави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71600" y="2133600"/>
            <a:ext cx="10588752" cy="3400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Сучасний ринок неспроможний вирішити багатьох важливих проблем економічного розвитку через наявність притаманних йому дефектів. До них відносяться: </a:t>
            </a:r>
          </a:p>
          <a:p>
            <a:r>
              <a:rPr lang="uk-UA" dirty="0"/>
              <a:t>циклічний характер розвитку економіки;</a:t>
            </a:r>
          </a:p>
          <a:p>
            <a:r>
              <a:rPr lang="uk-UA" dirty="0"/>
              <a:t>нерівномірний розподіл благ, що суперечить принципу соціальної справедливості; </a:t>
            </a:r>
          </a:p>
          <a:p>
            <a:r>
              <a:rPr lang="uk-UA" dirty="0"/>
              <a:t>монопольна влада;</a:t>
            </a:r>
          </a:p>
          <a:p>
            <a:r>
              <a:rPr lang="uk-UA" dirty="0"/>
              <a:t>асиметричність інформації (недостатня інформованість ринкових суб’єктів);</a:t>
            </a:r>
          </a:p>
          <a:p>
            <a:r>
              <a:rPr lang="uk-UA" dirty="0"/>
              <a:t>неспроможність забезпечити виробництво суспільних благ;</a:t>
            </a:r>
          </a:p>
          <a:p>
            <a:r>
              <a:rPr lang="uk-UA" dirty="0"/>
              <a:t>екстерналії або зовнішні ефекти економічної діяльності;</a:t>
            </a:r>
          </a:p>
        </p:txBody>
      </p:sp>
    </p:spTree>
    <p:extLst>
      <p:ext uri="{BB962C8B-B14F-4D97-AF65-F5344CB8AC3E}">
        <p14:creationId xmlns:p14="http://schemas.microsoft.com/office/powerpoint/2010/main" val="286662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768" y="219456"/>
            <a:ext cx="9966959" cy="1060704"/>
          </a:xfrm>
        </p:spPr>
        <p:txBody>
          <a:bodyPr>
            <a:normAutofit fontScale="90000"/>
          </a:bodyPr>
          <a:lstStyle/>
          <a:p>
            <a:r>
              <a:rPr lang="ru-RU" b="1" i="1" dirty="0" err="1"/>
              <a:t>Сучасна</a:t>
            </a:r>
            <a:r>
              <a:rPr lang="ru-RU" b="1" i="1" dirty="0"/>
              <a:t> держава </a:t>
            </a:r>
            <a:r>
              <a:rPr lang="ru-RU" b="1" i="1" dirty="0" err="1"/>
              <a:t>виконує</a:t>
            </a:r>
            <a:r>
              <a:rPr lang="ru-RU" b="1" i="1" dirty="0"/>
              <a:t> ряд </a:t>
            </a:r>
            <a:r>
              <a:rPr lang="ru-RU" b="1" i="1" dirty="0" err="1"/>
              <a:t>важливих</a:t>
            </a:r>
            <a:r>
              <a:rPr lang="ru-RU" b="1" i="1" dirty="0"/>
              <a:t> </a:t>
            </a:r>
            <a:r>
              <a:rPr lang="ru-RU" b="1" i="1" dirty="0" err="1"/>
              <a:t>функцій</a:t>
            </a:r>
            <a:r>
              <a:rPr lang="ru-RU" b="1" i="1" dirty="0"/>
              <a:t> </a:t>
            </a:r>
            <a:r>
              <a:rPr lang="ru-RU" b="1" i="1" dirty="0" err="1"/>
              <a:t>регулювання</a:t>
            </a:r>
            <a:r>
              <a:rPr lang="ru-RU" b="1" i="1" dirty="0"/>
              <a:t> </a:t>
            </a:r>
            <a:r>
              <a:rPr lang="ru-RU" b="1" i="1" dirty="0" err="1"/>
              <a:t>економічних</a:t>
            </a:r>
            <a:r>
              <a:rPr lang="ru-RU" b="1" i="1" dirty="0"/>
              <a:t> </a:t>
            </a:r>
            <a:r>
              <a:rPr lang="ru-RU" b="1" i="1" dirty="0" err="1"/>
              <a:t>процесів</a:t>
            </a:r>
            <a:r>
              <a:rPr lang="ru-RU" b="1" i="1" dirty="0"/>
              <a:t>:</a:t>
            </a:r>
            <a:endParaRPr lang="uk-UA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64499" y="1889760"/>
            <a:ext cx="10186848" cy="4463415"/>
          </a:xfrm>
        </p:spPr>
        <p:txBody>
          <a:bodyPr>
            <a:normAutofit/>
          </a:bodyPr>
          <a:lstStyle/>
          <a:p>
            <a:pPr lvl="0"/>
            <a:r>
              <a:rPr lang="uk-UA" sz="2400" dirty="0"/>
              <a:t>забезпечення правової основи ефективного функціонування ринкової економіки;</a:t>
            </a:r>
          </a:p>
          <a:p>
            <a:pPr lvl="0"/>
            <a:r>
              <a:rPr lang="uk-UA" sz="2400" dirty="0"/>
              <a:t>стабілізація економіки;</a:t>
            </a:r>
          </a:p>
          <a:p>
            <a:pPr lvl="0"/>
            <a:r>
              <a:rPr lang="uk-UA" sz="2400" dirty="0"/>
              <a:t>перерозподіл доходів з метою вирівнювання споживання насущних благ;</a:t>
            </a:r>
          </a:p>
          <a:p>
            <a:pPr lvl="0"/>
            <a:r>
              <a:rPr lang="uk-UA" sz="2400" dirty="0"/>
              <a:t>підтримка конкуренції шляхом регулювання діяльності монополій.</a:t>
            </a:r>
          </a:p>
          <a:p>
            <a:pPr lvl="0"/>
            <a:r>
              <a:rPr lang="uk-UA" sz="2400" dirty="0"/>
              <a:t>регулювання розподілу ресурсів для забезпечення суспільними благами;</a:t>
            </a:r>
          </a:p>
          <a:p>
            <a:pPr lvl="0"/>
            <a:r>
              <a:rPr lang="uk-UA" sz="2400" dirty="0"/>
              <a:t>коригування зовнішніх ефектів.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4572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705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150" y="221774"/>
            <a:ext cx="10487025" cy="160702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2. </a:t>
            </a:r>
            <a:r>
              <a:rPr lang="ru-RU" b="1" dirty="0" err="1"/>
              <a:t>Проблеми</a:t>
            </a:r>
            <a:r>
              <a:rPr lang="ru-RU" b="1" dirty="0"/>
              <a:t> </a:t>
            </a:r>
            <a:r>
              <a:rPr lang="ru-RU" b="1" dirty="0" err="1"/>
              <a:t>виробництва</a:t>
            </a:r>
            <a:r>
              <a:rPr lang="ru-RU" b="1" dirty="0"/>
              <a:t> та </a:t>
            </a:r>
            <a:r>
              <a:rPr lang="ru-RU" b="1" dirty="0" err="1"/>
              <a:t>споживання</a:t>
            </a:r>
            <a:r>
              <a:rPr lang="ru-RU" b="1" dirty="0"/>
              <a:t> </a:t>
            </a:r>
            <a:r>
              <a:rPr lang="ru-RU" b="1" dirty="0" err="1"/>
              <a:t>суспільних</a:t>
            </a:r>
            <a:r>
              <a:rPr lang="ru-RU" b="1" dirty="0"/>
              <a:t> благ. </a:t>
            </a:r>
            <a:br>
              <a:rPr lang="ru-RU" b="1" dirty="0"/>
            </a:br>
            <a:r>
              <a:rPr lang="ru-RU" b="1" dirty="0" err="1"/>
              <a:t>Суспільні</a:t>
            </a:r>
            <a:r>
              <a:rPr lang="ru-RU" b="1" dirty="0"/>
              <a:t> блага та </a:t>
            </a:r>
            <a:r>
              <a:rPr lang="ru-RU" b="1" dirty="0" err="1"/>
              <a:t>суспільний</a:t>
            </a:r>
            <a:r>
              <a:rPr lang="ru-RU" b="1" dirty="0"/>
              <a:t> </a:t>
            </a:r>
            <a:r>
              <a:rPr lang="ru-RU" b="1" dirty="0" err="1"/>
              <a:t>вибір</a:t>
            </a:r>
            <a:br>
              <a:rPr lang="ru-RU" b="1" dirty="0"/>
            </a:br>
            <a:endParaRPr lang="uk-UA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28800" y="1895475"/>
            <a:ext cx="9948672" cy="4706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приватними</a:t>
            </a:r>
            <a:r>
              <a:rPr lang="ru-RU" dirty="0"/>
              <a:t> благами.</a:t>
            </a:r>
          </a:p>
          <a:p>
            <a:pPr marL="0" indent="0">
              <a:buNone/>
            </a:pPr>
            <a:r>
              <a:rPr lang="ru-RU" dirty="0" err="1"/>
              <a:t>Принципи</a:t>
            </a:r>
            <a:r>
              <a:rPr lang="ru-RU" dirty="0"/>
              <a:t> благ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:</a:t>
            </a:r>
          </a:p>
          <a:p>
            <a:r>
              <a:rPr lang="uk-UA" dirty="0"/>
              <a:t>подільність (кожен покупець може придбати частку блага – 0,5 кг ковбаси чи один телевізор із загального обсягу їх продажу);  </a:t>
            </a:r>
          </a:p>
          <a:p>
            <a:r>
              <a:rPr lang="uk-UA" dirty="0" err="1"/>
              <a:t>конкурентність</a:t>
            </a:r>
            <a:r>
              <a:rPr lang="uk-UA" dirty="0"/>
              <a:t> (суперництво): використання благ однією людиною зменшує </a:t>
            </a:r>
            <a:r>
              <a:rPr lang="uk-UA" dirty="0" err="1"/>
              <a:t>мо-жливості</a:t>
            </a:r>
            <a:r>
              <a:rPr lang="uk-UA" dirty="0"/>
              <a:t> споживання інших людей; </a:t>
            </a:r>
          </a:p>
          <a:p>
            <a:r>
              <a:rPr lang="uk-UA" dirty="0"/>
              <a:t>винятковість – можливості виключення зі споживання: той, хто не заплатив, не може спожити благо. </a:t>
            </a:r>
          </a:p>
        </p:txBody>
      </p:sp>
    </p:spTree>
    <p:extLst>
      <p:ext uri="{BB962C8B-B14F-4D97-AF65-F5344CB8AC3E}">
        <p14:creationId xmlns:p14="http://schemas.microsoft.com/office/powerpoint/2010/main" val="167414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345" y="624110"/>
            <a:ext cx="9895268" cy="1280890"/>
          </a:xfrm>
        </p:spPr>
        <p:txBody>
          <a:bodyPr>
            <a:normAutofit/>
          </a:bodyPr>
          <a:lstStyle/>
          <a:p>
            <a:r>
              <a:rPr lang="uk-UA" b="1" dirty="0"/>
              <a:t>Суспільні блага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09345" y="1276350"/>
            <a:ext cx="10401679" cy="5517642"/>
          </a:xfrm>
        </p:spPr>
        <p:txBody>
          <a:bodyPr>
            <a:normAutofit/>
          </a:bodyPr>
          <a:lstStyle/>
          <a:p>
            <a:r>
              <a:rPr lang="uk-UA" dirty="0"/>
              <a:t>це блага, які забезпечують потреби всіх громадян в однаковій мірі (національна оборона, освіта, охорона громадського порядку, наукові дослідження, природоохоронні заходи та ін.). </a:t>
            </a:r>
          </a:p>
          <a:p>
            <a:pPr marL="0" indent="0">
              <a:buNone/>
            </a:pPr>
            <a:r>
              <a:rPr lang="uk-UA" dirty="0"/>
              <a:t>Вони поділяються на </a:t>
            </a:r>
            <a:r>
              <a:rPr lang="uk-UA" b="1" dirty="0"/>
              <a:t>„чисті” і „недосконалі”</a:t>
            </a:r>
            <a:r>
              <a:rPr lang="uk-UA" dirty="0"/>
              <a:t>. </a:t>
            </a:r>
          </a:p>
          <a:p>
            <a:pPr marL="0" indent="0">
              <a:buNone/>
            </a:pPr>
            <a:r>
              <a:rPr lang="uk-UA" dirty="0"/>
              <a:t>Чисті суспільні блага характеризуються:</a:t>
            </a:r>
          </a:p>
          <a:p>
            <a:r>
              <a:rPr lang="uk-UA" dirty="0"/>
              <a:t>неподільністю, яка зумовлює лише колективний характер споживання блага; </a:t>
            </a:r>
          </a:p>
          <a:p>
            <a:r>
              <a:rPr lang="uk-UA" dirty="0"/>
              <a:t>неконкурентністю, яка означає, що споживання блага одним індивідом не зменшує можливостей його споживання іншими, а граничні витрати доступу до блага додаткового індивіда дорівнюють нулю;</a:t>
            </a:r>
          </a:p>
          <a:p>
            <a:r>
              <a:rPr lang="uk-UA" dirty="0" err="1"/>
              <a:t>невинятковістю</a:t>
            </a:r>
            <a:r>
              <a:rPr lang="uk-UA" dirty="0"/>
              <a:t>, яка означає неможливість перешкодити споживати це благо людям, які не заплатили за нього. </a:t>
            </a:r>
          </a:p>
          <a:p>
            <a:pPr marL="0" indent="0">
              <a:buNone/>
            </a:pPr>
            <a:r>
              <a:rPr lang="uk-UA" i="1" dirty="0"/>
              <a:t>Прикладами таких чистих суспільних благ є маяки на узбережжі, світлофори на дорогах, фундаментальні наукові дослідження і </a:t>
            </a:r>
            <a:r>
              <a:rPr lang="uk-UA" i="1" dirty="0" err="1"/>
              <a:t>т.п</a:t>
            </a:r>
            <a:r>
              <a:rPr lang="uk-UA" i="1" dirty="0"/>
              <a:t>.</a:t>
            </a:r>
          </a:p>
          <a:p>
            <a:endParaRPr lang="uk-UA" dirty="0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5949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2769" y="624110"/>
            <a:ext cx="9931844" cy="1280890"/>
          </a:xfrm>
        </p:spPr>
        <p:txBody>
          <a:bodyPr/>
          <a:lstStyle/>
          <a:p>
            <a:r>
              <a:rPr lang="uk-UA" b="1" i="1" dirty="0"/>
              <a:t>Недосконалі блага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90650" y="1219199"/>
            <a:ext cx="10591800" cy="545782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dirty="0" err="1"/>
              <a:t>характеризуються</a:t>
            </a:r>
            <a:r>
              <a:rPr lang="ru-RU" sz="2400" dirty="0"/>
              <a:t> </a:t>
            </a:r>
            <a:r>
              <a:rPr lang="ru-RU" sz="2400" dirty="0" err="1"/>
              <a:t>обмеженими</a:t>
            </a:r>
            <a:r>
              <a:rPr lang="ru-RU" sz="2400" dirty="0"/>
              <a:t> </a:t>
            </a:r>
            <a:r>
              <a:rPr lang="ru-RU" sz="2400" dirty="0" err="1"/>
              <a:t>можливостями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, </a:t>
            </a:r>
            <a:r>
              <a:rPr lang="ru-RU" sz="2400" dirty="0" err="1"/>
              <a:t>зумовленими</a:t>
            </a:r>
            <a:r>
              <a:rPr lang="ru-RU" sz="2400" dirty="0"/>
              <a:t> </a:t>
            </a:r>
            <a:r>
              <a:rPr lang="ru-RU" sz="2400" dirty="0" err="1"/>
              <a:t>географічним</a:t>
            </a:r>
            <a:r>
              <a:rPr lang="ru-RU" sz="2400" dirty="0"/>
              <a:t> </a:t>
            </a:r>
            <a:r>
              <a:rPr lang="ru-RU" sz="2400" dirty="0" err="1"/>
              <a:t>положенням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необхідністю</a:t>
            </a:r>
            <a:r>
              <a:rPr lang="ru-RU" sz="2400" dirty="0"/>
              <a:t> </a:t>
            </a:r>
            <a:r>
              <a:rPr lang="ru-RU" sz="2400" dirty="0" err="1"/>
              <a:t>мати</a:t>
            </a:r>
            <a:r>
              <a:rPr lang="ru-RU" sz="2400" dirty="0"/>
              <a:t> </a:t>
            </a:r>
            <a:r>
              <a:rPr lang="ru-RU" sz="2400" dirty="0" err="1"/>
              <a:t>ще</a:t>
            </a:r>
            <a:r>
              <a:rPr lang="ru-RU" sz="2400" dirty="0"/>
              <a:t> </a:t>
            </a:r>
            <a:r>
              <a:rPr lang="ru-RU" sz="2400" dirty="0" err="1"/>
              <a:t>додаткові</a:t>
            </a:r>
            <a:r>
              <a:rPr lang="ru-RU" sz="2400" dirty="0"/>
              <a:t> </a:t>
            </a:r>
            <a:r>
              <a:rPr lang="ru-RU" sz="2400" dirty="0" err="1"/>
              <a:t>приватні</a:t>
            </a:r>
            <a:r>
              <a:rPr lang="ru-RU" sz="2400" dirty="0"/>
              <a:t> блага. </a:t>
            </a:r>
          </a:p>
          <a:p>
            <a:pPr lvl="1"/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користування</a:t>
            </a:r>
            <a:r>
              <a:rPr lang="ru-RU" sz="2000" dirty="0"/>
              <a:t> </a:t>
            </a:r>
            <a:r>
              <a:rPr lang="ru-RU" sz="2000" dirty="0" err="1"/>
              <a:t>послугами</a:t>
            </a:r>
            <a:r>
              <a:rPr lang="ru-RU" sz="2000" dirty="0"/>
              <a:t> </a:t>
            </a:r>
            <a:r>
              <a:rPr lang="ru-RU" sz="2000" dirty="0" err="1"/>
              <a:t>пожежної</a:t>
            </a:r>
            <a:r>
              <a:rPr lang="ru-RU" sz="2000" dirty="0"/>
              <a:t> </a:t>
            </a:r>
            <a:r>
              <a:rPr lang="ru-RU" sz="2000" dirty="0" err="1"/>
              <a:t>охорони</a:t>
            </a:r>
            <a:r>
              <a:rPr lang="ru-RU" sz="2000" dirty="0"/>
              <a:t> </a:t>
            </a:r>
            <a:r>
              <a:rPr lang="ru-RU" sz="2000" dirty="0" err="1"/>
              <a:t>залежить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того, </a:t>
            </a:r>
            <a:r>
              <a:rPr lang="ru-RU" sz="2000" dirty="0" err="1"/>
              <a:t>наскільки</a:t>
            </a:r>
            <a:r>
              <a:rPr lang="ru-RU" sz="2000" dirty="0"/>
              <a:t> </a:t>
            </a:r>
            <a:r>
              <a:rPr lang="ru-RU" sz="2000" dirty="0" err="1"/>
              <a:t>близько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неї</a:t>
            </a:r>
            <a:r>
              <a:rPr lang="ru-RU" sz="2000" dirty="0"/>
              <a:t> </a:t>
            </a:r>
            <a:r>
              <a:rPr lang="ru-RU" sz="2000" dirty="0" err="1"/>
              <a:t>розташована</a:t>
            </a:r>
            <a:r>
              <a:rPr lang="ru-RU" sz="2000" dirty="0"/>
              <a:t> </a:t>
            </a:r>
            <a:r>
              <a:rPr lang="ru-RU" sz="2000" dirty="0" err="1"/>
              <a:t>будівля</a:t>
            </a:r>
            <a:r>
              <a:rPr lang="ru-RU" sz="2000" dirty="0"/>
              <a:t>. </a:t>
            </a:r>
          </a:p>
          <a:p>
            <a:pPr lvl="1"/>
            <a:r>
              <a:rPr lang="ru-RU" sz="2000" dirty="0" err="1"/>
              <a:t>можливість</a:t>
            </a:r>
            <a:r>
              <a:rPr lang="ru-RU" sz="2000" dirty="0"/>
              <a:t> </a:t>
            </a:r>
            <a:r>
              <a:rPr lang="ru-RU" sz="2000" dirty="0" err="1"/>
              <a:t>користування</a:t>
            </a:r>
            <a:r>
              <a:rPr lang="ru-RU" sz="2000" dirty="0"/>
              <a:t> </a:t>
            </a:r>
            <a:r>
              <a:rPr lang="ru-RU" sz="2000" dirty="0" err="1"/>
              <a:t>автотрасою</a:t>
            </a:r>
            <a:r>
              <a:rPr lang="ru-RU" sz="2000" dirty="0"/>
              <a:t> </a:t>
            </a:r>
            <a:r>
              <a:rPr lang="ru-RU" sz="2000" dirty="0" err="1"/>
              <a:t>залежить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наявності</a:t>
            </a:r>
            <a:r>
              <a:rPr lang="ru-RU" sz="2000" dirty="0"/>
              <a:t> у </a:t>
            </a:r>
            <a:r>
              <a:rPr lang="ru-RU" sz="2000" dirty="0" err="1"/>
              <a:t>людини</a:t>
            </a:r>
            <a:r>
              <a:rPr lang="ru-RU" sz="2000" dirty="0"/>
              <a:t> </a:t>
            </a:r>
            <a:r>
              <a:rPr lang="ru-RU" sz="2000" dirty="0" err="1"/>
              <a:t>автомобіля</a:t>
            </a:r>
            <a:r>
              <a:rPr lang="ru-RU" sz="2000" dirty="0"/>
              <a:t>. </a:t>
            </a:r>
          </a:p>
          <a:p>
            <a:pPr marL="285750" lvl="1"/>
            <a:r>
              <a:rPr lang="ru-RU" sz="2400" dirty="0"/>
              <a:t>у </a:t>
            </a:r>
            <a:r>
              <a:rPr lang="ru-RU" sz="2400" dirty="0" err="1"/>
              <a:t>користуванні</a:t>
            </a:r>
            <a:r>
              <a:rPr lang="ru-RU" sz="2400" dirty="0"/>
              <a:t> </a:t>
            </a:r>
            <a:r>
              <a:rPr lang="ru-RU" sz="2400" dirty="0" err="1"/>
              <a:t>недосконалими</a:t>
            </a:r>
            <a:r>
              <a:rPr lang="ru-RU" sz="2400" dirty="0"/>
              <a:t> </a:t>
            </a:r>
            <a:r>
              <a:rPr lang="ru-RU" sz="2400" dirty="0" err="1"/>
              <a:t>суспільними</a:t>
            </a:r>
            <a:r>
              <a:rPr lang="ru-RU" sz="2400" dirty="0"/>
              <a:t> благами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досягнення</a:t>
            </a:r>
            <a:r>
              <a:rPr lang="ru-RU" sz="2400" dirty="0"/>
              <a:t> </a:t>
            </a:r>
            <a:r>
              <a:rPr lang="ru-RU" sz="2400" dirty="0" err="1"/>
              <a:t>певної</a:t>
            </a:r>
            <a:r>
              <a:rPr lang="ru-RU" sz="2400" dirty="0"/>
              <a:t> </a:t>
            </a:r>
            <a:r>
              <a:rPr lang="ru-RU" sz="2400" dirty="0" err="1"/>
              <a:t>межі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можливостей</a:t>
            </a:r>
            <a:r>
              <a:rPr lang="ru-RU" sz="2400" dirty="0"/>
              <a:t> </a:t>
            </a:r>
            <a:r>
              <a:rPr lang="ru-RU" sz="2400" dirty="0" err="1"/>
              <a:t>виникають</a:t>
            </a:r>
            <a:r>
              <a:rPr lang="ru-RU" sz="2400" dirty="0"/>
              <a:t> </a:t>
            </a:r>
            <a:r>
              <a:rPr lang="ru-RU" sz="2400" dirty="0" err="1"/>
              <a:t>елементи</a:t>
            </a:r>
            <a:r>
              <a:rPr lang="ru-RU" sz="2400" dirty="0"/>
              <a:t> </a:t>
            </a:r>
            <a:r>
              <a:rPr lang="ru-RU" sz="2400" dirty="0" err="1"/>
              <a:t>суперництва</a:t>
            </a:r>
            <a:r>
              <a:rPr lang="ru-RU" sz="2400" dirty="0"/>
              <a:t>. </a:t>
            </a:r>
          </a:p>
          <a:p>
            <a:pPr marL="685800" lvl="2"/>
            <a:r>
              <a:rPr lang="ru-RU" sz="2000" dirty="0"/>
              <a:t>число </a:t>
            </a:r>
            <a:r>
              <a:rPr lang="ru-RU" sz="2000" dirty="0" err="1"/>
              <a:t>учнів</a:t>
            </a:r>
            <a:r>
              <a:rPr lang="ru-RU" sz="2000" dirty="0"/>
              <a:t> (</a:t>
            </a:r>
            <a:r>
              <a:rPr lang="ru-RU" sz="2000" dirty="0" err="1"/>
              <a:t>студентів</a:t>
            </a:r>
            <a:r>
              <a:rPr lang="ru-RU" sz="2000" dirty="0"/>
              <a:t>) у </a:t>
            </a:r>
            <a:r>
              <a:rPr lang="ru-RU" sz="2000" dirty="0" err="1"/>
              <a:t>класі</a:t>
            </a:r>
            <a:r>
              <a:rPr lang="ru-RU" sz="2000" dirty="0"/>
              <a:t> (</a:t>
            </a:r>
            <a:r>
              <a:rPr lang="ru-RU" sz="2000" dirty="0" err="1"/>
              <a:t>групі</a:t>
            </a:r>
            <a:r>
              <a:rPr lang="ru-RU" sz="2000" dirty="0"/>
              <a:t>)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різним</a:t>
            </a:r>
            <a:r>
              <a:rPr lang="ru-RU" sz="2000" dirty="0"/>
              <a:t>, але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воно</a:t>
            </a:r>
            <a:r>
              <a:rPr lang="ru-RU" sz="2000" dirty="0"/>
              <a:t> </a:t>
            </a:r>
            <a:r>
              <a:rPr lang="ru-RU" sz="2000" dirty="0" err="1"/>
              <a:t>перевищує</a:t>
            </a:r>
            <a:r>
              <a:rPr lang="ru-RU" sz="2000" dirty="0"/>
              <a:t> </a:t>
            </a:r>
            <a:r>
              <a:rPr lang="ru-RU" sz="2000" dirty="0" err="1"/>
              <a:t>оптимальне</a:t>
            </a:r>
            <a:r>
              <a:rPr lang="ru-RU" sz="2000" dirty="0"/>
              <a:t>, то </a:t>
            </a:r>
            <a:r>
              <a:rPr lang="ru-RU" sz="2000" dirty="0" err="1"/>
              <a:t>якість</a:t>
            </a:r>
            <a:r>
              <a:rPr lang="ru-RU" sz="2000" dirty="0"/>
              <a:t> занять </a:t>
            </a:r>
            <a:r>
              <a:rPr lang="ru-RU" sz="2000" dirty="0" err="1"/>
              <a:t>значно</a:t>
            </a:r>
            <a:r>
              <a:rPr lang="ru-RU" sz="2000" dirty="0"/>
              <a:t> </a:t>
            </a:r>
            <a:r>
              <a:rPr lang="ru-RU" sz="2000" dirty="0" err="1"/>
              <a:t>знижується</a:t>
            </a:r>
            <a:r>
              <a:rPr lang="ru-RU" sz="2000" dirty="0"/>
              <a:t>.</a:t>
            </a:r>
            <a:endParaRPr lang="en-US" sz="2000" dirty="0"/>
          </a:p>
          <a:p>
            <a:pPr lvl="0"/>
            <a:r>
              <a:rPr lang="uk-UA" sz="2400" dirty="0"/>
              <a:t>можуть надаватися колективно певним групам споживачів, які мають спільні інтереси. </a:t>
            </a:r>
          </a:p>
          <a:p>
            <a:pPr lvl="1"/>
            <a:r>
              <a:rPr lang="uk-UA" sz="2000" dirty="0"/>
              <a:t>знищення шкідників у сільськогосподарському виробництві може обійти-ся дешевше, якщо одночасно опилювати з літака ділянки багатьох фермерів.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152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extLst>
              <a:ext uri="{FF2B5EF4-FFF2-40B4-BE49-F238E27FC236}">
                <a16:creationId xmlns:a16="http://schemas.microsoft.com/office/drawing/2014/main" id="{A867DC1C-D50A-0205-55EB-44F42C3EB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28612"/>
            <a:ext cx="5690881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>
            <a:extLst>
              <a:ext uri="{FF2B5EF4-FFF2-40B4-BE49-F238E27FC236}">
                <a16:creationId xmlns:a16="http://schemas.microsoft.com/office/drawing/2014/main" id="{E9F3AEDA-EAD7-20CA-F4A1-CAFA73422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025"/>
            <a:ext cx="5839368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72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>
            <a:extLst>
              <a:ext uri="{FF2B5EF4-FFF2-40B4-BE49-F238E27FC236}">
                <a16:creationId xmlns:a16="http://schemas.microsoft.com/office/drawing/2014/main" id="{8746D624-9B86-4BBC-25CC-484A8C1E5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694" y="280988"/>
            <a:ext cx="4337836" cy="341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0" name="Picture 2">
            <a:extLst>
              <a:ext uri="{FF2B5EF4-FFF2-40B4-BE49-F238E27FC236}">
                <a16:creationId xmlns:a16="http://schemas.microsoft.com/office/drawing/2014/main" id="{D45BEE5F-1F15-C32B-8C5F-604212B5F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" y="280988"/>
            <a:ext cx="4576763" cy="341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>
            <a:extLst>
              <a:ext uri="{FF2B5EF4-FFF2-40B4-BE49-F238E27FC236}">
                <a16:creationId xmlns:a16="http://schemas.microsoft.com/office/drawing/2014/main" id="{84D184A9-740D-4C1E-46AC-CBBC01E18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3794125"/>
            <a:ext cx="5431438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33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2985</TotalTime>
  <Words>508</Words>
  <Application>Microsoft Office PowerPoint</Application>
  <PresentationFormat>Широкий екран</PresentationFormat>
  <Paragraphs>44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Пасмо</vt:lpstr>
      <vt:lpstr>Лекція 13. НЕСПРОМОЖНОСТІ РИНКУ І НЕОБХІДНІСТЬ ДЕРЖАВНОГО ВТРУЧАННЯ В ЕКОНОМІКУ</vt:lpstr>
      <vt:lpstr>Мета лекції </vt:lpstr>
      <vt:lpstr>1. Дефекти сучасного ринку і функції держави</vt:lpstr>
      <vt:lpstr>Сучасна держава виконує ряд важливих функцій регулювання економічних процесів:</vt:lpstr>
      <vt:lpstr>2. Проблеми виробництва та споживання суспільних благ.  Суспільні блага та суспільний вибір </vt:lpstr>
      <vt:lpstr>Суспільні блага</vt:lpstr>
      <vt:lpstr>Недосконалі блага</vt:lpstr>
      <vt:lpstr>Презентація PowerPoint</vt:lpstr>
      <vt:lpstr>Презентація PowerPoint</vt:lpstr>
      <vt:lpstr>Презентація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6. ЗМІНА РІВНОВАГИ СПОЖИВАЧА. ІНДИВІДУАЛЬНИЙ ТА РИНКОВИЙ ПОПИТ</dc:title>
  <dc:creator>Дмитро Нікитенко</dc:creator>
  <cp:lastModifiedBy>Дмитро Нікитенко</cp:lastModifiedBy>
  <cp:revision>293</cp:revision>
  <dcterms:created xsi:type="dcterms:W3CDTF">2019-09-21T13:30:46Z</dcterms:created>
  <dcterms:modified xsi:type="dcterms:W3CDTF">2023-12-06T12:42:54Z</dcterms:modified>
</cp:coreProperties>
</file>