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306" r:id="rId15"/>
    <p:sldId id="274" r:id="rId16"/>
    <p:sldId id="275" r:id="rId17"/>
    <p:sldId id="276" r:id="rId18"/>
    <p:sldId id="277" r:id="rId19"/>
    <p:sldId id="278" r:id="rId20"/>
    <p:sldId id="305" r:id="rId21"/>
    <p:sldId id="279" r:id="rId22"/>
    <p:sldId id="280" r:id="rId23"/>
    <p:sldId id="281" r:id="rId24"/>
    <p:sldId id="282" r:id="rId25"/>
    <p:sldId id="300" r:id="rId26"/>
    <p:sldId id="283" r:id="rId27"/>
    <p:sldId id="284" r:id="rId28"/>
    <p:sldId id="285" r:id="rId29"/>
    <p:sldId id="286" r:id="rId30"/>
    <p:sldId id="287" r:id="rId31"/>
    <p:sldId id="288" r:id="rId32"/>
    <p:sldId id="308" r:id="rId33"/>
    <p:sldId id="309" r:id="rId34"/>
    <p:sldId id="307" r:id="rId35"/>
    <p:sldId id="289" r:id="rId36"/>
    <p:sldId id="310" r:id="rId37"/>
    <p:sldId id="290" r:id="rId38"/>
    <p:sldId id="293" r:id="rId39"/>
    <p:sldId id="291" r:id="rId40"/>
    <p:sldId id="292" r:id="rId41"/>
    <p:sldId id="297" r:id="rId42"/>
    <p:sldId id="294" r:id="rId43"/>
    <p:sldId id="298" r:id="rId44"/>
    <p:sldId id="299" r:id="rId45"/>
    <p:sldId id="314" r:id="rId46"/>
    <p:sldId id="315" r:id="rId47"/>
    <p:sldId id="261" r:id="rId48"/>
    <p:sldId id="26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85CF-CD6D-4F92-A6DE-DDAA20FA22B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BBB-086F-4D02-A3DE-30CCB957AFA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0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85CF-CD6D-4F92-A6DE-DDAA20FA22B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BBB-086F-4D02-A3DE-30CCB957AFA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8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85CF-CD6D-4F92-A6DE-DDAA20FA22B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BBB-086F-4D02-A3DE-30CCB957AFA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6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85CF-CD6D-4F92-A6DE-DDAA20FA22B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BBB-086F-4D02-A3DE-30CCB957AFA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9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85CF-CD6D-4F92-A6DE-DDAA20FA22B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BBB-086F-4D02-A3DE-30CCB957AFA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9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85CF-CD6D-4F92-A6DE-DDAA20FA22B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BBB-086F-4D02-A3DE-30CCB957AFA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5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85CF-CD6D-4F92-A6DE-DDAA20FA22B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BBB-086F-4D02-A3DE-30CCB957AFA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4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85CF-CD6D-4F92-A6DE-DDAA20FA22B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BBB-086F-4D02-A3DE-30CCB957AFA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0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85CF-CD6D-4F92-A6DE-DDAA20FA22B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BBB-086F-4D02-A3DE-30CCB957AFA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3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85CF-CD6D-4F92-A6DE-DDAA20FA22B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BBB-086F-4D02-A3DE-30CCB957AFA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85CF-CD6D-4F92-A6DE-DDAA20FA22B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BBB-086F-4D02-A3DE-30CCB957AFA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4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885CF-CD6D-4F92-A6DE-DDAA20FA22B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5BBB-086F-4D02-A3DE-30CCB957AFA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5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integration.com.ua/news/2019/11/1/7102532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&#1057;&#1087;&#1080;&#1089;&#1086;&#1082;_&#1079;&#1072;&#1075;&#1080;&#1073;&#1083;&#1080;&#1093;_&#1091;&#1082;&#1088;&#1072;&#1111;&#1085;&#1089;&#1100;&#1082;&#1080;&#1093;_&#1084;&#1080;&#1088;&#1086;&#1090;&#1074;&#1086;&#1088;&#1094;&#1110;&#1074;" TargetMode="External"/><Relationship Id="rId2" Type="http://schemas.openxmlformats.org/officeDocument/2006/relationships/hyperlink" Target="https://uk.wikipedia.org/wiki/&#1052;&#1080;&#1088;&#1086;&#1090;&#1074;&#1086;&#1088;&#1095;&#1110;_&#1084;&#1110;&#1089;&#1110;&#1111;_&#1059;&#1082;&#1088;&#1072;&#1111;&#1085;&#1080;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&#1050;&#1086;&#1084;&#1087;&#1083;&#1077;&#1082;&#1089;_&#1079;&#1072;&#1093;&#1086;&#1076;&#1110;&#1074;_&#1097;&#1086;&#1076;&#1086;_&#1074;&#1080;&#1082;&#1086;&#1085;&#1072;&#1085;&#1085;&#1103;_&#1052;&#1110;&#1085;&#1089;&#1100;&#1082;&#1086;&#1075;&#1086;_&#1087;&#1088;&#1086;&#1090;&#1086;&#1082;&#1086;&#1083;&#1091;" TargetMode="External"/><Relationship Id="rId5" Type="http://schemas.openxmlformats.org/officeDocument/2006/relationships/hyperlink" Target="https://uk.wikipedia.org/wiki/&#1053;&#1086;&#1088;&#1084;&#1072;&#1085;&#1076;&#1089;&#1100;&#1082;&#1080;&#1081;_&#1092;&#1086;&#1088;&#1084;&#1072;&#1090;" TargetMode="External"/><Relationship Id="rId4" Type="http://schemas.openxmlformats.org/officeDocument/2006/relationships/hyperlink" Target="https://uk.wikipedia.org/wiki/&#1028;&#1074;&#1088;&#1086;&#1087;&#1077;&#1081;&#1089;&#1100;&#1082;&#1072;_&#1110;&#1085;&#1090;&#1077;&#1075;&#1088;&#1072;&#1094;&#1110;&#1103;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3597" y="817602"/>
            <a:ext cx="76477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Arial Black" panose="020B0A04020102020204" pitchFamily="34" charset="0"/>
              </a:rPr>
              <a:t>Відеоурок «</a:t>
            </a:r>
            <a:r>
              <a:rPr lang="en-US" sz="2800" dirty="0" smtClean="0">
                <a:latin typeface="Arial Black" panose="020B0A04020102020204" pitchFamily="34" charset="0"/>
              </a:rPr>
              <a:t>ЗОВНІШНЯ ПОЛІТИКА ТА МІЖНАРОДНІ ЗВ’ЯЗКИ УКРАЇНИ </a:t>
            </a:r>
            <a:r>
              <a:rPr lang="uk-UA" sz="2800" dirty="0" smtClean="0">
                <a:latin typeface="Arial Black" panose="020B0A04020102020204" pitchFamily="34" charset="0"/>
              </a:rPr>
              <a:t>в</a:t>
            </a:r>
            <a:r>
              <a:rPr lang="en-US" sz="2800" dirty="0" smtClean="0">
                <a:latin typeface="Arial Black" panose="020B0A04020102020204" pitchFamily="34" charset="0"/>
              </a:rPr>
              <a:t> 1992—201</a:t>
            </a:r>
            <a:r>
              <a:rPr lang="uk-UA" sz="2800" dirty="0" smtClean="0">
                <a:latin typeface="Arial Black" panose="020B0A04020102020204" pitchFamily="34" charset="0"/>
              </a:rPr>
              <a:t>9</a:t>
            </a:r>
            <a:r>
              <a:rPr lang="en-US" sz="2800" dirty="0" smtClean="0">
                <a:latin typeface="Arial Black" panose="020B0A04020102020204" pitchFamily="34" charset="0"/>
              </a:rPr>
              <a:t> </a:t>
            </a:r>
            <a:r>
              <a:rPr lang="uk-UA" sz="2800" dirty="0" err="1" smtClean="0">
                <a:latin typeface="Arial Black" panose="020B0A04020102020204" pitchFamily="34" charset="0"/>
              </a:rPr>
              <a:t>рр</a:t>
            </a:r>
            <a:r>
              <a:rPr lang="en-US" sz="2800" dirty="0" smtClean="0">
                <a:latin typeface="Arial Black" panose="020B0A04020102020204" pitchFamily="34" charset="0"/>
              </a:rPr>
              <a:t>.</a:t>
            </a:r>
            <a:r>
              <a:rPr lang="uk-UA" sz="2800" dirty="0" smtClean="0">
                <a:latin typeface="Arial Black" panose="020B0A04020102020204" pitchFamily="34" charset="0"/>
              </a:rPr>
              <a:t>»</a:t>
            </a:r>
          </a:p>
          <a:p>
            <a:pPr algn="ctr"/>
            <a:endParaRPr lang="uk-UA" sz="2800" dirty="0" smtClean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5878" y="4901979"/>
            <a:ext cx="18473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endParaRPr lang="en-US" sz="2000" b="1" dirty="0"/>
          </a:p>
        </p:txBody>
      </p:sp>
      <p:pic>
        <p:nvPicPr>
          <p:cNvPr id="4" name="Picture 9" descr="RTEmagicC_krajinoznavstv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71" y="3189868"/>
            <a:ext cx="3380508" cy="342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261731302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84" y="1499556"/>
            <a:ext cx="2704686" cy="180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" y="1499556"/>
            <a:ext cx="2089932" cy="180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86238" y="914498"/>
            <a:ext cx="3023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uk-UA" altLang="uk-UA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з </a:t>
            </a:r>
            <a:r>
              <a:rPr lang="uk-UA" altLang="uk-UA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24 жовтня </a:t>
            </a:r>
            <a:r>
              <a:rPr lang="uk-UA" altLang="uk-UA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1945 р.</a:t>
            </a:r>
            <a:endParaRPr lang="uk-UA" altLang="uk-UA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1347" y="232451"/>
            <a:ext cx="1079454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altLang="uk-UA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3) ЧЛЕНСТВО УКРАЇНИ В МІЖНАРОДНИХ ОРГАНІЗАЦІЯХ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1347" y="935398"/>
            <a:ext cx="824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altLang="uk-UA" sz="2000" b="1" dirty="0">
                <a:solidFill>
                  <a:srgbClr val="003399"/>
                </a:solidFill>
                <a:latin typeface="Arial Black" panose="020B0A04020102020204" pitchFamily="34" charset="0"/>
              </a:rPr>
              <a:t>ООН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7086" y="995712"/>
            <a:ext cx="4780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000" b="1" i="1" dirty="0">
                <a:solidFill>
                  <a:srgbClr val="003399"/>
                </a:solidFill>
                <a:latin typeface="Arial Black" panose="020B0A04020102020204" pitchFamily="34" charset="0"/>
              </a:rPr>
              <a:t>Європейська економічна </a:t>
            </a:r>
            <a:br>
              <a:rPr lang="uk-UA" altLang="uk-UA" sz="2000" b="1" i="1" dirty="0">
                <a:solidFill>
                  <a:srgbClr val="003399"/>
                </a:solidFill>
                <a:latin typeface="Arial Black" panose="020B0A04020102020204" pitchFamily="34" charset="0"/>
              </a:rPr>
            </a:br>
            <a:r>
              <a:rPr lang="uk-UA" altLang="uk-UA" sz="2000" b="1" i="1" dirty="0">
                <a:solidFill>
                  <a:srgbClr val="003399"/>
                </a:solidFill>
                <a:latin typeface="Arial Black" panose="020B0A04020102020204" pitchFamily="34" charset="0"/>
              </a:rPr>
              <a:t>комісія ООН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18620" y="1246617"/>
            <a:ext cx="3188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uk-UA" sz="2000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 </a:t>
            </a:r>
            <a:r>
              <a:rPr lang="uk-UA" altLang="uk-UA" sz="2000" dirty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28 березня </a:t>
            </a:r>
            <a:r>
              <a:rPr lang="uk-UA" altLang="uk-UA" sz="2000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1947 р.</a:t>
            </a:r>
            <a:endParaRPr lang="uk-UA" altLang="uk-UA" sz="2000" dirty="0">
              <a:solidFill>
                <a:srgbClr val="00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4" descr="137095716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830" y="1747126"/>
            <a:ext cx="260412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49" y="3717048"/>
            <a:ext cx="6371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2000" b="1" i="1" dirty="0">
                <a:solidFill>
                  <a:srgbClr val="0039AC"/>
                </a:solidFill>
                <a:latin typeface="Arial Black" panose="020B0A04020102020204" pitchFamily="34" charset="0"/>
              </a:rPr>
              <a:t>Співдружність Незалежних </a:t>
            </a:r>
            <a:r>
              <a:rPr lang="uk-UA" altLang="uk-UA" sz="2000" b="1" i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Держав  </a:t>
            </a:r>
          </a:p>
          <a:p>
            <a:pPr algn="ctr"/>
            <a:r>
              <a:rPr lang="uk-UA" altLang="uk-UA" sz="2000" b="1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(СНД) 8 </a:t>
            </a:r>
            <a:r>
              <a:rPr lang="uk-UA" altLang="uk-UA" sz="2000" b="1" dirty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грудня </a:t>
            </a:r>
            <a:r>
              <a:rPr lang="uk-UA" altLang="uk-UA" sz="2000" b="1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1991 р. – травень 2018 р.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4" name="Picture 4" descr="1395252161_3d5443888a5bd6b2215f89c3cbb4d14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1983"/>
            <a:ext cx="2086960" cy="109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25529" y="4795897"/>
            <a:ext cx="4696951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9 </a:t>
            </a:r>
            <a:r>
              <a:rPr lang="ru-RU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травня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2018 </a:t>
            </a: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року </a:t>
            </a:r>
            <a:r>
              <a:rPr lang="ru-RU" sz="1600" dirty="0" smtClean="0">
                <a:solidFill>
                  <a:srgbClr val="222222"/>
                </a:solidFill>
                <a:latin typeface="Arial Black" panose="020B0A04020102020204" pitchFamily="34" charset="0"/>
              </a:rPr>
              <a:t>президент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 </a:t>
            </a:r>
            <a:r>
              <a:rPr lang="ru-RU" sz="1600" b="1" dirty="0" err="1">
                <a:solidFill>
                  <a:srgbClr val="222222"/>
                </a:solidFill>
                <a:latin typeface="Arial Black" panose="020B0A04020102020204" pitchFamily="34" charset="0"/>
              </a:rPr>
              <a:t>України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 </a:t>
            </a:r>
            <a:endParaRPr lang="ru-RU" sz="1600" dirty="0" smtClean="0">
              <a:solidFill>
                <a:srgbClr val="222222"/>
              </a:solidFill>
              <a:latin typeface="Arial Black" panose="020B0A04020102020204" pitchFamily="34" charset="0"/>
            </a:endParaRPr>
          </a:p>
          <a:p>
            <a:r>
              <a:rPr lang="ru-RU" sz="1600" dirty="0" smtClean="0">
                <a:solidFill>
                  <a:srgbClr val="222222"/>
                </a:solidFill>
                <a:latin typeface="Arial Black" panose="020B0A04020102020204" pitchFamily="34" charset="0"/>
              </a:rPr>
              <a:t>Петро 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Порошенко заявив, </a:t>
            </a:r>
            <a:r>
              <a:rPr lang="ru-RU" sz="1600" dirty="0" err="1">
                <a:solidFill>
                  <a:srgbClr val="222222"/>
                </a:solidFill>
                <a:latin typeface="Arial Black" panose="020B0A04020102020204" pitchFamily="34" charset="0"/>
              </a:rPr>
              <a:t>що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 Black" panose="020B0A04020102020204" pitchFamily="34" charset="0"/>
              </a:rPr>
              <a:t>підписав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 указ про </a:t>
            </a:r>
            <a:r>
              <a:rPr lang="ru-RU" sz="1600" dirty="0" err="1">
                <a:solidFill>
                  <a:srgbClr val="222222"/>
                </a:solidFill>
                <a:latin typeface="Arial Black" panose="020B0A04020102020204" pitchFamily="34" charset="0"/>
              </a:rPr>
              <a:t>відкликання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 Black" panose="020B0A04020102020204" pitchFamily="34" charset="0"/>
              </a:rPr>
              <a:t>представників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 Black" panose="020B0A04020102020204" pitchFamily="34" charset="0"/>
              </a:rPr>
              <a:t>країни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 з </a:t>
            </a:r>
            <a:r>
              <a:rPr lang="ru-RU" sz="1600" dirty="0" err="1">
                <a:solidFill>
                  <a:srgbClr val="222222"/>
                </a:solidFill>
                <a:latin typeface="Arial Black" panose="020B0A04020102020204" pitchFamily="34" charset="0"/>
              </a:rPr>
              <a:t>усіх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 Black" panose="020B0A04020102020204" pitchFamily="34" charset="0"/>
              </a:rPr>
              <a:t>статутних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 Black" panose="020B0A04020102020204" pitchFamily="34" charset="0"/>
              </a:rPr>
              <a:t>органів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 </a:t>
            </a:r>
            <a:r>
              <a:rPr lang="ru-RU" sz="1600" b="1" dirty="0">
                <a:solidFill>
                  <a:srgbClr val="222222"/>
                </a:solidFill>
                <a:latin typeface="Arial Black" panose="020B0A04020102020204" pitchFamily="34" charset="0"/>
              </a:rPr>
              <a:t>СНД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 та </a:t>
            </a:r>
            <a:r>
              <a:rPr lang="ru-RU" sz="1600" dirty="0" err="1">
                <a:solidFill>
                  <a:srgbClr val="222222"/>
                </a:solidFill>
                <a:latin typeface="Arial Black" panose="020B0A04020102020204" pitchFamily="34" charset="0"/>
              </a:rPr>
              <a:t>фактично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 з 19 </a:t>
            </a:r>
            <a:r>
              <a:rPr lang="ru-RU" sz="1600" dirty="0" err="1">
                <a:solidFill>
                  <a:srgbClr val="222222"/>
                </a:solidFill>
                <a:latin typeface="Arial Black" panose="020B0A04020102020204" pitchFamily="34" charset="0"/>
              </a:rPr>
              <a:t>травня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solidFill>
                  <a:srgbClr val="222222"/>
                </a:solidFill>
                <a:latin typeface="Arial Black" panose="020B0A04020102020204" pitchFamily="34" charset="0"/>
              </a:rPr>
              <a:t>2018 р. </a:t>
            </a:r>
            <a:r>
              <a:rPr lang="ru-RU" sz="1600" b="1" dirty="0" err="1" smtClean="0">
                <a:solidFill>
                  <a:srgbClr val="222222"/>
                </a:solidFill>
                <a:latin typeface="Arial Black" panose="020B0A04020102020204" pitchFamily="34" charset="0"/>
              </a:rPr>
              <a:t>Україна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 </a:t>
            </a:r>
            <a:endParaRPr lang="ru-RU" sz="1600" dirty="0" smtClean="0">
              <a:solidFill>
                <a:srgbClr val="222222"/>
              </a:solidFill>
              <a:latin typeface="Arial Black" panose="020B0A04020102020204" pitchFamily="34" charset="0"/>
            </a:endParaRPr>
          </a:p>
          <a:p>
            <a:r>
              <a:rPr lang="ru-RU" sz="1600" dirty="0" err="1" smtClean="0">
                <a:solidFill>
                  <a:srgbClr val="222222"/>
                </a:solidFill>
                <a:latin typeface="Arial Black" panose="020B0A04020102020204" pitchFamily="34" charset="0"/>
              </a:rPr>
              <a:t>вийшла</a:t>
            </a:r>
            <a:r>
              <a:rPr lang="ru-RU" sz="1600" dirty="0" smtClean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з </a:t>
            </a:r>
            <a:r>
              <a:rPr lang="ru-RU" sz="1600" dirty="0" err="1">
                <a:solidFill>
                  <a:srgbClr val="222222"/>
                </a:solidFill>
                <a:latin typeface="Arial Black" panose="020B0A04020102020204" pitchFamily="34" charset="0"/>
              </a:rPr>
              <a:t>даної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 Black" panose="020B0A04020102020204" pitchFamily="34" charset="0"/>
              </a:rPr>
              <a:t>структури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. У </a:t>
            </a:r>
            <a:r>
              <a:rPr lang="ru-RU" sz="1600" dirty="0" err="1">
                <a:solidFill>
                  <a:srgbClr val="222222"/>
                </a:solidFill>
                <a:latin typeface="Arial Black" panose="020B0A04020102020204" pitchFamily="34" charset="0"/>
              </a:rPr>
              <a:t>серпні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solidFill>
                  <a:srgbClr val="222222"/>
                </a:solidFill>
                <a:latin typeface="Arial Black" panose="020B0A04020102020204" pitchFamily="34" charset="0"/>
              </a:rPr>
              <a:t>2018 р. </a:t>
            </a:r>
            <a:r>
              <a:rPr lang="ru-RU" sz="1600" dirty="0" err="1" smtClean="0">
                <a:solidFill>
                  <a:srgbClr val="222222"/>
                </a:solidFill>
                <a:latin typeface="Arial Black" panose="020B0A04020102020204" pitchFamily="34" charset="0"/>
              </a:rPr>
              <a:t>представництво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  </a:t>
            </a:r>
            <a:r>
              <a:rPr lang="ru-RU" sz="1600" b="1" dirty="0" err="1" smtClean="0">
                <a:solidFill>
                  <a:srgbClr val="222222"/>
                </a:solidFill>
                <a:latin typeface="Arial Black" panose="020B0A04020102020204" pitchFamily="34" charset="0"/>
              </a:rPr>
              <a:t>України</a:t>
            </a:r>
            <a:r>
              <a:rPr lang="ru-RU" sz="1600" b="1" dirty="0" smtClean="0">
                <a:solidFill>
                  <a:srgbClr val="222222"/>
                </a:solidFill>
                <a:latin typeface="Arial Black" panose="020B0A04020102020204" pitchFamily="34" charset="0"/>
              </a:rPr>
              <a:t> при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 </a:t>
            </a:r>
            <a:endParaRPr lang="ru-RU" sz="1600" dirty="0" smtClean="0">
              <a:solidFill>
                <a:srgbClr val="222222"/>
              </a:solidFill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222222"/>
                </a:solidFill>
                <a:latin typeface="Arial Black" panose="020B0A04020102020204" pitchFamily="34" charset="0"/>
              </a:rPr>
              <a:t>СНД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  </a:t>
            </a:r>
            <a:r>
              <a:rPr lang="ru-RU" sz="1600" dirty="0" err="1" smtClean="0">
                <a:solidFill>
                  <a:srgbClr val="222222"/>
                </a:solidFill>
                <a:latin typeface="Arial Black" panose="020B0A04020102020204" pitchFamily="34" charset="0"/>
              </a:rPr>
              <a:t>було</a:t>
            </a:r>
            <a:r>
              <a:rPr lang="ru-RU" sz="1600" dirty="0" smtClean="0">
                <a:solidFill>
                  <a:srgbClr val="222222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 Black" panose="020B0A04020102020204" pitchFamily="34" charset="0"/>
              </a:rPr>
              <a:t>закрито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.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22480" y="3747825"/>
            <a:ext cx="5184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2000" b="1" dirty="0" err="1">
                <a:solidFill>
                  <a:srgbClr val="0039AC"/>
                </a:solidFill>
                <a:latin typeface="Arial Black" panose="020B0A04020102020204" pitchFamily="34" charset="0"/>
              </a:rPr>
              <a:t>Європейський</a:t>
            </a:r>
            <a:r>
              <a:rPr lang="ru-RU" altLang="uk-UA" sz="2000" b="1" dirty="0">
                <a:solidFill>
                  <a:srgbClr val="0039AC"/>
                </a:solidFill>
                <a:latin typeface="Arial Black" panose="020B0A04020102020204" pitchFamily="34" charset="0"/>
              </a:rPr>
              <a:t> банк </a:t>
            </a:r>
            <a:r>
              <a:rPr lang="ru-RU" altLang="uk-UA" sz="2000" b="1" dirty="0" err="1">
                <a:solidFill>
                  <a:srgbClr val="0039AC"/>
                </a:solidFill>
                <a:latin typeface="Arial Black" panose="020B0A04020102020204" pitchFamily="34" charset="0"/>
              </a:rPr>
              <a:t>реконструкції</a:t>
            </a:r>
            <a:r>
              <a:rPr lang="ru-RU" altLang="uk-UA" sz="2000" b="1" dirty="0">
                <a:solidFill>
                  <a:srgbClr val="0039AC"/>
                </a:solidFill>
                <a:latin typeface="Arial Black" panose="020B0A04020102020204" pitchFamily="34" charset="0"/>
              </a:rPr>
              <a:t> та </a:t>
            </a:r>
            <a:r>
              <a:rPr lang="ru-RU" altLang="uk-UA" sz="2000" b="1" dirty="0" err="1" smtClean="0">
                <a:solidFill>
                  <a:srgbClr val="0039AC"/>
                </a:solidFill>
                <a:latin typeface="Arial Black" panose="020B0A04020102020204" pitchFamily="34" charset="0"/>
              </a:rPr>
              <a:t>розвитку</a:t>
            </a:r>
            <a:r>
              <a:rPr lang="ru-RU" altLang="uk-UA" sz="2000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 з </a:t>
            </a:r>
            <a:r>
              <a:rPr lang="ru-RU" altLang="uk-UA" sz="2000" b="1" dirty="0">
                <a:solidFill>
                  <a:srgbClr val="0039AC"/>
                </a:solidFill>
                <a:latin typeface="Arial Black" panose="020B0A04020102020204" pitchFamily="34" charset="0"/>
              </a:rPr>
              <a:t>13 </a:t>
            </a:r>
            <a:r>
              <a:rPr lang="ru-RU" altLang="uk-UA" sz="2000" b="1" dirty="0" err="1">
                <a:solidFill>
                  <a:srgbClr val="0039AC"/>
                </a:solidFill>
                <a:latin typeface="Arial Black" panose="020B0A04020102020204" pitchFamily="34" charset="0"/>
              </a:rPr>
              <a:t>квітня</a:t>
            </a:r>
            <a:r>
              <a:rPr lang="ru-RU" altLang="uk-UA" sz="2000" b="1" dirty="0">
                <a:solidFill>
                  <a:srgbClr val="0039AC"/>
                </a:solidFill>
                <a:latin typeface="Arial Black" panose="020B0A04020102020204" pitchFamily="34" charset="0"/>
              </a:rPr>
              <a:t> </a:t>
            </a:r>
            <a:r>
              <a:rPr lang="ru-RU" altLang="uk-UA" sz="2000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1992 р.</a:t>
            </a:r>
            <a:endParaRPr lang="ru-RU" altLang="uk-UA" sz="2000" b="1" dirty="0">
              <a:solidFill>
                <a:srgbClr val="0039AC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Picture 6" descr="EBRR-PONIZIL-PROGNOZ-ROSTA-EKONOMIKI-MOLDOVYI-NA-2012--GOD-DO-2-5-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62" y="4549892"/>
            <a:ext cx="2856080" cy="221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7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52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2" y="707886"/>
            <a:ext cx="3743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13030609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15" y="840717"/>
            <a:ext cx="2668586" cy="235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1892" y="0"/>
            <a:ext cx="4073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uk-UA" sz="2000" b="1" dirty="0">
                <a:solidFill>
                  <a:srgbClr val="0039AC"/>
                </a:solidFill>
                <a:latin typeface="Arial Black" panose="020B0A04020102020204" pitchFamily="34" charset="0"/>
              </a:rPr>
              <a:t>Міжнародний валютний </a:t>
            </a:r>
            <a:r>
              <a:rPr lang="uk-UA" altLang="uk-UA" sz="2000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фонд з </a:t>
            </a:r>
            <a:r>
              <a:rPr lang="uk-UA" altLang="uk-UA" sz="2000" b="1" dirty="0">
                <a:solidFill>
                  <a:srgbClr val="0039AC"/>
                </a:solidFill>
                <a:latin typeface="Arial Black" panose="020B0A04020102020204" pitchFamily="34" charset="0"/>
              </a:rPr>
              <a:t>3 вересня </a:t>
            </a:r>
            <a:r>
              <a:rPr lang="uk-UA" altLang="uk-UA" sz="2000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1992 р.</a:t>
            </a:r>
            <a:endParaRPr lang="uk-UA" altLang="uk-UA" sz="2000" b="1" dirty="0">
              <a:solidFill>
                <a:srgbClr val="0039AC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99563" y="50768"/>
            <a:ext cx="3934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uk-UA" altLang="uk-UA" sz="2000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Група Світового банку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uk-UA" altLang="uk-UA" sz="2000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1992-2004 рр.</a:t>
            </a:r>
            <a:endParaRPr lang="uk-UA" altLang="uk-UA" sz="2000" b="1" dirty="0">
              <a:solidFill>
                <a:srgbClr val="0039AC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4" descr="large_136412693912503592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1" y="4492567"/>
            <a:ext cx="2385211" cy="178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g_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1" y="4355484"/>
            <a:ext cx="2750028" cy="206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3339822"/>
            <a:ext cx="4032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uk-UA" altLang="uk-UA" sz="2000" b="1" dirty="0">
                <a:solidFill>
                  <a:srgbClr val="0039AC"/>
                </a:solidFill>
                <a:latin typeface="Arial Black" panose="020B0A04020102020204" pitchFamily="34" charset="0"/>
              </a:rPr>
              <a:t>Організація з безпеки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uk-UA" altLang="uk-UA" sz="2000" b="1" dirty="0">
                <a:solidFill>
                  <a:srgbClr val="0039AC"/>
                </a:solidFill>
                <a:latin typeface="Arial Black" panose="020B0A04020102020204" pitchFamily="34" charset="0"/>
              </a:rPr>
              <a:t>і </a:t>
            </a:r>
            <a:r>
              <a:rPr lang="uk-UA" altLang="uk-UA" sz="2000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співробітництва в Європі з </a:t>
            </a:r>
            <a:r>
              <a:rPr lang="uk-UA" altLang="uk-UA" sz="2000" b="1" dirty="0">
                <a:solidFill>
                  <a:srgbClr val="0039AC"/>
                </a:solidFill>
                <a:latin typeface="Arial Black" panose="020B0A04020102020204" pitchFamily="34" charset="0"/>
              </a:rPr>
              <a:t>1 січня </a:t>
            </a:r>
            <a:r>
              <a:rPr lang="uk-UA" altLang="uk-UA" sz="2000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1992 р.</a:t>
            </a:r>
            <a:endParaRPr lang="uk-UA" altLang="uk-UA" sz="2000" b="1" dirty="0">
              <a:solidFill>
                <a:srgbClr val="0039AC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68519" y="3554286"/>
            <a:ext cx="3920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uk-UA" sz="2000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«Партнерство </a:t>
            </a:r>
            <a:r>
              <a:rPr lang="uk-UA" altLang="uk-UA" sz="2000" b="1" dirty="0">
                <a:solidFill>
                  <a:srgbClr val="0039AC"/>
                </a:solidFill>
                <a:latin typeface="Arial Black" panose="020B0A04020102020204" pitchFamily="34" charset="0"/>
              </a:rPr>
              <a:t>заради </a:t>
            </a:r>
            <a:r>
              <a:rPr lang="uk-UA" altLang="uk-UA" sz="2000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миру» з </a:t>
            </a:r>
            <a:r>
              <a:rPr lang="uk-UA" altLang="uk-UA" sz="2000" b="1" dirty="0">
                <a:solidFill>
                  <a:srgbClr val="0039AC"/>
                </a:solidFill>
                <a:latin typeface="Arial Black" panose="020B0A04020102020204" pitchFamily="34" charset="0"/>
              </a:rPr>
              <a:t>8 лютого </a:t>
            </a:r>
            <a:r>
              <a:rPr lang="uk-UA" altLang="uk-UA" sz="2000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1994 р.</a:t>
            </a:r>
            <a:endParaRPr lang="uk-UA" altLang="uk-UA" sz="2000" b="1" dirty="0">
              <a:solidFill>
                <a:srgbClr val="0039AC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4" descr="AC6DC49B-2DC5-4B9C-934D-BE34A1796639_cx0_cy19_cw0_w308_h17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6"/>
          <a:stretch>
            <a:fillRect/>
          </a:stretch>
        </p:blipFill>
        <p:spPr bwMode="auto">
          <a:xfrm>
            <a:off x="8363449" y="4607981"/>
            <a:ext cx="3177387" cy="15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449973" y="3565719"/>
            <a:ext cx="3090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uk-UA" sz="2000" b="1" dirty="0">
                <a:solidFill>
                  <a:srgbClr val="0039AC"/>
                </a:solidFill>
                <a:latin typeface="Arial Black" panose="020B0A04020102020204" pitchFamily="34" charset="0"/>
              </a:rPr>
              <a:t>Рада </a:t>
            </a:r>
            <a:r>
              <a:rPr lang="uk-UA" altLang="uk-UA" sz="2000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Європи з </a:t>
            </a:r>
            <a:r>
              <a:rPr lang="uk-UA" altLang="uk-UA" sz="2000" b="1" dirty="0">
                <a:solidFill>
                  <a:srgbClr val="0039AC"/>
                </a:solidFill>
                <a:latin typeface="Arial Black" panose="020B0A04020102020204" pitchFamily="34" charset="0"/>
              </a:rPr>
              <a:t>9 листопада </a:t>
            </a:r>
            <a:r>
              <a:rPr lang="uk-UA" altLang="uk-UA" sz="2000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1995 р.</a:t>
            </a:r>
            <a:endParaRPr lang="uk-UA" altLang="uk-UA" sz="2000" b="1" dirty="0">
              <a:solidFill>
                <a:srgbClr val="0039A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1012640_4385310249582_171641042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9" y="930393"/>
            <a:ext cx="3408218" cy="180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6492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uk-UA" altLang="uk-UA" sz="2000" b="1" dirty="0">
                <a:solidFill>
                  <a:srgbClr val="0039AC"/>
                </a:solidFill>
                <a:latin typeface="Arial Black" panose="020B0A04020102020204" pitchFamily="34" charset="0"/>
              </a:rPr>
              <a:t>Центральноєвропейська </a:t>
            </a:r>
            <a:r>
              <a:rPr lang="uk-UA" altLang="uk-UA" sz="2000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ініціатива з </a:t>
            </a:r>
            <a:r>
              <a:rPr lang="uk-UA" altLang="uk-UA" sz="2000" b="1" dirty="0">
                <a:solidFill>
                  <a:srgbClr val="0039AC"/>
                </a:solidFill>
                <a:latin typeface="Arial Black" panose="020B0A04020102020204" pitchFamily="34" charset="0"/>
              </a:rPr>
              <a:t>31 травня </a:t>
            </a:r>
            <a:r>
              <a:rPr lang="uk-UA" altLang="uk-UA" sz="2000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1996  р.</a:t>
            </a:r>
            <a:endParaRPr lang="uk-UA" altLang="uk-UA" sz="2000" b="1" dirty="0">
              <a:solidFill>
                <a:srgbClr val="0039AC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4" descr="b_eap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33" y="937456"/>
            <a:ext cx="2469236" cy="181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66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237" y="1207392"/>
            <a:ext cx="2285999" cy="17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49210" y="7063"/>
            <a:ext cx="3366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  <a:t>Рада євроатлантичного </a:t>
            </a:r>
            <a:br>
              <a:rPr lang="uk-UA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</a:br>
            <a:r>
              <a:rPr lang="uk-UA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  <a:t>партнерства (</a:t>
            </a:r>
            <a:r>
              <a:rPr lang="uk-UA" altLang="uk-UA" b="1" dirty="0" err="1">
                <a:solidFill>
                  <a:srgbClr val="0039AC"/>
                </a:solidFill>
                <a:latin typeface="Arial Black" panose="020B0A04020102020204" pitchFamily="34" charset="0"/>
              </a:rPr>
              <a:t>en</a:t>
            </a:r>
            <a:r>
              <a:rPr lang="uk-UA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  <a:t>)</a:t>
            </a:r>
            <a:br>
              <a:rPr lang="uk-UA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</a:br>
            <a:r>
              <a:rPr lang="uk-UA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  <a:t>з 29 травня 1997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49492" y="7063"/>
            <a:ext cx="4045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  <a:t>ГУАМ – </a:t>
            </a:r>
            <a:r>
              <a:rPr lang="ru-RU" altLang="uk-UA" b="1" dirty="0" err="1">
                <a:solidFill>
                  <a:srgbClr val="0039AC"/>
                </a:solidFill>
                <a:latin typeface="Arial Black" panose="020B0A04020102020204" pitchFamily="34" charset="0"/>
              </a:rPr>
              <a:t>Організація</a:t>
            </a:r>
            <a:r>
              <a:rPr lang="ru-RU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  <a:t> за </a:t>
            </a:r>
            <a:r>
              <a:rPr lang="ru-RU" altLang="uk-UA" b="1" dirty="0" err="1">
                <a:solidFill>
                  <a:srgbClr val="0039AC"/>
                </a:solidFill>
                <a:latin typeface="Arial Black" panose="020B0A04020102020204" pitchFamily="34" charset="0"/>
              </a:rPr>
              <a:t>демократію</a:t>
            </a:r>
            <a:r>
              <a:rPr lang="ru-RU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  <a:t> та </a:t>
            </a:r>
            <a:r>
              <a:rPr lang="ru-RU" altLang="uk-UA" b="1" dirty="0" err="1">
                <a:solidFill>
                  <a:srgbClr val="0039AC"/>
                </a:solidFill>
                <a:latin typeface="Arial Black" panose="020B0A04020102020204" pitchFamily="34" charset="0"/>
              </a:rPr>
              <a:t>економічний</a:t>
            </a:r>
            <a:r>
              <a:rPr lang="ru-RU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  <a:t> </a:t>
            </a:r>
            <a:r>
              <a:rPr lang="ru-RU" altLang="uk-UA" b="1" dirty="0" err="1" smtClean="0">
                <a:solidFill>
                  <a:srgbClr val="0039AC"/>
                </a:solidFill>
                <a:latin typeface="Arial Black" panose="020B0A04020102020204" pitchFamily="34" charset="0"/>
              </a:rPr>
              <a:t>розвиток</a:t>
            </a:r>
            <a:r>
              <a:rPr lang="ru-RU" altLang="uk-UA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 з</a:t>
            </a:r>
            <a:r>
              <a:rPr lang="uk-UA" altLang="uk-UA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uk-UA" altLang="uk-UA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10 </a:t>
            </a:r>
            <a:r>
              <a:rPr lang="uk-UA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  <a:t>жовтня </a:t>
            </a:r>
            <a:r>
              <a:rPr lang="uk-UA" altLang="uk-UA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1997 р.</a:t>
            </a:r>
            <a:endParaRPr lang="uk-UA" altLang="uk-UA" b="1" dirty="0">
              <a:solidFill>
                <a:srgbClr val="0039AC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4" descr="BSEC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15" y="4401787"/>
            <a:ext cx="321151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d7fc667c8c10636946a38dbbfe0fd82c6f09b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935" y="4401787"/>
            <a:ext cx="2594280" cy="200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984896" y="3503358"/>
            <a:ext cx="394435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uk-UA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  <a:t>Світова організація торгівлі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uk-UA" altLang="uk-UA" sz="2000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з </a:t>
            </a:r>
            <a:r>
              <a:rPr lang="uk-UA" altLang="uk-UA" sz="2000" b="1" dirty="0">
                <a:solidFill>
                  <a:srgbClr val="0039AC"/>
                </a:solidFill>
                <a:latin typeface="Arial Black" panose="020B0A04020102020204" pitchFamily="34" charset="0"/>
              </a:rPr>
              <a:t>16 травня </a:t>
            </a:r>
            <a:r>
              <a:rPr lang="uk-UA" altLang="uk-UA" sz="2000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2008 р.</a:t>
            </a:r>
            <a:endParaRPr lang="uk-UA" altLang="uk-UA" sz="2000" b="1" dirty="0">
              <a:solidFill>
                <a:srgbClr val="0039AC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7254" y="3380247"/>
            <a:ext cx="3539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uk-UA" b="1" dirty="0" err="1">
                <a:solidFill>
                  <a:srgbClr val="0039AC"/>
                </a:solidFill>
                <a:latin typeface="Arial Black" panose="020B0A04020102020204" pitchFamily="34" charset="0"/>
              </a:rPr>
              <a:t>Чорноморський</a:t>
            </a:r>
            <a:r>
              <a:rPr lang="ru-RU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  <a:t> банк</a:t>
            </a:r>
            <a:br>
              <a:rPr lang="ru-RU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</a:br>
            <a:r>
              <a:rPr lang="ru-RU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  <a:t> </a:t>
            </a:r>
            <a:r>
              <a:rPr lang="ru-RU" altLang="uk-UA" b="1" dirty="0" err="1">
                <a:solidFill>
                  <a:srgbClr val="0039AC"/>
                </a:solidFill>
                <a:latin typeface="Arial Black" panose="020B0A04020102020204" pitchFamily="34" charset="0"/>
              </a:rPr>
              <a:t>торгівлі</a:t>
            </a:r>
            <a:r>
              <a:rPr lang="ru-RU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  <a:t> та </a:t>
            </a:r>
            <a:r>
              <a:rPr lang="ru-RU" altLang="uk-UA" b="1" dirty="0" err="1">
                <a:solidFill>
                  <a:srgbClr val="0039AC"/>
                </a:solidFill>
                <a:latin typeface="Arial Black" panose="020B0A04020102020204" pitchFamily="34" charset="0"/>
              </a:rPr>
              <a:t>розвитку</a:t>
            </a:r>
            <a:r>
              <a:rPr lang="ru-RU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  <a:t> (</a:t>
            </a:r>
            <a:r>
              <a:rPr lang="ru-RU" altLang="uk-UA" b="1" dirty="0" err="1">
                <a:solidFill>
                  <a:srgbClr val="0039AC"/>
                </a:solidFill>
                <a:latin typeface="Arial Black" panose="020B0A04020102020204" pitchFamily="34" charset="0"/>
              </a:rPr>
              <a:t>en</a:t>
            </a:r>
            <a:r>
              <a:rPr lang="ru-RU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  <a:t>)</a:t>
            </a:r>
            <a:br>
              <a:rPr lang="ru-RU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</a:br>
            <a:r>
              <a:rPr lang="ru-RU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  <a:t>з </a:t>
            </a:r>
            <a:r>
              <a:rPr lang="uk-UA" altLang="uk-UA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1998 р.</a:t>
            </a:r>
            <a:endParaRPr lang="uk-UA" altLang="uk-UA" b="1" dirty="0">
              <a:solidFill>
                <a:srgbClr val="0039A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009" y="864922"/>
            <a:ext cx="8229600" cy="578328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Членство у СОТ: 16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травня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2008 року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38503" y="1819430"/>
            <a:ext cx="9878612" cy="7887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i="1" dirty="0">
                <a:solidFill>
                  <a:srgbClr val="002060"/>
                </a:solidFill>
                <a:latin typeface="Arial Black" panose="020B0A04020102020204" pitchFamily="34" charset="0"/>
              </a:rPr>
              <a:t>   У </a:t>
            </a:r>
            <a:r>
              <a:rPr lang="ru-RU" sz="2400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травні</a:t>
            </a:r>
            <a:r>
              <a:rPr lang="ru-RU" sz="2400" i="1" dirty="0">
                <a:solidFill>
                  <a:srgbClr val="002060"/>
                </a:solidFill>
                <a:latin typeface="Arial Black" panose="020B0A04020102020204" pitchFamily="34" charset="0"/>
              </a:rPr>
              <a:t> 2008 року </a:t>
            </a:r>
            <a:r>
              <a:rPr lang="ru-RU" sz="2400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Україна</a:t>
            </a:r>
            <a:r>
              <a:rPr lang="ru-RU" sz="2400" i="1" dirty="0">
                <a:solidFill>
                  <a:srgbClr val="002060"/>
                </a:solidFill>
                <a:latin typeface="Arial Black" panose="020B0A04020102020204" pitchFamily="34" charset="0"/>
              </a:rPr>
              <a:t> стала 152-м </a:t>
            </a:r>
            <a:r>
              <a:rPr lang="ru-RU" sz="2400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повноправним</a:t>
            </a:r>
            <a:r>
              <a:rPr lang="ru-RU" sz="2400" i="1" dirty="0">
                <a:solidFill>
                  <a:srgbClr val="002060"/>
                </a:solidFill>
                <a:latin typeface="Arial Black" panose="020B0A04020102020204" pitchFamily="34" charset="0"/>
              </a:rPr>
              <a:t> членом 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Світової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організації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торгівлі</a:t>
            </a:r>
            <a:r>
              <a:rPr lang="ru-RU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24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9458" name="Picture 2" descr="http://image.tsn.ua/media/images2/original/Sep2012/383673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15" y="2898158"/>
            <a:ext cx="5184576" cy="383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day.kiev.ua/sites/default/files/news/30102013/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0385">
            <a:off x="1888782" y="3817588"/>
            <a:ext cx="3976326" cy="27009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773383" y="227961"/>
            <a:ext cx="8836073" cy="40011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Arial Black" panose="020B0A04020102020204" pitchFamily="34" charset="0"/>
              </a:rPr>
              <a:t>2005 р. – Україну визнано країною з ринковою економікою.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69" y="468273"/>
            <a:ext cx="11177487" cy="4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793" y="5910132"/>
            <a:ext cx="11774247" cy="8771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700" dirty="0" smtClean="0">
                <a:latin typeface="Arial Black" panose="020B0A04020102020204" pitchFamily="34" charset="0"/>
              </a:rPr>
              <a:t>Проте </a:t>
            </a:r>
            <a:r>
              <a:rPr lang="uk-UA" sz="1700" dirty="0">
                <a:latin typeface="Arial Black" panose="020B0A04020102020204" pitchFamily="34" charset="0"/>
              </a:rPr>
              <a:t>цей документ не став гарантією запобігання збройній агресії Росії через відсутність дієвого механізму його реалізації. Натомість слід зазначити, що інші учасники Меморандуму надали Україні підтримку в протистоянні з </a:t>
            </a:r>
            <a:r>
              <a:rPr lang="uk-UA" sz="1700" dirty="0" smtClean="0">
                <a:latin typeface="Arial Black" panose="020B0A04020102020204" pitchFamily="34" charset="0"/>
              </a:rPr>
              <a:t>Росією.</a:t>
            </a:r>
            <a:endParaRPr lang="en-US" sz="17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5105" y="16061"/>
            <a:ext cx="868218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4) НАБУТТЯ УКРАЇНОЮ БЕЗ’ЯДЕРНОГО СТАТУСУ</a:t>
            </a:r>
            <a:endParaRPr lang="en-US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236" y="538410"/>
            <a:ext cx="11720238" cy="6155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700" dirty="0" smtClean="0">
                <a:latin typeface="Arial Black" panose="020B0A04020102020204" pitchFamily="34" charset="0"/>
              </a:rPr>
              <a:t>1) Міжнародне </a:t>
            </a:r>
            <a:r>
              <a:rPr lang="uk-UA" sz="1700" dirty="0">
                <a:latin typeface="Arial Black" panose="020B0A04020102020204" pitchFamily="34" charset="0"/>
              </a:rPr>
              <a:t>визнання було пов’язане з набуттям Україною без’ядерного статусу, про який було проголошено в Декларації про державний суверенітет. </a:t>
            </a:r>
            <a:endParaRPr lang="en-US" sz="17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236" y="1238008"/>
            <a:ext cx="11720239" cy="8771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січень </a:t>
            </a:r>
            <a:r>
              <a:rPr lang="uk-UA" sz="1700" dirty="0">
                <a:solidFill>
                  <a:srgbClr val="C00000"/>
                </a:solidFill>
                <a:latin typeface="Arial Black" panose="020B0A04020102020204" pitchFamily="34" charset="0"/>
              </a:rPr>
              <a:t>1994 р. </a:t>
            </a:r>
            <a:r>
              <a:rPr lang="uk-UA" sz="1700" dirty="0" smtClean="0">
                <a:latin typeface="Arial Black" panose="020B0A04020102020204" pitchFamily="34" charset="0"/>
              </a:rPr>
              <a:t>- в </a:t>
            </a:r>
            <a:r>
              <a:rPr lang="uk-UA" sz="1700" dirty="0">
                <a:latin typeface="Arial Black" panose="020B0A04020102020204" pitchFamily="34" charset="0"/>
              </a:rPr>
              <a:t>Москві було підписано </a:t>
            </a:r>
            <a:r>
              <a:rPr lang="uk-UA" sz="1700" dirty="0" smtClean="0">
                <a:latin typeface="Arial Black" panose="020B0A04020102020204" pitchFamily="34" charset="0"/>
              </a:rPr>
              <a:t>тристоронню заяву й угоду </a:t>
            </a:r>
            <a:r>
              <a:rPr lang="uk-UA" sz="1700" dirty="0">
                <a:latin typeface="Arial Black" panose="020B0A04020102020204" pitchFamily="34" charset="0"/>
              </a:rPr>
              <a:t>між Україною, </a:t>
            </a:r>
            <a:r>
              <a:rPr lang="uk-UA" sz="1700" dirty="0" smtClean="0">
                <a:latin typeface="Arial Black" panose="020B0A04020102020204" pitchFamily="34" charset="0"/>
              </a:rPr>
              <a:t>Росією </a:t>
            </a:r>
            <a:r>
              <a:rPr lang="uk-UA" sz="1700" dirty="0">
                <a:latin typeface="Arial Black" panose="020B0A04020102020204" pitchFamily="34" charset="0"/>
              </a:rPr>
              <a:t>та </a:t>
            </a:r>
            <a:r>
              <a:rPr lang="uk-UA" sz="1700" dirty="0" smtClean="0">
                <a:latin typeface="Arial Black" panose="020B0A04020102020204" pitchFamily="34" charset="0"/>
              </a:rPr>
              <a:t>США щодо ліквідації ядерної зброї Україною. Згідно </a:t>
            </a:r>
            <a:r>
              <a:rPr lang="uk-UA" sz="1700" dirty="0">
                <a:latin typeface="Arial Black" panose="020B0A04020102020204" pitchFamily="34" charset="0"/>
              </a:rPr>
              <a:t>з якою Україна </a:t>
            </a:r>
            <a:r>
              <a:rPr lang="uk-UA" sz="1700" dirty="0" smtClean="0">
                <a:latin typeface="Arial Black" panose="020B0A04020102020204" pitchFamily="34" charset="0"/>
              </a:rPr>
              <a:t>зобов’язувалася </a:t>
            </a:r>
            <a:r>
              <a:rPr lang="uk-UA" sz="1700" dirty="0" err="1" smtClean="0">
                <a:latin typeface="Arial Black" panose="020B0A04020102020204" pitchFamily="34" charset="0"/>
              </a:rPr>
              <a:t>протя</a:t>
            </a:r>
            <a:r>
              <a:rPr lang="uk-UA" sz="1700" dirty="0" smtClean="0">
                <a:latin typeface="Arial Black" panose="020B0A04020102020204" pitchFamily="34" charset="0"/>
              </a:rPr>
              <a:t>-гом </a:t>
            </a:r>
            <a:r>
              <a:rPr lang="uk-UA" sz="1700" dirty="0">
                <a:latin typeface="Arial Black" panose="020B0A04020102020204" pitchFamily="34" charset="0"/>
              </a:rPr>
              <a:t>семи років вивезти до Росії для </a:t>
            </a:r>
            <a:r>
              <a:rPr lang="uk-UA" sz="1700" dirty="0" smtClean="0">
                <a:latin typeface="Arial Black" panose="020B0A04020102020204" pitchFamily="34" charset="0"/>
              </a:rPr>
              <a:t>розкомплектування </a:t>
            </a:r>
            <a:r>
              <a:rPr lang="uk-UA" sz="1700" dirty="0">
                <a:latin typeface="Arial Black" panose="020B0A04020102020204" pitchFamily="34" charset="0"/>
              </a:rPr>
              <a:t>всі </a:t>
            </a:r>
            <a:r>
              <a:rPr lang="uk-UA" sz="1700" dirty="0" smtClean="0">
                <a:latin typeface="Arial Black" panose="020B0A04020102020204" pitchFamily="34" charset="0"/>
              </a:rPr>
              <a:t>ядерні боєзаряди.</a:t>
            </a:r>
            <a:endParaRPr lang="en-US" sz="17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236" y="3642862"/>
            <a:ext cx="11788805" cy="21852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5 грудня 1994 р. </a:t>
            </a:r>
            <a:r>
              <a:rPr lang="uk-UA" sz="1700" dirty="0" smtClean="0">
                <a:latin typeface="Arial Black" panose="020B0A04020102020204" pitchFamily="34" charset="0"/>
              </a:rPr>
              <a:t>– підписано Будапештський </a:t>
            </a:r>
            <a:r>
              <a:rPr lang="uk-UA" sz="1700" dirty="0">
                <a:latin typeface="Arial Black" panose="020B0A04020102020204" pitchFamily="34" charset="0"/>
              </a:rPr>
              <a:t>М</a:t>
            </a:r>
            <a:r>
              <a:rPr lang="uk-UA" sz="1700" dirty="0" smtClean="0">
                <a:latin typeface="Arial Black" panose="020B0A04020102020204" pitchFamily="34" charset="0"/>
              </a:rPr>
              <a:t>еморандум (під </a:t>
            </a:r>
            <a:r>
              <a:rPr lang="uk-UA" sz="1700" dirty="0">
                <a:latin typeface="Arial Black" panose="020B0A04020102020204" pitchFamily="34" charset="0"/>
              </a:rPr>
              <a:t>час роботи </a:t>
            </a:r>
            <a:r>
              <a:rPr lang="uk-UA" sz="1700" dirty="0" smtClean="0">
                <a:latin typeface="Arial Black" panose="020B0A04020102020204" pitchFamily="34" charset="0"/>
              </a:rPr>
              <a:t>НБСЄ / ОБСЄ)  </a:t>
            </a:r>
            <a:r>
              <a:rPr lang="uk-UA" sz="1700" dirty="0" err="1" smtClean="0">
                <a:latin typeface="Arial Black" panose="020B0A04020102020204" pitchFamily="34" charset="0"/>
              </a:rPr>
              <a:t>ліде</a:t>
            </a:r>
            <a:r>
              <a:rPr lang="uk-UA" sz="1700" dirty="0" smtClean="0">
                <a:latin typeface="Arial Black" panose="020B0A04020102020204" pitchFamily="34" charset="0"/>
              </a:rPr>
              <a:t>-рами </a:t>
            </a:r>
            <a:r>
              <a:rPr lang="uk-UA" sz="1700" dirty="0">
                <a:latin typeface="Arial Black" panose="020B0A04020102020204" pitchFamily="34" charset="0"/>
              </a:rPr>
              <a:t>України, Росії, США та Великої Британії </a:t>
            </a:r>
            <a:r>
              <a:rPr lang="uk-UA" sz="1700" dirty="0" smtClean="0">
                <a:latin typeface="Arial Black" panose="020B0A04020102020204" pitchFamily="34" charset="0"/>
              </a:rPr>
              <a:t>про </a:t>
            </a:r>
            <a:r>
              <a:rPr lang="uk-UA" sz="1700" dirty="0">
                <a:latin typeface="Arial Black" panose="020B0A04020102020204" pitchFamily="34" charset="0"/>
              </a:rPr>
              <a:t>гарантії безпеки </a:t>
            </a:r>
            <a:r>
              <a:rPr lang="uk-UA" sz="1700" dirty="0" smtClean="0">
                <a:latin typeface="Arial Black" panose="020B0A04020102020204" pitchFamily="34" charset="0"/>
              </a:rPr>
              <a:t>України в зв'язку з </a:t>
            </a:r>
            <a:r>
              <a:rPr lang="uk-UA" sz="1700" dirty="0" err="1" smtClean="0">
                <a:latin typeface="Arial Black" panose="020B0A04020102020204" pitchFamily="34" charset="0"/>
              </a:rPr>
              <a:t>приєд-нанням</a:t>
            </a:r>
            <a:r>
              <a:rPr lang="uk-UA" sz="1700" dirty="0" smtClean="0">
                <a:latin typeface="Arial Black" panose="020B0A04020102020204" pitchFamily="34" charset="0"/>
              </a:rPr>
              <a:t> України до Договору про нерозповсюдження ядерної зброї (Україна – Л.Кучма, Росія – </a:t>
            </a:r>
            <a:r>
              <a:rPr lang="uk-UA" sz="1700" dirty="0" err="1" smtClean="0">
                <a:latin typeface="Arial Black" panose="020B0A04020102020204" pitchFamily="34" charset="0"/>
              </a:rPr>
              <a:t>Б.Єльцин</a:t>
            </a:r>
            <a:r>
              <a:rPr lang="uk-UA" sz="1700" dirty="0" smtClean="0">
                <a:latin typeface="Arial Black" panose="020B0A04020102020204" pitchFamily="34" charset="0"/>
              </a:rPr>
              <a:t>, Велика Британія – </a:t>
            </a:r>
            <a:r>
              <a:rPr lang="uk-UA" sz="1700" dirty="0" err="1" smtClean="0">
                <a:latin typeface="Arial Black" panose="020B0A04020102020204" pitchFamily="34" charset="0"/>
              </a:rPr>
              <a:t>Дж</a:t>
            </a:r>
            <a:r>
              <a:rPr lang="uk-UA" sz="1700" dirty="0" smtClean="0">
                <a:latin typeface="Arial Black" panose="020B0A04020102020204" pitchFamily="34" charset="0"/>
              </a:rPr>
              <a:t>. Мейджор, США – </a:t>
            </a:r>
            <a:r>
              <a:rPr lang="uk-UA" sz="1700" dirty="0" err="1" smtClean="0">
                <a:latin typeface="Arial Black" panose="020B0A04020102020204" pitchFamily="34" charset="0"/>
              </a:rPr>
              <a:t>Б.Клінтон</a:t>
            </a:r>
            <a:r>
              <a:rPr lang="uk-UA" sz="1700" dirty="0" smtClean="0">
                <a:latin typeface="Arial Black" panose="020B0A04020102020204" pitchFamily="34" charset="0"/>
              </a:rPr>
              <a:t>), окремі гарантії надали Франція і Китай. Ядерні держави взяли на себе зобов'язання:</a:t>
            </a:r>
          </a:p>
          <a:p>
            <a:pPr marL="285750" indent="-285750">
              <a:buFontTx/>
              <a:buChar char="-"/>
            </a:pPr>
            <a:r>
              <a:rPr lang="uk-UA" sz="1700" dirty="0" smtClean="0">
                <a:latin typeface="Arial Black" panose="020B0A04020102020204" pitchFamily="34" charset="0"/>
              </a:rPr>
              <a:t>Поважати незалежність, суверенітет та сучасні кордони України;</a:t>
            </a:r>
          </a:p>
          <a:p>
            <a:pPr marL="285750" indent="-285750">
              <a:buFontTx/>
              <a:buChar char="-"/>
            </a:pPr>
            <a:r>
              <a:rPr lang="uk-UA" sz="1700" dirty="0" smtClean="0">
                <a:latin typeface="Arial Black" panose="020B0A04020102020204" pitchFamily="34" charset="0"/>
              </a:rPr>
              <a:t>Не порушувати суверенні права України і утримуватися від економічного тиску на Україну. </a:t>
            </a:r>
          </a:p>
          <a:p>
            <a:pPr marL="285750" indent="-285750">
              <a:buFontTx/>
              <a:buChar char="-"/>
            </a:pPr>
            <a:r>
              <a:rPr lang="uk-UA" sz="1700" dirty="0" smtClean="0">
                <a:latin typeface="Arial Black" panose="020B0A04020102020204" pitchFamily="34" charset="0"/>
              </a:rPr>
              <a:t>Як компенсацію </a:t>
            </a:r>
            <a:r>
              <a:rPr lang="uk-UA" sz="1700" dirty="0">
                <a:latin typeface="Arial Black" panose="020B0A04020102020204" pitchFamily="34" charset="0"/>
              </a:rPr>
              <a:t>за ліквідацію ядерної зброї нашій країні було </a:t>
            </a:r>
            <a:r>
              <a:rPr lang="uk-UA" sz="1700" dirty="0" err="1">
                <a:latin typeface="Arial Black" panose="020B0A04020102020204" pitchFamily="34" charset="0"/>
              </a:rPr>
              <a:t>виплачено</a:t>
            </a:r>
            <a:r>
              <a:rPr lang="uk-UA" sz="1700" dirty="0">
                <a:latin typeface="Arial Black" panose="020B0A04020102020204" pitchFamily="34" charset="0"/>
              </a:rPr>
              <a:t> 375 млн </a:t>
            </a:r>
            <a:r>
              <a:rPr lang="uk-UA" sz="1700" dirty="0" err="1">
                <a:latin typeface="Arial Black" panose="020B0A04020102020204" pitchFamily="34" charset="0"/>
              </a:rPr>
              <a:t>дол</a:t>
            </a:r>
            <a:r>
              <a:rPr lang="uk-UA" sz="1700" dirty="0">
                <a:latin typeface="Arial Black" panose="020B0A04020102020204" pitchFamily="34" charset="0"/>
              </a:rPr>
              <a:t>. </a:t>
            </a:r>
            <a:endParaRPr lang="en-US" sz="1700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794" y="2247644"/>
            <a:ext cx="11705679" cy="3539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8 лютого </a:t>
            </a:r>
            <a:r>
              <a:rPr lang="uk-UA" sz="1700" dirty="0">
                <a:solidFill>
                  <a:srgbClr val="C00000"/>
                </a:solidFill>
                <a:latin typeface="Arial Black" panose="020B0A04020102020204" pitchFamily="34" charset="0"/>
              </a:rPr>
              <a:t>1994 р. </a:t>
            </a:r>
            <a:r>
              <a:rPr lang="uk-UA" sz="1700" dirty="0" smtClean="0">
                <a:latin typeface="Arial Black" panose="020B0A04020102020204" pitchFamily="34" charset="0"/>
              </a:rPr>
              <a:t>– Україна приєдналася до програми НАТО «Партнерство заради миру» </a:t>
            </a:r>
            <a:endParaRPr lang="en-US" sz="17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794" y="2683643"/>
            <a:ext cx="11705679" cy="8771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16 листопада </a:t>
            </a:r>
            <a:r>
              <a:rPr lang="uk-UA" sz="1700" dirty="0">
                <a:solidFill>
                  <a:srgbClr val="C00000"/>
                </a:solidFill>
                <a:latin typeface="Arial Black" panose="020B0A04020102020204" pitchFamily="34" charset="0"/>
              </a:rPr>
              <a:t>1994 р. </a:t>
            </a:r>
            <a:r>
              <a:rPr lang="uk-UA" sz="1700" dirty="0" smtClean="0">
                <a:latin typeface="Arial Black" panose="020B0A04020102020204" pitchFamily="34" charset="0"/>
              </a:rPr>
              <a:t>– прийнято закон ВР України про приєднання Україною до договору про нерозповсюдження ядерної зброї від 1 липня 1968 р. Україна підтвердила свій статус без'ядерної держави. 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966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36" y="159107"/>
            <a:ext cx="9129789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 Black" panose="020B0A04020102020204" pitchFamily="34" charset="0"/>
              </a:rPr>
              <a:t>Установіть хронологічну послідовність подій.</a:t>
            </a:r>
          </a:p>
          <a:p>
            <a:pPr fontAlgn="t"/>
            <a:r>
              <a:rPr lang="uk-UA" b="1" dirty="0" smtClean="0">
                <a:latin typeface="Arial Black" panose="020B0A04020102020204" pitchFamily="34" charset="0"/>
              </a:rPr>
              <a:t>А  </a:t>
            </a:r>
            <a:r>
              <a:rPr lang="uk-UA" dirty="0" smtClean="0">
                <a:latin typeface="Arial Black" panose="020B0A04020102020204" pitchFamily="34" charset="0"/>
              </a:rPr>
              <a:t>відставка П. Шелеста з посади Першого секретаря ЦК КПУ</a:t>
            </a:r>
          </a:p>
          <a:p>
            <a:pPr fontAlgn="t"/>
            <a:r>
              <a:rPr lang="uk-UA" b="1" dirty="0" smtClean="0">
                <a:latin typeface="Arial Black" panose="020B0A04020102020204" pitchFamily="34" charset="0"/>
              </a:rPr>
              <a:t>Б  </a:t>
            </a:r>
            <a:r>
              <a:rPr lang="uk-UA" dirty="0" smtClean="0">
                <a:latin typeface="Arial Black" panose="020B0A04020102020204" pitchFamily="34" charset="0"/>
              </a:rPr>
              <a:t>початок членства Української РСР в ООН</a:t>
            </a:r>
          </a:p>
          <a:p>
            <a:pPr fontAlgn="t"/>
            <a:r>
              <a:rPr lang="uk-UA" b="1" dirty="0" smtClean="0">
                <a:latin typeface="Arial Black" panose="020B0A04020102020204" pitchFamily="34" charset="0"/>
              </a:rPr>
              <a:t>В  </a:t>
            </a:r>
            <a:r>
              <a:rPr lang="uk-UA" dirty="0" smtClean="0">
                <a:latin typeface="Arial Black" panose="020B0A04020102020204" pitchFamily="34" charset="0"/>
              </a:rPr>
              <a:t>доповідь М. Хрущова на ХХ з’їзді КПРС “Про культ особи та його наслідки”</a:t>
            </a:r>
          </a:p>
          <a:p>
            <a:pPr fontAlgn="t"/>
            <a:r>
              <a:rPr lang="uk-UA" b="1" dirty="0" smtClean="0">
                <a:latin typeface="Arial Black" panose="020B0A04020102020204" pitchFamily="34" charset="0"/>
              </a:rPr>
              <a:t>Г  </a:t>
            </a:r>
            <a:r>
              <a:rPr lang="uk-UA" dirty="0" smtClean="0">
                <a:latin typeface="Arial Black" panose="020B0A04020102020204" pitchFamily="34" charset="0"/>
              </a:rPr>
              <a:t>проведення операції “Вісла”</a:t>
            </a:r>
            <a:endParaRPr lang="uk-UA" dirty="0">
              <a:latin typeface="Arial Black" panose="020B0A040201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82" y="16160"/>
            <a:ext cx="2502714" cy="245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381" y="2973738"/>
            <a:ext cx="11785260" cy="283154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 Black" panose="020B0A04020102020204" pitchFamily="34" charset="0"/>
              </a:rPr>
              <a:t>Установіть хронологічну послідовність подій, які відображено в цитованих  документах:</a:t>
            </a:r>
          </a:p>
          <a:p>
            <a:r>
              <a:rPr lang="uk-UA" sz="2000" b="1" dirty="0" smtClean="0">
                <a:latin typeface="Arial Black" panose="020B0A04020102020204" pitchFamily="34" charset="0"/>
              </a:rPr>
              <a:t>А</a:t>
            </a:r>
            <a:r>
              <a:rPr lang="uk-UA" sz="2000" b="1" dirty="0" smtClean="0"/>
              <a:t> «Необхідно підтримати ініціативну групу по переходу до православ’я, підтримати священиків, які переходять від уніатства до православної віри»;</a:t>
            </a:r>
          </a:p>
          <a:p>
            <a:r>
              <a:rPr lang="uk-UA" sz="2000" b="1" dirty="0" smtClean="0">
                <a:latin typeface="Arial Black" panose="020B0A04020102020204" pitchFamily="34" charset="0"/>
              </a:rPr>
              <a:t>Б</a:t>
            </a:r>
            <a:r>
              <a:rPr lang="uk-UA" sz="2000" b="1" dirty="0" smtClean="0"/>
              <a:t> «Засідання рекомендує, щоб Українська РСР та Білоруська РСР були запрошені стати членами-засновниками пропонованої Міжнародної Організації»;</a:t>
            </a:r>
          </a:p>
          <a:p>
            <a:r>
              <a:rPr lang="uk-UA" sz="2000" b="1" dirty="0" smtClean="0">
                <a:latin typeface="Arial Black" panose="020B0A04020102020204" pitchFamily="34" charset="0"/>
              </a:rPr>
              <a:t>В </a:t>
            </a:r>
            <a:r>
              <a:rPr lang="uk-UA" sz="2000" b="1" dirty="0" smtClean="0"/>
              <a:t>«Своїм головним завданням Група вважає ознайомлення світової громадськості з фактами порушень на терені України Загальної Декларації прав людини...»;</a:t>
            </a:r>
          </a:p>
          <a:p>
            <a:r>
              <a:rPr lang="uk-UA" sz="2000" b="1" dirty="0" smtClean="0">
                <a:latin typeface="Arial Black" panose="020B0A04020102020204" pitchFamily="34" charset="0"/>
              </a:rPr>
              <a:t>Г</a:t>
            </a:r>
            <a:r>
              <a:rPr lang="uk-UA" sz="2000" b="1" dirty="0" smtClean="0"/>
              <a:t> «...ліквідувати Українську Раду народного господарства. Визнати за необхідне ліквідувати Ради народного господарства економічних районів УРСР».</a:t>
            </a:r>
            <a:endParaRPr lang="uk-UA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90854" y="6078438"/>
            <a:ext cx="202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Arial Black" panose="020B0A04020102020204" pitchFamily="34" charset="0"/>
              </a:rPr>
              <a:t>Б,  А,  Г,  В</a:t>
            </a:r>
            <a:endParaRPr lang="uk-UA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0231" y="33810"/>
            <a:ext cx="106979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 </a:t>
            </a:r>
            <a:r>
              <a:rPr lang="ru-RU" sz="2400" b="1" dirty="0" err="1"/>
              <a:t>якому</a:t>
            </a:r>
            <a:r>
              <a:rPr lang="ru-RU" sz="2400" b="1" dirty="0"/>
              <a:t> </a:t>
            </a:r>
            <a:r>
              <a:rPr lang="ru-RU" sz="2400" b="1" dirty="0" err="1"/>
              <a:t>році</a:t>
            </a:r>
            <a:r>
              <a:rPr lang="ru-RU" sz="2400" b="1" dirty="0"/>
              <a:t> </a:t>
            </a:r>
            <a:r>
              <a:rPr lang="ru-RU" sz="2400" b="1" dirty="0" err="1"/>
              <a:t>Українська</a:t>
            </a:r>
            <a:r>
              <a:rPr lang="ru-RU" sz="2400" b="1" dirty="0"/>
              <a:t> РСР стала членом </a:t>
            </a:r>
            <a:r>
              <a:rPr lang="ru-RU" sz="2400" b="1" dirty="0" err="1"/>
              <a:t>Організації</a:t>
            </a:r>
            <a:r>
              <a:rPr lang="ru-RU" sz="2400" b="1" dirty="0"/>
              <a:t> </a:t>
            </a:r>
            <a:r>
              <a:rPr lang="ru-RU" sz="2400" b="1" dirty="0" err="1"/>
              <a:t>Об’єднаних</a:t>
            </a:r>
            <a:r>
              <a:rPr lang="ru-RU" sz="2400" b="1" dirty="0"/>
              <a:t> </a:t>
            </a:r>
            <a:r>
              <a:rPr lang="ru-RU" sz="2400" b="1" dirty="0" err="1"/>
              <a:t>Націй</a:t>
            </a:r>
            <a:r>
              <a:rPr lang="ru-RU" sz="2400" b="1" dirty="0" smtClean="0"/>
              <a:t>?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А  </a:t>
            </a:r>
            <a:r>
              <a:rPr lang="ru-RU" sz="2400" dirty="0" smtClean="0"/>
              <a:t>1957 </a:t>
            </a:r>
            <a:r>
              <a:rPr lang="ru-RU" sz="2400" dirty="0"/>
              <a:t>р.</a:t>
            </a:r>
          </a:p>
          <a:p>
            <a:pPr fontAlgn="t"/>
            <a:r>
              <a:rPr lang="ru-RU" sz="2400" b="1" dirty="0" smtClean="0"/>
              <a:t>Б  </a:t>
            </a:r>
            <a:r>
              <a:rPr lang="ru-RU" sz="2400" dirty="0" smtClean="0"/>
              <a:t>1945 </a:t>
            </a:r>
            <a:r>
              <a:rPr lang="ru-RU" sz="2400" dirty="0"/>
              <a:t>р.</a:t>
            </a:r>
          </a:p>
          <a:p>
            <a:pPr fontAlgn="t"/>
            <a:r>
              <a:rPr lang="ru-RU" sz="2400" b="1" dirty="0" smtClean="0"/>
              <a:t>В  </a:t>
            </a:r>
            <a:r>
              <a:rPr lang="ru-RU" sz="2400" dirty="0" smtClean="0"/>
              <a:t>1949 </a:t>
            </a:r>
            <a:r>
              <a:rPr lang="ru-RU" sz="2400" dirty="0"/>
              <a:t>р.</a:t>
            </a:r>
          </a:p>
          <a:p>
            <a:pPr fontAlgn="t"/>
            <a:r>
              <a:rPr lang="ru-RU" sz="2400" b="1" dirty="0" smtClean="0"/>
              <a:t>Г  </a:t>
            </a:r>
            <a:r>
              <a:rPr lang="ru-RU" sz="2400" dirty="0" smtClean="0"/>
              <a:t>1954 </a:t>
            </a:r>
            <a:r>
              <a:rPr lang="ru-RU" sz="2400" dirty="0"/>
              <a:t>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08791" y="1511137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2400" b="1" dirty="0"/>
              <a:t>Б  </a:t>
            </a:r>
            <a:r>
              <a:rPr lang="ru-RU" sz="2400" dirty="0"/>
              <a:t>1945 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231" y="2167409"/>
            <a:ext cx="106979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 якому </a:t>
            </a:r>
            <a:r>
              <a:rPr lang="ru-RU" sz="2400" b="1" dirty="0" err="1"/>
              <a:t>році</a:t>
            </a: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Українська</a:t>
            </a:r>
            <a:r>
              <a:rPr lang="ru-RU" sz="2400" b="1" dirty="0" smtClean="0"/>
              <a:t> </a:t>
            </a:r>
            <a:r>
              <a:rPr lang="ru-RU" sz="2400" b="1" dirty="0"/>
              <a:t>РСР стала членом </a:t>
            </a:r>
            <a:r>
              <a:rPr lang="ru-RU" sz="2400" b="1" dirty="0" smtClean="0"/>
              <a:t>ЮНЕСКО?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А  </a:t>
            </a:r>
            <a:r>
              <a:rPr lang="ru-RU" sz="2400" dirty="0" smtClean="0"/>
              <a:t>1957 </a:t>
            </a:r>
            <a:r>
              <a:rPr lang="ru-RU" sz="2400" dirty="0"/>
              <a:t>р.</a:t>
            </a:r>
          </a:p>
          <a:p>
            <a:pPr fontAlgn="t"/>
            <a:r>
              <a:rPr lang="ru-RU" sz="2400" b="1" dirty="0" smtClean="0"/>
              <a:t>Б  </a:t>
            </a:r>
            <a:r>
              <a:rPr lang="ru-RU" sz="2400" dirty="0" smtClean="0"/>
              <a:t>1945 </a:t>
            </a:r>
            <a:r>
              <a:rPr lang="ru-RU" sz="2400" dirty="0"/>
              <a:t>р.</a:t>
            </a:r>
          </a:p>
          <a:p>
            <a:pPr fontAlgn="t"/>
            <a:r>
              <a:rPr lang="ru-RU" sz="2400" b="1" dirty="0" smtClean="0"/>
              <a:t>В  </a:t>
            </a:r>
            <a:r>
              <a:rPr lang="ru-RU" sz="2400" dirty="0" smtClean="0"/>
              <a:t>1949 </a:t>
            </a:r>
            <a:r>
              <a:rPr lang="ru-RU" sz="2400" dirty="0"/>
              <a:t>р.</a:t>
            </a:r>
          </a:p>
          <a:p>
            <a:pPr fontAlgn="t"/>
            <a:r>
              <a:rPr lang="ru-RU" sz="2400" b="1" dirty="0" smtClean="0"/>
              <a:t>Г  </a:t>
            </a:r>
            <a:r>
              <a:rPr lang="ru-RU" sz="2400" dirty="0" smtClean="0"/>
              <a:t>1954 </a:t>
            </a:r>
            <a:r>
              <a:rPr lang="ru-RU" sz="2400" dirty="0"/>
              <a:t>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47263" y="3450129"/>
            <a:ext cx="1385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2400" b="1" dirty="0"/>
              <a:t>Г  </a:t>
            </a:r>
            <a:r>
              <a:rPr lang="ru-RU" sz="2400" dirty="0"/>
              <a:t>1954 р.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0231" y="4419625"/>
            <a:ext cx="106979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 якому </a:t>
            </a:r>
            <a:r>
              <a:rPr lang="ru-RU" sz="2400" b="1" dirty="0" err="1"/>
              <a:t>році</a:t>
            </a: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Українська</a:t>
            </a:r>
            <a:r>
              <a:rPr lang="ru-RU" sz="2400" b="1" dirty="0" smtClean="0"/>
              <a:t> </a:t>
            </a:r>
            <a:r>
              <a:rPr lang="ru-RU" sz="2400" b="1" dirty="0"/>
              <a:t>РСР стала членом  </a:t>
            </a:r>
            <a:r>
              <a:rPr lang="ru-RU" sz="2400" b="1" dirty="0" smtClean="0"/>
              <a:t>МАГАТЕ?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А  </a:t>
            </a:r>
            <a:r>
              <a:rPr lang="ru-RU" sz="2400" dirty="0" smtClean="0"/>
              <a:t>1957 </a:t>
            </a:r>
            <a:r>
              <a:rPr lang="ru-RU" sz="2400" dirty="0"/>
              <a:t>р.</a:t>
            </a:r>
          </a:p>
          <a:p>
            <a:pPr fontAlgn="t"/>
            <a:r>
              <a:rPr lang="ru-RU" sz="2400" b="1" dirty="0" smtClean="0"/>
              <a:t>Б  </a:t>
            </a:r>
            <a:r>
              <a:rPr lang="ru-RU" sz="2400" dirty="0" smtClean="0"/>
              <a:t>1945 </a:t>
            </a:r>
            <a:r>
              <a:rPr lang="ru-RU" sz="2400" dirty="0"/>
              <a:t>р.</a:t>
            </a:r>
          </a:p>
          <a:p>
            <a:pPr fontAlgn="t"/>
            <a:r>
              <a:rPr lang="ru-RU" sz="2400" b="1" dirty="0" smtClean="0"/>
              <a:t>В  </a:t>
            </a:r>
            <a:r>
              <a:rPr lang="ru-RU" sz="2400" dirty="0" smtClean="0"/>
              <a:t>1949 </a:t>
            </a:r>
            <a:r>
              <a:rPr lang="ru-RU" sz="2400" dirty="0"/>
              <a:t>р.</a:t>
            </a:r>
          </a:p>
          <a:p>
            <a:pPr fontAlgn="t"/>
            <a:r>
              <a:rPr lang="ru-RU" sz="2400" b="1" dirty="0" smtClean="0"/>
              <a:t>Г  </a:t>
            </a:r>
            <a:r>
              <a:rPr lang="ru-RU" sz="2400" dirty="0" smtClean="0"/>
              <a:t>1954 </a:t>
            </a:r>
            <a:r>
              <a:rPr lang="ru-RU" sz="2400" dirty="0"/>
              <a:t>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08791" y="5989285"/>
            <a:ext cx="1438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А  </a:t>
            </a:r>
            <a:r>
              <a:rPr lang="ru-RU" sz="2400" dirty="0"/>
              <a:t>1957 р.</a:t>
            </a:r>
          </a:p>
        </p:txBody>
      </p:sp>
    </p:spTree>
    <p:extLst>
      <p:ext uri="{BB962C8B-B14F-4D97-AF65-F5344CB8AC3E}">
        <p14:creationId xmlns:p14="http://schemas.microsoft.com/office/powerpoint/2010/main" val="396357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685" y="0"/>
            <a:ext cx="106979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 якому </a:t>
            </a:r>
            <a:r>
              <a:rPr lang="ru-RU" sz="2400" b="1" dirty="0" err="1"/>
              <a:t>році</a:t>
            </a: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Україна</a:t>
            </a:r>
            <a:r>
              <a:rPr lang="ru-RU" sz="2400" b="1" dirty="0" smtClean="0"/>
              <a:t> </a:t>
            </a:r>
            <a:r>
              <a:rPr lang="ru-RU" sz="2400" b="1" dirty="0"/>
              <a:t>стала членом  </a:t>
            </a:r>
            <a:r>
              <a:rPr lang="ru-RU" sz="2400" b="1" dirty="0" smtClean="0"/>
              <a:t>ОБСЄ?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А  </a:t>
            </a:r>
            <a:r>
              <a:rPr lang="ru-RU" sz="2400" dirty="0" smtClean="0"/>
              <a:t>1957 </a:t>
            </a:r>
            <a:r>
              <a:rPr lang="ru-RU" sz="2400" dirty="0"/>
              <a:t>р.</a:t>
            </a:r>
          </a:p>
          <a:p>
            <a:pPr fontAlgn="t"/>
            <a:r>
              <a:rPr lang="ru-RU" sz="2400" b="1" dirty="0" smtClean="0"/>
              <a:t>Б  </a:t>
            </a:r>
            <a:r>
              <a:rPr lang="ru-RU" sz="2400" dirty="0" smtClean="0"/>
              <a:t>1992 </a:t>
            </a:r>
            <a:r>
              <a:rPr lang="ru-RU" sz="2400" dirty="0"/>
              <a:t>р.</a:t>
            </a:r>
          </a:p>
          <a:p>
            <a:pPr fontAlgn="t"/>
            <a:r>
              <a:rPr lang="ru-RU" sz="2400" b="1" dirty="0" smtClean="0"/>
              <a:t>В  </a:t>
            </a:r>
            <a:r>
              <a:rPr lang="ru-RU" sz="2400" dirty="0" smtClean="0"/>
              <a:t>1995 </a:t>
            </a:r>
            <a:r>
              <a:rPr lang="ru-RU" sz="2400" dirty="0"/>
              <a:t>р.</a:t>
            </a:r>
          </a:p>
          <a:p>
            <a:pPr fontAlgn="t"/>
            <a:r>
              <a:rPr lang="ru-RU" sz="2400" b="1" dirty="0" smtClean="0"/>
              <a:t>Г  </a:t>
            </a:r>
            <a:r>
              <a:rPr lang="ru-RU" sz="2400" dirty="0" smtClean="0"/>
              <a:t>1997 </a:t>
            </a:r>
            <a:r>
              <a:rPr lang="ru-RU" sz="2400" dirty="0"/>
              <a:t>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75482" y="1569660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2400" b="1" dirty="0"/>
              <a:t>Б  </a:t>
            </a:r>
            <a:r>
              <a:rPr lang="ru-RU" sz="2400" dirty="0"/>
              <a:t>1992 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685" y="2881745"/>
            <a:ext cx="106979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 якому </a:t>
            </a:r>
            <a:r>
              <a:rPr lang="ru-RU" sz="2400" b="1" dirty="0" err="1"/>
              <a:t>році</a:t>
            </a: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Україна</a:t>
            </a:r>
            <a:r>
              <a:rPr lang="ru-RU" sz="2400" b="1" dirty="0" smtClean="0"/>
              <a:t> </a:t>
            </a:r>
            <a:r>
              <a:rPr lang="ru-RU" sz="2400" b="1" dirty="0"/>
              <a:t>стала членом  </a:t>
            </a:r>
            <a:r>
              <a:rPr lang="ru-RU" sz="2400" b="1" dirty="0" smtClean="0"/>
              <a:t>Ради </a:t>
            </a:r>
            <a:r>
              <a:rPr lang="ru-RU" sz="2400" b="1" dirty="0" err="1" smtClean="0"/>
              <a:t>Європи</a:t>
            </a:r>
            <a:r>
              <a:rPr lang="ru-RU" sz="2400" b="1" dirty="0" smtClean="0"/>
              <a:t>?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А  </a:t>
            </a:r>
            <a:r>
              <a:rPr lang="ru-RU" sz="2400" dirty="0" smtClean="0"/>
              <a:t>1957 </a:t>
            </a:r>
            <a:r>
              <a:rPr lang="ru-RU" sz="2400" dirty="0"/>
              <a:t>р.</a:t>
            </a:r>
          </a:p>
          <a:p>
            <a:pPr fontAlgn="t"/>
            <a:r>
              <a:rPr lang="ru-RU" sz="2400" b="1" dirty="0" smtClean="0"/>
              <a:t>Б  </a:t>
            </a:r>
            <a:r>
              <a:rPr lang="ru-RU" sz="2400" dirty="0" smtClean="0"/>
              <a:t>1992 </a:t>
            </a:r>
            <a:r>
              <a:rPr lang="ru-RU" sz="2400" dirty="0"/>
              <a:t>р.</a:t>
            </a:r>
          </a:p>
          <a:p>
            <a:pPr fontAlgn="t"/>
            <a:r>
              <a:rPr lang="ru-RU" sz="2400" b="1" dirty="0" smtClean="0"/>
              <a:t>В  </a:t>
            </a:r>
            <a:r>
              <a:rPr lang="ru-RU" sz="2400" dirty="0" smtClean="0"/>
              <a:t>1995 </a:t>
            </a:r>
            <a:r>
              <a:rPr lang="ru-RU" sz="2400" dirty="0"/>
              <a:t>р.</a:t>
            </a:r>
          </a:p>
          <a:p>
            <a:pPr fontAlgn="t"/>
            <a:r>
              <a:rPr lang="ru-RU" sz="2400" b="1" dirty="0" smtClean="0"/>
              <a:t>Г  </a:t>
            </a:r>
            <a:r>
              <a:rPr lang="ru-RU" sz="2400" dirty="0" smtClean="0"/>
              <a:t>1997 </a:t>
            </a:r>
            <a:r>
              <a:rPr lang="ru-RU" sz="2400" dirty="0"/>
              <a:t>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69446" y="4359072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2400" b="1" dirty="0"/>
              <a:t>В  </a:t>
            </a:r>
            <a:r>
              <a:rPr lang="ru-RU" sz="2400" dirty="0"/>
              <a:t>1995 р.</a:t>
            </a:r>
          </a:p>
        </p:txBody>
      </p:sp>
    </p:spTree>
    <p:extLst>
      <p:ext uri="{BB962C8B-B14F-4D97-AF65-F5344CB8AC3E}">
        <p14:creationId xmlns:p14="http://schemas.microsoft.com/office/powerpoint/2010/main" val="349292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769" y="138545"/>
            <a:ext cx="117337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 Black" panose="020B0A04020102020204" pitchFamily="34" charset="0"/>
              </a:rPr>
              <a:t>Установіть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відповідність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між</a:t>
            </a:r>
            <a:r>
              <a:rPr lang="ru-RU" b="1" dirty="0">
                <a:latin typeface="Arial Black" panose="020B0A04020102020204" pitchFamily="34" charset="0"/>
              </a:rPr>
              <a:t> датами та </a:t>
            </a:r>
            <a:r>
              <a:rPr lang="ru-RU" b="1" dirty="0" err="1">
                <a:latin typeface="Arial Black" panose="020B0A04020102020204" pitchFamily="34" charset="0"/>
              </a:rPr>
              <a:t>подіями</a:t>
            </a:r>
            <a:endParaRPr lang="ru-RU" b="1" dirty="0">
              <a:latin typeface="Arial Black" panose="020B0A04020102020204" pitchFamily="34" charset="0"/>
            </a:endParaRPr>
          </a:p>
          <a:p>
            <a:r>
              <a:rPr lang="ru-RU" b="1" dirty="0">
                <a:latin typeface="Arial Black" panose="020B0A04020102020204" pitchFamily="34" charset="0"/>
              </a:rPr>
              <a:t>А  </a:t>
            </a:r>
            <a:r>
              <a:rPr lang="ru-RU" dirty="0" err="1">
                <a:latin typeface="Arial Black" panose="020B0A04020102020204" pitchFamily="34" charset="0"/>
              </a:rPr>
              <a:t>Прийняття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Конституції</a:t>
            </a:r>
            <a:r>
              <a:rPr lang="ru-RU" dirty="0">
                <a:latin typeface="Arial Black" panose="020B0A04020102020204" pitchFamily="34" charset="0"/>
              </a:rPr>
              <a:t> України.</a:t>
            </a:r>
          </a:p>
          <a:p>
            <a:r>
              <a:rPr lang="ru-RU" b="1" dirty="0">
                <a:latin typeface="Arial Black" panose="020B0A04020102020204" pitchFamily="34" charset="0"/>
              </a:rPr>
              <a:t>Б  </a:t>
            </a:r>
            <a:r>
              <a:rPr lang="ru-RU" dirty="0" err="1">
                <a:latin typeface="Arial Black" panose="020B0A04020102020204" pitchFamily="34" charset="0"/>
              </a:rPr>
              <a:t>Схвалення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Декларації</a:t>
            </a:r>
            <a:r>
              <a:rPr lang="ru-RU" dirty="0">
                <a:latin typeface="Arial Black" panose="020B0A04020102020204" pitchFamily="34" charset="0"/>
              </a:rPr>
              <a:t> про </a:t>
            </a:r>
            <a:r>
              <a:rPr lang="ru-RU" dirty="0" err="1">
                <a:latin typeface="Arial Black" panose="020B0A04020102020204" pitchFamily="34" charset="0"/>
              </a:rPr>
              <a:t>державний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суверенітет</a:t>
            </a:r>
            <a:r>
              <a:rPr lang="ru-RU" dirty="0">
                <a:latin typeface="Arial Black" panose="020B0A04020102020204" pitchFamily="34" charset="0"/>
              </a:rPr>
              <a:t> України.</a:t>
            </a:r>
          </a:p>
          <a:p>
            <a:r>
              <a:rPr lang="ru-RU" b="1" dirty="0">
                <a:latin typeface="Arial Black" panose="020B0A04020102020204" pitchFamily="34" charset="0"/>
              </a:rPr>
              <a:t>В  </a:t>
            </a:r>
            <a:r>
              <a:rPr lang="ru-RU" dirty="0" err="1">
                <a:latin typeface="Arial Black" panose="020B0A04020102020204" pitchFamily="34" charset="0"/>
              </a:rPr>
              <a:t>Прийняття</a:t>
            </a:r>
            <a:r>
              <a:rPr lang="ru-RU" dirty="0">
                <a:latin typeface="Arial Black" panose="020B0A04020102020204" pitchFamily="34" charset="0"/>
              </a:rPr>
              <a:t> Закону України «Про Голодомор 1932–1933 </a:t>
            </a:r>
            <a:r>
              <a:rPr lang="ru-RU" dirty="0" err="1">
                <a:latin typeface="Arial Black" panose="020B0A04020102020204" pitchFamily="34" charset="0"/>
              </a:rPr>
              <a:t>років</a:t>
            </a:r>
            <a:r>
              <a:rPr lang="ru-RU" dirty="0">
                <a:latin typeface="Arial Black" panose="020B0A04020102020204" pitchFamily="34" charset="0"/>
              </a:rPr>
              <a:t> в </a:t>
            </a:r>
            <a:r>
              <a:rPr lang="ru-RU" dirty="0" err="1">
                <a:latin typeface="Arial Black" panose="020B0A04020102020204" pitchFamily="34" charset="0"/>
              </a:rPr>
              <a:t>Україні</a:t>
            </a:r>
            <a:r>
              <a:rPr lang="ru-RU" dirty="0">
                <a:latin typeface="Arial Black" panose="020B0A04020102020204" pitchFamily="34" charset="0"/>
              </a:rPr>
              <a:t>».</a:t>
            </a:r>
          </a:p>
          <a:p>
            <a:r>
              <a:rPr lang="ru-RU" b="1" dirty="0">
                <a:latin typeface="Arial Black" panose="020B0A04020102020204" pitchFamily="34" charset="0"/>
              </a:rPr>
              <a:t>Г  </a:t>
            </a:r>
            <a:r>
              <a:rPr lang="ru-RU" dirty="0" err="1">
                <a:latin typeface="Arial Black" panose="020B0A04020102020204" pitchFamily="34" charset="0"/>
              </a:rPr>
              <a:t>Прийняття</a:t>
            </a:r>
            <a:r>
              <a:rPr lang="ru-RU" dirty="0">
                <a:latin typeface="Arial Black" panose="020B0A04020102020204" pitchFamily="34" charset="0"/>
              </a:rPr>
              <a:t> Акта </a:t>
            </a:r>
            <a:r>
              <a:rPr lang="ru-RU" dirty="0" err="1">
                <a:latin typeface="Arial Black" panose="020B0A04020102020204" pitchFamily="34" charset="0"/>
              </a:rPr>
              <a:t>проголошення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державної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незалежності</a:t>
            </a:r>
            <a:r>
              <a:rPr lang="ru-RU" dirty="0">
                <a:latin typeface="Arial Black" panose="020B0A04020102020204" pitchFamily="34" charset="0"/>
              </a:rPr>
              <a:t> України.</a:t>
            </a:r>
          </a:p>
          <a:p>
            <a:r>
              <a:rPr lang="ru-RU" b="1" dirty="0">
                <a:latin typeface="Arial Black" panose="020B0A04020102020204" pitchFamily="34" charset="0"/>
              </a:rPr>
              <a:t>Д  </a:t>
            </a:r>
            <a:r>
              <a:rPr lang="ru-RU" dirty="0" err="1">
                <a:latin typeface="Arial Black" panose="020B0A04020102020204" pitchFamily="34" charset="0"/>
              </a:rPr>
              <a:t>Підписання</a:t>
            </a:r>
            <a:r>
              <a:rPr lang="ru-RU" dirty="0">
                <a:latin typeface="Arial Black" panose="020B0A04020102020204" pitchFamily="34" charset="0"/>
              </a:rPr>
              <a:t> Договору про дружбу, </a:t>
            </a:r>
            <a:r>
              <a:rPr lang="ru-RU" dirty="0" err="1">
                <a:latin typeface="Arial Black" panose="020B0A04020102020204" pitchFamily="34" charset="0"/>
              </a:rPr>
              <a:t>співробітництво</a:t>
            </a:r>
            <a:r>
              <a:rPr lang="ru-RU" dirty="0">
                <a:latin typeface="Arial Black" panose="020B0A04020102020204" pitchFamily="34" charset="0"/>
              </a:rPr>
              <a:t> і партнерство </a:t>
            </a:r>
            <a:r>
              <a:rPr lang="ru-RU" dirty="0" err="1">
                <a:latin typeface="Arial Black" panose="020B0A04020102020204" pitchFamily="34" charset="0"/>
              </a:rPr>
              <a:t>між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Україною</a:t>
            </a:r>
            <a:r>
              <a:rPr lang="ru-RU" dirty="0">
                <a:latin typeface="Arial Black" panose="020B0A04020102020204" pitchFamily="34" charset="0"/>
              </a:rPr>
              <a:t> та </a:t>
            </a:r>
            <a:r>
              <a:rPr lang="ru-RU" dirty="0" err="1">
                <a:latin typeface="Arial Black" panose="020B0A04020102020204" pitchFamily="34" charset="0"/>
              </a:rPr>
              <a:t>Російською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Федерацією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b="1" dirty="0">
                <a:latin typeface="Arial Black" panose="020B0A04020102020204" pitchFamily="34" charset="0"/>
              </a:rPr>
              <a:t>1  </a:t>
            </a:r>
            <a:r>
              <a:rPr lang="ru-RU" dirty="0">
                <a:latin typeface="Arial Black" panose="020B0A04020102020204" pitchFamily="34" charset="0"/>
              </a:rPr>
              <a:t>16 </a:t>
            </a:r>
            <a:r>
              <a:rPr lang="ru-RU" dirty="0" err="1">
                <a:latin typeface="Arial Black" panose="020B0A04020102020204" pitchFamily="34" charset="0"/>
              </a:rPr>
              <a:t>липня</a:t>
            </a:r>
            <a:r>
              <a:rPr lang="ru-RU" dirty="0">
                <a:latin typeface="Arial Black" panose="020B0A04020102020204" pitchFamily="34" charset="0"/>
              </a:rPr>
              <a:t> 1990 р.</a:t>
            </a:r>
          </a:p>
          <a:p>
            <a:r>
              <a:rPr lang="ru-RU" b="1" dirty="0">
                <a:latin typeface="Arial Black" panose="020B0A04020102020204" pitchFamily="34" charset="0"/>
              </a:rPr>
              <a:t>2  </a:t>
            </a:r>
            <a:r>
              <a:rPr lang="ru-RU" dirty="0">
                <a:latin typeface="Arial Black" panose="020B0A04020102020204" pitchFamily="34" charset="0"/>
              </a:rPr>
              <a:t>24 </a:t>
            </a:r>
            <a:r>
              <a:rPr lang="ru-RU" dirty="0" err="1">
                <a:latin typeface="Arial Black" panose="020B0A04020102020204" pitchFamily="34" charset="0"/>
              </a:rPr>
              <a:t>серпня</a:t>
            </a:r>
            <a:r>
              <a:rPr lang="ru-RU" dirty="0">
                <a:latin typeface="Arial Black" panose="020B0A04020102020204" pitchFamily="34" charset="0"/>
              </a:rPr>
              <a:t> 1991 р.</a:t>
            </a:r>
          </a:p>
          <a:p>
            <a:r>
              <a:rPr lang="ru-RU" b="1" dirty="0">
                <a:latin typeface="Arial Black" panose="020B0A04020102020204" pitchFamily="34" charset="0"/>
              </a:rPr>
              <a:t>3  </a:t>
            </a:r>
            <a:r>
              <a:rPr lang="ru-RU" dirty="0">
                <a:latin typeface="Arial Black" panose="020B0A04020102020204" pitchFamily="34" charset="0"/>
              </a:rPr>
              <a:t>28 </a:t>
            </a:r>
            <a:r>
              <a:rPr lang="ru-RU" dirty="0" err="1">
                <a:latin typeface="Arial Black" panose="020B0A04020102020204" pitchFamily="34" charset="0"/>
              </a:rPr>
              <a:t>червня</a:t>
            </a:r>
            <a:r>
              <a:rPr lang="ru-RU" dirty="0">
                <a:latin typeface="Arial Black" panose="020B0A04020102020204" pitchFamily="34" charset="0"/>
              </a:rPr>
              <a:t> 1996 р.</a:t>
            </a:r>
          </a:p>
          <a:p>
            <a:r>
              <a:rPr lang="ru-RU" b="1" dirty="0">
                <a:latin typeface="Arial Black" panose="020B0A04020102020204" pitchFamily="34" charset="0"/>
              </a:rPr>
              <a:t>4  </a:t>
            </a:r>
            <a:r>
              <a:rPr lang="ru-RU" dirty="0">
                <a:latin typeface="Arial Black" panose="020B0A04020102020204" pitchFamily="34" charset="0"/>
              </a:rPr>
              <a:t>28 листопада 2006 р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9" y="3068961"/>
            <a:ext cx="3099023" cy="268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34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0106" y="1364688"/>
            <a:ext cx="10192214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514350" indent="-514350">
              <a:buAutoNum type="arabicParenR"/>
            </a:pP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Міжнародна політика. </a:t>
            </a:r>
          </a:p>
          <a:p>
            <a:pPr marL="514350" indent="-514350">
              <a:buAutoNum type="arabicParenR"/>
            </a:pP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Зовнішня політика </a:t>
            </a:r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У</a:t>
            </a: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країни.</a:t>
            </a:r>
          </a:p>
          <a:p>
            <a:pPr marL="514350" indent="-514350">
              <a:buFontTx/>
              <a:buAutoNum type="arabicParenR"/>
            </a:pPr>
            <a:r>
              <a:rPr lang="uk-UA" altLang="uk-UA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Членство </a:t>
            </a:r>
            <a:r>
              <a:rPr lang="uk-UA" altLang="uk-UA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У</a:t>
            </a:r>
            <a:r>
              <a:rPr lang="uk-UA" altLang="uk-UA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країни в міжнародних організаціях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514350" indent="-514350">
              <a:buFontTx/>
              <a:buAutoNum type="arabicParenR"/>
            </a:pP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Набуття </a:t>
            </a:r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У</a:t>
            </a: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країною без’ядерного статусу.</a:t>
            </a:r>
            <a:endParaRPr lang="en-US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514350" indent="-514350">
              <a:buFontTx/>
              <a:buAutoNum type="arabicParenR"/>
            </a:pP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Співробітництво </a:t>
            </a:r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У</a:t>
            </a: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країни з ООН.</a:t>
            </a:r>
          </a:p>
          <a:p>
            <a:pPr marL="514350" indent="-514350">
              <a:buFontTx/>
              <a:buAutoNum type="arabicParenR"/>
            </a:pPr>
            <a:r>
              <a:rPr lang="ru-RU" sz="28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Європейська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інтеграція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У</a:t>
            </a:r>
            <a:r>
              <a:rPr lang="ru-RU" sz="28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країни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514350" indent="-514350">
              <a:buFontTx/>
              <a:buAutoNum type="arabicParenR"/>
            </a:pP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Україна і НАТО.</a:t>
            </a:r>
            <a:endParaRPr lang="en-US" sz="2800" dirty="0" smtClean="0"/>
          </a:p>
          <a:p>
            <a:pPr marL="514350" indent="-514350">
              <a:buFontTx/>
              <a:buAutoNum type="arabicParenR"/>
            </a:pP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Україна і </a:t>
            </a:r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Р</a:t>
            </a: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осія: від торговельних війн до </a:t>
            </a:r>
          </a:p>
          <a:p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в</a:t>
            </a: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ійськової  агресії та гібридної війни.</a:t>
            </a:r>
            <a:endParaRPr lang="en-US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514350" indent="-514350">
              <a:buAutoNum type="arabicParenR"/>
            </a:pPr>
            <a:endParaRPr lang="en-US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21291" y="543695"/>
            <a:ext cx="135165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ПЛАН</a:t>
            </a:r>
            <a:endParaRPr lang="en-US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56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511" y="82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У </a:t>
            </a:r>
            <a:r>
              <a:rPr lang="ru-RU" b="1" dirty="0" err="1">
                <a:latin typeface="Arial Black" panose="020B0A04020102020204" pitchFamily="34" charset="0"/>
              </a:rPr>
              <a:t>завданні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розташуйте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події</a:t>
            </a:r>
            <a:r>
              <a:rPr lang="ru-RU" b="1" dirty="0">
                <a:latin typeface="Arial Black" panose="020B0A04020102020204" pitchFamily="34" charset="0"/>
              </a:rPr>
              <a:t> в </a:t>
            </a:r>
            <a:r>
              <a:rPr lang="ru-RU" b="1" dirty="0" err="1">
                <a:latin typeface="Arial Black" panose="020B0A04020102020204" pitchFamily="34" charset="0"/>
              </a:rPr>
              <a:t>хронологічній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послідовності</a:t>
            </a:r>
            <a:r>
              <a:rPr lang="ru-RU" b="1" dirty="0">
                <a:latin typeface="Arial Black" panose="020B0A04020102020204" pitchFamily="34" charset="0"/>
              </a:rPr>
              <a:t>.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 err="1">
                <a:latin typeface="Arial Black" panose="020B0A04020102020204" pitchFamily="34" charset="0"/>
              </a:rPr>
              <a:t>Установіть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послідовність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подій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зафіксованих</a:t>
            </a:r>
            <a:r>
              <a:rPr lang="ru-RU" dirty="0">
                <a:latin typeface="Arial Black" panose="020B0A04020102020204" pitchFamily="34" charset="0"/>
              </a:rPr>
              <a:t> на фото.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20818"/>
            <a:ext cx="3203848" cy="195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84" y="720818"/>
            <a:ext cx="3125888" cy="195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25232"/>
            <a:ext cx="3239317" cy="237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85" y="3199858"/>
            <a:ext cx="3144805" cy="23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2550" y="269245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Arial Black" panose="020B0A04020102020204" pitchFamily="34" charset="0"/>
              </a:rPr>
              <a:t> А 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5083" y="263960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Arial Black" panose="020B0A04020102020204" pitchFamily="34" charset="0"/>
              </a:rPr>
              <a:t> Б 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3633" y="559643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Arial Black" panose="020B0A04020102020204" pitchFamily="34" charset="0"/>
              </a:rPr>
              <a:t> В 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8224" y="561852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Arial Black" panose="020B0A04020102020204" pitchFamily="34" charset="0"/>
              </a:rPr>
              <a:t> Г 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3783" y="5965764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Arial Black" panose="020B0A04020102020204" pitchFamily="34" charset="0"/>
              </a:rPr>
              <a:t>1А    2 В    3 Б   4 Г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6547" y="110499"/>
            <a:ext cx="795442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5) СПІВРОБІТНИЦТВО УКРАЇНИ З ООН</a:t>
            </a:r>
            <a:endParaRPr lang="en-US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516" y="731314"/>
            <a:ext cx="11623965" cy="12003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в 1997 р. </a:t>
            </a:r>
            <a:r>
              <a:rPr lang="uk-UA" dirty="0">
                <a:latin typeface="Arial Black" panose="020B0A04020102020204" pitchFamily="34" charset="0"/>
              </a:rPr>
              <a:t>–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міністр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закордонних</a:t>
            </a:r>
            <a:r>
              <a:rPr lang="ru-RU" dirty="0">
                <a:latin typeface="Arial Black" panose="020B0A04020102020204" pitchFamily="34" charset="0"/>
              </a:rPr>
              <a:t> справ Г. Удовенко </a:t>
            </a:r>
            <a:r>
              <a:rPr lang="ru-RU" dirty="0" err="1" smtClean="0">
                <a:latin typeface="Arial Black" panose="020B0A04020102020204" pitchFamily="34" charset="0"/>
              </a:rPr>
              <a:t>був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обраний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Головою </a:t>
            </a:r>
            <a:r>
              <a:rPr lang="ru-RU" dirty="0" err="1">
                <a:latin typeface="Arial Black" panose="020B0A04020102020204" pitchFamily="34" charset="0"/>
              </a:rPr>
              <a:t>Генеральної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Асамблеї</a:t>
            </a:r>
            <a:r>
              <a:rPr lang="ru-RU" dirty="0">
                <a:latin typeface="Arial Black" panose="020B0A04020102020204" pitchFamily="34" charset="0"/>
              </a:rPr>
              <a:t> ООН. </a:t>
            </a:r>
            <a:r>
              <a:rPr lang="ru-RU" dirty="0" err="1">
                <a:latin typeface="Arial Black" panose="020B0A04020102020204" pitchFamily="34" charset="0"/>
              </a:rPr>
              <a:t>Україна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виступила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ініціатором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проведення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Саміту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тисячоліття</a:t>
            </a:r>
            <a:r>
              <a:rPr lang="ru-RU" dirty="0">
                <a:latin typeface="Arial Black" panose="020B0A04020102020204" pitchFamily="34" charset="0"/>
              </a:rPr>
              <a:t>. в 1997 р. </a:t>
            </a:r>
            <a:r>
              <a:rPr lang="ru-RU" dirty="0" err="1">
                <a:latin typeface="Arial Black" panose="020B0A04020102020204" pitchFamily="34" charset="0"/>
              </a:rPr>
              <a:t>був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обраний</a:t>
            </a:r>
            <a:r>
              <a:rPr lang="ru-RU" dirty="0">
                <a:latin typeface="Arial Black" panose="020B0A04020102020204" pitchFamily="34" charset="0"/>
              </a:rPr>
              <a:t> Головою </a:t>
            </a:r>
            <a:r>
              <a:rPr lang="ru-RU" dirty="0" err="1">
                <a:latin typeface="Arial Black" panose="020B0A04020102020204" pitchFamily="34" charset="0"/>
              </a:rPr>
              <a:t>Генеральної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Асамблеї</a:t>
            </a:r>
            <a:r>
              <a:rPr lang="ru-RU" dirty="0">
                <a:latin typeface="Arial Black" panose="020B0A04020102020204" pitchFamily="34" charset="0"/>
              </a:rPr>
              <a:t> ООН. </a:t>
            </a:r>
            <a:r>
              <a:rPr lang="ru-RU" dirty="0" err="1">
                <a:latin typeface="Arial Black" panose="020B0A04020102020204" pitchFamily="34" charset="0"/>
              </a:rPr>
              <a:t>Україна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виступила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ініціатором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проведення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Саміту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тисячоліття</a:t>
            </a:r>
            <a:r>
              <a:rPr lang="ru-RU" dirty="0">
                <a:latin typeface="Arial Black" panose="020B0A04020102020204" pitchFamily="34" charset="0"/>
              </a:rPr>
              <a:t>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3517" y="2102914"/>
            <a:ext cx="11623964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</a:rPr>
              <a:t>Із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1 </a:t>
            </a:r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</a:rPr>
              <a:t>січня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2000 р. </a:t>
            </a:r>
            <a:r>
              <a:rPr lang="uk-UA" dirty="0">
                <a:latin typeface="Arial Black" panose="020B0A04020102020204" pitchFamily="34" charset="0"/>
              </a:rPr>
              <a:t>–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Україна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вперше</a:t>
            </a:r>
            <a:r>
              <a:rPr lang="ru-RU" dirty="0">
                <a:latin typeface="Arial Black" panose="020B0A04020102020204" pitchFamily="34" charset="0"/>
              </a:rPr>
              <a:t> як </a:t>
            </a:r>
            <a:r>
              <a:rPr lang="ru-RU" dirty="0" err="1">
                <a:latin typeface="Arial Black" panose="020B0A04020102020204" pitchFamily="34" charset="0"/>
              </a:rPr>
              <a:t>незалежна</a:t>
            </a:r>
            <a:r>
              <a:rPr lang="ru-RU" dirty="0">
                <a:latin typeface="Arial Black" panose="020B0A04020102020204" pitchFamily="34" charset="0"/>
              </a:rPr>
              <a:t> держава почала </a:t>
            </a:r>
            <a:r>
              <a:rPr lang="ru-RU" dirty="0" err="1">
                <a:latin typeface="Arial Black" panose="020B0A04020102020204" pitchFamily="34" charset="0"/>
              </a:rPr>
              <a:t>виконувати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функцію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непостійного</a:t>
            </a:r>
            <a:r>
              <a:rPr lang="ru-RU" dirty="0">
                <a:latin typeface="Arial Black" panose="020B0A04020102020204" pitchFamily="34" charset="0"/>
              </a:rPr>
              <a:t> члена Ради </a:t>
            </a:r>
            <a:r>
              <a:rPr lang="ru-RU" dirty="0" err="1">
                <a:latin typeface="Arial Black" panose="020B0A04020102020204" pitchFamily="34" charset="0"/>
              </a:rPr>
              <a:t>Безпеки</a:t>
            </a:r>
            <a:r>
              <a:rPr lang="ru-RU" dirty="0">
                <a:latin typeface="Arial Black" panose="020B0A04020102020204" pitchFamily="34" charset="0"/>
              </a:rPr>
              <a:t> ООН.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515" y="2920516"/>
            <a:ext cx="11623966" cy="14773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1992 р. </a:t>
            </a:r>
            <a:r>
              <a:rPr lang="uk-UA" dirty="0" smtClean="0">
                <a:latin typeface="Arial Black" panose="020B0A04020102020204" pitchFamily="34" charset="0"/>
              </a:rPr>
              <a:t>-  участь ЗСУ у миротворчих операціях ООН. Українські </a:t>
            </a:r>
            <a:r>
              <a:rPr lang="uk-UA" dirty="0">
                <a:latin typeface="Arial Black" panose="020B0A04020102020204" pitchFamily="34" charset="0"/>
              </a:rPr>
              <a:t>військові підрозділи брали і беруть активну участь у понад 25 миротворчих операціях ООН (Хорватія, Боснія і Герцеговина, Ліван, Косово (колишня Югославія), </a:t>
            </a:r>
            <a:r>
              <a:rPr lang="uk-UA" dirty="0" smtClean="0">
                <a:latin typeface="Arial Black" panose="020B0A04020102020204" pitchFamily="34" charset="0"/>
              </a:rPr>
              <a:t>Сьєрра-Леоне</a:t>
            </a:r>
            <a:r>
              <a:rPr lang="uk-UA" dirty="0">
                <a:latin typeface="Arial Black" panose="020B0A04020102020204" pitchFamily="34" charset="0"/>
              </a:rPr>
              <a:t>, Демократична Республіка Конго, Малі тощо). Також представники </a:t>
            </a:r>
            <a:r>
              <a:rPr lang="uk-UA" dirty="0" smtClean="0">
                <a:latin typeface="Arial Black" panose="020B0A04020102020204" pitchFamily="34" charset="0"/>
              </a:rPr>
              <a:t>України </a:t>
            </a:r>
            <a:r>
              <a:rPr lang="uk-UA" dirty="0">
                <a:latin typeface="Arial Black" panose="020B0A04020102020204" pitchFamily="34" charset="0"/>
              </a:rPr>
              <a:t>перебувають у складі місій ООН в інших </a:t>
            </a:r>
            <a:r>
              <a:rPr lang="uk-UA" dirty="0" err="1">
                <a:latin typeface="Arial Black" panose="020B0A04020102020204" pitchFamily="34" charset="0"/>
              </a:rPr>
              <a:t>конфліктонебезпечних</a:t>
            </a:r>
            <a:r>
              <a:rPr lang="uk-UA" dirty="0">
                <a:latin typeface="Arial Black" panose="020B0A04020102020204" pitchFamily="34" charset="0"/>
              </a:rPr>
              <a:t> зонах </a:t>
            </a:r>
            <a:r>
              <a:rPr lang="uk-UA" dirty="0" smtClean="0">
                <a:latin typeface="Arial Black" panose="020B0A04020102020204" pitchFamily="34" charset="0"/>
              </a:rPr>
              <a:t>планети. Загинуло 54 миротворця.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upload.wikimedia.org/wikipedia/commons/thumb/d/d7/Ukrainian_aviation_unit._DR_Congo._MONUSCO_Ukrainian_aviation_unit._DR_Congo._MONUSCO_%2838059446611%29.jpg/220px-Ukrainian_aviation_unit._DR_Congo._MONUSCO_Ukrainian_aviation_unit._DR_Congo._MONUSCO_%283805944661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639" y="4467040"/>
            <a:ext cx="2743340" cy="183305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401922" y="6369286"/>
            <a:ext cx="2644057" cy="30777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1400" b="1" dirty="0" smtClean="0">
                <a:latin typeface="Arial" panose="020B0604020202020204" pitchFamily="34" charset="0"/>
              </a:rPr>
              <a:t>Контингент ЗСУ  </a:t>
            </a:r>
            <a:r>
              <a:rPr lang="uk-UA" sz="1400" b="1" dirty="0">
                <a:latin typeface="Arial" panose="020B0604020202020204" pitchFamily="34" charset="0"/>
              </a:rPr>
              <a:t>у ДР Конго</a:t>
            </a:r>
            <a:endParaRPr lang="en-US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817" y="4497126"/>
            <a:ext cx="9174821" cy="2308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Arial Black" panose="020B0A04020102020204" pitchFamily="34" charset="0"/>
              </a:rPr>
              <a:t>Місії НАТО за участі України</a:t>
            </a:r>
            <a:r>
              <a:rPr lang="uk-UA" dirty="0">
                <a:solidFill>
                  <a:srgbClr val="202122"/>
                </a:solidFill>
                <a:latin typeface="Arial Black" panose="020B0A04020102020204" pitchFamily="34" charset="0"/>
              </a:rPr>
              <a:t> — </a:t>
            </a:r>
            <a:r>
              <a:rPr lang="uk-UA" dirty="0">
                <a:latin typeface="Arial Black" panose="020B0A04020102020204" pitchFamily="34" charset="0"/>
              </a:rPr>
              <a:t>операції та місії з врегулювання криз, що були проведені або проводяться за рішеннями Ради </a:t>
            </a:r>
            <a:r>
              <a:rPr lang="uk-UA" dirty="0" err="1" smtClean="0">
                <a:latin typeface="Arial Black" panose="020B0A04020102020204" pitchFamily="34" charset="0"/>
              </a:rPr>
              <a:t>Безпе-ки</a:t>
            </a:r>
            <a:r>
              <a:rPr lang="uk-UA" dirty="0" smtClean="0">
                <a:latin typeface="Arial Black" panose="020B0A04020102020204" pitchFamily="34" charset="0"/>
              </a:rPr>
              <a:t> </a:t>
            </a:r>
            <a:r>
              <a:rPr lang="uk-UA" dirty="0">
                <a:latin typeface="Arial Black" panose="020B0A04020102020204" pitchFamily="34" charset="0"/>
              </a:rPr>
              <a:t>ООН під управлінням НАТО і в яких брали або беруть </a:t>
            </a:r>
            <a:r>
              <a:rPr lang="uk-UA" dirty="0" err="1" smtClean="0">
                <a:latin typeface="Arial Black" panose="020B0A04020102020204" pitchFamily="34" charset="0"/>
              </a:rPr>
              <a:t>безпосеред</a:t>
            </a:r>
            <a:r>
              <a:rPr lang="uk-UA" dirty="0" smtClean="0">
                <a:latin typeface="Arial Black" panose="020B0A04020102020204" pitchFamily="34" charset="0"/>
              </a:rPr>
              <a:t>-ню </a:t>
            </a:r>
            <a:r>
              <a:rPr lang="uk-UA" dirty="0">
                <a:latin typeface="Arial Black" panose="020B0A04020102020204" pitchFamily="34" charset="0"/>
              </a:rPr>
              <a:t>участь Збройні Сили України. Станом на </a:t>
            </a:r>
            <a:r>
              <a:rPr lang="uk-UA" dirty="0" smtClean="0">
                <a:latin typeface="Arial Black" panose="020B0A04020102020204" pitchFamily="34" charset="0"/>
              </a:rPr>
              <a:t>2014 рік</a:t>
            </a:r>
            <a:r>
              <a:rPr lang="uk-UA" dirty="0">
                <a:latin typeface="Arial Black" panose="020B0A04020102020204" pitchFamily="34" charset="0"/>
              </a:rPr>
              <a:t> </a:t>
            </a:r>
            <a:r>
              <a:rPr lang="uk-UA" dirty="0" smtClean="0">
                <a:latin typeface="Arial Black" panose="020B0A04020102020204" pitchFamily="34" charset="0"/>
              </a:rPr>
              <a:t>Україна зали-</a:t>
            </a:r>
            <a:r>
              <a:rPr lang="uk-UA" dirty="0">
                <a:latin typeface="Arial Black" panose="020B0A04020102020204" pitchFamily="34" charset="0"/>
              </a:rPr>
              <a:t> </a:t>
            </a:r>
            <a:endParaRPr lang="uk-UA" dirty="0" smtClean="0">
              <a:latin typeface="Arial Black" panose="020B0A04020102020204" pitchFamily="34" charset="0"/>
            </a:endParaRPr>
          </a:p>
          <a:p>
            <a:r>
              <a:rPr lang="uk-UA" dirty="0" err="1" smtClean="0">
                <a:latin typeface="Arial Black" panose="020B0A04020102020204" pitchFamily="34" charset="0"/>
              </a:rPr>
              <a:t>шається</a:t>
            </a:r>
            <a:r>
              <a:rPr lang="uk-UA" dirty="0" smtClean="0">
                <a:latin typeface="Arial Black" panose="020B0A04020102020204" pitchFamily="34" charset="0"/>
              </a:rPr>
              <a:t> </a:t>
            </a:r>
            <a:r>
              <a:rPr lang="uk-UA" dirty="0">
                <a:latin typeface="Arial Black" panose="020B0A04020102020204" pitchFamily="34" charset="0"/>
              </a:rPr>
              <a:t>єдиною країною-партнером, яка бере участь у </a:t>
            </a:r>
            <a:r>
              <a:rPr lang="uk-UA" dirty="0" smtClean="0">
                <a:latin typeface="Arial Black" panose="020B0A04020102020204" pitchFamily="34" charset="0"/>
              </a:rPr>
              <a:t>чотирьох </a:t>
            </a:r>
            <a:r>
              <a:rPr lang="uk-UA" dirty="0">
                <a:latin typeface="Arial Black" panose="020B0A04020102020204" pitchFamily="34" charset="0"/>
              </a:rPr>
              <a:t>з п'яти операцій під проводом НАТО. Участь у заходах з </a:t>
            </a:r>
            <a:r>
              <a:rPr lang="uk-UA" dirty="0" smtClean="0">
                <a:latin typeface="Arial Black" panose="020B0A04020102020204" pitchFamily="34" charset="0"/>
              </a:rPr>
              <a:t>підтримання </a:t>
            </a:r>
            <a:r>
              <a:rPr lang="uk-UA" dirty="0">
                <a:latin typeface="Arial Black" panose="020B0A04020102020204" pitchFamily="34" charset="0"/>
              </a:rPr>
              <a:t>міжнародного миру і безпеки залишається одним з пріоритетних напрямів зовнішньої політики </a:t>
            </a:r>
            <a:r>
              <a:rPr lang="uk-UA" dirty="0" smtClean="0">
                <a:latin typeface="Arial Black" panose="020B0A04020102020204" pitchFamily="34" charset="0"/>
              </a:rPr>
              <a:t>України. 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4256" y="707889"/>
            <a:ext cx="11632944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ЄВРОПЕЙСЬКА ІНТЕГРАЦІЯ</a:t>
            </a:r>
            <a:r>
              <a:rPr lang="ru-RU" sz="1600" dirty="0">
                <a:latin typeface="Arial Black" panose="020B0A04020102020204" pitchFamily="34" charset="0"/>
              </a:rPr>
              <a:t> — це процес </a:t>
            </a:r>
            <a:r>
              <a:rPr lang="ru-RU" sz="1600" dirty="0" err="1">
                <a:latin typeface="Arial Black" panose="020B0A04020102020204" pitchFamily="34" charset="0"/>
              </a:rPr>
              <a:t>політичної</a:t>
            </a:r>
            <a:r>
              <a:rPr lang="ru-RU" sz="1600" dirty="0">
                <a:latin typeface="Arial Black" panose="020B0A04020102020204" pitchFamily="34" charset="0"/>
              </a:rPr>
              <a:t>, </a:t>
            </a:r>
            <a:r>
              <a:rPr lang="ru-RU" sz="1600" dirty="0" err="1">
                <a:latin typeface="Arial Black" panose="020B0A04020102020204" pitchFamily="34" charset="0"/>
              </a:rPr>
              <a:t>юридичної</a:t>
            </a:r>
            <a:r>
              <a:rPr lang="ru-RU" sz="1600" dirty="0">
                <a:latin typeface="Arial Black" panose="020B0A04020102020204" pitchFamily="34" charset="0"/>
              </a:rPr>
              <a:t>, </a:t>
            </a:r>
            <a:r>
              <a:rPr lang="ru-RU" sz="1600" dirty="0" err="1">
                <a:latin typeface="Arial Black" panose="020B0A04020102020204" pitchFamily="34" charset="0"/>
              </a:rPr>
              <a:t>економічної</a:t>
            </a:r>
            <a:r>
              <a:rPr lang="ru-RU" sz="1600" dirty="0">
                <a:latin typeface="Arial Black" panose="020B0A04020102020204" pitchFamily="34" charset="0"/>
              </a:rPr>
              <a:t> (а в </a:t>
            </a:r>
            <a:r>
              <a:rPr lang="ru-RU" sz="1600" dirty="0" err="1">
                <a:latin typeface="Arial Black" panose="020B0A04020102020204" pitchFamily="34" charset="0"/>
              </a:rPr>
              <a:t>деяких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випадках</a:t>
            </a:r>
            <a:r>
              <a:rPr lang="ru-RU" sz="1600" dirty="0">
                <a:latin typeface="Arial Black" panose="020B0A04020102020204" pitchFamily="34" charset="0"/>
              </a:rPr>
              <a:t> — </a:t>
            </a:r>
            <a:r>
              <a:rPr lang="ru-RU" sz="1600" dirty="0" err="1">
                <a:latin typeface="Arial Black" panose="020B0A04020102020204" pitchFamily="34" charset="0"/>
              </a:rPr>
              <a:t>соціальної</a:t>
            </a:r>
            <a:r>
              <a:rPr lang="ru-RU" sz="1600" dirty="0">
                <a:latin typeface="Arial Black" panose="020B0A04020102020204" pitchFamily="34" charset="0"/>
              </a:rPr>
              <a:t> та </a:t>
            </a:r>
            <a:r>
              <a:rPr lang="ru-RU" sz="1600" dirty="0" err="1">
                <a:latin typeface="Arial Black" panose="020B0A04020102020204" pitchFamily="34" charset="0"/>
              </a:rPr>
              <a:t>культурної</a:t>
            </a:r>
            <a:r>
              <a:rPr lang="ru-RU" sz="1600" dirty="0">
                <a:latin typeface="Arial Black" panose="020B0A04020102020204" pitchFamily="34" charset="0"/>
              </a:rPr>
              <a:t>) </a:t>
            </a:r>
            <a:r>
              <a:rPr lang="ru-RU" sz="1600" dirty="0" err="1">
                <a:latin typeface="Arial Black" panose="020B0A04020102020204" pitchFamily="34" charset="0"/>
              </a:rPr>
              <a:t>інтеграції</a:t>
            </a:r>
            <a:r>
              <a:rPr lang="ru-RU" sz="1600" dirty="0">
                <a:latin typeface="Arial Black" panose="020B0A04020102020204" pitchFamily="34" charset="0"/>
              </a:rPr>
              <a:t> </a:t>
            </a:r>
            <a:r>
              <a:rPr lang="ru-RU" sz="1600" dirty="0" err="1">
                <a:latin typeface="Arial Black" panose="020B0A04020102020204" pitchFamily="34" charset="0"/>
              </a:rPr>
              <a:t>європейських</a:t>
            </a:r>
            <a:r>
              <a:rPr lang="ru-RU" sz="1600" dirty="0">
                <a:latin typeface="Arial Black" panose="020B0A04020102020204" pitchFamily="34" charset="0"/>
              </a:rPr>
              <a:t> держав, у тому </a:t>
            </a:r>
            <a:r>
              <a:rPr lang="ru-RU" sz="1600" dirty="0" err="1">
                <a:latin typeface="Arial Black" panose="020B0A04020102020204" pitchFamily="34" charset="0"/>
              </a:rPr>
              <a:t>числі</a:t>
            </a:r>
            <a:r>
              <a:rPr lang="ru-RU" sz="1600" dirty="0">
                <a:latin typeface="Arial Black" panose="020B0A04020102020204" pitchFamily="34" charset="0"/>
              </a:rPr>
              <a:t> й </a:t>
            </a:r>
            <a:r>
              <a:rPr lang="ru-RU" sz="1600" dirty="0" err="1">
                <a:latin typeface="Arial Black" panose="020B0A04020102020204" pitchFamily="34" charset="0"/>
              </a:rPr>
              <a:t>частково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 smtClean="0">
                <a:latin typeface="Arial Black" panose="020B0A04020102020204" pitchFamily="34" charset="0"/>
              </a:rPr>
              <a:t>розташова</a:t>
            </a:r>
            <a:r>
              <a:rPr lang="ru-RU" sz="1600" dirty="0" smtClean="0">
                <a:latin typeface="Arial Black" panose="020B0A04020102020204" pitchFamily="34" charset="0"/>
              </a:rPr>
              <a:t>-них </a:t>
            </a:r>
            <a:r>
              <a:rPr lang="ru-RU" sz="1600" dirty="0">
                <a:latin typeface="Arial Black" panose="020B0A04020102020204" pitchFamily="34" charset="0"/>
              </a:rPr>
              <a:t>в </a:t>
            </a:r>
            <a:r>
              <a:rPr lang="ru-RU" sz="1600" dirty="0" err="1">
                <a:latin typeface="Arial Black" panose="020B0A04020102020204" pitchFamily="34" charset="0"/>
              </a:rPr>
              <a:t>Європі</a:t>
            </a:r>
            <a:r>
              <a:rPr lang="ru-RU" sz="1600" dirty="0">
                <a:latin typeface="Arial Black" panose="020B0A04020102020204" pitchFamily="34" charset="0"/>
              </a:rPr>
              <a:t>. На </a:t>
            </a:r>
            <a:r>
              <a:rPr lang="ru-RU" sz="1600" dirty="0" err="1">
                <a:latin typeface="Arial Black" panose="020B0A04020102020204" pitchFamily="34" charset="0"/>
              </a:rPr>
              <a:t>даний</a:t>
            </a:r>
            <a:r>
              <a:rPr lang="ru-RU" sz="1600" dirty="0">
                <a:latin typeface="Arial Black" panose="020B0A04020102020204" pitchFamily="34" charset="0"/>
              </a:rPr>
              <a:t> момент </a:t>
            </a:r>
            <a:r>
              <a:rPr lang="ru-RU" sz="1600" dirty="0" err="1">
                <a:latin typeface="Arial Black" panose="020B0A04020102020204" pitchFamily="34" charset="0"/>
              </a:rPr>
              <a:t>європейська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інтеграція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досягається</a:t>
            </a:r>
            <a:r>
              <a:rPr lang="ru-RU" sz="1600" dirty="0">
                <a:latin typeface="Arial Black" panose="020B0A04020102020204" pitchFamily="34" charset="0"/>
              </a:rPr>
              <a:t> в основному за </a:t>
            </a:r>
            <a:r>
              <a:rPr lang="ru-RU" sz="1600" dirty="0" err="1">
                <a:latin typeface="Arial Black" panose="020B0A04020102020204" pitchFamily="34" charset="0"/>
              </a:rPr>
              <a:t>рахунок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розширення</a:t>
            </a:r>
            <a:r>
              <a:rPr lang="ru-RU" sz="1600" dirty="0">
                <a:latin typeface="Arial Black" panose="020B0A04020102020204" pitchFamily="34" charset="0"/>
              </a:rPr>
              <a:t> </a:t>
            </a:r>
            <a:r>
              <a:rPr lang="ru-RU" sz="1600" dirty="0" err="1">
                <a:latin typeface="Arial Black" panose="020B0A04020102020204" pitchFamily="34" charset="0"/>
              </a:rPr>
              <a:t>Європейського</a:t>
            </a:r>
            <a:r>
              <a:rPr lang="ru-RU" sz="1600" dirty="0">
                <a:latin typeface="Arial Black" panose="020B0A04020102020204" pitchFamily="34" charset="0"/>
              </a:rPr>
              <a:t> Союзу та Ради </a:t>
            </a:r>
            <a:r>
              <a:rPr lang="ru-RU" sz="1600" dirty="0" err="1">
                <a:latin typeface="Arial Black" panose="020B0A04020102020204" pitchFamily="34" charset="0"/>
              </a:rPr>
              <a:t>Європи</a:t>
            </a:r>
            <a:r>
              <a:rPr lang="ru-RU" sz="1600" dirty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6" name="Picture 2" descr="http://img1.ubr.ua/article/320x240/1ec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9063"/>
            <a:ext cx="3172691" cy="237951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172691" y="1870787"/>
            <a:ext cx="89062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vi-VN" b="1" dirty="0"/>
              <a:t>Європе́йський Сою́з</a:t>
            </a:r>
            <a:r>
              <a:rPr lang="vi-VN" dirty="0"/>
              <a:t> </a:t>
            </a:r>
            <a:r>
              <a:rPr lang="fr-FR" dirty="0"/>
              <a:t>— </a:t>
            </a:r>
            <a:r>
              <a:rPr lang="vi-VN" dirty="0"/>
              <a:t>союз держав-членів </a:t>
            </a:r>
            <a:r>
              <a:rPr lang="vi-VN" dirty="0" smtClean="0"/>
              <a:t>Європейських</a:t>
            </a:r>
            <a:r>
              <a:rPr lang="uk-UA" dirty="0" smtClean="0"/>
              <a:t> </a:t>
            </a:r>
            <a:r>
              <a:rPr lang="vi-VN" dirty="0" smtClean="0"/>
              <a:t>Спільнот</a:t>
            </a:r>
            <a:r>
              <a:rPr lang="vi-VN" dirty="0"/>
              <a:t> (ЄВС, </a:t>
            </a:r>
            <a:endParaRPr lang="uk-UA" dirty="0" smtClean="0"/>
          </a:p>
          <a:p>
            <a:r>
              <a:rPr lang="vi-VN" dirty="0" smtClean="0"/>
              <a:t>ЄОВіС</a:t>
            </a:r>
            <a:r>
              <a:rPr lang="vi-VN" dirty="0"/>
              <a:t>, </a:t>
            </a:r>
            <a:r>
              <a:rPr lang="vi-VN" dirty="0" smtClean="0"/>
              <a:t>Євратом</a:t>
            </a:r>
            <a:r>
              <a:rPr lang="vi-VN" dirty="0"/>
              <a:t>), створений згідно з </a:t>
            </a:r>
            <a:r>
              <a:rPr lang="vi-VN" b="1" dirty="0"/>
              <a:t>Договором про Європейський Союз</a:t>
            </a:r>
            <a:r>
              <a:rPr lang="vi-VN" dirty="0"/>
              <a:t>, підписаним в лютому 1992 року і чинним із листопада 1993 р. Сьогодні в об'єднання входять </a:t>
            </a:r>
            <a:r>
              <a:rPr lang="vi-VN" dirty="0" smtClean="0"/>
              <a:t>2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dirty="0" smtClean="0"/>
              <a:t> </a:t>
            </a:r>
            <a:r>
              <a:rPr lang="vi-VN" dirty="0"/>
              <a:t>європейських держав з населенням понад 507 млн чоловік. В ЄС запроваджується єдина валюта — євро. Де-факто столицею Європейського Союзу є </a:t>
            </a:r>
            <a:r>
              <a:rPr lang="vi-VN" dirty="0" smtClean="0"/>
              <a:t>Брюссель.</a:t>
            </a:r>
            <a:r>
              <a:rPr lang="uk-UA" dirty="0" smtClean="0"/>
              <a:t> </a:t>
            </a:r>
            <a:r>
              <a:rPr lang="vi-VN" dirty="0" smtClean="0"/>
              <a:t>Європейський </a:t>
            </a:r>
            <a:r>
              <a:rPr lang="vi-VN" dirty="0"/>
              <a:t>Союз є повноправним членом Організації Об'єднаних Націй, Світової організації торгівлі та має представництва у «Великій </a:t>
            </a:r>
            <a:r>
              <a:rPr lang="ru-RU" dirty="0"/>
              <a:t>С</a:t>
            </a:r>
            <a:r>
              <a:rPr lang="vi-VN" dirty="0"/>
              <a:t>імці» та «Великій двадцятці».</a:t>
            </a:r>
          </a:p>
          <a:p>
            <a:r>
              <a:rPr lang="vi-VN" dirty="0"/>
              <a:t>Європейський Союз розглядають в майбутньому потенційною наддержавою.</a:t>
            </a:r>
          </a:p>
        </p:txBody>
      </p:sp>
      <p:pic>
        <p:nvPicPr>
          <p:cNvPr id="7" name="Picture 6" descr="http://news.mail.ru/prev670x400/pic/1e/89/image14393231_169afb9def384a304a17e90c997e7e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813" y="4603017"/>
            <a:ext cx="3548105" cy="211827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" name="Picture 4" descr="http://vkurse.ua/i/2009-03/sammit-evrosoyu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9542" y="4626962"/>
            <a:ext cx="3350925" cy="20943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38654" y="13817"/>
            <a:ext cx="825258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6) ЄВРОПЕЙСЬКА ІНТЕГРАЦІЯ УКРАЇНИ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eib.org/photos/download.do?documentId=41374&amp;binaryType=largeprvw&amp;downloadTypeString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5663"/>
            <a:ext cx="2780327" cy="1825036"/>
          </a:xfrm>
          <a:prstGeom prst="rect">
            <a:avLst/>
          </a:prstGeom>
          <a:noFill/>
        </p:spPr>
      </p:pic>
      <p:pic>
        <p:nvPicPr>
          <p:cNvPr id="5" name="Picture 2" descr="http://gdb.rferl.org/0913B1FB-15F1-4221-A269-054758D13911_mw800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9671" y="3251178"/>
            <a:ext cx="2566730" cy="19436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767253"/>
            <a:ext cx="5874327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Мета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ЄС: </a:t>
            </a:r>
            <a:r>
              <a:rPr lang="ru-RU" dirty="0" err="1">
                <a:latin typeface="Arial Black" panose="020B0A04020102020204" pitchFamily="34" charset="0"/>
              </a:rPr>
              <a:t>Створення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економічного</a:t>
            </a:r>
            <a:r>
              <a:rPr lang="ru-RU" dirty="0">
                <a:latin typeface="Arial Black" panose="020B0A04020102020204" pitchFamily="34" charset="0"/>
              </a:rPr>
              <a:t> союзу з </a:t>
            </a:r>
            <a:r>
              <a:rPr lang="ru-RU" dirty="0" err="1">
                <a:latin typeface="Arial Black" panose="020B0A04020102020204" pitchFamily="34" charset="0"/>
              </a:rPr>
              <a:t>найвищим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рівнем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інтеграції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економік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дер-жав  (</a:t>
            </a:r>
            <a:r>
              <a:rPr lang="ru-RU" dirty="0" err="1">
                <a:latin typeface="Arial Black" panose="020B0A04020102020204" pitchFamily="34" charset="0"/>
              </a:rPr>
              <a:t>спільна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зовнішня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економічна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політи</a:t>
            </a:r>
            <a:r>
              <a:rPr lang="ru-RU" dirty="0" smtClean="0">
                <a:latin typeface="Arial Black" panose="020B0A04020102020204" pitchFamily="34" charset="0"/>
              </a:rPr>
              <a:t>-ка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спільний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ринок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послуг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матеріальних</a:t>
            </a:r>
            <a:r>
              <a:rPr lang="ru-RU" dirty="0">
                <a:latin typeface="Arial Black" panose="020B0A04020102020204" pitchFamily="34" charset="0"/>
              </a:rPr>
              <a:t> благ, </a:t>
            </a:r>
            <a:r>
              <a:rPr lang="ru-RU" dirty="0" err="1" smtClean="0">
                <a:latin typeface="Arial Black" panose="020B0A04020102020204" pitchFamily="34" charset="0"/>
              </a:rPr>
              <a:t>капіталу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і </a:t>
            </a:r>
            <a:r>
              <a:rPr lang="ru-RU" dirty="0" err="1">
                <a:latin typeface="Arial Black" panose="020B0A04020102020204" pitchFamily="34" charset="0"/>
              </a:rPr>
              <a:t>праці</a:t>
            </a:r>
            <a:r>
              <a:rPr lang="ru-RU" dirty="0">
                <a:latin typeface="Arial Black" panose="020B0A04020102020204" pitchFamily="34" charset="0"/>
              </a:rPr>
              <a:t>, а </a:t>
            </a:r>
            <a:r>
              <a:rPr lang="ru-RU" dirty="0" err="1">
                <a:latin typeface="Arial Black" panose="020B0A04020102020204" pitchFamily="34" charset="0"/>
              </a:rPr>
              <a:t>також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спільна</a:t>
            </a:r>
            <a:r>
              <a:rPr lang="ru-RU" dirty="0">
                <a:latin typeface="Arial Black" panose="020B0A04020102020204" pitchFamily="34" charset="0"/>
              </a:rPr>
              <a:t> валюта) і </a:t>
            </a:r>
            <a:r>
              <a:rPr lang="ru-RU" dirty="0" err="1">
                <a:latin typeface="Arial Black" panose="020B0A04020102020204" pitchFamily="34" charset="0"/>
              </a:rPr>
              <a:t>політичного</a:t>
            </a:r>
            <a:r>
              <a:rPr lang="ru-RU" dirty="0">
                <a:latin typeface="Arial Black" panose="020B0A04020102020204" pitchFamily="34" charset="0"/>
              </a:rPr>
              <a:t> (</a:t>
            </a:r>
            <a:r>
              <a:rPr lang="ru-RU" dirty="0" err="1">
                <a:latin typeface="Arial Black" panose="020B0A04020102020204" pitchFamily="34" charset="0"/>
              </a:rPr>
              <a:t>спільна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зовнішня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політика</a:t>
            </a:r>
            <a:r>
              <a:rPr lang="ru-RU" dirty="0">
                <a:latin typeface="Arial Black" panose="020B0A04020102020204" pitchFamily="34" charset="0"/>
              </a:rPr>
              <a:t>) </a:t>
            </a:r>
            <a:r>
              <a:rPr lang="ru-RU" dirty="0" smtClean="0">
                <a:latin typeface="Arial Black" panose="020B0A04020102020204" pitchFamily="34" charset="0"/>
              </a:rPr>
              <a:t>союзу</a:t>
            </a:r>
            <a:r>
              <a:rPr lang="ru-RU" dirty="0">
                <a:latin typeface="Arial Black" panose="020B0A04020102020204" pitchFamily="34" charset="0"/>
              </a:rPr>
              <a:t>, а </a:t>
            </a:r>
            <a:r>
              <a:rPr lang="ru-RU" dirty="0" err="1">
                <a:latin typeface="Arial Black" panose="020B0A04020102020204" pitchFamily="34" charset="0"/>
              </a:rPr>
              <a:t>також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впровадження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спільного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громадянства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9" name="Picture 2" descr="C:\62C6129F-5892-4E3E-A3F2-B267C665C1C6_mw1024_mh1024_s_cy9сми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77" y="817286"/>
            <a:ext cx="6328923" cy="45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127" y="5333868"/>
            <a:ext cx="8077900" cy="1524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08068" y="125455"/>
            <a:ext cx="46137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Україна – країна-східний сусід ЄС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245" y="196334"/>
            <a:ext cx="1092478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ІНТЕГРАЦІЯ УКРАЇНИ В ЗАГАЛЬНОЄВРОПЕЙСЬКИЙ ПРОСТІР </a:t>
            </a:r>
            <a:endParaRPr lang="en-US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0146" y="1013753"/>
            <a:ext cx="10529454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latin typeface="Arial Black" panose="020B0A04020102020204" pitchFamily="34" charset="0"/>
              </a:rPr>
              <a:t>Наради з безпеки і співробітництва в Європі (НБСЄ, з 1994 р. ОБСЄ</a:t>
            </a:r>
            <a:r>
              <a:rPr lang="uk-UA" dirty="0" smtClean="0">
                <a:latin typeface="Arial Black" panose="020B0A04020102020204" pitchFamily="34" charset="0"/>
              </a:rPr>
              <a:t>)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247" y="1013753"/>
            <a:ext cx="110799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1992 р.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6837" y="3082330"/>
            <a:ext cx="2124167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Україна стала </a:t>
            </a:r>
          </a:p>
          <a:p>
            <a:pPr algn="ctr"/>
            <a:r>
              <a:rPr lang="uk-UA" dirty="0" smtClean="0">
                <a:latin typeface="Arial Black" panose="020B0A04020102020204" pitchFamily="34" charset="0"/>
              </a:rPr>
              <a:t>37 членом </a:t>
            </a:r>
          </a:p>
          <a:p>
            <a:pPr algn="ctr"/>
            <a:r>
              <a:rPr lang="uk-UA" dirty="0" smtClean="0">
                <a:latin typeface="Arial Black" panose="020B0A04020102020204" pitchFamily="34" charset="0"/>
              </a:rPr>
              <a:t>Ради </a:t>
            </a:r>
            <a:r>
              <a:rPr lang="uk-UA" dirty="0">
                <a:latin typeface="Arial Black" panose="020B0A04020102020204" pitchFamily="34" charset="0"/>
              </a:rPr>
              <a:t>Європи </a:t>
            </a:r>
            <a:r>
              <a:rPr lang="uk-UA" dirty="0" smtClean="0">
                <a:latin typeface="Arial Black" panose="020B0A04020102020204" pitchFamily="34" charset="0"/>
              </a:rPr>
              <a:t>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220830"/>
            <a:ext cx="185980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9 листопада </a:t>
            </a:r>
          </a:p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1995 р.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0857" y="1882002"/>
            <a:ext cx="7761143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>
                <a:latin typeface="Arial Black" panose="020B0A04020102020204" pitchFamily="34" charset="0"/>
              </a:rPr>
              <a:t>Україна взяла на себе зобов’язання з організації влади, </a:t>
            </a:r>
            <a:endParaRPr lang="uk-UA" dirty="0" smtClean="0">
              <a:latin typeface="Arial Black" panose="020B0A04020102020204" pitchFamily="34" charset="0"/>
            </a:endParaRPr>
          </a:p>
          <a:p>
            <a:r>
              <a:rPr lang="uk-UA" dirty="0" smtClean="0">
                <a:latin typeface="Arial Black" panose="020B0A04020102020204" pitchFamily="34" charset="0"/>
              </a:rPr>
              <a:t>розвитку </a:t>
            </a:r>
            <a:r>
              <a:rPr lang="uk-UA" dirty="0">
                <a:latin typeface="Arial Black" panose="020B0A04020102020204" pitchFamily="34" charset="0"/>
              </a:rPr>
              <a:t>правової сфери й самоуправління, захисту </a:t>
            </a:r>
            <a:endParaRPr lang="uk-UA" dirty="0" smtClean="0">
              <a:latin typeface="Arial Black" panose="020B0A04020102020204" pitchFamily="34" charset="0"/>
            </a:endParaRPr>
          </a:p>
          <a:p>
            <a:r>
              <a:rPr lang="uk-UA" dirty="0" smtClean="0">
                <a:latin typeface="Arial Black" panose="020B0A04020102020204" pitchFamily="34" charset="0"/>
              </a:rPr>
              <a:t>прав </a:t>
            </a:r>
            <a:r>
              <a:rPr lang="uk-UA" dirty="0">
                <a:latin typeface="Arial Black" panose="020B0A04020102020204" pitchFamily="34" charset="0"/>
              </a:rPr>
              <a:t>людини. З</a:t>
            </a:r>
            <a:r>
              <a:rPr lang="uk-UA" dirty="0" smtClean="0">
                <a:latin typeface="Arial Black" panose="020B0A04020102020204" pitchFamily="34" charset="0"/>
              </a:rPr>
              <a:t>гідно </a:t>
            </a:r>
            <a:r>
              <a:rPr lang="uk-UA" dirty="0">
                <a:latin typeface="Arial Black" panose="020B0A04020102020204" pitchFamily="34" charset="0"/>
              </a:rPr>
              <a:t>з рекомендаціями Ради </a:t>
            </a:r>
            <a:r>
              <a:rPr lang="uk-UA" dirty="0" smtClean="0">
                <a:latin typeface="Arial Black" panose="020B0A04020102020204" pitchFamily="34" charset="0"/>
              </a:rPr>
              <a:t>Європи </a:t>
            </a:r>
            <a:r>
              <a:rPr lang="uk-UA" dirty="0">
                <a:latin typeface="Arial Black" panose="020B0A04020102020204" pitchFamily="34" charset="0"/>
              </a:rPr>
              <a:t>в  </a:t>
            </a:r>
            <a:r>
              <a:rPr lang="uk-UA" dirty="0" smtClean="0">
                <a:latin typeface="Arial Black" panose="020B0A04020102020204" pitchFamily="34" charset="0"/>
              </a:rPr>
              <a:t>Україні </a:t>
            </a:r>
            <a:r>
              <a:rPr lang="uk-UA" dirty="0">
                <a:latin typeface="Arial Black" panose="020B0A04020102020204" pitchFamily="34" charset="0"/>
              </a:rPr>
              <a:t>було скасовано смертну </a:t>
            </a:r>
            <a:r>
              <a:rPr lang="uk-UA" dirty="0" smtClean="0">
                <a:latin typeface="Arial Black" panose="020B0A04020102020204" pitchFamily="34" charset="0"/>
              </a:rPr>
              <a:t>кару в лютому 2000 р. </a:t>
            </a:r>
            <a:r>
              <a:rPr lang="uk-UA" dirty="0">
                <a:latin typeface="Arial Black" panose="020B0A04020102020204" pitchFamily="34" charset="0"/>
              </a:rPr>
              <a:t>Незважаючи на опір  </a:t>
            </a:r>
            <a:r>
              <a:rPr lang="uk-UA" dirty="0" smtClean="0">
                <a:latin typeface="Arial Black" panose="020B0A04020102020204" pitchFamily="34" charset="0"/>
              </a:rPr>
              <a:t>деяких </a:t>
            </a:r>
            <a:r>
              <a:rPr lang="uk-UA" dirty="0">
                <a:latin typeface="Arial Black" panose="020B0A04020102020204" pitchFamily="34" charset="0"/>
              </a:rPr>
              <a:t>сил у державі</a:t>
            </a:r>
            <a:r>
              <a:rPr lang="uk-UA" dirty="0" smtClean="0">
                <a:latin typeface="Arial Black" panose="020B0A04020102020204" pitchFamily="34" charset="0"/>
              </a:rPr>
              <a:t>, виконання </a:t>
            </a:r>
            <a:r>
              <a:rPr lang="uk-UA" dirty="0">
                <a:latin typeface="Arial Black" panose="020B0A04020102020204" pitchFamily="34" charset="0"/>
              </a:rPr>
              <a:t>рекомендацій Ради </a:t>
            </a:r>
            <a:r>
              <a:rPr lang="uk-UA" dirty="0" smtClean="0">
                <a:latin typeface="Arial Black" panose="020B0A04020102020204" pitchFamily="34" charset="0"/>
              </a:rPr>
              <a:t>Європи </a:t>
            </a:r>
            <a:r>
              <a:rPr lang="uk-UA" dirty="0">
                <a:latin typeface="Arial Black" panose="020B0A04020102020204" pitchFamily="34" charset="0"/>
              </a:rPr>
              <a:t>відповідає національним </a:t>
            </a:r>
            <a:r>
              <a:rPr lang="uk-UA" dirty="0" err="1" smtClean="0">
                <a:latin typeface="Arial Black" panose="020B0A04020102020204" pitchFamily="34" charset="0"/>
              </a:rPr>
              <a:t>інте-ресам</a:t>
            </a:r>
            <a:r>
              <a:rPr lang="uk-UA" dirty="0" smtClean="0">
                <a:latin typeface="Arial Black" panose="020B0A04020102020204" pitchFamily="34" charset="0"/>
              </a:rPr>
              <a:t> </a:t>
            </a:r>
            <a:r>
              <a:rPr lang="uk-UA" dirty="0">
                <a:latin typeface="Arial Black" panose="020B0A04020102020204" pitchFamily="34" charset="0"/>
              </a:rPr>
              <a:t>України,  </a:t>
            </a:r>
            <a:r>
              <a:rPr lang="uk-UA" dirty="0" smtClean="0">
                <a:latin typeface="Arial Black" panose="020B0A04020102020204" pitchFamily="34" charset="0"/>
              </a:rPr>
              <a:t>наближає </a:t>
            </a:r>
            <a:r>
              <a:rPr lang="uk-UA" dirty="0">
                <a:latin typeface="Arial Black" panose="020B0A04020102020204" pitchFamily="34" charset="0"/>
              </a:rPr>
              <a:t>її до демократичного </a:t>
            </a:r>
            <a:r>
              <a:rPr lang="uk-UA" dirty="0" smtClean="0">
                <a:latin typeface="Arial Black" panose="020B0A04020102020204" pitchFamily="34" charset="0"/>
              </a:rPr>
              <a:t>суспіль-</a:t>
            </a:r>
            <a:r>
              <a:rPr lang="uk-UA" dirty="0" err="1" smtClean="0">
                <a:latin typeface="Arial Black" panose="020B0A04020102020204" pitchFamily="34" charset="0"/>
              </a:rPr>
              <a:t>ства</a:t>
            </a:r>
            <a:r>
              <a:rPr lang="uk-UA" dirty="0">
                <a:latin typeface="Arial Black" panose="020B0A04020102020204" pitchFamily="34" charset="0"/>
              </a:rPr>
              <a:t>. </a:t>
            </a:r>
            <a:r>
              <a:rPr lang="uk-UA" dirty="0" smtClean="0">
                <a:latin typeface="Arial Black" panose="020B0A04020102020204" pitchFamily="34" charset="0"/>
              </a:rPr>
              <a:t>Рада </a:t>
            </a:r>
            <a:r>
              <a:rPr lang="uk-UA" dirty="0">
                <a:latin typeface="Arial Black" panose="020B0A04020102020204" pitchFamily="34" charset="0"/>
              </a:rPr>
              <a:t>Європи </a:t>
            </a:r>
            <a:r>
              <a:rPr lang="uk-UA" dirty="0" smtClean="0">
                <a:latin typeface="Arial Black" panose="020B0A04020102020204" pitchFamily="34" charset="0"/>
              </a:rPr>
              <a:t>здійснює контроль щодо </a:t>
            </a:r>
            <a:r>
              <a:rPr lang="uk-UA" dirty="0" err="1" smtClean="0">
                <a:latin typeface="Arial Black" panose="020B0A04020102020204" pitchFamily="34" charset="0"/>
              </a:rPr>
              <a:t>демократич</a:t>
            </a:r>
            <a:r>
              <a:rPr lang="uk-UA" dirty="0" smtClean="0">
                <a:latin typeface="Arial Black" panose="020B0A04020102020204" pitchFamily="34" charset="0"/>
              </a:rPr>
              <a:t>-ного суспільства в Україні і це стримує </a:t>
            </a:r>
            <a:r>
              <a:rPr lang="uk-UA" dirty="0">
                <a:latin typeface="Arial Black" panose="020B0A04020102020204" pitchFamily="34" charset="0"/>
              </a:rPr>
              <a:t> </a:t>
            </a:r>
            <a:r>
              <a:rPr lang="uk-UA" dirty="0" smtClean="0">
                <a:latin typeface="Arial Black" panose="020B0A04020102020204" pitchFamily="34" charset="0"/>
              </a:rPr>
              <a:t>деякі </a:t>
            </a:r>
            <a:r>
              <a:rPr lang="uk-UA" dirty="0" err="1" smtClean="0">
                <a:latin typeface="Arial Black" panose="020B0A04020102020204" pitchFamily="34" charset="0"/>
              </a:rPr>
              <a:t>недемокра-тичні</a:t>
            </a:r>
            <a:r>
              <a:rPr lang="uk-UA" dirty="0" smtClean="0">
                <a:latin typeface="Arial Black" panose="020B0A04020102020204" pitchFamily="34" charset="0"/>
              </a:rPr>
              <a:t> </a:t>
            </a:r>
            <a:r>
              <a:rPr lang="uk-UA" dirty="0">
                <a:latin typeface="Arial Black" panose="020B0A04020102020204" pitchFamily="34" charset="0"/>
              </a:rPr>
              <a:t>дії влади і сприяє становленню </a:t>
            </a:r>
            <a:r>
              <a:rPr lang="uk-UA" dirty="0" smtClean="0">
                <a:latin typeface="Arial Black" panose="020B0A04020102020204" pitchFamily="34" charset="0"/>
              </a:rPr>
              <a:t>демократичного суспільства.</a:t>
            </a:r>
          </a:p>
          <a:p>
            <a:r>
              <a:rPr lang="uk-UA" dirty="0" smtClean="0">
                <a:latin typeface="Arial Black" panose="020B0A04020102020204" pitchFamily="34" charset="0"/>
              </a:rPr>
              <a:t>Україна приєдналася до 150 конвенцій і українське </a:t>
            </a:r>
            <a:r>
              <a:rPr lang="uk-UA" dirty="0" err="1" smtClean="0">
                <a:latin typeface="Arial Black" panose="020B0A04020102020204" pitchFamily="34" charset="0"/>
              </a:rPr>
              <a:t>зако-нодавство</a:t>
            </a:r>
            <a:r>
              <a:rPr lang="uk-UA" dirty="0" smtClean="0">
                <a:latin typeface="Arial Black" panose="020B0A04020102020204" pitchFamily="34" charset="0"/>
              </a:rPr>
              <a:t> приведено у відповідність до них. </a:t>
            </a:r>
          </a:p>
          <a:p>
            <a:r>
              <a:rPr lang="uk-UA" dirty="0" smtClean="0">
                <a:latin typeface="Arial Black" panose="020B0A04020102020204" pitchFamily="34" charset="0"/>
              </a:rPr>
              <a:t>До «помаранчевої революції» здійснювався постійний моніторинг щодо стану прав людини – був знятий.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054" y="948320"/>
            <a:ext cx="10218291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Підписано угоду про партнерство і співробітництво з ЄС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691" y="948320"/>
            <a:ext cx="118494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1994 р.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5054" y="1544066"/>
            <a:ext cx="10218291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Затверджено стратегію співробітництва ЄС та України.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691" y="1544066"/>
            <a:ext cx="118494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1999 р.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5054" y="2139812"/>
            <a:ext cx="10218291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Україна набула статус країни-сусіда ЄС.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691" y="2139812"/>
            <a:ext cx="118494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2003 р.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55054" y="2735558"/>
            <a:ext cx="10218291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Розроблено «дорожню карту» - план просування України до вступу в ЄС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691" y="2735558"/>
            <a:ext cx="118494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2005 р.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5054" y="3331304"/>
            <a:ext cx="10218291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Україна визнана  «східним партнером ЄС». «Східне партнерство» </a:t>
            </a:r>
            <a:r>
              <a:rPr lang="uk-UA" dirty="0" err="1" smtClean="0">
                <a:latin typeface="Arial Black" panose="020B0A04020102020204" pitchFamily="34" charset="0"/>
              </a:rPr>
              <a:t>передба-чає</a:t>
            </a:r>
            <a:r>
              <a:rPr lang="uk-UA" dirty="0" smtClean="0">
                <a:latin typeface="Arial Black" panose="020B0A04020102020204" pitchFamily="34" charset="0"/>
              </a:rPr>
              <a:t> спрощення візового режиму, створення зони вільної торгівлі, співпрацю у сфері енергетичної безпеки.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691" y="3525267"/>
            <a:ext cx="118494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2009 р.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55054" y="4481048"/>
            <a:ext cx="10218291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Україна стала асоційованим членом ЄС.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691" y="4481048"/>
            <a:ext cx="118494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2014 р.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128" y="218558"/>
            <a:ext cx="5767926" cy="40011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Arial Black" panose="020B0A04020102020204" pitchFamily="34" charset="0"/>
              </a:rPr>
              <a:t>    СПІВПРАЦЯ З ЄВРОСОЮЗОМ (ЄС)    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55054" y="5076794"/>
            <a:ext cx="10218291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Україна отримала </a:t>
            </a:r>
            <a:r>
              <a:rPr lang="uk-UA" dirty="0" err="1" smtClean="0">
                <a:latin typeface="Arial Black" panose="020B0A04020102020204" pitchFamily="34" charset="0"/>
              </a:rPr>
              <a:t>безвіз</a:t>
            </a:r>
            <a:r>
              <a:rPr lang="uk-UA" dirty="0" smtClean="0">
                <a:latin typeface="Arial Black" panose="020B0A04020102020204" pitchFamily="34" charset="0"/>
              </a:rPr>
              <a:t>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4691" y="5076794"/>
            <a:ext cx="118494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2017 р.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754326"/>
            <a:ext cx="88937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12 </a:t>
            </a:r>
            <a:r>
              <a:rPr lang="ru-RU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липня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2007 р. -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 </a:t>
            </a:r>
            <a:r>
              <a:rPr lang="ru-RU" dirty="0" err="1" smtClean="0">
                <a:latin typeface="Arial Black" panose="020B0A04020102020204" pitchFamily="34" charset="0"/>
              </a:rPr>
              <a:t>Європарламент</a:t>
            </a:r>
            <a:r>
              <a:rPr lang="ru-RU" dirty="0" smtClean="0">
                <a:latin typeface="Arial Black" panose="020B0A04020102020204" pitchFamily="34" charset="0"/>
              </a:rPr>
              <a:t> у </a:t>
            </a:r>
            <a:r>
              <a:rPr lang="ru-RU" dirty="0" err="1">
                <a:latin typeface="Arial Black" panose="020B0A04020102020204" pitchFamily="34" charset="0"/>
              </a:rPr>
              <a:t>Страсбурзі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ухвалив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рішення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висловити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підтримку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надання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Україні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перспективи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членства в 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Євросоюзі</a:t>
            </a:r>
            <a:r>
              <a:rPr lang="ru-RU" dirty="0">
                <a:latin typeface="Arial Black" panose="020B0A04020102020204" pitchFamily="34" charset="0"/>
              </a:rPr>
              <a:t>. </a:t>
            </a:r>
            <a:r>
              <a:rPr lang="ru-RU" dirty="0" err="1">
                <a:latin typeface="Arial Black" panose="020B0A04020102020204" pitchFamily="34" charset="0"/>
              </a:rPr>
              <a:t>Відповідне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рішення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було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прийняте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за результатами </a:t>
            </a:r>
            <a:r>
              <a:rPr lang="ru-RU" dirty="0" err="1" smtClean="0">
                <a:latin typeface="Arial Black" panose="020B0A04020102020204" pitchFamily="34" charset="0"/>
              </a:rPr>
              <a:t>обговорення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доповіді</a:t>
            </a:r>
            <a:r>
              <a:rPr lang="ru-RU" dirty="0">
                <a:latin typeface="Arial Black" panose="020B0A04020102020204" pitchFamily="34" charset="0"/>
              </a:rPr>
              <a:t> депутата </a:t>
            </a:r>
            <a:r>
              <a:rPr lang="ru-RU" dirty="0" err="1" smtClean="0">
                <a:latin typeface="Arial Black" panose="020B0A04020102020204" pitchFamily="34" charset="0"/>
              </a:rPr>
              <a:t>Міхала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Томаша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Камінські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щодо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мандату </a:t>
            </a:r>
            <a:r>
              <a:rPr lang="ru-RU" dirty="0">
                <a:latin typeface="Arial Black" panose="020B0A04020102020204" pitchFamily="34" charset="0"/>
              </a:rPr>
              <a:t>на переговори з </a:t>
            </a:r>
            <a:r>
              <a:rPr lang="ru-RU" dirty="0" err="1">
                <a:latin typeface="Arial Black" panose="020B0A04020102020204" pitchFamily="34" charset="0"/>
              </a:rPr>
              <a:t>Україною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 про </a:t>
            </a:r>
            <a:r>
              <a:rPr lang="ru-RU" dirty="0" err="1">
                <a:latin typeface="Arial Black" panose="020B0A04020102020204" pitchFamily="34" charset="0"/>
              </a:rPr>
              <a:t>нову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поглиблену</a:t>
            </a:r>
            <a:r>
              <a:rPr lang="ru-RU" dirty="0">
                <a:latin typeface="Arial Black" panose="020B0A04020102020204" pitchFamily="34" charset="0"/>
              </a:rPr>
              <a:t> угоду.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У </a:t>
            </a:r>
            <a:r>
              <a:rPr lang="ru-RU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жовтні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 2005 р. </a:t>
            </a:r>
            <a:r>
              <a:rPr lang="ru-RU" dirty="0">
                <a:latin typeface="Arial Black" panose="020B0A04020102020204" pitchFamily="34" charset="0"/>
              </a:rPr>
              <a:t>президент </a:t>
            </a:r>
            <a:r>
              <a:rPr lang="ru-RU" dirty="0" err="1">
                <a:latin typeface="Arial Black" panose="020B0A04020102020204" pitchFamily="34" charset="0"/>
              </a:rPr>
              <a:t>Єврокомісії</a:t>
            </a:r>
            <a:r>
              <a:rPr lang="ru-RU" dirty="0">
                <a:latin typeface="Arial Black" panose="020B0A04020102020204" pitchFamily="34" charset="0"/>
              </a:rPr>
              <a:t>  Баррозу заявив, </a:t>
            </a:r>
            <a:r>
              <a:rPr lang="ru-RU" dirty="0" err="1">
                <a:latin typeface="Arial Black" panose="020B0A04020102020204" pitchFamily="34" charset="0"/>
              </a:rPr>
              <a:t>що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майбутнє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України</a:t>
            </a:r>
            <a:r>
              <a:rPr lang="ru-RU" dirty="0">
                <a:latin typeface="Arial Black" panose="020B0A04020102020204" pitchFamily="34" charset="0"/>
              </a:rPr>
              <a:t> — у ЄС. </a:t>
            </a:r>
          </a:p>
          <a:p>
            <a:pPr>
              <a:buNone/>
            </a:pP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2005 року </a:t>
            </a:r>
            <a:r>
              <a:rPr lang="ru-RU" dirty="0">
                <a:latin typeface="Arial Black" panose="020B0A04020102020204" pitchFamily="34" charset="0"/>
              </a:rPr>
              <a:t>Президент </a:t>
            </a:r>
            <a:r>
              <a:rPr lang="ru-RU" dirty="0" err="1">
                <a:latin typeface="Arial Black" panose="020B0A04020102020204" pitchFamily="34" charset="0"/>
              </a:rPr>
              <a:t>України</a:t>
            </a:r>
            <a:r>
              <a:rPr lang="ru-RU" dirty="0">
                <a:latin typeface="Arial Black" panose="020B0A04020102020204" pitchFamily="34" charset="0"/>
              </a:rPr>
              <a:t> </a:t>
            </a:r>
            <a:r>
              <a:rPr lang="ru-RU" dirty="0" err="1">
                <a:latin typeface="Arial Black" panose="020B0A04020102020204" pitchFamily="34" charset="0"/>
              </a:rPr>
              <a:t>Віктор</a:t>
            </a:r>
            <a:r>
              <a:rPr lang="ru-RU" dirty="0">
                <a:latin typeface="Arial Black" panose="020B0A04020102020204" pitchFamily="34" charset="0"/>
              </a:rPr>
              <a:t> Ющенко заявив, </a:t>
            </a:r>
            <a:r>
              <a:rPr lang="ru-RU" dirty="0" err="1">
                <a:latin typeface="Arial Black" panose="020B0A04020102020204" pitchFamily="34" charset="0"/>
              </a:rPr>
              <a:t>що</a:t>
            </a:r>
            <a:r>
              <a:rPr lang="ru-RU" dirty="0">
                <a:latin typeface="Arial Black" panose="020B0A04020102020204" pitchFamily="34" charset="0"/>
              </a:rPr>
              <a:t> членство в ЄС є </a:t>
            </a:r>
            <a:r>
              <a:rPr lang="ru-RU" dirty="0" err="1">
                <a:latin typeface="Arial Black" panose="020B0A04020102020204" pitchFamily="34" charset="0"/>
              </a:rPr>
              <a:t>стратегічною</a:t>
            </a:r>
            <a:r>
              <a:rPr lang="ru-RU" dirty="0">
                <a:latin typeface="Arial Black" panose="020B0A04020102020204" pitchFamily="34" charset="0"/>
              </a:rPr>
              <a:t> метою </a:t>
            </a:r>
            <a:r>
              <a:rPr lang="ru-RU" dirty="0" err="1">
                <a:latin typeface="Arial Black" panose="020B0A04020102020204" pitchFamily="34" charset="0"/>
              </a:rPr>
              <a:t>зовнішньої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політики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України</a:t>
            </a:r>
            <a:r>
              <a:rPr lang="ru-RU" dirty="0">
                <a:latin typeface="Arial Black" panose="020B0A04020102020204" pitchFamily="34" charset="0"/>
              </a:rPr>
              <a:t>. </a:t>
            </a:r>
            <a:r>
              <a:rPr lang="ru-RU" dirty="0" err="1">
                <a:latin typeface="Arial Black" panose="020B0A04020102020204" pitchFamily="34" charset="0"/>
              </a:rPr>
              <a:t>Всі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фракції</a:t>
            </a:r>
            <a:r>
              <a:rPr lang="ru-RU" dirty="0">
                <a:latin typeface="Arial Black" panose="020B0A04020102020204" pitchFamily="34" charset="0"/>
              </a:rPr>
              <a:t> у </a:t>
            </a:r>
            <a:r>
              <a:rPr lang="ru-RU" dirty="0" err="1">
                <a:latin typeface="Arial Black" panose="020B0A04020102020204" pitchFamily="34" charset="0"/>
              </a:rPr>
              <a:t>Верховній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Раді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України</a:t>
            </a:r>
            <a:r>
              <a:rPr lang="ru-RU" dirty="0">
                <a:latin typeface="Arial Black" panose="020B0A04020102020204" pitchFamily="34" charset="0"/>
              </a:rPr>
              <a:t> 5-го скликан-</a:t>
            </a:r>
            <a:r>
              <a:rPr lang="ru-RU" dirty="0" err="1">
                <a:latin typeface="Arial Black" panose="020B0A04020102020204" pitchFamily="34" charset="0"/>
              </a:rPr>
              <a:t>ня</a:t>
            </a:r>
            <a:r>
              <a:rPr lang="ru-RU" dirty="0">
                <a:latin typeface="Arial Black" panose="020B0A04020102020204" pitchFamily="34" charset="0"/>
              </a:rPr>
              <a:t> 2006–2007 </a:t>
            </a:r>
            <a:r>
              <a:rPr lang="ru-RU" dirty="0" err="1">
                <a:latin typeface="Arial Black" panose="020B0A04020102020204" pitchFamily="34" charset="0"/>
              </a:rPr>
              <a:t>років</a:t>
            </a:r>
            <a:r>
              <a:rPr lang="ru-RU" dirty="0">
                <a:latin typeface="Arial Black" panose="020B0A04020102020204" pitchFamily="34" charset="0"/>
              </a:rPr>
              <a:t> (</a:t>
            </a:r>
            <a:r>
              <a:rPr lang="ru-RU" dirty="0" err="1">
                <a:latin typeface="Arial Black" panose="020B0A04020102020204" pitchFamily="34" charset="0"/>
              </a:rPr>
              <a:t>окрім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комуністів</a:t>
            </a:r>
            <a:r>
              <a:rPr lang="ru-RU" dirty="0">
                <a:latin typeface="Arial Black" panose="020B0A04020102020204" pitchFamily="34" charset="0"/>
              </a:rPr>
              <a:t> — 5% </a:t>
            </a:r>
            <a:r>
              <a:rPr lang="ru-RU" dirty="0" err="1">
                <a:latin typeface="Arial Black" panose="020B0A04020102020204" pitchFamily="34" charset="0"/>
              </a:rPr>
              <a:t>місць</a:t>
            </a:r>
            <a:r>
              <a:rPr lang="ru-RU" dirty="0">
                <a:latin typeface="Arial Black" panose="020B0A04020102020204" pitchFamily="34" charset="0"/>
              </a:rPr>
              <a:t>) </a:t>
            </a:r>
            <a:r>
              <a:rPr lang="ru-RU" dirty="0" err="1">
                <a:latin typeface="Arial Black" panose="020B0A04020102020204" pitchFamily="34" charset="0"/>
              </a:rPr>
              <a:t>підтримують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найшвидше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приєднання</a:t>
            </a:r>
            <a:r>
              <a:rPr lang="ru-RU" dirty="0">
                <a:latin typeface="Arial Black" panose="020B0A04020102020204" pitchFamily="34" charset="0"/>
              </a:rPr>
              <a:t> до ЄС, </a:t>
            </a:r>
            <a:r>
              <a:rPr lang="ru-RU" dirty="0" err="1">
                <a:latin typeface="Arial Black" panose="020B0A04020102020204" pitchFamily="34" charset="0"/>
              </a:rPr>
              <a:t>зокрема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перехід</a:t>
            </a:r>
            <a:r>
              <a:rPr lang="ru-RU" dirty="0">
                <a:latin typeface="Arial Black" panose="020B0A04020102020204" pitchFamily="34" charset="0"/>
              </a:rPr>
              <a:t> до </a:t>
            </a:r>
            <a:r>
              <a:rPr lang="ru-RU" dirty="0" err="1">
                <a:latin typeface="Arial Black" panose="020B0A04020102020204" pitchFamily="34" charset="0"/>
              </a:rPr>
              <a:t>тісніших</a:t>
            </a:r>
            <a:r>
              <a:rPr lang="ru-RU" dirty="0">
                <a:latin typeface="Arial Black" panose="020B0A04020102020204" pitchFamily="34" charset="0"/>
              </a:rPr>
              <a:t> форм </a:t>
            </a:r>
            <a:r>
              <a:rPr lang="ru-RU" dirty="0" err="1">
                <a:latin typeface="Arial Black" panose="020B0A04020102020204" pitchFamily="34" charset="0"/>
              </a:rPr>
              <a:t>інтеграції</a:t>
            </a:r>
            <a:r>
              <a:rPr lang="ru-RU" dirty="0">
                <a:latin typeface="Arial Black" panose="020B0A04020102020204" pitchFamily="34" charset="0"/>
              </a:rPr>
              <a:t>. </a:t>
            </a:r>
            <a:r>
              <a:rPr lang="ru-RU" dirty="0" err="1">
                <a:latin typeface="Arial Black" panose="020B0A04020102020204" pitchFamily="34" charset="0"/>
              </a:rPr>
              <a:t>Деякі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європейські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політики</a:t>
            </a:r>
            <a:r>
              <a:rPr lang="ru-RU" dirty="0">
                <a:latin typeface="Arial Black" panose="020B0A04020102020204" pitchFamily="34" charset="0"/>
              </a:rPr>
              <a:t> та </a:t>
            </a:r>
            <a:r>
              <a:rPr lang="ru-RU" dirty="0" err="1">
                <a:latin typeface="Arial Black" panose="020B0A04020102020204" pitchFamily="34" charset="0"/>
              </a:rPr>
              <a:t>політологи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вважають</a:t>
            </a:r>
            <a:r>
              <a:rPr lang="ru-RU" dirty="0">
                <a:latin typeface="Arial Black" panose="020B0A04020102020204" pitchFamily="34" charset="0"/>
              </a:rPr>
              <a:t> 2020 </a:t>
            </a:r>
            <a:r>
              <a:rPr lang="ru-RU" dirty="0" err="1">
                <a:latin typeface="Arial Black" panose="020B0A04020102020204" pitchFamily="34" charset="0"/>
              </a:rPr>
              <a:t>ймовірним</a:t>
            </a:r>
            <a:r>
              <a:rPr lang="ru-RU" dirty="0">
                <a:latin typeface="Arial Black" panose="020B0A04020102020204" pitchFamily="34" charset="0"/>
              </a:rPr>
              <a:t> роком </a:t>
            </a:r>
            <a:r>
              <a:rPr lang="ru-RU" dirty="0" err="1">
                <a:latin typeface="Arial Black" panose="020B0A04020102020204" pitchFamily="34" charset="0"/>
              </a:rPr>
              <a:t>вступу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України</a:t>
            </a:r>
            <a:r>
              <a:rPr lang="ru-RU" dirty="0">
                <a:latin typeface="Arial Black" panose="020B0A04020102020204" pitchFamily="34" charset="0"/>
              </a:rPr>
              <a:t> до ЄС.</a:t>
            </a:r>
          </a:p>
        </p:txBody>
      </p:sp>
      <p:pic>
        <p:nvPicPr>
          <p:cNvPr id="4" name="Picture 2" descr="http://static.24.ua/images/0/46/46006/46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8419" y="1499930"/>
            <a:ext cx="3048891" cy="21603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2" y="3231654"/>
            <a:ext cx="90184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Угода про </a:t>
            </a:r>
            <a:r>
              <a:rPr lang="ru-RU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асоціацію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України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 з ЄС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 </a:t>
            </a:r>
            <a:r>
              <a:rPr lang="ru-RU" dirty="0">
                <a:latin typeface="Arial Black" panose="020B0A04020102020204" pitchFamily="34" charset="0"/>
              </a:rPr>
              <a:t>— Угода про </a:t>
            </a:r>
            <a:r>
              <a:rPr lang="ru-RU" dirty="0" err="1">
                <a:latin typeface="Arial Black" panose="020B0A04020102020204" pitchFamily="34" charset="0"/>
              </a:rPr>
              <a:t>асоціацію</a:t>
            </a:r>
            <a:r>
              <a:rPr lang="ru-RU" dirty="0">
                <a:latin typeface="Arial Black" panose="020B0A04020102020204" pitchFamily="34" charset="0"/>
              </a:rPr>
              <a:t> з </a:t>
            </a:r>
            <a:r>
              <a:rPr lang="ru-RU" dirty="0" err="1" smtClean="0">
                <a:latin typeface="Arial Black" panose="020B0A04020102020204" pitchFamily="34" charset="0"/>
              </a:rPr>
              <a:t>Євро-пейським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Союзом </a:t>
            </a:r>
            <a:r>
              <a:rPr lang="ru-RU" dirty="0" err="1">
                <a:latin typeface="Arial Black" panose="020B0A04020102020204" pitchFamily="34" charset="0"/>
              </a:rPr>
              <a:t>України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зміст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якої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розроблено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конкретно для</a:t>
            </a:r>
            <a:r>
              <a:rPr lang="ru-RU" dirty="0">
                <a:latin typeface="Arial Black" panose="020B0A04020102020204" pitchFamily="34" charset="0"/>
              </a:rPr>
              <a:t> </a:t>
            </a:r>
            <a:endParaRPr lang="ru-RU" dirty="0" smtClean="0">
              <a:latin typeface="Arial Black" panose="020B0A04020102020204" pitchFamily="34" charset="0"/>
            </a:endParaRPr>
          </a:p>
          <a:p>
            <a:r>
              <a:rPr lang="ru-RU" dirty="0" err="1" smtClean="0">
                <a:latin typeface="Arial Black" panose="020B0A04020102020204" pitchFamily="34" charset="0"/>
              </a:rPr>
              <a:t>України</a:t>
            </a:r>
            <a:r>
              <a:rPr lang="ru-RU" dirty="0">
                <a:latin typeface="Arial Black" panose="020B0A04020102020204" pitchFamily="34" charset="0"/>
              </a:rPr>
              <a:t>, і яка </a:t>
            </a:r>
            <a:r>
              <a:rPr lang="ru-RU" dirty="0" err="1">
                <a:latin typeface="Arial Black" panose="020B0A04020102020204" pitchFamily="34" charset="0"/>
              </a:rPr>
              <a:t>готується</a:t>
            </a:r>
            <a:r>
              <a:rPr lang="ru-RU" dirty="0">
                <a:latin typeface="Arial Black" panose="020B0A04020102020204" pitchFamily="34" charset="0"/>
              </a:rPr>
              <a:t> на </a:t>
            </a:r>
            <a:r>
              <a:rPr lang="ru-RU" dirty="0" err="1">
                <a:latin typeface="Arial Black" panose="020B0A04020102020204" pitchFamily="34" charset="0"/>
              </a:rPr>
              <a:t>заміну</a:t>
            </a:r>
            <a:r>
              <a:rPr lang="ru-RU" dirty="0">
                <a:latin typeface="Arial Black" panose="020B0A04020102020204" pitchFamily="34" charset="0"/>
              </a:rPr>
              <a:t> Угоди про партнерство та </a:t>
            </a:r>
            <a:r>
              <a:rPr lang="ru-RU" dirty="0" err="1" smtClean="0">
                <a:latin typeface="Arial Black" panose="020B0A04020102020204" pitchFamily="34" charset="0"/>
              </a:rPr>
              <a:t>співро-бітництво</a:t>
            </a:r>
            <a:r>
              <a:rPr lang="ru-RU" dirty="0">
                <a:latin typeface="Arial Black" panose="020B0A04020102020204" pitchFamily="34" charset="0"/>
              </a:rPr>
              <a:t>. Угода про </a:t>
            </a:r>
            <a:r>
              <a:rPr lang="ru-RU" dirty="0" err="1">
                <a:latin typeface="Arial Black" panose="020B0A04020102020204" pitchFamily="34" charset="0"/>
              </a:rPr>
              <a:t>асоціацію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між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Україною</a:t>
            </a:r>
            <a:r>
              <a:rPr lang="ru-RU" dirty="0">
                <a:latin typeface="Arial Black" panose="020B0A04020102020204" pitchFamily="34" charset="0"/>
              </a:rPr>
              <a:t> та ЄС </a:t>
            </a:r>
            <a:r>
              <a:rPr lang="ru-RU" dirty="0" err="1">
                <a:latin typeface="Arial Black" panose="020B0A04020102020204" pitchFamily="34" charset="0"/>
              </a:rPr>
              <a:t>дає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змогу</a:t>
            </a:r>
            <a:r>
              <a:rPr lang="ru-RU" dirty="0">
                <a:latin typeface="Arial Black" panose="020B0A04020102020204" pitchFamily="34" charset="0"/>
              </a:rPr>
              <a:t> перейти </a:t>
            </a:r>
            <a:r>
              <a:rPr lang="ru-RU" dirty="0" err="1">
                <a:latin typeface="Arial Black" panose="020B0A04020102020204" pitchFamily="34" charset="0"/>
              </a:rPr>
              <a:t>від</a:t>
            </a:r>
            <a:r>
              <a:rPr lang="ru-RU" dirty="0">
                <a:latin typeface="Arial Black" panose="020B0A04020102020204" pitchFamily="34" charset="0"/>
              </a:rPr>
              <a:t> партнерства і </a:t>
            </a:r>
            <a:r>
              <a:rPr lang="ru-RU" dirty="0" err="1">
                <a:latin typeface="Arial Black" panose="020B0A04020102020204" pitchFamily="34" charset="0"/>
              </a:rPr>
              <a:t>співробітництва</a:t>
            </a:r>
            <a:r>
              <a:rPr lang="ru-RU" dirty="0">
                <a:latin typeface="Arial Black" panose="020B0A04020102020204" pitchFamily="34" charset="0"/>
              </a:rPr>
              <a:t> до </a:t>
            </a:r>
            <a:r>
              <a:rPr lang="ru-RU" dirty="0" err="1">
                <a:latin typeface="Arial Black" panose="020B0A04020102020204" pitchFamily="34" charset="0"/>
              </a:rPr>
              <a:t>політичної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асоціації</a:t>
            </a:r>
            <a:r>
              <a:rPr lang="ru-RU" dirty="0">
                <a:latin typeface="Arial Black" panose="020B0A04020102020204" pitchFamily="34" charset="0"/>
              </a:rPr>
              <a:t> та </a:t>
            </a:r>
            <a:r>
              <a:rPr lang="ru-RU" dirty="0" err="1">
                <a:latin typeface="Arial Black" panose="020B0A04020102020204" pitchFamily="34" charset="0"/>
              </a:rPr>
              <a:t>економічної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інтеграції</a:t>
            </a:r>
            <a:r>
              <a:rPr lang="ru-RU" dirty="0">
                <a:latin typeface="Arial Black" panose="020B0A04020102020204" pitchFamily="34" charset="0"/>
              </a:rPr>
              <a:t>.  </a:t>
            </a:r>
            <a:endParaRPr lang="ru-RU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err="1"/>
              <a:t>Важливим</a:t>
            </a:r>
            <a:r>
              <a:rPr lang="ru-RU" b="1" dirty="0"/>
              <a:t> </a:t>
            </a:r>
            <a:r>
              <a:rPr lang="ru-RU" b="1" dirty="0" err="1"/>
              <a:t>елементом</a:t>
            </a:r>
            <a:r>
              <a:rPr lang="ru-RU" b="1" dirty="0"/>
              <a:t> Угоди є </a:t>
            </a:r>
            <a:r>
              <a:rPr lang="ru-RU" b="1" dirty="0" err="1"/>
              <a:t>положення</a:t>
            </a:r>
            <a:r>
              <a:rPr lang="ru-RU" b="1" dirty="0"/>
              <a:t> про </a:t>
            </a:r>
            <a:r>
              <a:rPr lang="ru-RU" b="1" dirty="0" err="1"/>
              <a:t>створення</a:t>
            </a:r>
            <a:r>
              <a:rPr lang="ru-RU" b="1" dirty="0"/>
              <a:t> </a:t>
            </a:r>
            <a:r>
              <a:rPr lang="ru-RU" b="1" dirty="0" err="1"/>
              <a:t>поглибленої</a:t>
            </a:r>
            <a:r>
              <a:rPr lang="ru-RU" b="1" dirty="0"/>
              <a:t> та </a:t>
            </a:r>
            <a:r>
              <a:rPr lang="ru-RU" b="1" dirty="0" err="1" smtClean="0"/>
              <a:t>всеохоплю-ючої</a:t>
            </a:r>
            <a:r>
              <a:rPr lang="ru-RU" b="1" dirty="0"/>
              <a:t> </a:t>
            </a:r>
            <a:r>
              <a:rPr lang="ru-RU" b="1" dirty="0" err="1"/>
              <a:t>зони</a:t>
            </a:r>
            <a:r>
              <a:rPr lang="ru-RU" b="1" dirty="0"/>
              <a:t> </a:t>
            </a:r>
            <a:r>
              <a:rPr lang="ru-RU" b="1" dirty="0" err="1"/>
              <a:t>вільної</a:t>
            </a:r>
            <a:r>
              <a:rPr lang="ru-RU" b="1" dirty="0"/>
              <a:t> </a:t>
            </a:r>
            <a:r>
              <a:rPr lang="ru-RU" b="1" dirty="0" err="1"/>
              <a:t>торгівлі</a:t>
            </a:r>
            <a:r>
              <a:rPr lang="ru-RU" b="1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err="1"/>
              <a:t>Україна</a:t>
            </a:r>
            <a:r>
              <a:rPr lang="ru-RU" b="1" dirty="0"/>
              <a:t> </a:t>
            </a:r>
            <a:r>
              <a:rPr lang="ru-RU" b="1" dirty="0" err="1"/>
              <a:t>розглядає</a:t>
            </a:r>
            <a:r>
              <a:rPr lang="ru-RU" b="1" dirty="0"/>
              <a:t> Угоду про </a:t>
            </a:r>
            <a:r>
              <a:rPr lang="ru-RU" b="1" dirty="0" err="1"/>
              <a:t>асоціацію</a:t>
            </a:r>
            <a:r>
              <a:rPr lang="ru-RU" b="1" dirty="0"/>
              <a:t> як </a:t>
            </a:r>
            <a:r>
              <a:rPr lang="ru-RU" b="1" dirty="0" err="1"/>
              <a:t>важливий</a:t>
            </a:r>
            <a:r>
              <a:rPr lang="ru-RU" b="1" dirty="0"/>
              <a:t> </a:t>
            </a:r>
            <a:r>
              <a:rPr lang="ru-RU" b="1" dirty="0" err="1"/>
              <a:t>крок</a:t>
            </a:r>
            <a:r>
              <a:rPr lang="ru-RU" b="1" dirty="0"/>
              <a:t> на шляху </a:t>
            </a:r>
            <a:r>
              <a:rPr lang="ru-RU" b="1" dirty="0" err="1"/>
              <a:t>наближення</a:t>
            </a:r>
            <a:r>
              <a:rPr lang="ru-RU" b="1" dirty="0"/>
              <a:t> в </a:t>
            </a:r>
            <a:r>
              <a:rPr lang="ru-RU" b="1" dirty="0" err="1"/>
              <a:t>перспективі</a:t>
            </a:r>
            <a:r>
              <a:rPr lang="ru-RU" b="1" dirty="0"/>
              <a:t> до </a:t>
            </a:r>
            <a:r>
              <a:rPr lang="ru-RU" b="1" dirty="0" err="1"/>
              <a:t>наступного</a:t>
            </a:r>
            <a:r>
              <a:rPr lang="ru-RU" b="1" dirty="0"/>
              <a:t> </a:t>
            </a:r>
            <a:r>
              <a:rPr lang="ru-RU" b="1" dirty="0" err="1"/>
              <a:t>етапу</a:t>
            </a:r>
            <a:r>
              <a:rPr lang="ru-RU" b="1" dirty="0"/>
              <a:t> — </a:t>
            </a:r>
            <a:r>
              <a:rPr lang="ru-RU" b="1" dirty="0" err="1"/>
              <a:t>підготовки</a:t>
            </a:r>
            <a:r>
              <a:rPr lang="ru-RU" b="1" dirty="0"/>
              <a:t> до </a:t>
            </a:r>
            <a:r>
              <a:rPr lang="ru-RU" b="1" dirty="0" err="1"/>
              <a:t>вступу</a:t>
            </a:r>
            <a:r>
              <a:rPr lang="ru-RU" b="1" dirty="0"/>
              <a:t> в ЄС.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Угода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вагоме</a:t>
            </a:r>
            <a:r>
              <a:rPr lang="ru-RU" b="1" dirty="0"/>
              <a:t> </a:t>
            </a:r>
            <a:r>
              <a:rPr lang="ru-RU" b="1" dirty="0" err="1"/>
              <a:t>економічне</a:t>
            </a:r>
            <a:r>
              <a:rPr lang="ru-RU" b="1" dirty="0"/>
              <a:t>, </a:t>
            </a:r>
            <a:r>
              <a:rPr lang="ru-RU" b="1" dirty="0" err="1"/>
              <a:t>соціальне</a:t>
            </a:r>
            <a:r>
              <a:rPr lang="ru-RU" b="1" dirty="0"/>
              <a:t> та </a:t>
            </a:r>
            <a:r>
              <a:rPr lang="ru-RU" b="1" dirty="0" err="1"/>
              <a:t>цивілізаційне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для </a:t>
            </a:r>
            <a:r>
              <a:rPr lang="ru-RU" b="1" dirty="0" err="1"/>
              <a:t>України</a:t>
            </a:r>
            <a:r>
              <a:rPr lang="ru-RU" b="1" dirty="0"/>
              <a:t>, </a:t>
            </a:r>
            <a:r>
              <a:rPr lang="ru-RU" b="1" dirty="0" err="1" smtClean="0"/>
              <a:t>від-криває</a:t>
            </a:r>
            <a:r>
              <a:rPr lang="ru-RU" b="1" dirty="0" smtClean="0"/>
              <a:t> </a:t>
            </a:r>
            <a:r>
              <a:rPr lang="ru-RU" b="1" dirty="0" err="1"/>
              <a:t>перспективи</a:t>
            </a:r>
            <a:r>
              <a:rPr lang="ru-RU" b="1" dirty="0"/>
              <a:t> для </a:t>
            </a:r>
            <a:r>
              <a:rPr lang="ru-RU" b="1" dirty="0" err="1"/>
              <a:t>України</a:t>
            </a:r>
            <a:r>
              <a:rPr lang="ru-RU" b="1" dirty="0"/>
              <a:t> стати </a:t>
            </a:r>
            <a:r>
              <a:rPr lang="ru-RU" b="1" dirty="0" err="1"/>
              <a:t>складовою</a:t>
            </a:r>
            <a:r>
              <a:rPr lang="ru-RU" b="1" dirty="0"/>
              <a:t> </a:t>
            </a:r>
            <a:r>
              <a:rPr lang="ru-RU" b="1" dirty="0" err="1"/>
              <a:t>частиною</a:t>
            </a:r>
            <a:r>
              <a:rPr lang="ru-RU" b="1" dirty="0"/>
              <a:t> </a:t>
            </a:r>
            <a:r>
              <a:rPr lang="ru-RU" b="1" dirty="0" err="1"/>
              <a:t>європейського</a:t>
            </a:r>
            <a:r>
              <a:rPr lang="ru-RU" b="1" dirty="0"/>
              <a:t> </a:t>
            </a:r>
            <a:r>
              <a:rPr lang="ru-RU" b="1" dirty="0" err="1" smtClean="0"/>
              <a:t>політич-ного</a:t>
            </a:r>
            <a:r>
              <a:rPr lang="ru-RU" b="1" dirty="0"/>
              <a:t>, </a:t>
            </a:r>
            <a:r>
              <a:rPr lang="ru-RU" b="1" dirty="0" err="1"/>
              <a:t>економічного</a:t>
            </a:r>
            <a:r>
              <a:rPr lang="ru-RU" b="1" dirty="0"/>
              <a:t> і культурного простору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6" name="Picture 2" descr="http://www.lesovod.org.ua/sites/default/files/images/32366.jpg"/>
          <p:cNvPicPr>
            <a:picLocks noChangeAspect="1" noChangeArrowheads="1"/>
          </p:cNvPicPr>
          <p:nvPr/>
        </p:nvPicPr>
        <p:blipFill>
          <a:blip r:embed="rId3" cstate="print"/>
          <a:srcRect l="9397" r="10059"/>
          <a:stretch>
            <a:fillRect/>
          </a:stretch>
        </p:blipFill>
        <p:spPr bwMode="auto">
          <a:xfrm>
            <a:off x="9113472" y="3856834"/>
            <a:ext cx="2858784" cy="2258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23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528" y="2044845"/>
            <a:ext cx="7564582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Arial Black" panose="020B0A04020102020204" pitchFamily="34" charset="0"/>
              </a:rPr>
              <a:t>Після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цього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українська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влада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різко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змінила</a:t>
            </a:r>
            <a:r>
              <a:rPr lang="ru-RU" dirty="0">
                <a:latin typeface="Arial Black" panose="020B0A04020102020204" pitchFamily="34" charset="0"/>
              </a:rPr>
              <a:t> риторику і </a:t>
            </a:r>
            <a:endParaRPr lang="ru-RU" dirty="0" smtClean="0"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21 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листопада 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2013 р. </a:t>
            </a:r>
            <a:r>
              <a:rPr lang="ru-RU" dirty="0" err="1">
                <a:latin typeface="Arial Black" panose="020B0A04020102020204" pitchFamily="34" charset="0"/>
              </a:rPr>
              <a:t>Кабінет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міністрів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України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вирішив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призупинити</a:t>
            </a:r>
            <a:r>
              <a:rPr lang="ru-RU" dirty="0">
                <a:latin typeface="Arial Black" panose="020B0A04020102020204" pitchFamily="34" charset="0"/>
              </a:rPr>
              <a:t> процес </a:t>
            </a:r>
            <a:r>
              <a:rPr lang="ru-RU" dirty="0" err="1">
                <a:latin typeface="Arial Black" panose="020B0A04020102020204" pitchFamily="34" charset="0"/>
              </a:rPr>
              <a:t>підготовки</a:t>
            </a:r>
            <a:r>
              <a:rPr lang="ru-RU" dirty="0">
                <a:latin typeface="Arial Black" panose="020B0A04020102020204" pitchFamily="34" charset="0"/>
              </a:rPr>
              <a:t> до </a:t>
            </a:r>
            <a:r>
              <a:rPr lang="ru-RU" dirty="0" err="1">
                <a:latin typeface="Arial Black" panose="020B0A04020102020204" pitchFamily="34" charset="0"/>
              </a:rPr>
              <a:t>підписання</a:t>
            </a:r>
            <a:r>
              <a:rPr lang="ru-RU" dirty="0">
                <a:latin typeface="Arial Black" panose="020B0A04020102020204" pitchFamily="34" charset="0"/>
              </a:rPr>
              <a:t> угоди з </a:t>
            </a:r>
            <a:r>
              <a:rPr lang="ru-RU" dirty="0" err="1">
                <a:latin typeface="Arial Black" panose="020B0A04020102020204" pitchFamily="34" charset="0"/>
              </a:rPr>
              <a:t>Євросоюзом</a:t>
            </a:r>
            <a:r>
              <a:rPr lang="ru-RU" dirty="0">
                <a:latin typeface="Arial Black" panose="020B0A04020102020204" pitchFamily="34" charset="0"/>
              </a:rPr>
              <a:t>. </a:t>
            </a:r>
          </a:p>
        </p:txBody>
      </p:sp>
      <p:pic>
        <p:nvPicPr>
          <p:cNvPr id="3" name="Picture 2" descr="http://eastbook.eu/wp-content/uploads/2013/02/35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8872" y="484910"/>
            <a:ext cx="3388168" cy="2456047"/>
          </a:xfrm>
          <a:prstGeom prst="rect">
            <a:avLst/>
          </a:prstGeom>
          <a:noFill/>
        </p:spPr>
      </p:pic>
      <p:pic>
        <p:nvPicPr>
          <p:cNvPr id="4" name="Picture 2" descr="C:\thumbnai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95" y="4191138"/>
            <a:ext cx="3347863" cy="2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528" y="127291"/>
            <a:ext cx="7564582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В </a:t>
            </a:r>
            <a:r>
              <a:rPr lang="ru-RU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листопаді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 2013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року </a:t>
            </a:r>
            <a:r>
              <a:rPr lang="ru-RU" dirty="0">
                <a:latin typeface="Arial Black" panose="020B0A04020102020204" pitchFamily="34" charset="0"/>
              </a:rPr>
              <a:t>на </a:t>
            </a:r>
            <a:r>
              <a:rPr lang="ru-RU" dirty="0" err="1">
                <a:latin typeface="Arial Black" panose="020B0A04020102020204" pitchFamily="34" charset="0"/>
              </a:rPr>
              <a:t>саміті</a:t>
            </a:r>
            <a:r>
              <a:rPr lang="ru-RU" dirty="0">
                <a:latin typeface="Arial Black" panose="020B0A04020102020204" pitchFamily="34" charset="0"/>
              </a:rPr>
              <a:t> у </a:t>
            </a:r>
            <a:r>
              <a:rPr lang="ru-RU" dirty="0" err="1">
                <a:latin typeface="Arial Black" panose="020B0A04020102020204" pitchFamily="34" charset="0"/>
              </a:rPr>
              <a:t>Вільнюсі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очікува</a:t>
            </a:r>
            <a:r>
              <a:rPr lang="ru-RU" dirty="0" smtClean="0">
                <a:latin typeface="Arial Black" panose="020B0A04020102020204" pitchFamily="34" charset="0"/>
              </a:rPr>
              <a:t>-лось </a:t>
            </a:r>
            <a:r>
              <a:rPr lang="ru-RU" dirty="0" err="1">
                <a:latin typeface="Arial Black" panose="020B0A04020102020204" pitchFamily="34" charset="0"/>
              </a:rPr>
              <a:t>підписання</a:t>
            </a:r>
            <a:r>
              <a:rPr lang="ru-RU" dirty="0">
                <a:latin typeface="Arial Black" panose="020B0A04020102020204" pitchFamily="34" charset="0"/>
              </a:rPr>
              <a:t> угоди про </a:t>
            </a:r>
            <a:r>
              <a:rPr lang="ru-RU" dirty="0" err="1">
                <a:latin typeface="Arial Black" panose="020B0A04020102020204" pitchFamily="34" charset="0"/>
              </a:rPr>
              <a:t>асоціацію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між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Україною</a:t>
            </a:r>
            <a:r>
              <a:rPr lang="ru-RU" dirty="0">
                <a:latin typeface="Arial Black" panose="020B0A04020102020204" pitchFamily="34" charset="0"/>
              </a:rPr>
              <a:t> та ЄС.</a:t>
            </a:r>
          </a:p>
          <a:p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   </a:t>
            </a:r>
            <a:r>
              <a:rPr lang="ru-RU" dirty="0" err="1" smtClean="0">
                <a:latin typeface="Arial Black" panose="020B0A04020102020204" pitchFamily="34" charset="0"/>
              </a:rPr>
              <a:t>Однак</a:t>
            </a:r>
            <a:r>
              <a:rPr lang="ru-RU" b="1" dirty="0">
                <a:latin typeface="Arial Black" panose="020B0A04020102020204" pitchFamily="34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9 листопада </a:t>
            </a:r>
            <a:r>
              <a:rPr lang="ru-RU" dirty="0">
                <a:latin typeface="Arial Black" panose="020B0A04020102020204" pitchFamily="34" charset="0"/>
              </a:rPr>
              <a:t>в </a:t>
            </a:r>
            <a:r>
              <a:rPr lang="ru-RU" dirty="0" err="1">
                <a:latin typeface="Arial Black" panose="020B0A04020102020204" pitchFamily="34" charset="0"/>
              </a:rPr>
              <a:t>Росії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відбулася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таємна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зустріч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президентів</a:t>
            </a:r>
            <a:r>
              <a:rPr lang="ru-RU" dirty="0">
                <a:latin typeface="Arial Black" panose="020B0A04020102020204" pitchFamily="34" charset="0"/>
              </a:rPr>
              <a:t> Януковича і </a:t>
            </a:r>
            <a:r>
              <a:rPr lang="ru-RU" dirty="0" err="1">
                <a:latin typeface="Arial Black" panose="020B0A04020102020204" pitchFamily="34" charset="0"/>
              </a:rPr>
              <a:t>Путіна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зміст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якої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залишається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невідомим</a:t>
            </a:r>
            <a:r>
              <a:rPr lang="ru-RU" dirty="0">
                <a:latin typeface="Arial Black" panose="020B0A04020102020204" pitchFamily="34" charset="0"/>
              </a:rPr>
              <a:t>. 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528" y="3533490"/>
            <a:ext cx="1112519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ВНАСЛІДОК ЦЬОГО, ПО ВСІЙ УКРАЇНІ РОЗПОЧАЛИСЬ МАСОВІ АКЦІЇ ПРОТЕСТУ.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:\Users\Машуня\Documents\Мои документы\У+безв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27" y="3660486"/>
            <a:ext cx="5797512" cy="305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817" y="1708767"/>
            <a:ext cx="11707091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27 </a:t>
            </a:r>
            <a:r>
              <a:rPr lang="ru-RU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червня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 2014 р. </a:t>
            </a:r>
            <a:r>
              <a:rPr lang="ru-RU" b="1" dirty="0">
                <a:latin typeface="Arial Black" panose="020B0A04020102020204" pitchFamily="34" charset="0"/>
              </a:rPr>
              <a:t>в </a:t>
            </a:r>
            <a:r>
              <a:rPr lang="ru-RU" b="1" dirty="0" err="1">
                <a:latin typeface="Arial Black" panose="020B0A04020102020204" pitchFamily="34" charset="0"/>
              </a:rPr>
              <a:t>ході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засідання</a:t>
            </a:r>
            <a:r>
              <a:rPr lang="ru-RU" b="1" dirty="0">
                <a:latin typeface="Arial Black" panose="020B0A04020102020204" pitchFamily="34" charset="0"/>
              </a:rPr>
              <a:t> Ради ЄС Президентом </a:t>
            </a:r>
            <a:r>
              <a:rPr lang="ru-RU" b="1" dirty="0" err="1">
                <a:latin typeface="Arial Black" panose="020B0A04020102020204" pitchFamily="34" charset="0"/>
              </a:rPr>
              <a:t>України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П.Порошенком</a:t>
            </a:r>
            <a:r>
              <a:rPr lang="ru-RU" b="1" dirty="0">
                <a:latin typeface="Arial Black" panose="020B0A04020102020204" pitchFamily="34" charset="0"/>
              </a:rPr>
              <a:t> та </a:t>
            </a:r>
            <a:r>
              <a:rPr lang="ru-RU" b="1" dirty="0" err="1">
                <a:latin typeface="Arial Black" panose="020B0A04020102020204" pitchFamily="34" charset="0"/>
              </a:rPr>
              <a:t>керівництвом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Європейського</a:t>
            </a:r>
            <a:r>
              <a:rPr lang="ru-RU" b="1" dirty="0">
                <a:latin typeface="Arial Black" panose="020B0A04020102020204" pitchFamily="34" charset="0"/>
              </a:rPr>
              <a:t> Союзу і главами держав та </a:t>
            </a:r>
            <a:r>
              <a:rPr lang="ru-RU" b="1" dirty="0" err="1">
                <a:latin typeface="Arial Black" panose="020B0A04020102020204" pitchFamily="34" charset="0"/>
              </a:rPr>
              <a:t>урядів</a:t>
            </a:r>
            <a:r>
              <a:rPr lang="ru-RU" b="1" dirty="0">
                <a:latin typeface="Arial Black" panose="020B0A04020102020204" pitchFamily="34" charset="0"/>
              </a:rPr>
              <a:t> 28 держав – </a:t>
            </a:r>
            <a:r>
              <a:rPr lang="ru-RU" b="1" dirty="0" err="1">
                <a:latin typeface="Arial Black" panose="020B0A04020102020204" pitchFamily="34" charset="0"/>
              </a:rPr>
              <a:t>членів</a:t>
            </a:r>
            <a:r>
              <a:rPr lang="ru-RU" b="1" dirty="0">
                <a:latin typeface="Arial Black" panose="020B0A04020102020204" pitchFamily="34" charset="0"/>
              </a:rPr>
              <a:t> ЄС </a:t>
            </a:r>
            <a:r>
              <a:rPr lang="ru-RU" b="1" dirty="0" err="1">
                <a:latin typeface="Arial Black" panose="020B0A04020102020204" pitchFamily="34" charset="0"/>
              </a:rPr>
              <a:t>було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підписано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економічну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частину</a:t>
            </a:r>
            <a:r>
              <a:rPr lang="ru-RU" b="1" dirty="0">
                <a:latin typeface="Arial Black" panose="020B0A04020102020204" pitchFamily="34" charset="0"/>
              </a:rPr>
              <a:t> Угоди – </a:t>
            </a:r>
            <a:r>
              <a:rPr lang="ru-RU" b="1" dirty="0" err="1">
                <a:latin typeface="Arial Black" panose="020B0A04020102020204" pitchFamily="34" charset="0"/>
              </a:rPr>
              <a:t>розділи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en-US" b="1" dirty="0">
                <a:latin typeface="Arial Black" panose="020B0A04020102020204" pitchFamily="34" charset="0"/>
              </a:rPr>
              <a:t>III «</a:t>
            </a:r>
            <a:r>
              <a:rPr lang="ru-RU" b="1" dirty="0" err="1">
                <a:latin typeface="Arial Black" panose="020B0A04020102020204" pitchFamily="34" charset="0"/>
              </a:rPr>
              <a:t>Юстиція</a:t>
            </a:r>
            <a:r>
              <a:rPr lang="ru-RU" b="1" dirty="0">
                <a:latin typeface="Arial Black" panose="020B0A04020102020204" pitchFamily="34" charset="0"/>
              </a:rPr>
              <a:t>, свобода та </a:t>
            </a:r>
            <a:r>
              <a:rPr lang="ru-RU" b="1" dirty="0" err="1">
                <a:latin typeface="Arial Black" panose="020B0A04020102020204" pitchFamily="34" charset="0"/>
              </a:rPr>
              <a:t>безпека</a:t>
            </a:r>
            <a:r>
              <a:rPr lang="ru-RU" b="1" dirty="0">
                <a:latin typeface="Arial Black" panose="020B0A04020102020204" pitchFamily="34" charset="0"/>
              </a:rPr>
              <a:t>», </a:t>
            </a:r>
            <a:r>
              <a:rPr lang="en-US" b="1" dirty="0">
                <a:latin typeface="Arial Black" panose="020B0A04020102020204" pitchFamily="34" charset="0"/>
              </a:rPr>
              <a:t>IV «</a:t>
            </a:r>
            <a:r>
              <a:rPr lang="ru-RU" b="1" dirty="0" err="1">
                <a:latin typeface="Arial Black" panose="020B0A04020102020204" pitchFamily="34" charset="0"/>
              </a:rPr>
              <a:t>Торгівля</a:t>
            </a:r>
            <a:r>
              <a:rPr lang="ru-RU" b="1" dirty="0">
                <a:latin typeface="Arial Black" panose="020B0A04020102020204" pitchFamily="34" charset="0"/>
              </a:rPr>
              <a:t> і </a:t>
            </a:r>
            <a:r>
              <a:rPr lang="ru-RU" b="1" dirty="0" err="1">
                <a:latin typeface="Arial Black" panose="020B0A04020102020204" pitchFamily="34" charset="0"/>
              </a:rPr>
              <a:t>питання</a:t>
            </a:r>
            <a:r>
              <a:rPr lang="ru-RU" b="1" dirty="0">
                <a:latin typeface="Arial Black" panose="020B0A04020102020204" pitchFamily="34" charset="0"/>
              </a:rPr>
              <a:t>, </a:t>
            </a:r>
            <a:r>
              <a:rPr lang="ru-RU" b="1" dirty="0" err="1">
                <a:latin typeface="Arial Black" panose="020B0A04020102020204" pitchFamily="34" charset="0"/>
              </a:rPr>
              <a:t>пов’язані</a:t>
            </a:r>
            <a:r>
              <a:rPr lang="ru-RU" b="1" dirty="0">
                <a:latin typeface="Arial Black" panose="020B0A04020102020204" pitchFamily="34" charset="0"/>
              </a:rPr>
              <a:t> з </a:t>
            </a:r>
            <a:r>
              <a:rPr lang="ru-RU" b="1" dirty="0" err="1">
                <a:latin typeface="Arial Black" panose="020B0A04020102020204" pitchFamily="34" charset="0"/>
              </a:rPr>
              <a:t>торгівлею</a:t>
            </a:r>
            <a:r>
              <a:rPr lang="ru-RU" b="1" dirty="0">
                <a:latin typeface="Arial Black" panose="020B0A04020102020204" pitchFamily="34" charset="0"/>
              </a:rPr>
              <a:t>», </a:t>
            </a:r>
            <a:r>
              <a:rPr lang="en-US" b="1" dirty="0">
                <a:latin typeface="Arial Black" panose="020B0A04020102020204" pitchFamily="34" charset="0"/>
              </a:rPr>
              <a:t>V «</a:t>
            </a:r>
            <a:r>
              <a:rPr lang="ru-RU" b="1" dirty="0" err="1">
                <a:latin typeface="Arial Black" panose="020B0A04020102020204" pitchFamily="34" charset="0"/>
              </a:rPr>
              <a:t>Економічне</a:t>
            </a:r>
            <a:r>
              <a:rPr lang="ru-RU" b="1" dirty="0">
                <a:latin typeface="Arial Black" panose="020B0A04020102020204" pitchFamily="34" charset="0"/>
              </a:rPr>
              <a:t> та </a:t>
            </a:r>
            <a:r>
              <a:rPr lang="ru-RU" b="1" dirty="0" err="1">
                <a:latin typeface="Arial Black" panose="020B0A04020102020204" pitchFamily="34" charset="0"/>
              </a:rPr>
              <a:t>галузеве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співробітництво</a:t>
            </a:r>
            <a:r>
              <a:rPr lang="ru-RU" b="1" dirty="0">
                <a:latin typeface="Arial Black" panose="020B0A04020102020204" pitchFamily="34" charset="0"/>
              </a:rPr>
              <a:t>» та </a:t>
            </a:r>
            <a:r>
              <a:rPr lang="en-US" b="1" dirty="0">
                <a:latin typeface="Arial Black" panose="020B0A04020102020204" pitchFamily="34" charset="0"/>
              </a:rPr>
              <a:t>VI «</a:t>
            </a:r>
            <a:r>
              <a:rPr lang="ru-RU" b="1" dirty="0" err="1">
                <a:latin typeface="Arial Black" panose="020B0A04020102020204" pitchFamily="34" charset="0"/>
              </a:rPr>
              <a:t>Фінансове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співробітництво</a:t>
            </a:r>
            <a:r>
              <a:rPr lang="ru-RU" b="1" dirty="0">
                <a:latin typeface="Arial Black" panose="020B0A04020102020204" pitchFamily="34" charset="0"/>
              </a:rPr>
              <a:t> та </a:t>
            </a:r>
            <a:r>
              <a:rPr lang="ru-RU" b="1" dirty="0" err="1">
                <a:latin typeface="Arial Black" panose="020B0A04020102020204" pitchFamily="34" charset="0"/>
              </a:rPr>
              <a:t>положення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щодо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боротьби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із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шахрайством</a:t>
            </a:r>
            <a:r>
              <a:rPr lang="ru-RU" b="1" dirty="0">
                <a:latin typeface="Arial Black" panose="020B0A04020102020204" pitchFamily="34" charset="0"/>
              </a:rPr>
              <a:t>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0182" y="114477"/>
            <a:ext cx="6096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Підписання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 Угоди про </a:t>
            </a:r>
            <a:r>
              <a:rPr lang="ru-RU" sz="20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асоціацію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між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Україною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 та ЄС </a:t>
            </a:r>
            <a:r>
              <a:rPr lang="ru-RU" sz="20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відбувалося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 в два </a:t>
            </a:r>
            <a:r>
              <a:rPr lang="ru-RU" sz="20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етапи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817" y="985191"/>
            <a:ext cx="11707091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21 </a:t>
            </a:r>
            <a:r>
              <a:rPr lang="ru-RU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березня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 2014 р. </a:t>
            </a:r>
            <a:r>
              <a:rPr lang="ru-RU" b="1" dirty="0" err="1">
                <a:latin typeface="Arial Black" panose="020B0A04020102020204" pitchFamily="34" charset="0"/>
              </a:rPr>
              <a:t>під</a:t>
            </a:r>
            <a:r>
              <a:rPr lang="ru-RU" b="1" dirty="0">
                <a:latin typeface="Arial Black" panose="020B0A04020102020204" pitchFamily="34" charset="0"/>
              </a:rPr>
              <a:t> час </a:t>
            </a:r>
            <a:r>
              <a:rPr lang="ru-RU" b="1" dirty="0" err="1">
                <a:latin typeface="Arial Black" panose="020B0A04020102020204" pitchFamily="34" charset="0"/>
              </a:rPr>
              <a:t>позачергового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саміту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Україна</a:t>
            </a:r>
            <a:r>
              <a:rPr lang="ru-RU" b="1" dirty="0">
                <a:latin typeface="Arial Black" panose="020B0A04020102020204" pitchFamily="34" charset="0"/>
              </a:rPr>
              <a:t> – ЄС </a:t>
            </a:r>
            <a:r>
              <a:rPr lang="ru-RU" b="1" dirty="0" err="1">
                <a:latin typeface="Arial Black" panose="020B0A04020102020204" pitchFamily="34" charset="0"/>
              </a:rPr>
              <a:t>було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підписано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політичну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частину</a:t>
            </a:r>
            <a:r>
              <a:rPr lang="ru-RU" b="1" dirty="0">
                <a:latin typeface="Arial Black" panose="020B0A04020102020204" pitchFamily="34" charset="0"/>
              </a:rPr>
              <a:t> Угоди та </a:t>
            </a:r>
            <a:r>
              <a:rPr lang="ru-RU" b="1" dirty="0" err="1">
                <a:latin typeface="Arial Black" panose="020B0A04020102020204" pitchFamily="34" charset="0"/>
              </a:rPr>
              <a:t>Заключний</a:t>
            </a:r>
            <a:r>
              <a:rPr lang="ru-RU" b="1" dirty="0">
                <a:latin typeface="Arial Black" panose="020B0A04020102020204" pitchFamily="34" charset="0"/>
              </a:rPr>
              <a:t> акт </a:t>
            </a:r>
            <a:r>
              <a:rPr lang="ru-RU" b="1" dirty="0" err="1">
                <a:latin typeface="Arial Black" panose="020B0A04020102020204" pitchFamily="34" charset="0"/>
              </a:rPr>
              <a:t>саміту</a:t>
            </a:r>
            <a:r>
              <a:rPr lang="ru-RU" b="1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4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66362" y="113484"/>
            <a:ext cx="40455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 Black" panose="020B0A04020102020204" pitchFamily="34" charset="0"/>
              </a:rPr>
              <a:t>06 </a:t>
            </a:r>
            <a:r>
              <a:rPr lang="ru-RU" sz="16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квітня</a:t>
            </a:r>
            <a:r>
              <a:rPr lang="ru-RU" sz="1600" b="1" dirty="0">
                <a:solidFill>
                  <a:srgbClr val="C00000"/>
                </a:solidFill>
                <a:latin typeface="Arial Black" panose="020B0A04020102020204" pitchFamily="34" charset="0"/>
              </a:rPr>
              <a:t> 2017р. </a:t>
            </a:r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- </a:t>
            </a:r>
            <a:r>
              <a:rPr lang="ru-RU" sz="1600" dirty="0" err="1" smtClean="0">
                <a:latin typeface="Arial Black" panose="020B0A04020102020204" pitchFamily="34" charset="0"/>
              </a:rPr>
              <a:t>Європейський</a:t>
            </a:r>
            <a:r>
              <a:rPr lang="ru-RU" sz="1600" dirty="0" smtClean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парламент з великим запасом </a:t>
            </a:r>
            <a:r>
              <a:rPr lang="ru-RU" sz="1600" dirty="0" err="1">
                <a:latin typeface="Arial Black" panose="020B0A04020102020204" pitchFamily="34" charset="0"/>
              </a:rPr>
              <a:t>голосів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ухвалив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рішення</a:t>
            </a:r>
            <a:r>
              <a:rPr lang="ru-RU" sz="1600" dirty="0">
                <a:latin typeface="Arial Black" panose="020B0A04020102020204" pitchFamily="34" charset="0"/>
              </a:rPr>
              <a:t> про </a:t>
            </a:r>
            <a:r>
              <a:rPr lang="ru-RU" sz="1600" dirty="0" err="1">
                <a:latin typeface="Arial Black" panose="020B0A04020102020204" pitchFamily="34" charset="0"/>
              </a:rPr>
              <a:t>безвізовий</a:t>
            </a:r>
            <a:r>
              <a:rPr lang="ru-RU" sz="1600" dirty="0">
                <a:latin typeface="Arial Black" panose="020B0A04020102020204" pitchFamily="34" charset="0"/>
              </a:rPr>
              <a:t> режим для </a:t>
            </a:r>
            <a:r>
              <a:rPr lang="ru-RU" sz="1600" dirty="0" err="1">
                <a:latin typeface="Arial Black" panose="020B0A04020102020204" pitchFamily="34" charset="0"/>
              </a:rPr>
              <a:t>України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За </a:t>
            </a:r>
            <a:r>
              <a:rPr lang="ru-RU" sz="1600" dirty="0" err="1">
                <a:latin typeface="Arial Black" panose="020B0A04020102020204" pitchFamily="34" charset="0"/>
              </a:rPr>
              <a:t>внесення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України</a:t>
            </a:r>
            <a:r>
              <a:rPr lang="ru-RU" sz="1600" dirty="0">
                <a:latin typeface="Arial Black" panose="020B0A04020102020204" pitchFamily="34" charset="0"/>
              </a:rPr>
              <a:t> до списку держав, </a:t>
            </a:r>
            <a:r>
              <a:rPr lang="ru-RU" sz="1600" dirty="0" err="1">
                <a:latin typeface="Arial Black" panose="020B0A04020102020204" pitchFamily="34" charset="0"/>
              </a:rPr>
              <a:t>громадянам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яких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скасовуються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візові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вимоги</a:t>
            </a:r>
            <a:r>
              <a:rPr lang="ru-RU" sz="1600" dirty="0">
                <a:latin typeface="Arial Black" panose="020B0A04020102020204" pitchFamily="34" charset="0"/>
              </a:rPr>
              <a:t>, </a:t>
            </a:r>
            <a:r>
              <a:rPr lang="ru-RU" sz="1600" dirty="0" err="1">
                <a:latin typeface="Arial Black" panose="020B0A04020102020204" pitchFamily="34" charset="0"/>
              </a:rPr>
              <a:t>проголосував</a:t>
            </a:r>
            <a:r>
              <a:rPr lang="ru-RU" sz="1600" dirty="0">
                <a:latin typeface="Arial Black" panose="020B0A04020102020204" pitchFamily="34" charset="0"/>
              </a:rPr>
              <a:t> 521 депутат </a:t>
            </a:r>
            <a:r>
              <a:rPr lang="ru-RU" sz="1600" dirty="0" err="1">
                <a:latin typeface="Arial Black" panose="020B0A04020102020204" pitchFamily="34" charset="0"/>
              </a:rPr>
              <a:t>Європарламенту</a:t>
            </a:r>
            <a:r>
              <a:rPr lang="ru-RU" sz="1600" dirty="0">
                <a:latin typeface="Arial Black" panose="020B0A04020102020204" pitchFamily="34" charset="0"/>
              </a:rPr>
              <a:t>. 75 </a:t>
            </a:r>
            <a:r>
              <a:rPr lang="ru-RU" sz="1600" dirty="0" err="1">
                <a:latin typeface="Arial Black" panose="020B0A04020102020204" pitchFamily="34" charset="0"/>
              </a:rPr>
              <a:t>депутатів</a:t>
            </a:r>
            <a:r>
              <a:rPr lang="ru-RU" sz="1600" dirty="0">
                <a:latin typeface="Arial Black" panose="020B0A04020102020204" pitchFamily="34" charset="0"/>
              </a:rPr>
              <a:t> (</a:t>
            </a:r>
            <a:r>
              <a:rPr lang="ru-RU" sz="1600" dirty="0" err="1">
                <a:latin typeface="Arial Black" panose="020B0A04020102020204" pitchFamily="34" charset="0"/>
              </a:rPr>
              <a:t>серед</a:t>
            </a:r>
            <a:r>
              <a:rPr lang="ru-RU" sz="1600" dirty="0">
                <a:latin typeface="Arial Black" panose="020B0A04020102020204" pitchFamily="34" charset="0"/>
              </a:rPr>
              <a:t> них </a:t>
            </a:r>
            <a:r>
              <a:rPr lang="ru-RU" sz="1600" dirty="0" err="1">
                <a:latin typeface="Arial Black" panose="020B0A04020102020204" pitchFamily="34" charset="0"/>
              </a:rPr>
              <a:t>праворадикали</a:t>
            </a:r>
            <a:r>
              <a:rPr lang="ru-RU" sz="1600" dirty="0">
                <a:latin typeface="Arial Black" panose="020B0A04020102020204" pitchFamily="34" charset="0"/>
              </a:rPr>
              <a:t> та </a:t>
            </a:r>
            <a:r>
              <a:rPr lang="ru-RU" sz="1600" dirty="0" err="1">
                <a:latin typeface="Arial Black" panose="020B0A04020102020204" pitchFamily="34" charset="0"/>
              </a:rPr>
              <a:t>неофашисти</a:t>
            </a:r>
            <a:r>
              <a:rPr lang="ru-RU" sz="1600" dirty="0">
                <a:latin typeface="Arial Black" panose="020B0A04020102020204" pitchFamily="34" charset="0"/>
              </a:rPr>
              <a:t>) </a:t>
            </a:r>
            <a:r>
              <a:rPr lang="ru-RU" sz="1600" dirty="0" err="1">
                <a:latin typeface="Arial Black" panose="020B0A04020102020204" pitchFamily="34" charset="0"/>
              </a:rPr>
              <a:t>проголосували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проти</a:t>
            </a:r>
            <a:r>
              <a:rPr lang="ru-RU" sz="1600" dirty="0">
                <a:latin typeface="Arial Black" panose="020B0A04020102020204" pitchFamily="34" charset="0"/>
              </a:rPr>
              <a:t>, 36 </a:t>
            </a:r>
            <a:r>
              <a:rPr lang="ru-RU" sz="1600" dirty="0" err="1">
                <a:latin typeface="Arial Black" panose="020B0A04020102020204" pitchFamily="34" charset="0"/>
              </a:rPr>
              <a:t>утрималися</a:t>
            </a:r>
            <a:r>
              <a:rPr lang="ru-RU" sz="1600" dirty="0" smtClean="0">
                <a:latin typeface="Arial Black" panose="020B0A04020102020204" pitchFamily="34" charset="0"/>
              </a:rPr>
              <a:t>.</a:t>
            </a:r>
          </a:p>
          <a:p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11 </a:t>
            </a:r>
            <a:r>
              <a:rPr lang="ru-RU" sz="16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червня</a:t>
            </a: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2017 р. </a:t>
            </a:r>
            <a:r>
              <a:rPr lang="ru-RU" sz="1600" dirty="0" smtClean="0">
                <a:latin typeface="Arial Black" panose="020B0A04020102020204" pitchFamily="34" charset="0"/>
              </a:rPr>
              <a:t>– </a:t>
            </a:r>
            <a:r>
              <a:rPr lang="ru-RU" sz="1600" dirty="0" err="1" smtClean="0">
                <a:latin typeface="Arial Black" panose="020B0A04020102020204" pitchFamily="34" charset="0"/>
              </a:rPr>
              <a:t>встановлено</a:t>
            </a:r>
            <a:r>
              <a:rPr lang="ru-RU" sz="1600" dirty="0" smtClean="0">
                <a:latin typeface="Arial Black" panose="020B0A04020102020204" pitchFamily="34" charset="0"/>
              </a:rPr>
              <a:t> </a:t>
            </a:r>
            <a:r>
              <a:rPr lang="ru-RU" sz="1600" dirty="0" err="1" smtClean="0">
                <a:latin typeface="Arial Black" panose="020B0A04020102020204" pitchFamily="34" charset="0"/>
              </a:rPr>
              <a:t>безвізовий</a:t>
            </a:r>
            <a:r>
              <a:rPr lang="ru-RU" sz="1600" dirty="0" smtClean="0">
                <a:latin typeface="Arial Black" panose="020B0A04020102020204" pitchFamily="34" charset="0"/>
              </a:rPr>
              <a:t> режим, </a:t>
            </a:r>
            <a:r>
              <a:rPr lang="ru-RU" sz="1600" dirty="0" err="1" smtClean="0">
                <a:latin typeface="Arial Black" panose="020B0A04020102020204" pitchFamily="34" charset="0"/>
              </a:rPr>
              <a:t>що</a:t>
            </a:r>
            <a:r>
              <a:rPr lang="ru-RU" sz="1600" dirty="0" smtClean="0">
                <a:latin typeface="Arial Black" panose="020B0A04020102020204" pitchFamily="34" charset="0"/>
              </a:rPr>
              <a:t> </a:t>
            </a:r>
            <a:r>
              <a:rPr lang="ru-RU" sz="1600" dirty="0" err="1" smtClean="0">
                <a:latin typeface="Arial Black" panose="020B0A04020102020204" pitchFamily="34" charset="0"/>
              </a:rPr>
              <a:t>дозволяє</a:t>
            </a:r>
            <a:r>
              <a:rPr lang="ru-RU" sz="1600" dirty="0" smtClean="0">
                <a:latin typeface="Arial Black" panose="020B0A04020102020204" pitchFamily="34" charset="0"/>
              </a:rPr>
              <a:t> </a:t>
            </a:r>
            <a:r>
              <a:rPr lang="ru-RU" sz="1600" dirty="0" err="1" smtClean="0">
                <a:latin typeface="Arial Black" panose="020B0A04020102020204" pitchFamily="34" charset="0"/>
              </a:rPr>
              <a:t>громадянам</a:t>
            </a:r>
            <a:r>
              <a:rPr lang="ru-RU" sz="1600" dirty="0" smtClean="0">
                <a:latin typeface="Arial Black" panose="020B0A04020102020204" pitchFamily="34" charset="0"/>
              </a:rPr>
              <a:t> </a:t>
            </a:r>
            <a:r>
              <a:rPr lang="ru-RU" sz="1600" dirty="0" err="1" smtClean="0">
                <a:latin typeface="Arial Black" panose="020B0A04020102020204" pitchFamily="34" charset="0"/>
              </a:rPr>
              <a:t>України</a:t>
            </a:r>
            <a:r>
              <a:rPr lang="ru-RU" sz="1600" dirty="0" smtClean="0">
                <a:latin typeface="Arial Black" panose="020B0A04020102020204" pitchFamily="34" charset="0"/>
              </a:rPr>
              <a:t> </a:t>
            </a:r>
            <a:r>
              <a:rPr lang="ru-RU" sz="1600" dirty="0" err="1" smtClean="0">
                <a:latin typeface="Arial Black" panose="020B0A04020102020204" pitchFamily="34" charset="0"/>
              </a:rPr>
              <a:t>вільно</a:t>
            </a:r>
            <a:r>
              <a:rPr lang="ru-RU" sz="1600" dirty="0" smtClean="0">
                <a:latin typeface="Arial Black" panose="020B0A04020102020204" pitchFamily="34" charset="0"/>
              </a:rPr>
              <a:t> пере-</a:t>
            </a:r>
            <a:r>
              <a:rPr lang="ru-RU" sz="1600" dirty="0" err="1" smtClean="0">
                <a:latin typeface="Arial Black" panose="020B0A04020102020204" pitchFamily="34" charset="0"/>
              </a:rPr>
              <a:t>тинати</a:t>
            </a:r>
            <a:r>
              <a:rPr lang="ru-RU" sz="1600" dirty="0" smtClean="0">
                <a:latin typeface="Arial Black" panose="020B0A04020102020204" pitchFamily="34" charset="0"/>
              </a:rPr>
              <a:t> </a:t>
            </a:r>
            <a:r>
              <a:rPr lang="ru-RU" sz="1600" dirty="0" err="1" smtClean="0">
                <a:latin typeface="Arial Black" panose="020B0A04020102020204" pitchFamily="34" charset="0"/>
              </a:rPr>
              <a:t>кордони</a:t>
            </a:r>
            <a:r>
              <a:rPr lang="ru-RU" sz="1600" dirty="0" smtClean="0">
                <a:latin typeface="Arial Black" panose="020B0A04020102020204" pitchFamily="34" charset="0"/>
              </a:rPr>
              <a:t> ЄС без поперед-</a:t>
            </a:r>
            <a:r>
              <a:rPr lang="ru-RU" sz="1600" dirty="0" err="1" smtClean="0">
                <a:latin typeface="Arial Black" panose="020B0A04020102020204" pitchFamily="34" charset="0"/>
              </a:rPr>
              <a:t>нього</a:t>
            </a:r>
            <a:r>
              <a:rPr lang="ru-RU" sz="1600" dirty="0" smtClean="0">
                <a:latin typeface="Arial Black" panose="020B0A04020102020204" pitchFamily="34" charset="0"/>
              </a:rPr>
              <a:t> </a:t>
            </a:r>
            <a:r>
              <a:rPr lang="ru-RU" sz="1600" dirty="0" err="1" smtClean="0">
                <a:latin typeface="Arial Black" panose="020B0A04020102020204" pitchFamily="34" charset="0"/>
              </a:rPr>
              <a:t>отримання</a:t>
            </a:r>
            <a:r>
              <a:rPr lang="ru-RU" sz="1600" dirty="0" smtClean="0">
                <a:latin typeface="Arial Black" panose="020B0A04020102020204" pitchFamily="34" charset="0"/>
              </a:rPr>
              <a:t> </a:t>
            </a:r>
            <a:r>
              <a:rPr lang="ru-RU" sz="1600" dirty="0" err="1" smtClean="0">
                <a:latin typeface="Arial Black" panose="020B0A04020102020204" pitchFamily="34" charset="0"/>
              </a:rPr>
              <a:t>дозволів</a:t>
            </a:r>
            <a:r>
              <a:rPr lang="ru-RU" sz="1600" dirty="0" smtClean="0">
                <a:latin typeface="Arial Black" panose="020B0A04020102020204" pitchFamily="34" charset="0"/>
              </a:rPr>
              <a:t>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16982" cy="68676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86250" y="4782281"/>
            <a:ext cx="44057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БЕЗВІЗОВИЙ РЕЖИМ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– </a:t>
            </a:r>
            <a:r>
              <a:rPr lang="ru-RU" dirty="0" err="1" smtClean="0">
                <a:latin typeface="Arial Black" panose="020B0A04020102020204" pitchFamily="34" charset="0"/>
              </a:rPr>
              <a:t>перетин</a:t>
            </a:r>
            <a:r>
              <a:rPr lang="ru-RU" dirty="0" smtClean="0">
                <a:latin typeface="Arial Black" panose="020B0A04020102020204" pitchFamily="34" charset="0"/>
              </a:rPr>
              <a:t> кордону без </a:t>
            </a:r>
            <a:r>
              <a:rPr lang="ru-RU" dirty="0" err="1" smtClean="0">
                <a:latin typeface="Arial Black" panose="020B0A04020102020204" pitchFamily="34" charset="0"/>
              </a:rPr>
              <a:t>оформлення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попередніх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дозволів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2017 р. – </a:t>
            </a:r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Україна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отримали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безвіз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з ЄС.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4252" y="0"/>
            <a:ext cx="46955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514350" indent="-514350" algn="ctr">
              <a:buAutoNum type="arabicParenR"/>
            </a:pP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МІЖНАРОДНІ ВІДНОСИНИ. </a:t>
            </a:r>
            <a:endParaRPr lang="en-US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09116" y="950948"/>
            <a:ext cx="846707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Arial Black" panose="020B0A04020102020204" pitchFamily="34" charset="0"/>
              </a:rPr>
              <a:t>ТИПИ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4243" y="1879777"/>
            <a:ext cx="1505540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Arial Black" panose="020B0A04020102020204" pitchFamily="34" charset="0"/>
              </a:rPr>
              <a:t>Глобальні  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1780" y="1215422"/>
            <a:ext cx="2076209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Arial Black" panose="020B0A04020102020204" pitchFamily="34" charset="0"/>
              </a:rPr>
              <a:t>ООН (1945)</a:t>
            </a:r>
          </a:p>
          <a:p>
            <a:r>
              <a:rPr lang="uk-UA" sz="1600" dirty="0" smtClean="0">
                <a:latin typeface="Arial Black" panose="020B0A04020102020204" pitchFamily="34" charset="0"/>
              </a:rPr>
              <a:t>ВООЗ (1948)</a:t>
            </a:r>
          </a:p>
          <a:p>
            <a:r>
              <a:rPr lang="uk-UA" sz="1600" dirty="0" smtClean="0">
                <a:latin typeface="Arial Black" panose="020B0A04020102020204" pitchFamily="34" charset="0"/>
              </a:rPr>
              <a:t>ЮНЕСКО (1954)</a:t>
            </a:r>
          </a:p>
          <a:p>
            <a:r>
              <a:rPr lang="uk-UA" sz="1600" dirty="0" smtClean="0">
                <a:latin typeface="Arial Black" panose="020B0A04020102020204" pitchFamily="34" charset="0"/>
              </a:rPr>
              <a:t>МАГАТЕ (1957)</a:t>
            </a:r>
          </a:p>
          <a:p>
            <a:r>
              <a:rPr lang="uk-UA" sz="1600" dirty="0">
                <a:latin typeface="Arial Black" panose="020B0A04020102020204" pitchFamily="34" charset="0"/>
              </a:rPr>
              <a:t>СНД (</a:t>
            </a:r>
            <a:r>
              <a:rPr lang="uk-UA" sz="1600" dirty="0" smtClean="0">
                <a:latin typeface="Arial Black" panose="020B0A04020102020204" pitchFamily="34" charset="0"/>
              </a:rPr>
              <a:t>1991-2018)</a:t>
            </a:r>
          </a:p>
          <a:p>
            <a:r>
              <a:rPr lang="uk-UA" sz="1600" dirty="0" smtClean="0">
                <a:latin typeface="Arial Black" panose="020B0A04020102020204" pitchFamily="34" charset="0"/>
              </a:rPr>
              <a:t>МВФ (1992)</a:t>
            </a:r>
          </a:p>
          <a:p>
            <a:r>
              <a:rPr lang="uk-UA" sz="1600" dirty="0" smtClean="0">
                <a:latin typeface="Arial Black" panose="020B0A04020102020204" pitchFamily="34" charset="0"/>
              </a:rPr>
              <a:t>ОБСЄ (1992)</a:t>
            </a:r>
          </a:p>
          <a:p>
            <a:r>
              <a:rPr lang="uk-UA" sz="1600" dirty="0" smtClean="0">
                <a:latin typeface="Arial Black" panose="020B0A04020102020204" pitchFamily="34" charset="0"/>
              </a:rPr>
              <a:t>СОТ (2008) </a:t>
            </a:r>
          </a:p>
          <a:p>
            <a:r>
              <a:rPr lang="uk-UA" sz="1600" dirty="0" smtClean="0">
                <a:latin typeface="Arial Black" panose="020B0A04020102020204" pitchFamily="34" charset="0"/>
              </a:rPr>
              <a:t>ЄС (2014)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74243" y="4035952"/>
            <a:ext cx="153920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Arial Black" panose="020B0A04020102020204" pitchFamily="34" charset="0"/>
              </a:rPr>
              <a:t>регіональні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8193" y="3946174"/>
            <a:ext cx="2427268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 Black" panose="020B0A04020102020204" pitchFamily="34" charset="0"/>
              </a:rPr>
              <a:t>НАТО (1992, 2020)</a:t>
            </a:r>
            <a:endParaRPr lang="en-US" sz="1600" dirty="0">
              <a:latin typeface="Arial Black" panose="020B0A04020102020204" pitchFamily="34" charset="0"/>
            </a:endParaRPr>
          </a:p>
          <a:p>
            <a:r>
              <a:rPr lang="uk-UA" sz="1600" dirty="0" smtClean="0">
                <a:latin typeface="Arial Black" panose="020B0A04020102020204" pitchFamily="34" charset="0"/>
              </a:rPr>
              <a:t>Рада Європи (1995)</a:t>
            </a:r>
          </a:p>
          <a:p>
            <a:r>
              <a:rPr lang="en-US" sz="1600" dirty="0" smtClean="0">
                <a:latin typeface="Arial Black" panose="020B0A04020102020204" pitchFamily="34" charset="0"/>
              </a:rPr>
              <a:t>CEI </a:t>
            </a:r>
            <a:r>
              <a:rPr lang="uk-UA" sz="1600" dirty="0" smtClean="0">
                <a:latin typeface="Arial Black" panose="020B0A04020102020204" pitchFamily="34" charset="0"/>
              </a:rPr>
              <a:t>(1996)</a:t>
            </a:r>
          </a:p>
          <a:p>
            <a:r>
              <a:rPr lang="uk-UA" sz="1600" dirty="0" smtClean="0">
                <a:latin typeface="Arial Black" panose="020B0A04020102020204" pitchFamily="34" charset="0"/>
              </a:rPr>
              <a:t>ГУАМ (1997)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5921" y="5323724"/>
            <a:ext cx="1593706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Arial Black" panose="020B0A04020102020204" pitchFamily="34" charset="0"/>
              </a:rPr>
              <a:t>двосторонні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79871" y="5320974"/>
            <a:ext cx="198002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Arial Black" panose="020B0A04020102020204" pitchFamily="34" charset="0"/>
              </a:rPr>
              <a:t>&gt; 70 країн світу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8185355" y="1297535"/>
            <a:ext cx="2230" cy="61546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4" idx="1"/>
          </p:cNvCxnSpPr>
          <p:nvPr/>
        </p:nvCxnSpPr>
        <p:spPr>
          <a:xfrm>
            <a:off x="7574243" y="1120225"/>
            <a:ext cx="23487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9333058" y="2080967"/>
            <a:ext cx="446813" cy="130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9333058" y="4215027"/>
            <a:ext cx="446813" cy="130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349383" y="5500163"/>
            <a:ext cx="446813" cy="130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15921" y="5826949"/>
            <a:ext cx="159370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dirty="0" err="1">
                <a:latin typeface="Arial Black" panose="020B0A04020102020204" pitchFamily="34" charset="0"/>
              </a:rPr>
              <a:t>б</a:t>
            </a:r>
            <a:r>
              <a:rPr lang="uk-UA" sz="1600" dirty="0" err="1" smtClean="0">
                <a:latin typeface="Arial Black" panose="020B0A04020102020204" pitchFamily="34" charset="0"/>
              </a:rPr>
              <a:t>агатосто</a:t>
            </a:r>
            <a:r>
              <a:rPr lang="uk-UA" sz="1600" dirty="0" smtClean="0">
                <a:latin typeface="Arial Black" panose="020B0A04020102020204" pitchFamily="34" charset="0"/>
              </a:rPr>
              <a:t>-</a:t>
            </a:r>
          </a:p>
          <a:p>
            <a:r>
              <a:rPr lang="uk-UA" sz="1600" dirty="0" err="1" smtClean="0">
                <a:latin typeface="Arial Black" panose="020B0A04020102020204" pitchFamily="34" charset="0"/>
              </a:rPr>
              <a:t>ронні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9307819" y="6061779"/>
            <a:ext cx="446813" cy="130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796196" y="5780782"/>
            <a:ext cx="2430474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Arial Black" panose="020B0A04020102020204" pitchFamily="34" charset="0"/>
              </a:rPr>
              <a:t>Будапештський</a:t>
            </a:r>
          </a:p>
          <a:p>
            <a:r>
              <a:rPr lang="uk-UA" sz="1600" dirty="0">
                <a:latin typeface="Arial Black" panose="020B0A04020102020204" pitchFamily="34" charset="0"/>
              </a:rPr>
              <a:t>м</a:t>
            </a:r>
            <a:r>
              <a:rPr lang="uk-UA" sz="1600" dirty="0" smtClean="0">
                <a:latin typeface="Arial Black" panose="020B0A04020102020204" pitchFamily="34" charset="0"/>
              </a:rPr>
              <a:t>еморандум (1994)</a:t>
            </a:r>
          </a:p>
          <a:p>
            <a:r>
              <a:rPr lang="uk-UA" sz="1600" dirty="0" smtClean="0">
                <a:latin typeface="Arial Black" panose="020B0A04020102020204" pitchFamily="34" charset="0"/>
              </a:rPr>
              <a:t>Мінськ-1 (2014) </a:t>
            </a:r>
          </a:p>
          <a:p>
            <a:r>
              <a:rPr lang="uk-UA" sz="1600" dirty="0" smtClean="0">
                <a:latin typeface="Arial Black" panose="020B0A04020102020204" pitchFamily="34" charset="0"/>
              </a:rPr>
              <a:t>Мінськ-2 (2015)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62318" y="944153"/>
            <a:ext cx="859531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Arial Black" panose="020B0A04020102020204" pitchFamily="34" charset="0"/>
              </a:rPr>
              <a:t>ВИДИ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3009025" y="1139943"/>
            <a:ext cx="44245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288953" y="560110"/>
            <a:ext cx="4285290" cy="106182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uk-UA" altLang="uk-UA" sz="1400" b="1" dirty="0">
                <a:solidFill>
                  <a:srgbClr val="003399"/>
                </a:solidFill>
                <a:latin typeface="Arial Black" panose="020B0A04020102020204" pitchFamily="34" charset="0"/>
              </a:rPr>
              <a:t>Міжнародні відносини</a:t>
            </a:r>
            <a:r>
              <a:rPr lang="uk-UA" altLang="uk-UA" sz="1400" dirty="0">
                <a:latin typeface="Arial Black" panose="020B0A04020102020204" pitchFamily="34" charset="0"/>
              </a:rPr>
              <a:t> − це сукупність політичних, </a:t>
            </a:r>
            <a:r>
              <a:rPr lang="uk-UA" altLang="uk-UA" sz="1400" dirty="0" smtClean="0">
                <a:latin typeface="Arial Black" panose="020B0A04020102020204" pitchFamily="34" charset="0"/>
              </a:rPr>
              <a:t>економічних</a:t>
            </a:r>
            <a:r>
              <a:rPr lang="uk-UA" altLang="uk-UA" sz="1400" dirty="0">
                <a:latin typeface="Arial Black" panose="020B0A04020102020204" pitchFamily="34" charset="0"/>
              </a:rPr>
              <a:t>, ідеологічних, правових, дипломатичних, </a:t>
            </a:r>
            <a:r>
              <a:rPr lang="uk-UA" altLang="uk-UA" sz="1400" dirty="0" smtClean="0">
                <a:latin typeface="Arial Black" panose="020B0A04020102020204" pitchFamily="34" charset="0"/>
              </a:rPr>
              <a:t>військових</a:t>
            </a:r>
            <a:r>
              <a:rPr lang="uk-UA" altLang="uk-UA" sz="1400" dirty="0">
                <a:latin typeface="Arial Black" panose="020B0A04020102020204" pitchFamily="34" charset="0"/>
              </a:rPr>
              <a:t>, культурних і інших зв'язків і відносин між суб’єктами міжнародних відносин.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5533" y="1879477"/>
            <a:ext cx="188865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>
                <a:latin typeface="Arial Black" panose="020B0A04020102020204" pitchFamily="34" charset="0"/>
              </a:rPr>
              <a:t>  Економічні    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5283798" y="1621939"/>
            <a:ext cx="2230" cy="61546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79731" y="2237403"/>
            <a:ext cx="16081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>
                <a:latin typeface="Arial Black" panose="020B0A04020102020204" pitchFamily="34" charset="0"/>
              </a:rPr>
              <a:t>  СУБ</a:t>
            </a:r>
            <a:r>
              <a:rPr lang="en-US" sz="1600" dirty="0" smtClean="0">
                <a:latin typeface="Arial Black" panose="020B0A04020102020204" pitchFamily="34" charset="0"/>
              </a:rPr>
              <a:t>’</a:t>
            </a:r>
            <a:r>
              <a:rPr lang="uk-UA" sz="1600" dirty="0" smtClean="0">
                <a:latin typeface="Arial Black" panose="020B0A04020102020204" pitchFamily="34" charset="0"/>
              </a:rPr>
              <a:t>ЄКТИ  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9962" y="2237403"/>
            <a:ext cx="1859805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>
                <a:latin typeface="Arial Black" panose="020B0A04020102020204" pitchFamily="34" charset="0"/>
              </a:rPr>
              <a:t>    Політичні    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1068" y="3727899"/>
            <a:ext cx="1935145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>
                <a:latin typeface="Arial Black" panose="020B0A04020102020204" pitchFamily="34" charset="0"/>
              </a:rPr>
              <a:t>     Культурні    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5533" y="2615171"/>
            <a:ext cx="1895071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>
                <a:latin typeface="Arial Black" panose="020B0A04020102020204" pitchFamily="34" charset="0"/>
              </a:rPr>
              <a:t>  Ідеологічні    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4355" y="2973097"/>
            <a:ext cx="1906291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>
                <a:latin typeface="Arial Black" panose="020B0A04020102020204" pitchFamily="34" charset="0"/>
              </a:rPr>
              <a:t>     Військові    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4693" y="3350865"/>
            <a:ext cx="1907895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>
                <a:latin typeface="Arial Black" panose="020B0A04020102020204" pitchFamily="34" charset="0"/>
              </a:rPr>
              <a:t>Інформаційні  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2384471" y="1297535"/>
            <a:ext cx="2230" cy="61546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43529" y="2692640"/>
            <a:ext cx="2680542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>
                <a:latin typeface="Arial Black" panose="020B0A04020102020204" pitchFamily="34" charset="0"/>
              </a:rPr>
              <a:t>  Президент України  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80157" y="3181588"/>
            <a:ext cx="342593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>
                <a:latin typeface="Arial Black" panose="020B0A04020102020204" pitchFamily="34" charset="0"/>
              </a:rPr>
              <a:t>  Кабінет Міністрів України  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78844" y="3646658"/>
            <a:ext cx="340990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>
                <a:latin typeface="Arial Black" panose="020B0A04020102020204" pitchFamily="34" charset="0"/>
              </a:rPr>
              <a:t> </a:t>
            </a:r>
            <a:r>
              <a:rPr lang="uk-UA" sz="1600" dirty="0">
                <a:latin typeface="Arial Black" panose="020B0A04020102020204" pitchFamily="34" charset="0"/>
              </a:rPr>
              <a:t>Міністерство закордонних </a:t>
            </a:r>
            <a:endParaRPr lang="uk-UA" sz="1600" dirty="0" smtClean="0">
              <a:latin typeface="Arial Black" panose="020B0A04020102020204" pitchFamily="34" charset="0"/>
            </a:endParaRPr>
          </a:p>
          <a:p>
            <a:pPr algn="ctr"/>
            <a:r>
              <a:rPr lang="uk-UA" sz="1600" dirty="0" smtClean="0">
                <a:latin typeface="Arial Black" panose="020B0A04020102020204" pitchFamily="34" charset="0"/>
              </a:rPr>
              <a:t>справ України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058653" y="5041651"/>
            <a:ext cx="246894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1600" dirty="0" smtClean="0">
                <a:latin typeface="Arial Black" panose="020B0A04020102020204" pitchFamily="34" charset="0"/>
              </a:rPr>
              <a:t>Міжнародні урядові</a:t>
            </a:r>
          </a:p>
          <a:p>
            <a:pPr algn="ctr"/>
            <a:r>
              <a:rPr lang="uk-UA" sz="1600" dirty="0" smtClean="0">
                <a:latin typeface="Arial Black" panose="020B0A04020102020204" pitchFamily="34" charset="0"/>
              </a:rPr>
              <a:t>організації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636552" y="4357949"/>
            <a:ext cx="329449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1600" dirty="0" smtClean="0">
                <a:latin typeface="Arial Black" panose="020B0A04020102020204" pitchFamily="34" charset="0"/>
              </a:rPr>
              <a:t>Місцеві органи влади, </a:t>
            </a:r>
          </a:p>
          <a:p>
            <a:pPr algn="ctr"/>
            <a:r>
              <a:rPr lang="uk-UA" sz="1600" dirty="0" smtClean="0">
                <a:latin typeface="Arial Black" panose="020B0A04020102020204" pitchFamily="34" charset="0"/>
              </a:rPr>
              <a:t>підприємства, особи тощо.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867384" y="5711259"/>
            <a:ext cx="283282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1600" dirty="0" smtClean="0">
                <a:latin typeface="Arial Black" panose="020B0A04020102020204" pitchFamily="34" charset="0"/>
              </a:rPr>
              <a:t>Неурядові організації</a:t>
            </a:r>
          </a:p>
          <a:p>
            <a:pPr algn="ctr"/>
            <a:r>
              <a:rPr lang="uk-UA" sz="1600" dirty="0" smtClean="0">
                <a:latin typeface="Arial Black" panose="020B0A04020102020204" pitchFamily="34" charset="0"/>
              </a:rPr>
              <a:t>(політичні партії, рухи)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pic>
        <p:nvPicPr>
          <p:cNvPr id="54" name="Picture 7" descr="fla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9" y="4734828"/>
            <a:ext cx="3385392" cy="187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741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ers\Машуня\Documents\Мои документы\безві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3563"/>
            <a:ext cx="4290794" cy="38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6474" y="251844"/>
            <a:ext cx="11236036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БЕЗВІЗОВИЙ РЕЖИМ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– </a:t>
            </a:r>
            <a:r>
              <a:rPr lang="ru-RU" sz="2400" dirty="0" err="1" smtClean="0">
                <a:latin typeface="Arial Black" panose="020B0A04020102020204" pitchFamily="34" charset="0"/>
              </a:rPr>
              <a:t>перетин</a:t>
            </a:r>
            <a:r>
              <a:rPr lang="ru-RU" sz="2400" dirty="0" smtClean="0">
                <a:latin typeface="Arial Black" panose="020B0A04020102020204" pitchFamily="34" charset="0"/>
              </a:rPr>
              <a:t> кордону без </a:t>
            </a:r>
            <a:r>
              <a:rPr lang="ru-RU" sz="2400" dirty="0" err="1" smtClean="0">
                <a:latin typeface="Arial Black" panose="020B0A04020102020204" pitchFamily="34" charset="0"/>
              </a:rPr>
              <a:t>оформлення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попередніх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дозволів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2017 р. – </a:t>
            </a:r>
            <a:r>
              <a:rPr lang="ru-RU" sz="24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Україна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отримали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безвіз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з ЄС.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D:\Users\Машуня\Documents\Мои документы\У-без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49" y="1939635"/>
            <a:ext cx="4922735" cy="46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age.zn.ua/media/images/original/Mar2011/31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0460" y="3661624"/>
            <a:ext cx="2913323" cy="218499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734"/>
            <a:ext cx="3546764" cy="181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5995" y="0"/>
            <a:ext cx="1082869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anose="020B0A04020102020204" pitchFamily="34" charset="0"/>
              </a:rPr>
              <a:t>«Ми </a:t>
            </a:r>
            <a:r>
              <a:rPr lang="ru-RU" sz="2000" b="1" dirty="0" err="1">
                <a:latin typeface="Arial Black" panose="020B0A04020102020204" pitchFamily="34" charset="0"/>
              </a:rPr>
              <a:t>будемо</a:t>
            </a:r>
            <a:r>
              <a:rPr lang="ru-RU" sz="2000" b="1" dirty="0">
                <a:latin typeface="Arial Black" panose="020B0A04020102020204" pitchFamily="34" charset="0"/>
              </a:rPr>
              <a:t> в </a:t>
            </a:r>
            <a:r>
              <a:rPr lang="ru-RU" sz="2000" b="1" dirty="0" err="1">
                <a:latin typeface="Arial Black" panose="020B0A04020102020204" pitchFamily="34" charset="0"/>
              </a:rPr>
              <a:t>сім'ї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європейських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latin typeface="Arial Black" panose="020B0A04020102020204" pitchFamily="34" charset="0"/>
              </a:rPr>
              <a:t>народів</a:t>
            </a:r>
            <a:r>
              <a:rPr lang="ru-RU" sz="2000" b="1" dirty="0" smtClean="0">
                <a:latin typeface="Arial Black" panose="020B0A04020102020204" pitchFamily="34" charset="0"/>
              </a:rPr>
              <a:t>»: </a:t>
            </a:r>
            <a:r>
              <a:rPr lang="ru-RU" sz="2000" b="1" dirty="0">
                <a:latin typeface="Arial Black" panose="020B0A04020102020204" pitchFamily="34" charset="0"/>
              </a:rPr>
              <a:t>Рада ЄС остаточно </a:t>
            </a:r>
            <a:r>
              <a:rPr lang="ru-RU" sz="2000" b="1" dirty="0" err="1">
                <a:latin typeface="Arial Black" panose="020B0A04020102020204" pitchFamily="34" charset="0"/>
              </a:rPr>
              <a:t>ратифікувала</a:t>
            </a:r>
            <a:r>
              <a:rPr lang="ru-RU" sz="2000" b="1" dirty="0">
                <a:latin typeface="Arial Black" panose="020B0A04020102020204" pitchFamily="34" charset="0"/>
              </a:rPr>
              <a:t> Угоду про </a:t>
            </a:r>
            <a:r>
              <a:rPr lang="ru-RU" sz="2000" b="1" dirty="0" err="1">
                <a:latin typeface="Arial Black" panose="020B0A04020102020204" pitchFamily="34" charset="0"/>
              </a:rPr>
              <a:t>асоціацію</a:t>
            </a:r>
            <a:r>
              <a:rPr lang="ru-RU" sz="2000" b="1" dirty="0">
                <a:latin typeface="Arial Black" panose="020B0A04020102020204" pitchFamily="34" charset="0"/>
              </a:rPr>
              <a:t> з </a:t>
            </a:r>
            <a:r>
              <a:rPr lang="ru-RU" sz="2000" b="1" dirty="0" err="1">
                <a:latin typeface="Arial Black" panose="020B0A04020102020204" pitchFamily="34" charset="0"/>
              </a:rPr>
              <a:t>Україною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42" y="864339"/>
            <a:ext cx="118844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</a:rPr>
              <a:t>Рішення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</a:rPr>
              <a:t>було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</a:rPr>
              <a:t>ухвалено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11 </a:t>
            </a:r>
            <a:r>
              <a:rPr lang="ru-RU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червня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2017 р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. </a:t>
            </a:r>
            <a:r>
              <a:rPr lang="ru-RU" dirty="0">
                <a:latin typeface="Arial Black" panose="020B0A04020102020204" pitchFamily="34" charset="0"/>
              </a:rPr>
              <a:t>в рамках </a:t>
            </a:r>
            <a:r>
              <a:rPr lang="ru-RU" dirty="0" err="1">
                <a:latin typeface="Arial Black" panose="020B0A04020102020204" pitchFamily="34" charset="0"/>
              </a:rPr>
              <a:t>засідання</a:t>
            </a:r>
            <a:r>
              <a:rPr lang="ru-RU" dirty="0">
                <a:latin typeface="Arial Black" panose="020B0A04020102020204" pitchFamily="34" charset="0"/>
              </a:rPr>
              <a:t> Ради ЄС з </a:t>
            </a:r>
            <a:r>
              <a:rPr lang="ru-RU" dirty="0" err="1">
                <a:latin typeface="Arial Black" panose="020B0A04020102020204" pitchFamily="34" charset="0"/>
              </a:rPr>
              <a:t>економічних</a:t>
            </a:r>
            <a:r>
              <a:rPr lang="ru-RU" dirty="0">
                <a:latin typeface="Arial Black" panose="020B0A04020102020204" pitchFamily="34" charset="0"/>
              </a:rPr>
              <a:t> та </a:t>
            </a:r>
            <a:r>
              <a:rPr lang="ru-RU" dirty="0" err="1">
                <a:latin typeface="Arial Black" panose="020B0A04020102020204" pitchFamily="34" charset="0"/>
              </a:rPr>
              <a:t>фінансових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питань</a:t>
            </a:r>
            <a:r>
              <a:rPr lang="ru-RU" dirty="0">
                <a:latin typeface="Arial Black" panose="020B0A04020102020204" pitchFamily="34" charset="0"/>
              </a:rPr>
              <a:t>. </a:t>
            </a:r>
            <a:r>
              <a:rPr lang="ru-RU" dirty="0" err="1">
                <a:latin typeface="Arial Black" panose="020B0A04020102020204" pitchFamily="34" charset="0"/>
              </a:rPr>
              <a:t>Очікується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що</a:t>
            </a:r>
            <a:r>
              <a:rPr lang="ru-RU" dirty="0">
                <a:latin typeface="Arial Black" panose="020B0A04020102020204" pitchFamily="34" charset="0"/>
              </a:rPr>
              <a:t> документ </a:t>
            </a:r>
            <a:r>
              <a:rPr lang="ru-RU" dirty="0" err="1">
                <a:latin typeface="Arial Black" panose="020B0A04020102020204" pitchFamily="34" charset="0"/>
              </a:rPr>
              <a:t>набуде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чинності</a:t>
            </a:r>
            <a:r>
              <a:rPr lang="ru-RU" dirty="0">
                <a:latin typeface="Arial Black" panose="020B0A04020102020204" pitchFamily="34" charset="0"/>
              </a:rPr>
              <a:t> з </a:t>
            </a:r>
            <a:r>
              <a:rPr lang="ru-RU" b="1" dirty="0">
                <a:latin typeface="Arial Black" panose="020B0A04020102020204" pitchFamily="34" charset="0"/>
              </a:rPr>
              <a:t>1 </a:t>
            </a:r>
            <a:r>
              <a:rPr lang="ru-RU" b="1" dirty="0" err="1">
                <a:latin typeface="Arial Black" panose="020B0A04020102020204" pitchFamily="34" charset="0"/>
              </a:rPr>
              <a:t>вересня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цього</a:t>
            </a:r>
            <a:r>
              <a:rPr lang="ru-RU" dirty="0">
                <a:latin typeface="Arial Black" panose="020B0A04020102020204" pitchFamily="34" charset="0"/>
              </a:rPr>
              <a:t> ж року.</a:t>
            </a: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«</a:t>
            </a:r>
            <a:r>
              <a:rPr lang="ru-RU" dirty="0">
                <a:latin typeface="Arial Black" panose="020B0A04020102020204" pitchFamily="34" charset="0"/>
              </a:rPr>
              <a:t>Угода про </a:t>
            </a:r>
            <a:r>
              <a:rPr lang="ru-RU" dirty="0" err="1">
                <a:latin typeface="Arial Black" panose="020B0A04020102020204" pitchFamily="34" charset="0"/>
              </a:rPr>
              <a:t>асоціацію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була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однією</a:t>
            </a:r>
            <a:r>
              <a:rPr lang="ru-RU" dirty="0">
                <a:latin typeface="Arial Black" panose="020B0A04020102020204" pitchFamily="34" charset="0"/>
              </a:rPr>
              <a:t> з </a:t>
            </a:r>
            <a:r>
              <a:rPr lang="ru-RU" dirty="0" err="1">
                <a:latin typeface="Arial Black" panose="020B0A04020102020204" pitchFamily="34" charset="0"/>
              </a:rPr>
              <a:t>ключових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вимог</a:t>
            </a:r>
            <a:r>
              <a:rPr lang="ru-RU" dirty="0">
                <a:latin typeface="Arial Black" panose="020B0A04020102020204" pitchFamily="34" charset="0"/>
              </a:rPr>
              <a:t> і </a:t>
            </a:r>
            <a:r>
              <a:rPr lang="ru-RU" dirty="0" err="1">
                <a:latin typeface="Arial Black" panose="020B0A04020102020204" pitchFamily="34" charset="0"/>
              </a:rPr>
              <a:t>сподівань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Євромайдану</a:t>
            </a:r>
            <a:r>
              <a:rPr lang="ru-RU" dirty="0">
                <a:latin typeface="Arial Black" panose="020B0A04020102020204" pitchFamily="34" charset="0"/>
              </a:rPr>
              <a:t>. І я радий, </a:t>
            </a:r>
            <a:r>
              <a:rPr lang="ru-RU" dirty="0" err="1">
                <a:latin typeface="Arial Black" panose="020B0A04020102020204" pitchFamily="34" charset="0"/>
              </a:rPr>
              <a:t>що</a:t>
            </a:r>
            <a:r>
              <a:rPr lang="ru-RU" dirty="0">
                <a:latin typeface="Arial Black" panose="020B0A04020102020204" pitchFamily="34" charset="0"/>
              </a:rPr>
              <a:t> ми разом </a:t>
            </a:r>
            <a:r>
              <a:rPr lang="ru-RU" dirty="0" err="1">
                <a:latin typeface="Arial Black" panose="020B0A04020102020204" pitchFamily="34" charset="0"/>
              </a:rPr>
              <a:t>спільними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зусиллями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змогли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її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досягнути</a:t>
            </a:r>
            <a:r>
              <a:rPr lang="ru-RU" dirty="0">
                <a:latin typeface="Arial Black" panose="020B0A04020102020204" pitchFamily="34" charset="0"/>
              </a:rPr>
              <a:t>. А Кремль, </a:t>
            </a:r>
            <a:r>
              <a:rPr lang="ru-RU" dirty="0" err="1">
                <a:latin typeface="Arial Black" panose="020B0A04020102020204" pitchFamily="34" charset="0"/>
              </a:rPr>
              <a:t>який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мобілізував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всі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свої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ресурси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проти</a:t>
            </a:r>
            <a:r>
              <a:rPr lang="ru-RU" dirty="0">
                <a:latin typeface="Arial Black" panose="020B0A04020102020204" pitchFamily="34" charset="0"/>
              </a:rPr>
              <a:t> Угоди про </a:t>
            </a:r>
            <a:r>
              <a:rPr lang="ru-RU" dirty="0" err="1">
                <a:latin typeface="Arial Black" panose="020B0A04020102020204" pitchFamily="34" charset="0"/>
              </a:rPr>
              <a:t>асоціацію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цинічно</a:t>
            </a:r>
            <a:r>
              <a:rPr lang="ru-RU" dirty="0">
                <a:latin typeface="Arial Black" panose="020B0A04020102020204" pitchFamily="34" charset="0"/>
              </a:rPr>
              <a:t> порушив </a:t>
            </a:r>
            <a:r>
              <a:rPr lang="ru-RU" dirty="0" err="1">
                <a:latin typeface="Arial Black" panose="020B0A04020102020204" pitchFamily="34" charset="0"/>
              </a:rPr>
              <a:t>міжнародне</a:t>
            </a:r>
            <a:r>
              <a:rPr lang="ru-RU" dirty="0">
                <a:latin typeface="Arial Black" panose="020B0A04020102020204" pitchFamily="34" charset="0"/>
              </a:rPr>
              <a:t> право, </a:t>
            </a:r>
            <a:r>
              <a:rPr lang="ru-RU" dirty="0" err="1">
                <a:latin typeface="Arial Black" panose="020B0A04020102020204" pitchFamily="34" charset="0"/>
              </a:rPr>
              <a:t>розпочав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агресію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проти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України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зазнав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чергової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поразки</a:t>
            </a:r>
            <a:r>
              <a:rPr lang="ru-RU" dirty="0">
                <a:latin typeface="Arial Black" panose="020B0A04020102020204" pitchFamily="34" charset="0"/>
              </a:rPr>
              <a:t>», - </a:t>
            </a:r>
            <a:r>
              <a:rPr lang="ru-RU" dirty="0" err="1">
                <a:latin typeface="Arial Black" panose="020B0A04020102020204" pitchFamily="34" charset="0"/>
              </a:rPr>
              <a:t>наголосив</a:t>
            </a:r>
            <a:r>
              <a:rPr lang="ru-RU" dirty="0">
                <a:latin typeface="Arial Black" panose="020B0A04020102020204" pitchFamily="34" charset="0"/>
              </a:rPr>
              <a:t>  </a:t>
            </a:r>
            <a:r>
              <a:rPr lang="ru-RU" dirty="0" err="1">
                <a:latin typeface="Arial Black" panose="020B0A04020102020204" pitchFamily="34" charset="0"/>
              </a:rPr>
              <a:t>П.Порошенко</a:t>
            </a:r>
            <a:r>
              <a:rPr lang="ru-RU" dirty="0">
                <a:latin typeface="Arial Black" panose="020B0A04020102020204" pitchFamily="34" charset="0"/>
              </a:rPr>
              <a:t>, додавши</a:t>
            </a:r>
          </a:p>
          <a:p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b="1" dirty="0">
                <a:latin typeface="Arial Black" panose="020B0A04020102020204" pitchFamily="34" charset="0"/>
              </a:rPr>
              <a:t>«</a:t>
            </a:r>
            <a:r>
              <a:rPr lang="ru-RU" b="1" dirty="0" err="1">
                <a:latin typeface="Arial Black" panose="020B0A04020102020204" pitchFamily="34" charset="0"/>
              </a:rPr>
              <a:t>Україна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обов'язково</a:t>
            </a:r>
            <a:r>
              <a:rPr lang="ru-RU" b="1" dirty="0">
                <a:latin typeface="Arial Black" panose="020B0A04020102020204" pitchFamily="34" charset="0"/>
              </a:rPr>
              <a:t> буде в </a:t>
            </a:r>
            <a:r>
              <a:rPr lang="ru-RU" b="1" dirty="0" err="1" smtClean="0">
                <a:latin typeface="Arial Black" panose="020B0A04020102020204" pitchFamily="34" charset="0"/>
              </a:rPr>
              <a:t>сім'ї</a:t>
            </a:r>
            <a:r>
              <a:rPr lang="ru-RU" b="1" dirty="0" smtClean="0">
                <a:latin typeface="Arial Black" panose="020B0A04020102020204" pitchFamily="34" charset="0"/>
              </a:rPr>
              <a:t> </a:t>
            </a:r>
            <a:r>
              <a:rPr lang="ru-RU" b="1" dirty="0" err="1" smtClean="0">
                <a:latin typeface="Arial Black" panose="020B0A04020102020204" pitchFamily="34" charset="0"/>
              </a:rPr>
              <a:t>європейських</a:t>
            </a:r>
            <a:r>
              <a:rPr lang="ru-RU" b="1" dirty="0" smtClean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народів</a:t>
            </a:r>
            <a:r>
              <a:rPr lang="ru-RU" b="1" dirty="0">
                <a:latin typeface="Arial Black" panose="020B0A04020102020204" pitchFamily="34" charset="0"/>
              </a:rPr>
              <a:t> - і в ЄС, і в НАТО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" name="Picture 2" descr="C:\3_127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640" y="3329116"/>
            <a:ext cx="4997124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5003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1995 рік — це рік, коли Україна</a:t>
            </a:r>
          </a:p>
          <a:p>
            <a:r>
              <a:rPr lang="uk-UA" dirty="0" smtClean="0">
                <a:latin typeface="Arial Black" panose="020B0A04020102020204" pitchFamily="34" charset="0"/>
              </a:rPr>
              <a:t>А   підписала Угоду про асоціацію з Європейським Союзом (ЄС).</a:t>
            </a:r>
          </a:p>
          <a:p>
            <a:r>
              <a:rPr lang="uk-UA" dirty="0" smtClean="0">
                <a:latin typeface="Arial Black" panose="020B0A04020102020204" pitchFamily="34" charset="0"/>
              </a:rPr>
              <a:t>Б   стала членом Ради Європи (РЄ).</a:t>
            </a:r>
          </a:p>
          <a:p>
            <a:r>
              <a:rPr lang="uk-UA" dirty="0" smtClean="0">
                <a:latin typeface="Arial Black" panose="020B0A04020102020204" pitchFamily="34" charset="0"/>
              </a:rPr>
              <a:t>В   приєдналася до програми НАТО «Партнерство заради миру».</a:t>
            </a:r>
          </a:p>
          <a:p>
            <a:r>
              <a:rPr lang="uk-UA" dirty="0" smtClean="0">
                <a:latin typeface="Arial Black" panose="020B0A04020102020204" pitchFamily="34" charset="0"/>
              </a:rPr>
              <a:t>Г   вступила до Світової організації торгівлі (СОТ).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47795" y="1580568"/>
            <a:ext cx="4828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Arial Black" panose="020B0A04020102020204" pitchFamily="34" charset="0"/>
              </a:rPr>
              <a:t>Б   стала членом Ради Європи (РЄ).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053140"/>
            <a:ext cx="895003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2008 рік — це рік, коли Україна</a:t>
            </a:r>
          </a:p>
          <a:p>
            <a:r>
              <a:rPr lang="uk-UA" dirty="0" smtClean="0">
                <a:latin typeface="Arial Black" panose="020B0A04020102020204" pitchFamily="34" charset="0"/>
              </a:rPr>
              <a:t>А   підписала Угоду про асоціацію з Європейським Союзом (ЄС).</a:t>
            </a:r>
          </a:p>
          <a:p>
            <a:r>
              <a:rPr lang="uk-UA" dirty="0" smtClean="0">
                <a:latin typeface="Arial Black" panose="020B0A04020102020204" pitchFamily="34" charset="0"/>
              </a:rPr>
              <a:t>Б   стала членом Ради Європи (РЄ).</a:t>
            </a:r>
          </a:p>
          <a:p>
            <a:r>
              <a:rPr lang="uk-UA" dirty="0" smtClean="0">
                <a:latin typeface="Arial Black" panose="020B0A04020102020204" pitchFamily="34" charset="0"/>
              </a:rPr>
              <a:t>В   приєдналася до програми НАТО «Партнерство заради миру».</a:t>
            </a:r>
          </a:p>
          <a:p>
            <a:r>
              <a:rPr lang="uk-UA" dirty="0" smtClean="0">
                <a:latin typeface="Arial Black" panose="020B0A04020102020204" pitchFamily="34" charset="0"/>
              </a:rPr>
              <a:t>Г   вступила до Світової організації торгівлі (СОТ).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6183" y="3760865"/>
            <a:ext cx="7065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 Black" panose="020B0A04020102020204" pitchFamily="34" charset="0"/>
              </a:rPr>
              <a:t>Г   вступила до Світової організації торгівлі (СОТ).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360594"/>
            <a:ext cx="8811491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1994 рік — це рік, коли Україна</a:t>
            </a:r>
          </a:p>
          <a:p>
            <a:r>
              <a:rPr lang="uk-UA" dirty="0" smtClean="0">
                <a:latin typeface="Arial Black" panose="020B0A04020102020204" pitchFamily="34" charset="0"/>
              </a:rPr>
              <a:t>А   підписала Угоду про асоціацію з Європейським Союзом (ЄС).</a:t>
            </a:r>
          </a:p>
          <a:p>
            <a:r>
              <a:rPr lang="uk-UA" dirty="0" smtClean="0">
                <a:latin typeface="Arial Black" panose="020B0A04020102020204" pitchFamily="34" charset="0"/>
              </a:rPr>
              <a:t>Б   стала членом Ради Європи (РЄ).</a:t>
            </a:r>
          </a:p>
          <a:p>
            <a:r>
              <a:rPr lang="uk-UA" dirty="0" smtClean="0">
                <a:latin typeface="Arial Black" panose="020B0A04020102020204" pitchFamily="34" charset="0"/>
              </a:rPr>
              <a:t>В   приєдналася до програми НАТО «Партнерство заради миру».</a:t>
            </a:r>
          </a:p>
          <a:p>
            <a:r>
              <a:rPr lang="uk-UA" dirty="0" smtClean="0">
                <a:latin typeface="Arial Black" panose="020B0A04020102020204" pitchFamily="34" charset="0"/>
              </a:rPr>
              <a:t>Г   вступила до Світової організації торгівлі (СОТ).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10744" y="5941162"/>
            <a:ext cx="5278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 Black" panose="020B0A04020102020204" pitchFamily="34" charset="0"/>
              </a:rPr>
              <a:t>В   приєдналася до програми НАТО «Партнерство заради миру».</a:t>
            </a:r>
          </a:p>
        </p:txBody>
      </p:sp>
    </p:spTree>
    <p:extLst>
      <p:ext uri="{BB962C8B-B14F-4D97-AF65-F5344CB8AC3E}">
        <p14:creationId xmlns:p14="http://schemas.microsoft.com/office/powerpoint/2010/main" val="399521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546" y="124691"/>
            <a:ext cx="11540836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1994 рік — це рік, коли Україна</a:t>
            </a:r>
          </a:p>
          <a:p>
            <a:r>
              <a:rPr lang="uk-UA" dirty="0" smtClean="0">
                <a:latin typeface="Arial Black" panose="020B0A04020102020204" pitchFamily="34" charset="0"/>
              </a:rPr>
              <a:t>А   підписала Угоду про асоціацію з Європейським Союзом (ЄС).</a:t>
            </a:r>
          </a:p>
          <a:p>
            <a:r>
              <a:rPr lang="uk-UA" dirty="0" smtClean="0">
                <a:latin typeface="Arial Black" panose="020B0A04020102020204" pitchFamily="34" charset="0"/>
              </a:rPr>
              <a:t>Б   стала членом Ради Європи (РЄ).</a:t>
            </a:r>
          </a:p>
          <a:p>
            <a:r>
              <a:rPr lang="uk-UA" dirty="0" smtClean="0">
                <a:latin typeface="Arial Black" panose="020B0A04020102020204" pitchFamily="34" charset="0"/>
              </a:rPr>
              <a:t>В   приєдналася до </a:t>
            </a:r>
            <a:r>
              <a:rPr lang="uk-UA" dirty="0">
                <a:latin typeface="Arial Black" panose="020B0A04020102020204" pitchFamily="34" charset="0"/>
              </a:rPr>
              <a:t>договору про нерозповсюдження ядерної зброї від 1 липня 1968 р. Україна підтвердила свій статус без'ядерної держави.  </a:t>
            </a:r>
            <a:endParaRPr lang="uk-UA" dirty="0" smtClean="0">
              <a:latin typeface="Arial Black" panose="020B0A04020102020204" pitchFamily="34" charset="0"/>
            </a:endParaRPr>
          </a:p>
          <a:p>
            <a:r>
              <a:rPr lang="uk-UA" dirty="0" smtClean="0">
                <a:latin typeface="Arial Black" panose="020B0A04020102020204" pitchFamily="34" charset="0"/>
              </a:rPr>
              <a:t>Г   вступила до Світової організації торгівлі (СОТ).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13565" y="2191527"/>
            <a:ext cx="7356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 Black" panose="020B0A04020102020204" pitchFamily="34" charset="0"/>
              </a:rPr>
              <a:t>В   приєдналася до договору про нерозповсюдження ядерної зброї від 1 липня 1968 р. Україна підтвердила свій статус без'ядерної держави.  </a:t>
            </a:r>
          </a:p>
        </p:txBody>
      </p:sp>
    </p:spTree>
    <p:extLst>
      <p:ext uri="{BB962C8B-B14F-4D97-AF65-F5344CB8AC3E}">
        <p14:creationId xmlns:p14="http://schemas.microsoft.com/office/powerpoint/2010/main" val="207413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124" y="96983"/>
            <a:ext cx="107900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Arial Black" panose="020B0A04020102020204" pitchFamily="34" charset="0"/>
              </a:rPr>
              <a:t>2014 рік — це рік, коли Україна</a:t>
            </a:r>
          </a:p>
          <a:p>
            <a:r>
              <a:rPr lang="uk-UA" sz="2000" dirty="0" smtClean="0">
                <a:latin typeface="Arial Black" panose="020B0A04020102020204" pitchFamily="34" charset="0"/>
              </a:rPr>
              <a:t>А   підписала Угоду про асоціацію з Європейським Союзом (ЄС).</a:t>
            </a:r>
          </a:p>
          <a:p>
            <a:r>
              <a:rPr lang="uk-UA" sz="2000" dirty="0" smtClean="0">
                <a:latin typeface="Arial Black" panose="020B0A04020102020204" pitchFamily="34" charset="0"/>
              </a:rPr>
              <a:t>Б   стала членом Ради Європи (РЄ).</a:t>
            </a:r>
          </a:p>
          <a:p>
            <a:r>
              <a:rPr lang="uk-UA" sz="2000" dirty="0" smtClean="0">
                <a:latin typeface="Arial Black" panose="020B0A04020102020204" pitchFamily="34" charset="0"/>
              </a:rPr>
              <a:t>В   приєдналася до програми НАТО «Партнерство заради миру».</a:t>
            </a:r>
          </a:p>
          <a:p>
            <a:r>
              <a:rPr lang="uk-UA" sz="2000" dirty="0" smtClean="0">
                <a:latin typeface="Arial Black" panose="020B0A04020102020204" pitchFamily="34" charset="0"/>
              </a:rPr>
              <a:t>Г   вступила до Світової організації торгівлі (СОТ).</a:t>
            </a:r>
            <a:endParaRPr lang="uk-UA" sz="20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98189" y="1920756"/>
            <a:ext cx="5575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А   підписала Угоду про асоціацію з Європейським Союзом (ЄС).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759644"/>
            <a:ext cx="121201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   </a:t>
            </a:r>
            <a:r>
              <a:rPr lang="ru-RU" b="1" dirty="0" err="1"/>
              <a:t>підписала</a:t>
            </a:r>
            <a:r>
              <a:rPr lang="ru-RU" b="1" dirty="0"/>
              <a:t> Угоду про </a:t>
            </a:r>
            <a:r>
              <a:rPr lang="ru-RU" b="1" dirty="0" err="1"/>
              <a:t>асоціацію</a:t>
            </a:r>
            <a:r>
              <a:rPr lang="ru-RU" b="1" dirty="0"/>
              <a:t> з </a:t>
            </a:r>
            <a:r>
              <a:rPr lang="ru-RU" b="1" dirty="0" err="1"/>
              <a:t>Європейським</a:t>
            </a:r>
            <a:r>
              <a:rPr lang="ru-RU" b="1" dirty="0"/>
              <a:t> Союзом (ЄС)  - </a:t>
            </a:r>
            <a:r>
              <a:rPr lang="ru-RU" dirty="0"/>
              <a:t>2014</a:t>
            </a:r>
          </a:p>
          <a:p>
            <a:r>
              <a:rPr lang="ru-RU" b="1" dirty="0"/>
              <a:t>Б   стала членом Ради </a:t>
            </a:r>
            <a:r>
              <a:rPr lang="ru-RU" b="1" dirty="0" err="1"/>
              <a:t>Європи</a:t>
            </a:r>
            <a:r>
              <a:rPr lang="ru-RU" b="1" dirty="0"/>
              <a:t> (РЄ) -</a:t>
            </a:r>
            <a:r>
              <a:rPr lang="ru-RU" dirty="0"/>
              <a:t> </a:t>
            </a:r>
            <a:r>
              <a:rPr lang="ru-RU" b="1" dirty="0"/>
              <a:t>26 </a:t>
            </a:r>
            <a:r>
              <a:rPr lang="ru-RU" b="1" dirty="0" err="1"/>
              <a:t>вересня</a:t>
            </a:r>
            <a:r>
              <a:rPr lang="ru-RU" b="1" dirty="0"/>
              <a:t> 1995 р. </a:t>
            </a:r>
            <a:r>
              <a:rPr lang="ru-RU" dirty="0"/>
              <a:t>ПАРЄ </a:t>
            </a:r>
            <a:r>
              <a:rPr lang="ru-RU" dirty="0" smtClean="0"/>
              <a:t>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висновку</a:t>
            </a:r>
            <a:r>
              <a:rPr lang="ru-RU" dirty="0" smtClean="0"/>
              <a:t> </a:t>
            </a:r>
            <a:r>
              <a:rPr lang="ru-RU" dirty="0" err="1"/>
              <a:t>Комітет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РЄ </a:t>
            </a:r>
            <a:r>
              <a:rPr lang="ru-RU" dirty="0" err="1"/>
              <a:t>одностайно</a:t>
            </a:r>
            <a:r>
              <a:rPr lang="ru-RU" dirty="0"/>
              <a:t> </a:t>
            </a:r>
            <a:r>
              <a:rPr lang="ru-RU" dirty="0" err="1"/>
              <a:t>ухвалив</a:t>
            </a:r>
            <a:r>
              <a:rPr lang="ru-RU" dirty="0"/>
              <a:t> </a:t>
            </a:r>
            <a:r>
              <a:rPr lang="ru-RU" dirty="0" err="1"/>
              <a:t>резолюцію</a:t>
            </a:r>
            <a:r>
              <a:rPr lang="ru-RU" dirty="0"/>
              <a:t> про </a:t>
            </a:r>
            <a:r>
              <a:rPr lang="ru-RU" dirty="0" err="1"/>
              <a:t>запрошення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стати 37-м членом </a:t>
            </a:r>
            <a:r>
              <a:rPr lang="ru-RU" dirty="0" err="1"/>
              <a:t>організації</a:t>
            </a:r>
            <a:r>
              <a:rPr lang="ru-RU" dirty="0"/>
              <a:t> і </a:t>
            </a:r>
            <a:r>
              <a:rPr lang="ru-RU" dirty="0" err="1"/>
              <a:t>приєднатися</a:t>
            </a:r>
            <a:r>
              <a:rPr lang="ru-RU" dirty="0"/>
              <a:t> до </a:t>
            </a:r>
            <a:r>
              <a:rPr lang="ru-RU" dirty="0" err="1"/>
              <a:t>її</a:t>
            </a:r>
            <a:r>
              <a:rPr lang="ru-RU" dirty="0"/>
              <a:t> Статуту. 31 </a:t>
            </a:r>
            <a:r>
              <a:rPr lang="ru-RU" dirty="0" err="1"/>
              <a:t>жовтня</a:t>
            </a:r>
            <a:r>
              <a:rPr lang="ru-RU" dirty="0"/>
              <a:t> 1995 р. </a:t>
            </a:r>
            <a:endParaRPr lang="ru-RU" dirty="0" smtClean="0"/>
          </a:p>
          <a:p>
            <a:r>
              <a:rPr lang="ru-RU" dirty="0" err="1" smtClean="0"/>
              <a:t>Верховна</a:t>
            </a:r>
            <a:r>
              <a:rPr lang="ru-RU" dirty="0" smtClean="0"/>
              <a:t> </a:t>
            </a:r>
            <a:r>
              <a:rPr lang="ru-RU" dirty="0"/>
              <a:t>Рада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ухвалила</a:t>
            </a:r>
            <a:r>
              <a:rPr lang="ru-RU" dirty="0"/>
              <a:t> Закон </a:t>
            </a:r>
            <a:r>
              <a:rPr lang="ru-RU" dirty="0" err="1"/>
              <a:t>України</a:t>
            </a:r>
            <a:r>
              <a:rPr lang="ru-RU" dirty="0"/>
              <a:t> про </a:t>
            </a:r>
            <a:r>
              <a:rPr lang="ru-RU" dirty="0" err="1"/>
              <a:t>приєднання</a:t>
            </a:r>
            <a:r>
              <a:rPr lang="ru-RU" dirty="0"/>
              <a:t> до Статуту Ради </a:t>
            </a:r>
            <a:r>
              <a:rPr lang="ru-RU" dirty="0" err="1"/>
              <a:t>Європи</a:t>
            </a:r>
            <a:r>
              <a:rPr lang="ru-RU" dirty="0"/>
              <a:t>. 9 </a:t>
            </a:r>
            <a:r>
              <a:rPr lang="ru-RU" dirty="0" smtClean="0"/>
              <a:t>листопада </a:t>
            </a:r>
            <a:r>
              <a:rPr lang="ru-RU" dirty="0"/>
              <a:t>1995 р. </a:t>
            </a:r>
            <a:r>
              <a:rPr lang="ru-RU" dirty="0" err="1"/>
              <a:t>відбулась</a:t>
            </a:r>
            <a:r>
              <a:rPr lang="ru-RU" dirty="0"/>
              <a:t> </a:t>
            </a:r>
            <a:r>
              <a:rPr lang="ru-RU" dirty="0" err="1"/>
              <a:t>урочиста</a:t>
            </a:r>
            <a:r>
              <a:rPr lang="ru-RU" dirty="0"/>
              <a:t> </a:t>
            </a:r>
            <a:r>
              <a:rPr lang="ru-RU" dirty="0" err="1"/>
              <a:t>церемонія</a:t>
            </a:r>
            <a:r>
              <a:rPr lang="ru-RU" dirty="0"/>
              <a:t> </a:t>
            </a:r>
            <a:r>
              <a:rPr lang="ru-RU" dirty="0" err="1"/>
              <a:t>вступу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до РЄ.</a:t>
            </a:r>
          </a:p>
          <a:p>
            <a:r>
              <a:rPr lang="ru-RU" b="1" dirty="0"/>
              <a:t>В   </a:t>
            </a:r>
            <a:r>
              <a:rPr lang="ru-RU" b="1" dirty="0" err="1"/>
              <a:t>приєдналася</a:t>
            </a:r>
            <a:r>
              <a:rPr lang="ru-RU" b="1" dirty="0"/>
              <a:t> до </a:t>
            </a:r>
            <a:r>
              <a:rPr lang="ru-RU" b="1" dirty="0" err="1"/>
              <a:t>програми</a:t>
            </a:r>
            <a:r>
              <a:rPr lang="ru-RU" b="1" dirty="0"/>
              <a:t> НАТО «Партнерство </a:t>
            </a:r>
            <a:r>
              <a:rPr lang="ru-RU" b="1" dirty="0" err="1"/>
              <a:t>заради</a:t>
            </a:r>
            <a:r>
              <a:rPr lang="ru-RU" b="1" dirty="0"/>
              <a:t> миру».</a:t>
            </a:r>
          </a:p>
          <a:p>
            <a:r>
              <a:rPr lang="ru-RU" b="1" dirty="0"/>
              <a:t>10 </a:t>
            </a:r>
            <a:r>
              <a:rPr lang="ru-RU" b="1" dirty="0" err="1"/>
              <a:t>березня</a:t>
            </a:r>
            <a:r>
              <a:rPr lang="ru-RU" b="1" dirty="0"/>
              <a:t> 1992 року </a:t>
            </a:r>
            <a:r>
              <a:rPr lang="ru-RU" dirty="0"/>
              <a:t>— </a:t>
            </a:r>
            <a:r>
              <a:rPr lang="ru-RU" dirty="0" err="1"/>
              <a:t>Вступ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до Ради </a:t>
            </a:r>
            <a:r>
              <a:rPr lang="ru-RU" dirty="0" err="1"/>
              <a:t>північноатлантичного</a:t>
            </a:r>
            <a:r>
              <a:rPr lang="ru-RU" dirty="0"/>
              <a:t> </a:t>
            </a:r>
            <a:r>
              <a:rPr lang="ru-RU" dirty="0" err="1"/>
              <a:t>співробітни-цтва</a:t>
            </a:r>
            <a:r>
              <a:rPr lang="ru-RU" dirty="0"/>
              <a:t> (РПАС) (</a:t>
            </a:r>
            <a:r>
              <a:rPr lang="ru-RU" dirty="0" err="1"/>
              <a:t>сьогодні</a:t>
            </a:r>
            <a:r>
              <a:rPr lang="ru-RU" dirty="0"/>
              <a:t> Рада </a:t>
            </a:r>
            <a:r>
              <a:rPr lang="ru-RU" dirty="0" err="1"/>
              <a:t>євроатлантичного</a:t>
            </a:r>
            <a:r>
              <a:rPr lang="ru-RU" dirty="0"/>
              <a:t> партнерства — РЄАП);</a:t>
            </a:r>
          </a:p>
          <a:p>
            <a:r>
              <a:rPr lang="ru-RU" b="1" dirty="0"/>
              <a:t>1994 </a:t>
            </a:r>
            <a:r>
              <a:rPr lang="ru-RU" b="1" dirty="0" err="1"/>
              <a:t>рік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Приєднання</a:t>
            </a:r>
            <a:r>
              <a:rPr lang="ru-RU" dirty="0"/>
              <a:t> до </a:t>
            </a:r>
            <a:r>
              <a:rPr lang="ru-RU" dirty="0" err="1"/>
              <a:t>програми</a:t>
            </a:r>
            <a:r>
              <a:rPr lang="ru-RU" dirty="0"/>
              <a:t> «Партнерство </a:t>
            </a:r>
            <a:r>
              <a:rPr lang="ru-RU" dirty="0" err="1"/>
              <a:t>заради</a:t>
            </a:r>
            <a:r>
              <a:rPr lang="ru-RU" dirty="0"/>
              <a:t> миру» (ПЗМ);</a:t>
            </a:r>
          </a:p>
          <a:p>
            <a:r>
              <a:rPr lang="ru-RU" b="1" dirty="0"/>
              <a:t>Г   вступила до </a:t>
            </a:r>
            <a:r>
              <a:rPr lang="ru-RU" b="1" dirty="0" err="1"/>
              <a:t>Світової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/>
              <a:t>торгівлі</a:t>
            </a:r>
            <a:r>
              <a:rPr lang="ru-RU" b="1" dirty="0"/>
              <a:t> (СОТ). 16 </a:t>
            </a:r>
            <a:r>
              <a:rPr lang="ru-RU" b="1" dirty="0" err="1"/>
              <a:t>травня</a:t>
            </a:r>
            <a:r>
              <a:rPr lang="ru-RU" b="1" dirty="0"/>
              <a:t> 2008 р. </a:t>
            </a:r>
            <a:r>
              <a:rPr lang="ru-RU" dirty="0" err="1"/>
              <a:t>Україна</a:t>
            </a:r>
            <a:r>
              <a:rPr lang="ru-RU" dirty="0"/>
              <a:t> стала 152-м членом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 smtClean="0"/>
              <a:t>.</a:t>
            </a:r>
          </a:p>
          <a:p>
            <a:r>
              <a:rPr lang="uk-UA" dirty="0" smtClean="0"/>
              <a:t>приєдналася </a:t>
            </a:r>
            <a:r>
              <a:rPr lang="uk-UA" dirty="0"/>
              <a:t>до договору про нерозповсюдження ядерної зброї від 1 липня 1968 р. Україна підтвердила свій статус без'ядерної </a:t>
            </a:r>
            <a:r>
              <a:rPr lang="uk-UA" dirty="0" smtClean="0"/>
              <a:t>держави – </a:t>
            </a:r>
            <a:r>
              <a:rPr lang="uk-UA" b="1" dirty="0" smtClean="0"/>
              <a:t>листопад 1994 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787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2925" y="43373"/>
            <a:ext cx="3421129" cy="4616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7) УКРАЇНА І НАТО</a:t>
            </a:r>
            <a:endParaRPr lang="en-US" sz="2400" dirty="0"/>
          </a:p>
        </p:txBody>
      </p:sp>
      <p:pic>
        <p:nvPicPr>
          <p:cNvPr id="3" name="Picture 4" descr="large_136412693912503592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991" y="99620"/>
            <a:ext cx="2163009" cy="162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9834" y="1494386"/>
            <a:ext cx="9578655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b="1" dirty="0" smtClean="0">
                <a:latin typeface="Arial Black" panose="020B0A04020102020204" pitchFamily="34" charset="0"/>
              </a:rPr>
              <a:t>1999 р. - в Мадриді підписано «Хартію про особливе партнерство між Україною і НАТО</a:t>
            </a:r>
            <a:r>
              <a:rPr lang="uk-UA" altLang="uk-UA" b="1" dirty="0">
                <a:latin typeface="Arial Black" panose="020B0A04020102020204" pitchFamily="34" charset="0"/>
              </a:rPr>
              <a:t>»: «Ми розглядаємо НАТО як найбільш ефективну структуру колективної безпеки в Європі</a:t>
            </a:r>
            <a:r>
              <a:rPr lang="uk-UA" altLang="uk-UA" b="1" dirty="0" smtClean="0">
                <a:latin typeface="Arial Black" panose="020B0A04020102020204" pitchFamily="34" charset="0"/>
              </a:rPr>
              <a:t>».</a:t>
            </a:r>
            <a:endParaRPr lang="uk-UA" altLang="uk-UA" b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835" y="4428743"/>
            <a:ext cx="1158580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Грудень 2014 р. – скасовано </a:t>
            </a:r>
            <a:r>
              <a:rPr lang="uk-UA" dirty="0">
                <a:latin typeface="Arial Black" panose="020B0A04020102020204" pitchFamily="34" charset="0"/>
              </a:rPr>
              <a:t>позаблоковий статус України</a:t>
            </a:r>
            <a:r>
              <a:rPr lang="uk-UA" dirty="0" smtClean="0">
                <a:latin typeface="Arial Black" panose="020B0A04020102020204" pitchFamily="34" charset="0"/>
              </a:rPr>
              <a:t>.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835" y="720185"/>
            <a:ext cx="957865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b="1" dirty="0" smtClean="0">
                <a:latin typeface="Arial Black" panose="020B0A04020102020204" pitchFamily="34" charset="0"/>
              </a:rPr>
              <a:t>1994 р. – Україна приєдналася до програми </a:t>
            </a:r>
            <a:r>
              <a:rPr lang="uk-UA" altLang="uk-UA" b="1" dirty="0">
                <a:latin typeface="Arial Black" panose="020B0A04020102020204" pitchFamily="34" charset="0"/>
              </a:rPr>
              <a:t>Н</a:t>
            </a:r>
            <a:r>
              <a:rPr lang="uk-UA" altLang="uk-UA" b="1" dirty="0" smtClean="0">
                <a:latin typeface="Arial Black" panose="020B0A04020102020204" pitchFamily="34" charset="0"/>
              </a:rPr>
              <a:t>АТО «Партнерство </a:t>
            </a:r>
            <a:r>
              <a:rPr lang="uk-UA" altLang="uk-UA" b="1" dirty="0">
                <a:latin typeface="Arial Black" panose="020B0A04020102020204" pitchFamily="34" charset="0"/>
              </a:rPr>
              <a:t>заради </a:t>
            </a:r>
            <a:r>
              <a:rPr lang="uk-UA" altLang="uk-UA" b="1" dirty="0" smtClean="0">
                <a:latin typeface="Arial Black" panose="020B0A04020102020204" pitchFamily="34" charset="0"/>
              </a:rPr>
              <a:t>миру»</a:t>
            </a:r>
            <a:endParaRPr lang="uk-UA" altLang="uk-UA" b="1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834" y="2605775"/>
            <a:ext cx="701987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2002 р. – Україна заявила про намір вступу до НАТО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5940" y="3133849"/>
            <a:ext cx="1157969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latin typeface="Arial Black" panose="020B0A04020102020204" pitchFamily="34" charset="0"/>
              </a:rPr>
              <a:t>2006-2008 рр. -  НАТО оголошує політику відкритих дверей щодо вступу України</a:t>
            </a:r>
            <a:r>
              <a:rPr lang="uk-UA" dirty="0" smtClean="0">
                <a:latin typeface="Arial Black" panose="020B0A04020102020204" pitchFamily="34" charset="0"/>
              </a:rPr>
              <a:t>.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834" y="3608281"/>
            <a:ext cx="1158580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latin typeface="Arial Black" panose="020B0A04020102020204" pitchFamily="34" charset="0"/>
              </a:rPr>
              <a:t>2010 р. – В. Янукович ліквідував національний центр з питань Євроатлантичної </a:t>
            </a:r>
            <a:r>
              <a:rPr lang="uk-UA" dirty="0" smtClean="0">
                <a:latin typeface="Arial Black" panose="020B0A04020102020204" pitchFamily="34" charset="0"/>
              </a:rPr>
              <a:t>інтеграції. Оголошено </a:t>
            </a:r>
            <a:r>
              <a:rPr lang="uk-UA" dirty="0">
                <a:latin typeface="Arial Black" panose="020B0A04020102020204" pitchFamily="34" charset="0"/>
              </a:rPr>
              <a:t>позаблоковий статус України.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9834" y="5787423"/>
            <a:ext cx="11585802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7 </a:t>
            </a:r>
            <a:r>
              <a:rPr lang="ru-RU" dirty="0">
                <a:latin typeface="Arial Black" panose="020B0A04020102020204" pitchFamily="34" charset="0"/>
              </a:rPr>
              <a:t>лютого 2019 р. </a:t>
            </a:r>
            <a:r>
              <a:rPr lang="ru-RU" dirty="0" smtClean="0">
                <a:latin typeface="Arial Black" panose="020B0A04020102020204" pitchFamily="34" charset="0"/>
              </a:rPr>
              <a:t>- </a:t>
            </a:r>
            <a:r>
              <a:rPr lang="ru-RU" dirty="0" err="1" smtClean="0">
                <a:latin typeface="Arial Black" panose="020B0A04020102020204" pitchFamily="34" charset="0"/>
              </a:rPr>
              <a:t>набув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чинності</a:t>
            </a:r>
            <a:r>
              <a:rPr lang="ru-RU" dirty="0">
                <a:latin typeface="Arial Black" panose="020B0A04020102020204" pitchFamily="34" charset="0"/>
              </a:rPr>
              <a:t> Закон </a:t>
            </a:r>
            <a:r>
              <a:rPr lang="ru-RU" dirty="0" err="1">
                <a:latin typeface="Arial Black" panose="020B0A04020102020204" pitchFamily="34" charset="0"/>
              </a:rPr>
              <a:t>України</a:t>
            </a:r>
            <a:r>
              <a:rPr lang="ru-RU" dirty="0">
                <a:latin typeface="Arial Black" panose="020B0A04020102020204" pitchFamily="34" charset="0"/>
              </a:rPr>
              <a:t> «Про </a:t>
            </a:r>
            <a:r>
              <a:rPr lang="ru-RU" dirty="0" err="1">
                <a:latin typeface="Arial Black" panose="020B0A04020102020204" pitchFamily="34" charset="0"/>
              </a:rPr>
              <a:t>внесення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змін</a:t>
            </a:r>
            <a:r>
              <a:rPr lang="ru-RU" dirty="0">
                <a:latin typeface="Arial Black" panose="020B0A04020102020204" pitchFamily="34" charset="0"/>
              </a:rPr>
              <a:t> до </a:t>
            </a:r>
            <a:r>
              <a:rPr lang="ru-RU" dirty="0" err="1">
                <a:latin typeface="Arial Black" panose="020B0A04020102020204" pitchFamily="34" charset="0"/>
              </a:rPr>
              <a:t>Конституції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України</a:t>
            </a:r>
            <a:r>
              <a:rPr lang="ru-RU" dirty="0">
                <a:latin typeface="Arial Black" panose="020B0A04020102020204" pitchFamily="34" charset="0"/>
              </a:rPr>
              <a:t> (</a:t>
            </a:r>
            <a:r>
              <a:rPr lang="ru-RU" dirty="0" err="1">
                <a:latin typeface="Arial Black" panose="020B0A04020102020204" pitchFamily="34" charset="0"/>
              </a:rPr>
              <a:t>щодо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стратегічного</a:t>
            </a:r>
            <a:r>
              <a:rPr lang="ru-RU" dirty="0">
                <a:latin typeface="Arial Black" panose="020B0A04020102020204" pitchFamily="34" charset="0"/>
              </a:rPr>
              <a:t> курсу </a:t>
            </a:r>
            <a:r>
              <a:rPr lang="ru-RU" dirty="0" err="1">
                <a:latin typeface="Arial Black" panose="020B0A04020102020204" pitchFamily="34" charset="0"/>
              </a:rPr>
              <a:t>держави</a:t>
            </a:r>
            <a:r>
              <a:rPr lang="ru-RU" dirty="0">
                <a:latin typeface="Arial Black" panose="020B0A04020102020204" pitchFamily="34" charset="0"/>
              </a:rPr>
              <a:t> на </a:t>
            </a:r>
            <a:r>
              <a:rPr lang="ru-RU" dirty="0" err="1">
                <a:latin typeface="Arial Black" panose="020B0A04020102020204" pitchFamily="34" charset="0"/>
              </a:rPr>
              <a:t>набуття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повноправного</a:t>
            </a:r>
            <a:r>
              <a:rPr lang="ru-RU" dirty="0">
                <a:latin typeface="Arial Black" panose="020B0A04020102020204" pitchFamily="34" charset="0"/>
              </a:rPr>
              <a:t> членства </a:t>
            </a:r>
            <a:r>
              <a:rPr lang="ru-RU" dirty="0" err="1">
                <a:latin typeface="Arial Black" panose="020B0A04020102020204" pitchFamily="34" charset="0"/>
              </a:rPr>
              <a:t>України</a:t>
            </a:r>
            <a:r>
              <a:rPr lang="ru-RU" dirty="0">
                <a:latin typeface="Arial Black" panose="020B0A04020102020204" pitchFamily="34" charset="0"/>
              </a:rPr>
              <a:t> в </a:t>
            </a:r>
            <a:r>
              <a:rPr lang="ru-RU" dirty="0" err="1">
                <a:latin typeface="Arial Black" panose="020B0A04020102020204" pitchFamily="34" charset="0"/>
              </a:rPr>
              <a:t>Європейському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Союзі</a:t>
            </a:r>
            <a:r>
              <a:rPr lang="ru-RU" dirty="0">
                <a:latin typeface="Arial Black" panose="020B0A04020102020204" pitchFamily="34" charset="0"/>
              </a:rPr>
              <a:t> та в </a:t>
            </a:r>
            <a:r>
              <a:rPr lang="ru-RU" dirty="0" err="1">
                <a:latin typeface="Arial Black" panose="020B0A04020102020204" pitchFamily="34" charset="0"/>
              </a:rPr>
              <a:t>Організації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Північноатлантичного</a:t>
            </a:r>
            <a:r>
              <a:rPr lang="ru-RU" dirty="0">
                <a:latin typeface="Arial Black" panose="020B0A04020102020204" pitchFamily="34" charset="0"/>
              </a:rPr>
              <a:t> договору)»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834" y="4954195"/>
            <a:ext cx="1158580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2015 р. – прийнято </a:t>
            </a:r>
            <a:r>
              <a:rPr lang="uk-UA" dirty="0" err="1" smtClean="0">
                <a:latin typeface="Arial Black" panose="020B0A04020102020204" pitchFamily="34" charset="0"/>
              </a:rPr>
              <a:t>декомунізаційні</a:t>
            </a:r>
            <a:r>
              <a:rPr lang="uk-UA" dirty="0" smtClean="0">
                <a:latin typeface="Arial Black" panose="020B0A04020102020204" pitchFamily="34" charset="0"/>
              </a:rPr>
              <a:t> закони. КПУ заборонена. Мета: щоби </a:t>
            </a:r>
            <a:r>
              <a:rPr lang="ru-RU" dirty="0" err="1" smtClean="0">
                <a:latin typeface="Arial Black" panose="020B0A04020102020204" pitchFamily="34" charset="0"/>
              </a:rPr>
              <a:t>Україна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стала </a:t>
            </a:r>
            <a:r>
              <a:rPr lang="ru-RU" dirty="0" err="1" smtClean="0">
                <a:latin typeface="Arial Black" panose="020B0A04020102020204" pitchFamily="34" charset="0"/>
              </a:rPr>
              <a:t>повноправним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членом НАТО і ЄС.</a:t>
            </a:r>
            <a:endParaRPr lang="uk-UA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415" y="486941"/>
            <a:ext cx="1158580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1 листопада </a:t>
            </a:r>
            <a:r>
              <a:rPr lang="ru-RU" dirty="0">
                <a:latin typeface="Arial Black" panose="020B0A04020102020204" pitchFamily="34" charset="0"/>
              </a:rPr>
              <a:t>2019 р. </a:t>
            </a:r>
            <a:r>
              <a:rPr lang="ru-RU" dirty="0" smtClean="0">
                <a:latin typeface="Arial Black" panose="020B0A04020102020204" pitchFamily="34" charset="0"/>
                <a:hlinkClick r:id="rId2"/>
              </a:rPr>
              <a:t>–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Україна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звернулася</a:t>
            </a:r>
            <a:r>
              <a:rPr lang="ru-RU" b="1" dirty="0">
                <a:latin typeface="Arial Black" panose="020B0A04020102020204" pitchFamily="34" charset="0"/>
                <a:hlinkClick r:id="rId2"/>
              </a:rPr>
              <a:t> </a:t>
            </a:r>
            <a:r>
              <a:rPr lang="ru-RU" dirty="0">
                <a:latin typeface="Arial Black" panose="020B0A04020102020204" pitchFamily="34" charset="0"/>
              </a:rPr>
              <a:t>до НАТО з </a:t>
            </a:r>
            <a:r>
              <a:rPr lang="ru-RU" dirty="0" err="1">
                <a:latin typeface="Arial Black" panose="020B0A04020102020204" pitchFamily="34" charset="0"/>
              </a:rPr>
              <a:t>проханням</a:t>
            </a:r>
            <a:r>
              <a:rPr lang="ru-RU" dirty="0">
                <a:latin typeface="Arial Black" panose="020B0A04020102020204" pitchFamily="34" charset="0"/>
              </a:rPr>
              <a:t> про участь у </a:t>
            </a:r>
            <a:r>
              <a:rPr lang="ru-RU" dirty="0" err="1">
                <a:latin typeface="Arial Black" panose="020B0A04020102020204" pitchFamily="34" charset="0"/>
              </a:rPr>
              <a:t>Програмі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розширених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можливостей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415" y="1360254"/>
            <a:ext cx="11585802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На початку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травня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 2020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р. - 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віцепрем'єр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питань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європейської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євроатлантичної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інтеграції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 Вадим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Пристайко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 заявив,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Україна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 готова </a:t>
            </a:r>
            <a:r>
              <a:rPr lang="ru-RU" dirty="0" err="1" smtClean="0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приєднатися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до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П</a:t>
            </a:r>
            <a:r>
              <a:rPr lang="ru-RU" dirty="0" err="1" smtClean="0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рограми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розширених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можливостей</a:t>
            </a:r>
            <a:r>
              <a:rPr lang="ru-RU" dirty="0" smtClean="0">
                <a:latin typeface="Arial Black" panose="020B0A04020102020204" pitchFamily="34" charset="0"/>
              </a:rPr>
              <a:t> НАТО.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415" y="2634780"/>
            <a:ext cx="1158580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12 </a:t>
            </a:r>
            <a:r>
              <a:rPr lang="ru-RU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червня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2020 р. - </a:t>
            </a:r>
            <a:r>
              <a:rPr lang="ru-RU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Північноатлантична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</a:rPr>
              <a:t>рада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</a:rPr>
              <a:t>визнала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</a:rPr>
              <a:t>Україну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</a:rPr>
              <a:t> членом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</a:rPr>
              <a:t>розширених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</a:rPr>
              <a:t>можливостей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</a:rPr>
              <a:t> НАТО.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49315" y="3466145"/>
            <a:ext cx="8840901" cy="12003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0000"/>
                </a:solidFill>
                <a:latin typeface="fira"/>
              </a:rPr>
              <a:t>Цей статус є частиною партнерської ініціативи НАТО щодо взаємодії, метою якої є підтримка і поглиблення співпраці між союзниками і партнерами, які внесли значний вклад в операції та місії під проводом НАТО.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35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6202" y="172143"/>
            <a:ext cx="96680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uk-UA" altLang="uk-UA" sz="2400" b="1" dirty="0">
                <a:solidFill>
                  <a:srgbClr val="0039AC"/>
                </a:solidFill>
                <a:latin typeface="Arial Black" panose="020B0A04020102020204" pitchFamily="34" charset="0"/>
              </a:rPr>
              <a:t>Міжнародні організації, в які планує вступити Україна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4" name="Picture 4" descr="img1967045_Flag_TSEA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30" y="730127"/>
            <a:ext cx="2442007" cy="165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141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30" y="2667807"/>
            <a:ext cx="2719097" cy="171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2718" y="909974"/>
            <a:ext cx="533399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uk-UA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  <a:t>Центральноєвропейська асоціація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uk-UA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  <a:t> вільної торгівлі (CEFTA)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2719" y="2785957"/>
            <a:ext cx="5333999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uk-UA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  <a:t>Організація </a:t>
            </a:r>
            <a:r>
              <a:rPr lang="uk-UA" altLang="uk-UA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 Північноатлантичного</a:t>
            </a:r>
            <a:endParaRPr lang="uk-UA" altLang="uk-UA" b="1" dirty="0">
              <a:solidFill>
                <a:srgbClr val="0039AC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uk-UA" altLang="uk-UA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договору </a:t>
            </a:r>
            <a:r>
              <a:rPr lang="uk-UA" altLang="uk-UA" b="1" dirty="0">
                <a:solidFill>
                  <a:srgbClr val="0039AC"/>
                </a:solidFill>
                <a:latin typeface="Arial Black" panose="020B0A04020102020204" pitchFamily="34" charset="0"/>
              </a:rPr>
              <a:t>(НАТО</a:t>
            </a:r>
            <a:r>
              <a:rPr lang="uk-UA" altLang="uk-UA" b="1" dirty="0" smtClean="0">
                <a:solidFill>
                  <a:srgbClr val="0039AC"/>
                </a:solidFill>
                <a:latin typeface="Arial Black" panose="020B0A04020102020204" pitchFamily="34" charset="0"/>
              </a:rPr>
              <a:t>). Реформування збройних сил України у відповідності стандартам НАТО.</a:t>
            </a:r>
            <a:endParaRPr lang="uk-UA" altLang="uk-UA" b="1" dirty="0">
              <a:solidFill>
                <a:srgbClr val="0039AC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4" descr="european_un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30" y="4885229"/>
            <a:ext cx="2802659" cy="175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4909" y="5215939"/>
            <a:ext cx="5131808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dirty="0">
                <a:solidFill>
                  <a:srgbClr val="003399"/>
                </a:solidFill>
                <a:latin typeface="Arial Black" panose="020B0A04020102020204" pitchFamily="34" charset="0"/>
              </a:rPr>
              <a:t>ЄС(Європейський Союз)</a:t>
            </a:r>
            <a:br>
              <a:rPr lang="uk-UA" altLang="uk-UA" dirty="0">
                <a:solidFill>
                  <a:srgbClr val="003399"/>
                </a:solidFill>
                <a:latin typeface="Arial Black" panose="020B0A04020102020204" pitchFamily="34" charset="0"/>
              </a:rPr>
            </a:br>
            <a:r>
              <a:rPr lang="uk-UA" altLang="uk-UA" dirty="0">
                <a:solidFill>
                  <a:srgbClr val="003399"/>
                </a:solidFill>
                <a:latin typeface="Arial Black" panose="020B0A04020102020204" pitchFamily="34" charset="0"/>
              </a:rPr>
              <a:t>(в процесі)</a:t>
            </a:r>
          </a:p>
        </p:txBody>
      </p:sp>
    </p:spTree>
    <p:extLst>
      <p:ext uri="{BB962C8B-B14F-4D97-AF65-F5344CB8AC3E}">
        <p14:creationId xmlns:p14="http://schemas.microsoft.com/office/powerpoint/2010/main" val="5703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859" y="343823"/>
            <a:ext cx="114123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 Black" panose="020B0A04020102020204" pitchFamily="34" charset="0"/>
              </a:rPr>
              <a:t>Установіть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послідовність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набуття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Україною</a:t>
            </a:r>
            <a:r>
              <a:rPr lang="ru-RU" dirty="0">
                <a:latin typeface="Arial Black" panose="020B0A04020102020204" pitchFamily="34" charset="0"/>
              </a:rPr>
              <a:t> членства в </a:t>
            </a:r>
            <a:r>
              <a:rPr lang="ru-RU" dirty="0" err="1">
                <a:latin typeface="Arial Black" panose="020B0A04020102020204" pitchFamily="34" charset="0"/>
              </a:rPr>
              <a:t>міжнародних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організаціях</a:t>
            </a:r>
            <a:r>
              <a:rPr lang="ru-RU" dirty="0">
                <a:latin typeface="Arial Black" panose="020B0A04020102020204" pitchFamily="34" charset="0"/>
              </a:rPr>
              <a:t>.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>А  </a:t>
            </a:r>
            <a:r>
              <a:rPr lang="ru-RU" dirty="0" err="1">
                <a:latin typeface="Arial Black" panose="020B0A04020102020204" pitchFamily="34" charset="0"/>
              </a:rPr>
              <a:t>Світова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організація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торгівлі</a:t>
            </a:r>
            <a:endParaRPr lang="ru-RU" dirty="0">
              <a:latin typeface="Arial Black" panose="020B0A04020102020204" pitchFamily="34" charset="0"/>
            </a:endParaRPr>
          </a:p>
          <a:p>
            <a:pPr fontAlgn="t"/>
            <a:r>
              <a:rPr lang="ru-RU" b="1" dirty="0">
                <a:latin typeface="Arial Black" panose="020B0A04020102020204" pitchFamily="34" charset="0"/>
              </a:rPr>
              <a:t>Б  </a:t>
            </a:r>
            <a:r>
              <a:rPr lang="ru-RU" dirty="0" err="1">
                <a:latin typeface="Arial Black" panose="020B0A04020102020204" pitchFamily="34" charset="0"/>
              </a:rPr>
              <a:t>Нарада</a:t>
            </a:r>
            <a:r>
              <a:rPr lang="ru-RU" dirty="0">
                <a:latin typeface="Arial Black" panose="020B0A04020102020204" pitchFamily="34" charset="0"/>
              </a:rPr>
              <a:t> (</a:t>
            </a:r>
            <a:r>
              <a:rPr lang="ru-RU" dirty="0" err="1">
                <a:latin typeface="Arial Black" panose="020B0A04020102020204" pitchFamily="34" charset="0"/>
              </a:rPr>
              <a:t>Організація</a:t>
            </a:r>
            <a:r>
              <a:rPr lang="ru-RU" dirty="0">
                <a:latin typeface="Arial Black" panose="020B0A04020102020204" pitchFamily="34" charset="0"/>
              </a:rPr>
              <a:t>) з </a:t>
            </a:r>
            <a:r>
              <a:rPr lang="ru-RU" dirty="0" err="1">
                <a:latin typeface="Arial Black" panose="020B0A04020102020204" pitchFamily="34" charset="0"/>
              </a:rPr>
              <a:t>безпеки</a:t>
            </a:r>
            <a:r>
              <a:rPr lang="ru-RU" dirty="0">
                <a:latin typeface="Arial Black" panose="020B0A04020102020204" pitchFamily="34" charset="0"/>
              </a:rPr>
              <a:t> та </a:t>
            </a:r>
            <a:r>
              <a:rPr lang="ru-RU" dirty="0" err="1">
                <a:latin typeface="Arial Black" panose="020B0A04020102020204" pitchFamily="34" charset="0"/>
              </a:rPr>
              <a:t>співробітництва</a:t>
            </a:r>
            <a:r>
              <a:rPr lang="ru-RU" dirty="0">
                <a:latin typeface="Arial Black" panose="020B0A04020102020204" pitchFamily="34" charset="0"/>
              </a:rPr>
              <a:t> в </a:t>
            </a:r>
            <a:r>
              <a:rPr lang="ru-RU" dirty="0" err="1">
                <a:latin typeface="Arial Black" panose="020B0A04020102020204" pitchFamily="34" charset="0"/>
              </a:rPr>
              <a:t>Європі</a:t>
            </a:r>
            <a:endParaRPr lang="ru-RU" dirty="0">
              <a:latin typeface="Arial Black" panose="020B0A04020102020204" pitchFamily="34" charset="0"/>
            </a:endParaRPr>
          </a:p>
          <a:p>
            <a:pPr fontAlgn="t"/>
            <a:r>
              <a:rPr lang="ru-RU" b="1" dirty="0">
                <a:latin typeface="Arial Black" panose="020B0A04020102020204" pitchFamily="34" charset="0"/>
              </a:rPr>
              <a:t>В  </a:t>
            </a:r>
            <a:r>
              <a:rPr lang="ru-RU" dirty="0" err="1">
                <a:latin typeface="Arial Black" panose="020B0A04020102020204" pitchFamily="34" charset="0"/>
              </a:rPr>
              <a:t>Співдружність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Незалежних</a:t>
            </a:r>
            <a:r>
              <a:rPr lang="ru-RU" dirty="0">
                <a:latin typeface="Arial Black" panose="020B0A04020102020204" pitchFamily="34" charset="0"/>
              </a:rPr>
              <a:t> Держав</a:t>
            </a:r>
          </a:p>
          <a:p>
            <a:pPr fontAlgn="t"/>
            <a:r>
              <a:rPr lang="ru-RU" b="1" dirty="0">
                <a:latin typeface="Arial Black" panose="020B0A04020102020204" pitchFamily="34" charset="0"/>
              </a:rPr>
              <a:t>Г  </a:t>
            </a:r>
            <a:r>
              <a:rPr lang="ru-RU" dirty="0">
                <a:latin typeface="Arial Black" panose="020B0A04020102020204" pitchFamily="34" charset="0"/>
              </a:rPr>
              <a:t>Рада </a:t>
            </a:r>
            <a:r>
              <a:rPr lang="ru-RU" dirty="0" err="1">
                <a:latin typeface="Arial Black" panose="020B0A04020102020204" pitchFamily="34" charset="0"/>
              </a:rPr>
              <a:t>Європи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475" y="1821151"/>
            <a:ext cx="2757586" cy="273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76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7272" y="180437"/>
            <a:ext cx="815159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8) УКРАЇНА </a:t>
            </a:r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І </a:t>
            </a:r>
            <a:r>
              <a:rPr lang="uk-UA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РОСІЯ: від </a:t>
            </a:r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торговельних війн до </a:t>
            </a:r>
          </a:p>
          <a:p>
            <a:pPr algn="ctr"/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військової  агресії та гібридної </a:t>
            </a:r>
            <a:r>
              <a:rPr lang="uk-UA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війни</a:t>
            </a:r>
            <a:endParaRPr lang="en-US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126" y="1216676"/>
            <a:ext cx="11374582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ТРАВЕНЬ 1997 р. – підписано «Договір про дружбу, співпрацю і партнерство» між Україною – Л.Кучма і Росією – Б. Єльцин. Непорушність кордонів, поділ </a:t>
            </a:r>
            <a:r>
              <a:rPr lang="uk-UA" dirty="0" err="1" smtClean="0">
                <a:latin typeface="Arial Black" panose="020B0A04020102020204" pitchFamily="34" charset="0"/>
              </a:rPr>
              <a:t>Чорноморсь</a:t>
            </a:r>
            <a:r>
              <a:rPr lang="uk-UA" dirty="0" smtClean="0">
                <a:latin typeface="Arial Black" panose="020B0A04020102020204" pitchFamily="34" charset="0"/>
              </a:rPr>
              <a:t>-кого флоту, оренда Росією частини баз в Севастополі на 20 р. Дії договору </a:t>
            </a:r>
            <a:r>
              <a:rPr lang="uk-UA" dirty="0" err="1" smtClean="0">
                <a:latin typeface="Arial Black" panose="020B0A04020102020204" pitchFamily="34" charset="0"/>
              </a:rPr>
              <a:t>припине</a:t>
            </a:r>
            <a:r>
              <a:rPr lang="uk-UA" dirty="0" smtClean="0">
                <a:latin typeface="Arial Black" panose="020B0A04020102020204" pitchFamily="34" charset="0"/>
              </a:rPr>
              <a:t>-но ВР України 6 грудня 2018 р., зважаючи на збройну агресію Росії проти України, що становить істотне порушення Росією закріплених домовленостей.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70513" y="3951688"/>
            <a:ext cx="8743099" cy="4616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ГАЗОВІ </a:t>
            </a:r>
            <a:r>
              <a:rPr lang="uk-UA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ВІЙНИ Росії проти України: 2005-2014 рр.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88252"/>
            <a:ext cx="19543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2005-2006 рр.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4756" y="4688252"/>
            <a:ext cx="9829427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500" dirty="0" smtClean="0">
                <a:latin typeface="Arial Black" panose="020B0A04020102020204" pitchFamily="34" charset="0"/>
              </a:rPr>
              <a:t>У відповідь на відмову України сплачувати ринкову ціну за газ Росія припинила поста-</a:t>
            </a:r>
            <a:r>
              <a:rPr lang="uk-UA" sz="1500" dirty="0" err="1" smtClean="0">
                <a:latin typeface="Arial Black" panose="020B0A04020102020204" pitchFamily="34" charset="0"/>
              </a:rPr>
              <a:t>чання</a:t>
            </a:r>
            <a:r>
              <a:rPr lang="uk-UA" sz="1500" dirty="0" smtClean="0">
                <a:latin typeface="Arial Black" panose="020B0A04020102020204" pitchFamily="34" charset="0"/>
              </a:rPr>
              <a:t> газу до України.</a:t>
            </a:r>
          </a:p>
          <a:p>
            <a:r>
              <a:rPr lang="uk-UA" sz="1500" dirty="0" smtClean="0">
                <a:latin typeface="Arial Black" panose="020B0A04020102020204" pitchFamily="34" charset="0"/>
              </a:rPr>
              <a:t>Газпром Росії звинуватив Україну в несанкціонованому відборі газу з газотранспортної системи (ГТС). </a:t>
            </a:r>
            <a:r>
              <a:rPr lang="uk-UA" sz="15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Результати:</a:t>
            </a:r>
          </a:p>
          <a:p>
            <a:pPr marL="342900" indent="-342900">
              <a:buAutoNum type="arabicParenR"/>
            </a:pPr>
            <a:r>
              <a:rPr lang="uk-UA" sz="1500" dirty="0" smtClean="0">
                <a:latin typeface="Arial Black" panose="020B0A04020102020204" pitchFamily="34" charset="0"/>
              </a:rPr>
              <a:t>Припинилась бартерна торгівля газом (транзит газу до Європи в обмін на </a:t>
            </a:r>
            <a:r>
              <a:rPr lang="uk-UA" sz="1500" dirty="0" err="1" smtClean="0">
                <a:latin typeface="Arial Black" panose="020B0A04020102020204" pitchFamily="34" charset="0"/>
              </a:rPr>
              <a:t>постачан</a:t>
            </a:r>
            <a:r>
              <a:rPr lang="uk-UA" sz="1500" dirty="0" smtClean="0">
                <a:latin typeface="Arial Black" panose="020B0A04020102020204" pitchFamily="34" charset="0"/>
              </a:rPr>
              <a:t>- ня газу).</a:t>
            </a:r>
          </a:p>
          <a:p>
            <a:pPr marL="342900" indent="-342900">
              <a:buAutoNum type="arabicParenR"/>
            </a:pPr>
            <a:r>
              <a:rPr lang="uk-UA" sz="1500" dirty="0" smtClean="0">
                <a:latin typeface="Arial Black" panose="020B0A04020102020204" pitchFamily="34" charset="0"/>
              </a:rPr>
              <a:t>Зберіглись пільгові ціни на газ для України (95 </a:t>
            </a:r>
            <a:r>
              <a:rPr lang="uk-UA" sz="1500" dirty="0" err="1" smtClean="0">
                <a:latin typeface="Arial Black" panose="020B0A04020102020204" pitchFamily="34" charset="0"/>
              </a:rPr>
              <a:t>дол</a:t>
            </a:r>
            <a:r>
              <a:rPr lang="uk-UA" sz="1500" dirty="0" smtClean="0">
                <a:latin typeface="Arial Black" panose="020B0A04020102020204" pitchFamily="34" charset="0"/>
              </a:rPr>
              <a:t>. За 1000 </a:t>
            </a:r>
            <a:r>
              <a:rPr lang="uk-UA" sz="1500" dirty="0" err="1" smtClean="0">
                <a:latin typeface="Arial Black" panose="020B0A04020102020204" pitchFamily="34" charset="0"/>
              </a:rPr>
              <a:t>куб.м</a:t>
            </a:r>
            <a:r>
              <a:rPr lang="uk-UA" sz="1500" dirty="0" smtClean="0">
                <a:latin typeface="Arial Black" panose="020B0A04020102020204" pitchFamily="34" charset="0"/>
              </a:rPr>
              <a:t> проти 250 серед-</a:t>
            </a:r>
            <a:r>
              <a:rPr lang="uk-UA" sz="1500" dirty="0" err="1" smtClean="0">
                <a:latin typeface="Arial Black" panose="020B0A04020102020204" pitchFamily="34" charset="0"/>
              </a:rPr>
              <a:t>ньоєвропейської</a:t>
            </a:r>
            <a:r>
              <a:rPr lang="uk-UA" sz="1500" dirty="0" smtClean="0">
                <a:latin typeface="Arial Black" panose="020B0A04020102020204" pitchFamily="34" charset="0"/>
              </a:rPr>
              <a:t> ціни).</a:t>
            </a:r>
            <a:endParaRPr lang="en-US" sz="15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879" y="2968903"/>
            <a:ext cx="11374582" cy="70788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 Black" panose="020B0A04020102020204" pitchFamily="34" charset="0"/>
              </a:rPr>
              <a:t>1 березня 2014 р. – збройна агресія Росії проти України. Захоплено Крим,</a:t>
            </a:r>
          </a:p>
          <a:p>
            <a:r>
              <a:rPr lang="uk-UA" sz="2000" dirty="0">
                <a:latin typeface="Arial Black" panose="020B0A04020102020204" pitchFamily="34" charset="0"/>
              </a:rPr>
              <a:t>ч</a:t>
            </a:r>
            <a:r>
              <a:rPr lang="uk-UA" sz="2000" dirty="0" smtClean="0">
                <a:latin typeface="Arial Black" panose="020B0A04020102020204" pitchFamily="34" charset="0"/>
              </a:rPr>
              <a:t>астину Донецької і Луганської областей. Припинено двосторонні угоди.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9473" y="518397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29473" y="1401726"/>
            <a:ext cx="875607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 Black" panose="020B0A04020102020204" pitchFamily="34" charset="0"/>
              </a:rPr>
              <a:t>Декларація</a:t>
            </a:r>
            <a:r>
              <a:rPr lang="ru-RU" sz="2400" dirty="0">
                <a:latin typeface="Arial Black" panose="020B0A04020102020204" pitchFamily="34" charset="0"/>
              </a:rPr>
              <a:t> про </a:t>
            </a:r>
            <a:r>
              <a:rPr lang="ru-RU" sz="2400" dirty="0" err="1">
                <a:latin typeface="Arial Black" panose="020B0A04020102020204" pitchFamily="34" charset="0"/>
              </a:rPr>
              <a:t>державний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суверенітет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України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16 </a:t>
            </a:r>
            <a:r>
              <a:rPr lang="ru-RU" sz="2400" dirty="0" err="1">
                <a:latin typeface="Arial Black" panose="020B0A04020102020204" pitchFamily="34" charset="0"/>
              </a:rPr>
              <a:t>липня</a:t>
            </a:r>
            <a:r>
              <a:rPr lang="ru-RU" sz="2400" dirty="0">
                <a:latin typeface="Arial Black" panose="020B0A04020102020204" pitchFamily="34" charset="0"/>
              </a:rPr>
              <a:t> 1990 р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5963" y="2633193"/>
            <a:ext cx="101830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Arial Black" panose="020B0A04020102020204" pitchFamily="34" charset="0"/>
              </a:rPr>
              <a:t>Самостійність </a:t>
            </a:r>
            <a:r>
              <a:rPr lang="uk-UA" sz="2400" dirty="0">
                <a:latin typeface="Arial Black" panose="020B0A04020102020204" pitchFamily="34" charset="0"/>
              </a:rPr>
              <a:t>України у вирішенні питань економіки, екології, культурного розвитку, зовнішньої і внутрішньої безпеки, міжнародних </a:t>
            </a:r>
            <a:r>
              <a:rPr lang="uk-UA" sz="2400" dirty="0" smtClean="0">
                <a:latin typeface="Arial Black" panose="020B0A04020102020204" pitchFamily="34" charset="0"/>
              </a:rPr>
              <a:t>відносин.</a:t>
            </a:r>
          </a:p>
          <a:p>
            <a:r>
              <a:rPr lang="uk-UA" sz="2400" dirty="0" smtClean="0">
                <a:latin typeface="Arial Black" panose="020B0A040201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Arial Black" panose="020B0A04020102020204" pitchFamily="34" charset="0"/>
              </a:rPr>
              <a:t>Миролюбна </a:t>
            </a:r>
            <a:r>
              <a:rPr lang="uk-UA" sz="2400" dirty="0">
                <a:latin typeface="Arial Black" panose="020B0A04020102020204" pitchFamily="34" charset="0"/>
              </a:rPr>
              <a:t>зовнішня політика, постійний </a:t>
            </a:r>
            <a:r>
              <a:rPr lang="uk-UA" sz="2400" dirty="0" smtClean="0">
                <a:latin typeface="Arial Black" panose="020B0A04020102020204" pitchFamily="34" charset="0"/>
              </a:rPr>
              <a:t>нейтралітет.</a:t>
            </a:r>
          </a:p>
          <a:p>
            <a:endParaRPr lang="uk-UA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err="1" smtClean="0">
                <a:latin typeface="Arial Black" panose="020B0A04020102020204" pitchFamily="34" charset="0"/>
              </a:rPr>
              <a:t>Незалежність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і </a:t>
            </a:r>
            <a:r>
              <a:rPr lang="ru-RU" sz="2400" dirty="0" err="1">
                <a:latin typeface="Arial Black" panose="020B0A04020102020204" pitchFamily="34" charset="0"/>
              </a:rPr>
              <a:t>рівноправність</a:t>
            </a:r>
            <a:r>
              <a:rPr lang="ru-RU" sz="2400" dirty="0">
                <a:latin typeface="Arial Black" panose="020B0A04020102020204" pitchFamily="34" charset="0"/>
              </a:rPr>
              <a:t> у </a:t>
            </a:r>
            <a:r>
              <a:rPr lang="ru-RU" sz="2400" dirty="0" err="1">
                <a:latin typeface="Arial Black" panose="020B0A04020102020204" pitchFamily="34" charset="0"/>
              </a:rPr>
              <a:t>зовнішніх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зносинах</a:t>
            </a:r>
            <a:r>
              <a:rPr lang="ru-RU" sz="2400" dirty="0" smtClean="0">
                <a:latin typeface="Arial Black" panose="020B0A04020102020204" pitchFamily="34" charset="0"/>
              </a:rPr>
              <a:t>. 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8929" y="288056"/>
            <a:ext cx="707918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2) ЗОВНІШНЯ ПОЛІТИКА УКРАЇНИ</a:t>
            </a:r>
            <a:endParaRPr lang="en-US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29705"/>
            <a:ext cx="2154757" cy="40011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2013-2014 рр.</a:t>
            </a:r>
            <a:endParaRPr lang="en-US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0691" y="2833031"/>
            <a:ext cx="9587345" cy="258532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uk-UA" dirty="0" smtClean="0">
                <a:latin typeface="Arial Black" panose="020B0A04020102020204" pitchFamily="34" charset="0"/>
              </a:rPr>
              <a:t>У квітні 2014 р. Газпром Росії підвищив ціну на газ майже вдвічі та вимагав від України сплатити борги за підвищеною ціною.</a:t>
            </a:r>
          </a:p>
          <a:p>
            <a:pPr marL="342900" indent="-342900">
              <a:buFont typeface="+mj-lt"/>
              <a:buAutoNum type="arabicParenR"/>
            </a:pPr>
            <a:r>
              <a:rPr lang="uk-UA" dirty="0" smtClean="0">
                <a:latin typeface="Arial Black" panose="020B0A04020102020204" pitchFamily="34" charset="0"/>
              </a:rPr>
              <a:t>Єврокомісія гарантувала Україні фінансову підтримку в разі порушення Росією ціни та реверсні поставки газу з країн Європи.</a:t>
            </a:r>
          </a:p>
          <a:p>
            <a:pPr marL="342900" indent="-342900">
              <a:buFont typeface="+mj-lt"/>
              <a:buAutoNum type="arabicParenR"/>
            </a:pPr>
            <a:r>
              <a:rPr lang="uk-UA" dirty="0" smtClean="0">
                <a:latin typeface="Arial Black" panose="020B0A04020102020204" pitchFamily="34" charset="0"/>
              </a:rPr>
              <a:t>Україна звернулась до Стокгольмського арбітражу з вимогою перегляду завищеної ціни. </a:t>
            </a:r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РЕЗУЛЬТАТИ:</a:t>
            </a:r>
          </a:p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31 жовтня 2014 р. – </a:t>
            </a:r>
            <a:r>
              <a:rPr lang="uk-UA" dirty="0" smtClean="0">
                <a:latin typeface="Arial Black" panose="020B0A04020102020204" pitchFamily="34" charset="0"/>
              </a:rPr>
              <a:t>підписано тимчасову тристоронню угоду Росії, України та Єврокомісії про встановлення газових поставок до України і безперебійний транзит до Європи до 31 березня 2015 р.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481" y="5596361"/>
            <a:ext cx="1099050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Arial Black" panose="020B0A04020102020204" pitchFamily="34" charset="0"/>
              </a:rPr>
              <a:t>НАСЛІДКИ: 1) Удар по авторитету Росії як надійного газового партнера.</a:t>
            </a:r>
          </a:p>
          <a:p>
            <a:r>
              <a:rPr lang="uk-UA" sz="2000" dirty="0">
                <a:latin typeface="Arial Black" panose="020B0A04020102020204" pitchFamily="34" charset="0"/>
              </a:rPr>
              <a:t> </a:t>
            </a:r>
            <a:r>
              <a:rPr lang="uk-UA" sz="2000" dirty="0" smtClean="0">
                <a:latin typeface="Arial Black" panose="020B0A04020102020204" pitchFamily="34" charset="0"/>
              </a:rPr>
              <a:t>                   2) Поява альтернативних проектів постачання газу до Європи.</a:t>
            </a:r>
          </a:p>
          <a:p>
            <a:r>
              <a:rPr lang="uk-UA" sz="2000" dirty="0">
                <a:latin typeface="Arial Black" panose="020B0A04020102020204" pitchFamily="34" charset="0"/>
              </a:rPr>
              <a:t> </a:t>
            </a:r>
            <a:r>
              <a:rPr lang="uk-UA" sz="2000" dirty="0" smtClean="0">
                <a:latin typeface="Arial Black" panose="020B0A04020102020204" pitchFamily="34" charset="0"/>
              </a:rPr>
              <a:t>                   3) Постачання газу в Україну із Європи.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0315"/>
            <a:ext cx="19543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2008-2009 рр.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4757" y="131256"/>
            <a:ext cx="9829427" cy="216982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500" dirty="0" smtClean="0">
                <a:latin typeface="Arial Black" panose="020B0A04020102020204" pitchFamily="34" charset="0"/>
              </a:rPr>
              <a:t>1 січня 2009 р. рос. Газпром зменшив, а з 7 січня повністю припинив поставки газу в Україну. Головна вимога – сплата боргів за листопад – грудень 2008 р. ВИХІД: ГТС України працювала в реверсному режимі, щоби забезпечити газом мешканців Сходу і Півдня. Результати:</a:t>
            </a:r>
          </a:p>
          <a:p>
            <a:pPr marL="342900" indent="-342900">
              <a:buAutoNum type="arabicParenR"/>
            </a:pPr>
            <a:r>
              <a:rPr lang="uk-UA" sz="1500" dirty="0" smtClean="0">
                <a:latin typeface="Arial Black" panose="020B0A04020102020204" pitchFamily="34" charset="0"/>
              </a:rPr>
              <a:t>Ліквідована компанія-посередник </a:t>
            </a:r>
            <a:r>
              <a:rPr lang="uk-UA" sz="1500" dirty="0" err="1" smtClean="0">
                <a:latin typeface="Arial Black" panose="020B0A04020102020204" pitchFamily="34" charset="0"/>
              </a:rPr>
              <a:t>РосУкрЕнерго</a:t>
            </a:r>
            <a:r>
              <a:rPr lang="uk-UA" sz="1500" dirty="0" smtClean="0"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uk-UA" sz="1500" dirty="0" smtClean="0">
                <a:latin typeface="Arial Black" panose="020B0A04020102020204" pitchFamily="34" charset="0"/>
              </a:rPr>
              <a:t>Середньорічну ціну на газ для України наближено до середньоєвропейської.</a:t>
            </a:r>
          </a:p>
          <a:p>
            <a:pPr marL="342900" indent="-342900">
              <a:buAutoNum type="arabicParenR"/>
            </a:pPr>
            <a:r>
              <a:rPr lang="uk-UA" sz="1500" dirty="0" smtClean="0">
                <a:latin typeface="Arial Black" panose="020B0A04020102020204" pitchFamily="34" charset="0"/>
              </a:rPr>
              <a:t>Закріплено монополію Росії на постачання газу до України.</a:t>
            </a:r>
          </a:p>
          <a:p>
            <a:pPr marL="342900" indent="-342900">
              <a:buAutoNum type="arabicParenR"/>
            </a:pPr>
            <a:r>
              <a:rPr lang="uk-UA" sz="1500" dirty="0" smtClean="0">
                <a:latin typeface="Arial Black" panose="020B0A04020102020204" pitchFamily="34" charset="0"/>
              </a:rPr>
              <a:t>2010 р. підписано Харківські угоди зменшили ціну на газ на 30% в обмін на продовження оренди Севастополя Росією до 2042 р.</a:t>
            </a:r>
            <a:endParaRPr lang="en-US" sz="1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1" y="-4341"/>
            <a:ext cx="7106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ТОРГОВЕЛЬНІ ВІЙНИ: РОСІЯ - УКРАЇНА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278" y="546021"/>
            <a:ext cx="1163533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Arial Black" panose="020B0A04020102020204" pitchFamily="34" charset="0"/>
              </a:rPr>
              <a:t>ТОРГОВЕЛЬНА ВІЙНА – створення ситуації економічного тиску на опонента, у якому беруть участь дві й більше країн, з метою захоплення ринків, захисту національного товаровиробника або з політичних мотивів. Здійснюється за допомогою митних, економічних, інформаційних, тарифних санкцій, квот на ввіз тощо.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3412" y="1373382"/>
            <a:ext cx="232307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МЕТА РОСІЇ:</a:t>
            </a:r>
            <a:endParaRPr lang="en-US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278" y="1927827"/>
            <a:ext cx="1152698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uk-UA" sz="1600" dirty="0" smtClean="0">
                <a:latin typeface="Arial Black" panose="020B0A04020102020204" pitchFamily="34" charset="0"/>
              </a:rPr>
              <a:t>Попередити підписання Україною договору про асоціацію з ЄС.</a:t>
            </a:r>
          </a:p>
          <a:p>
            <a:pPr marL="342900" indent="-342900">
              <a:buAutoNum type="arabicParenR"/>
            </a:pPr>
            <a:r>
              <a:rPr lang="uk-UA" sz="1600" dirty="0" smtClean="0">
                <a:latin typeface="Arial Black" panose="020B0A04020102020204" pitchFamily="34" charset="0"/>
              </a:rPr>
              <a:t>Примусити Україну до вступу до Митного союзу та Єдиного економічного простору.</a:t>
            </a:r>
          </a:p>
          <a:p>
            <a:pPr marL="342900" indent="-342900">
              <a:buAutoNum type="arabicParenR"/>
            </a:pPr>
            <a:r>
              <a:rPr lang="uk-UA" sz="1600" dirty="0" smtClean="0">
                <a:latin typeface="Arial Black" panose="020B0A04020102020204" pitchFamily="34" charset="0"/>
              </a:rPr>
              <a:t>Політично послабити прибічників євроінтеграції.</a:t>
            </a:r>
          </a:p>
          <a:p>
            <a:pPr marL="342900" indent="-342900">
              <a:buAutoNum type="arabicParenR"/>
            </a:pPr>
            <a:r>
              <a:rPr lang="uk-UA" sz="1600" dirty="0" smtClean="0">
                <a:latin typeface="Arial Black" panose="020B0A04020102020204" pitchFamily="34" charset="0"/>
              </a:rPr>
              <a:t>Забезпечити перемогу проросійських кандидатів на президентських виборах в Україні.</a:t>
            </a:r>
          </a:p>
          <a:p>
            <a:pPr marL="342900" indent="-342900">
              <a:buAutoNum type="arabicParenR"/>
            </a:pPr>
            <a:r>
              <a:rPr lang="uk-UA" sz="1600" dirty="0" smtClean="0">
                <a:latin typeface="Arial Black" panose="020B0A04020102020204" pitchFamily="34" charset="0"/>
              </a:rPr>
              <a:t>Приєднати Україну до Росії.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279" y="3344046"/>
            <a:ext cx="1152698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2006, 2012 рр. – «Сирні війни»: </a:t>
            </a:r>
            <a:r>
              <a:rPr lang="uk-UA" dirty="0" smtClean="0">
                <a:latin typeface="Arial Black" panose="020B0A04020102020204" pitchFamily="34" charset="0"/>
              </a:rPr>
              <a:t>блокування імпорту українських сирів, що призвело до банкрутства кількох заводів.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278" y="4119900"/>
            <a:ext cx="115269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2012 р. – «</a:t>
            </a:r>
            <a:r>
              <a:rPr lang="uk-UA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Колбасно</a:t>
            </a:r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-м</a:t>
            </a: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’</a:t>
            </a:r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ясна війна»: </a:t>
            </a:r>
            <a:r>
              <a:rPr lang="uk-UA" dirty="0" smtClean="0">
                <a:latin typeface="Arial Black" panose="020B0A04020102020204" pitchFamily="34" charset="0"/>
              </a:rPr>
              <a:t>обмеження імпорту м</a:t>
            </a:r>
            <a:r>
              <a:rPr lang="en-US" dirty="0" smtClean="0">
                <a:latin typeface="Arial Black" panose="020B0A04020102020204" pitchFamily="34" charset="0"/>
              </a:rPr>
              <a:t>’</a:t>
            </a:r>
            <a:r>
              <a:rPr lang="uk-UA" dirty="0" smtClean="0">
                <a:latin typeface="Arial Black" panose="020B0A04020102020204" pitchFamily="34" charset="0"/>
              </a:rPr>
              <a:t>ясної продукції.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278" y="4618846"/>
            <a:ext cx="115269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201</a:t>
            </a: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р. – «Шоколадна війна»: </a:t>
            </a:r>
            <a:r>
              <a:rPr lang="uk-UA" dirty="0" smtClean="0">
                <a:latin typeface="Arial Black" panose="020B0A04020102020204" pitchFamily="34" charset="0"/>
              </a:rPr>
              <a:t>заборона імпорту продукції</a:t>
            </a:r>
            <a:r>
              <a:rPr lang="uk-UA" dirty="0">
                <a:latin typeface="Arial Black" panose="020B0A04020102020204" pitchFamily="34" charset="0"/>
              </a:rPr>
              <a:t> </a:t>
            </a:r>
            <a:r>
              <a:rPr lang="uk-UA" dirty="0" smtClean="0">
                <a:latin typeface="Arial Black" panose="020B0A04020102020204" pitchFamily="34" charset="0"/>
              </a:rPr>
              <a:t>фабрики «</a:t>
            </a:r>
            <a:r>
              <a:rPr lang="uk-UA" dirty="0">
                <a:latin typeface="Arial Black" panose="020B0A04020102020204" pitchFamily="34" charset="0"/>
              </a:rPr>
              <a:t>Р</a:t>
            </a:r>
            <a:r>
              <a:rPr lang="uk-UA" dirty="0" smtClean="0">
                <a:latin typeface="Arial Black" panose="020B0A04020102020204" pitchFamily="34" charset="0"/>
              </a:rPr>
              <a:t>ошен»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278" y="5117792"/>
            <a:ext cx="1152698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2013 р. – «Металева війна»: </a:t>
            </a:r>
            <a:r>
              <a:rPr lang="uk-UA" dirty="0" smtClean="0">
                <a:latin typeface="Arial Black" panose="020B0A04020102020204" pitchFamily="34" charset="0"/>
              </a:rPr>
              <a:t>призупинення відвантаження металопрокатної продукції, ускладнено процедуру митного контролю та оформлення товарів.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278" y="5893737"/>
            <a:ext cx="16433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НАСЛІДКИ: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4437" y="5893737"/>
            <a:ext cx="894988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uk-UA" sz="1400" dirty="0" smtClean="0">
                <a:latin typeface="Arial Black" panose="020B0A04020102020204" pitchFamily="34" charset="0"/>
              </a:rPr>
              <a:t>Втрата української сторони – близько 100 млн доларів.</a:t>
            </a:r>
          </a:p>
          <a:p>
            <a:pPr marL="342900" indent="-342900">
              <a:buAutoNum type="arabicParenR"/>
            </a:pPr>
            <a:r>
              <a:rPr lang="uk-UA" sz="1400" dirty="0" smtClean="0">
                <a:latin typeface="Arial Black" panose="020B0A04020102020204" pitchFamily="34" charset="0"/>
              </a:rPr>
              <a:t>Українські виробники активізували переорієнтацію на західноєвропейські ринки.</a:t>
            </a:r>
          </a:p>
          <a:p>
            <a:pPr marL="342900" indent="-342900">
              <a:buAutoNum type="arabicParenR"/>
            </a:pPr>
            <a:r>
              <a:rPr lang="uk-UA" sz="1400" dirty="0" smtClean="0">
                <a:latin typeface="Arial Black" panose="020B0A04020102020204" pitchFamily="34" charset="0"/>
              </a:rPr>
              <a:t>Політичної мети Росія не досягла.</a:t>
            </a:r>
            <a:endParaRPr lang="en-US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фото дефіцит товарів в 90-ті роки україн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7" y="354408"/>
            <a:ext cx="508835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&quot;фото дефіцит товарів в 90-ті роки україн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/>
          <a:stretch/>
        </p:blipFill>
        <p:spPr bwMode="auto">
          <a:xfrm>
            <a:off x="5507769" y="1414281"/>
            <a:ext cx="6517977" cy="22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3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" y="541136"/>
            <a:ext cx="831272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серпень</a:t>
            </a:r>
            <a:r>
              <a:rPr lang="uk-UA" sz="1600" dirty="0">
                <a:solidFill>
                  <a:srgbClr val="C00000"/>
                </a:solidFill>
                <a:latin typeface="Arial Black" panose="020B0A04020102020204" pitchFamily="34" charset="0"/>
              </a:rPr>
              <a:t> 2013 року </a:t>
            </a:r>
            <a:r>
              <a:rPr lang="uk-UA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1600" dirty="0" smtClean="0">
                <a:latin typeface="Arial Black" panose="020B0A04020102020204" pitchFamily="34" charset="0"/>
              </a:rPr>
              <a:t>- </a:t>
            </a:r>
            <a:r>
              <a:rPr lang="uk-UA" sz="1600" b="1" dirty="0" smtClean="0">
                <a:latin typeface="Arial Black" panose="020B0A04020102020204" pitchFamily="34" charset="0"/>
              </a:rPr>
              <a:t>торговельна</a:t>
            </a:r>
            <a:r>
              <a:rPr lang="uk-UA" sz="1600" b="1" dirty="0">
                <a:latin typeface="Arial Black" panose="020B0A04020102020204" pitchFamily="34" charset="0"/>
              </a:rPr>
              <a:t> експортна блокада України Російською </a:t>
            </a:r>
            <a:r>
              <a:rPr lang="uk-UA" sz="1600" b="1" dirty="0" smtClean="0">
                <a:latin typeface="Arial Black" panose="020B0A04020102020204" pitchFamily="34" charset="0"/>
              </a:rPr>
              <a:t>Федерацією</a:t>
            </a:r>
            <a:r>
              <a:rPr lang="uk-UA" sz="1600" dirty="0">
                <a:latin typeface="Arial Black" panose="020B0A04020102020204" pitchFamily="34" charset="0"/>
              </a:rPr>
              <a:t> — торгово-економічне протистояння, яке виникло </a:t>
            </a:r>
            <a:r>
              <a:rPr lang="uk-UA" sz="1600" dirty="0" smtClean="0">
                <a:latin typeface="Arial Black" panose="020B0A04020102020204" pitchFamily="34" charset="0"/>
              </a:rPr>
              <a:t>внаслідок внесення</a:t>
            </a:r>
            <a:r>
              <a:rPr lang="uk-UA" sz="1600" dirty="0">
                <a:latin typeface="Arial Black" panose="020B0A04020102020204" pitchFamily="34" charset="0"/>
              </a:rPr>
              <a:t> </a:t>
            </a:r>
            <a:endParaRPr lang="uk-UA" sz="1600" dirty="0" smtClean="0">
              <a:latin typeface="Arial Black" panose="020B0A04020102020204" pitchFamily="34" charset="0"/>
            </a:endParaRPr>
          </a:p>
          <a:p>
            <a:r>
              <a:rPr lang="uk-UA" sz="1600" dirty="0" smtClean="0">
                <a:latin typeface="Arial Black" panose="020B0A04020102020204" pitchFamily="34" charset="0"/>
              </a:rPr>
              <a:t>митною </a:t>
            </a:r>
            <a:r>
              <a:rPr lang="uk-UA" sz="1600" dirty="0">
                <a:latin typeface="Arial Black" panose="020B0A04020102020204" pitchFamily="34" charset="0"/>
              </a:rPr>
              <a:t>службою Росії усіх українських </a:t>
            </a:r>
            <a:r>
              <a:rPr lang="uk-UA" sz="1600" dirty="0" smtClean="0">
                <a:latin typeface="Arial Black" panose="020B0A04020102020204" pitchFamily="34" charset="0"/>
              </a:rPr>
              <a:t>імпортерів </a:t>
            </a:r>
            <a:r>
              <a:rPr lang="uk-UA" sz="1600" dirty="0">
                <a:latin typeface="Arial Black" panose="020B0A04020102020204" pitchFamily="34" charset="0"/>
              </a:rPr>
              <a:t>до переліку «</a:t>
            </a:r>
            <a:r>
              <a:rPr lang="uk-UA" sz="1600" dirty="0" err="1" smtClean="0">
                <a:latin typeface="Arial Black" panose="020B0A04020102020204" pitchFamily="34" charset="0"/>
              </a:rPr>
              <a:t>ри-зикованих</a:t>
            </a:r>
            <a:r>
              <a:rPr lang="uk-UA" sz="1600" dirty="0">
                <a:latin typeface="Arial Black" panose="020B0A04020102020204" pitchFamily="34" charset="0"/>
              </a:rPr>
              <a:t>», що призвело до </a:t>
            </a:r>
            <a:r>
              <a:rPr lang="uk-UA" sz="1600" dirty="0" smtClean="0">
                <a:latin typeface="Arial Black" panose="020B0A04020102020204" pitchFamily="34" charset="0"/>
              </a:rPr>
              <a:t>фактичної </a:t>
            </a:r>
            <a:r>
              <a:rPr lang="uk-UA" sz="1600" dirty="0">
                <a:latin typeface="Arial Black" panose="020B0A04020102020204" pitchFamily="34" charset="0"/>
              </a:rPr>
              <a:t>блокади поставок товарів з України до </a:t>
            </a:r>
            <a:r>
              <a:rPr lang="uk-UA" sz="1600" dirty="0" smtClean="0">
                <a:latin typeface="Arial Black" panose="020B0A04020102020204" pitchFamily="34" charset="0"/>
              </a:rPr>
              <a:t>Росії.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upload.wikimedia.org/wikipedia/uk/thumb/a/ab/%D0%A2%D0%A1%D0%9D_%D0%B1%D0%BB%D0%BE%D0%BA%D0%B0%D0%B4%D0%B0.jpg/250px-%D0%A2%D0%A1%D0%9D_%D0%B1%D0%BB%D0%BE%D0%BA%D0%B0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385" y="0"/>
            <a:ext cx="3308835" cy="23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2385" y="2062997"/>
            <a:ext cx="3422073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02122"/>
                </a:solidFill>
                <a:latin typeface="Arial Black" panose="020B0A04020102020204" pitchFamily="34" charset="0"/>
              </a:rPr>
              <a:t>Черги фур з </a:t>
            </a:r>
            <a:r>
              <a:rPr lang="ru-RU" sz="1400" b="1" dirty="0" err="1">
                <a:solidFill>
                  <a:srgbClr val="202122"/>
                </a:solidFill>
                <a:latin typeface="Arial Black" panose="020B0A04020102020204" pitchFamily="34" charset="0"/>
              </a:rPr>
              <a:t>українськими</a:t>
            </a:r>
            <a:r>
              <a:rPr lang="ru-RU" sz="1400" b="1" dirty="0">
                <a:solidFill>
                  <a:srgbClr val="202122"/>
                </a:solidFill>
                <a:latin typeface="Arial Black" panose="020B0A04020102020204" pitchFamily="34" charset="0"/>
              </a:rPr>
              <a:t> товарами на </a:t>
            </a:r>
            <a:r>
              <a:rPr lang="ru-RU" sz="1400" b="1" dirty="0" err="1">
                <a:solidFill>
                  <a:srgbClr val="202122"/>
                </a:solidFill>
                <a:latin typeface="Arial Black" panose="020B0A04020102020204" pitchFamily="34" charset="0"/>
              </a:rPr>
              <a:t>під'їзді</a:t>
            </a:r>
            <a:r>
              <a:rPr lang="ru-RU" sz="1400" b="1" dirty="0">
                <a:solidFill>
                  <a:srgbClr val="202122"/>
                </a:solidFill>
                <a:latin typeface="Arial Black" panose="020B0A04020102020204" pitchFamily="34" charset="0"/>
              </a:rPr>
              <a:t> до кордону з </a:t>
            </a:r>
            <a:r>
              <a:rPr lang="ru-RU" sz="1400" b="1" dirty="0" err="1">
                <a:solidFill>
                  <a:srgbClr val="202122"/>
                </a:solidFill>
                <a:latin typeface="Arial Black" panose="020B0A04020102020204" pitchFamily="34" charset="0"/>
              </a:rPr>
              <a:t>Росією</a:t>
            </a:r>
            <a:r>
              <a:rPr lang="ru-RU" sz="1400" b="1" dirty="0">
                <a:solidFill>
                  <a:srgbClr val="202122"/>
                </a:solidFill>
                <a:latin typeface="Arial Black" panose="020B0A04020102020204" pitchFamily="34" charset="0"/>
              </a:rPr>
              <a:t>, 15 </a:t>
            </a:r>
            <a:r>
              <a:rPr lang="ru-RU" sz="1400" b="1" dirty="0" err="1">
                <a:solidFill>
                  <a:srgbClr val="202122"/>
                </a:solidFill>
                <a:latin typeface="Arial Black" panose="020B0A04020102020204" pitchFamily="34" charset="0"/>
              </a:rPr>
              <a:t>серпня</a:t>
            </a:r>
            <a:r>
              <a:rPr lang="ru-RU" sz="1400" b="1" dirty="0">
                <a:solidFill>
                  <a:srgbClr val="202122"/>
                </a:solidFill>
                <a:latin typeface="Arial Black" panose="020B0A04020102020204" pitchFamily="34" charset="0"/>
              </a:rPr>
              <a:t> 2013 року</a:t>
            </a:r>
            <a:endParaRPr lang="en-US" sz="1400" b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54" y="2218743"/>
            <a:ext cx="831272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C00000"/>
                </a:solidFill>
                <a:latin typeface="Arial Black" panose="020B0A04020102020204" pitchFamily="34" charset="0"/>
              </a:rPr>
              <a:t>На початку квітня 2014 року </a:t>
            </a:r>
            <a:r>
              <a:rPr lang="uk-UA" sz="1600" dirty="0">
                <a:latin typeface="Arial Black" panose="020B0A04020102020204" pitchFamily="34" charset="0"/>
              </a:rPr>
              <a:t>Росія заборонила імпорт українських </a:t>
            </a:r>
            <a:r>
              <a:rPr lang="uk-UA" sz="1600" dirty="0" err="1" smtClean="0">
                <a:latin typeface="Arial Black" panose="020B0A04020102020204" pitchFamily="34" charset="0"/>
              </a:rPr>
              <a:t>цу-керок</a:t>
            </a:r>
            <a:r>
              <a:rPr lang="uk-UA" sz="1600" dirty="0">
                <a:latin typeface="Arial Black" panose="020B0A04020102020204" pitchFamily="34" charset="0"/>
              </a:rPr>
              <a:t>, шоколаду і твердих сирів, а також заблокувала транзит </a:t>
            </a:r>
            <a:r>
              <a:rPr lang="uk-UA" sz="1600" dirty="0" err="1" smtClean="0">
                <a:latin typeface="Arial Black" panose="020B0A04020102020204" pitchFamily="34" charset="0"/>
              </a:rPr>
              <a:t>укра-їнського</a:t>
            </a:r>
            <a:r>
              <a:rPr lang="uk-UA" sz="1600" dirty="0" smtClean="0">
                <a:latin typeface="Arial Black" panose="020B0A04020102020204" pitchFamily="34" charset="0"/>
              </a:rPr>
              <a:t> </a:t>
            </a:r>
            <a:r>
              <a:rPr lang="uk-UA" sz="1600" dirty="0">
                <a:latin typeface="Arial Black" panose="020B0A04020102020204" pitchFamily="34" charset="0"/>
              </a:rPr>
              <a:t>цукру до Середньої Азії. У відповідь Україна забракувала російські цукерки, сир і </a:t>
            </a:r>
            <a:r>
              <a:rPr lang="uk-UA" sz="1600" dirty="0" smtClean="0">
                <a:latin typeface="Arial Black" panose="020B0A04020102020204" pitchFamily="34" charset="0"/>
              </a:rPr>
              <a:t>рибу.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https://upload.wikimedia.org/wikipedia/commons/c/c0/%D0%90%D0%BA%D1%86%D1%96%D1%8F_%D0%B1%D0%BE%D0%B9%D0%BA%D0%BE%D1%82_%D1%80%D0%BE%D1%81%D1%96%D0%B9%D1%81%D1%8C%D0%BA%D0%B8%D1%85_%D1%82%D0%BE%D0%B2%D0%B0%D1%80%D1%96%D0%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3330185"/>
            <a:ext cx="3549938" cy="236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6302" y="5688449"/>
            <a:ext cx="42363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Arial Black" panose="020B0A04020102020204" pitchFamily="34" charset="0"/>
              </a:rPr>
              <a:t>Акція руху «Відсіч» під </a:t>
            </a:r>
            <a:r>
              <a:rPr lang="uk-UA" sz="1400" dirty="0" smtClean="0">
                <a:latin typeface="Arial Black" panose="020B0A04020102020204" pitchFamily="34" charset="0"/>
              </a:rPr>
              <a:t>Адміністрацією </a:t>
            </a:r>
            <a:r>
              <a:rPr lang="uk-UA" sz="1400" dirty="0">
                <a:latin typeface="Arial Black" panose="020B0A04020102020204" pitchFamily="34" charset="0"/>
              </a:rPr>
              <a:t>Президента України з </a:t>
            </a:r>
            <a:r>
              <a:rPr lang="uk-UA" sz="1400" dirty="0" smtClean="0">
                <a:latin typeface="Arial Black" panose="020B0A04020102020204" pitchFamily="34" charset="0"/>
              </a:rPr>
              <a:t>вимогою </a:t>
            </a:r>
            <a:r>
              <a:rPr lang="uk-UA" sz="1400" dirty="0">
                <a:latin typeface="Arial Black" panose="020B0A04020102020204" pitchFamily="34" charset="0"/>
              </a:rPr>
              <a:t>адекватної відповіді України на </a:t>
            </a:r>
            <a:r>
              <a:rPr lang="uk-UA" sz="1400" dirty="0" smtClean="0">
                <a:latin typeface="Arial Black" panose="020B0A04020102020204" pitchFamily="34" charset="0"/>
              </a:rPr>
              <a:t>тор-</a:t>
            </a:r>
            <a:r>
              <a:rPr lang="uk-UA" sz="1400" dirty="0" err="1" smtClean="0">
                <a:latin typeface="Arial Black" panose="020B0A04020102020204" pitchFamily="34" charset="0"/>
              </a:rPr>
              <a:t>говельну</a:t>
            </a:r>
            <a:r>
              <a:rPr lang="uk-UA" sz="1400" dirty="0" smtClean="0">
                <a:latin typeface="Arial Black" panose="020B0A04020102020204" pitchFamily="34" charset="0"/>
              </a:rPr>
              <a:t> </a:t>
            </a:r>
            <a:r>
              <a:rPr lang="uk-UA" sz="1400" dirty="0">
                <a:latin typeface="Arial Black" panose="020B0A04020102020204" pitchFamily="34" charset="0"/>
              </a:rPr>
              <a:t>блокаду Росією, </a:t>
            </a:r>
            <a:endParaRPr lang="uk-UA" sz="1400" dirty="0" smtClean="0">
              <a:latin typeface="Arial Black" panose="020B0A04020102020204" pitchFamily="34" charset="0"/>
            </a:endParaRPr>
          </a:p>
          <a:p>
            <a:pPr algn="ctr"/>
            <a:r>
              <a:rPr lang="uk-UA" sz="1400" dirty="0" smtClean="0">
                <a:latin typeface="Arial Black" panose="020B0A04020102020204" pitchFamily="34" charset="0"/>
              </a:rPr>
              <a:t>22 </a:t>
            </a:r>
            <a:r>
              <a:rPr lang="uk-UA" sz="1400" dirty="0">
                <a:latin typeface="Arial Black" panose="020B0A04020102020204" pitchFamily="34" charset="0"/>
              </a:rPr>
              <a:t>серпня 2013 року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6683" y="3587385"/>
            <a:ext cx="4612277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Arial Black" panose="020B0A04020102020204" pitchFamily="34" charset="0"/>
              </a:rPr>
              <a:t>«Не </a:t>
            </a:r>
            <a:r>
              <a:rPr lang="uk-UA" sz="1600" b="1" dirty="0" err="1" smtClean="0">
                <a:latin typeface="Arial Black" panose="020B0A04020102020204" pitchFamily="34" charset="0"/>
              </a:rPr>
              <a:t>купу́й</a:t>
            </a:r>
            <a:r>
              <a:rPr lang="uk-UA" sz="1600" b="1" dirty="0">
                <a:latin typeface="Arial Black" panose="020B0A04020102020204" pitchFamily="34" charset="0"/>
              </a:rPr>
              <a:t> </a:t>
            </a:r>
            <a:r>
              <a:rPr lang="uk-UA" sz="1600" b="1" dirty="0" err="1" smtClean="0">
                <a:latin typeface="Arial Black" panose="020B0A04020102020204" pitchFamily="34" charset="0"/>
              </a:rPr>
              <a:t>росі́йське</a:t>
            </a:r>
            <a:r>
              <a:rPr lang="uk-UA" sz="1600" b="1" dirty="0">
                <a:latin typeface="Arial Black" panose="020B0A04020102020204" pitchFamily="34" charset="0"/>
              </a:rPr>
              <a:t>!»</a:t>
            </a:r>
            <a:r>
              <a:rPr lang="uk-UA" sz="1600" dirty="0">
                <a:latin typeface="Arial Black" panose="020B0A04020102020204" pitchFamily="34" charset="0"/>
              </a:rPr>
              <a:t> або </a:t>
            </a:r>
            <a:r>
              <a:rPr lang="uk-UA" sz="1600" b="1" dirty="0">
                <a:latin typeface="Arial Black" panose="020B0A04020102020204" pitchFamily="34" charset="0"/>
              </a:rPr>
              <a:t>«</a:t>
            </a:r>
            <a:r>
              <a:rPr lang="uk-UA" sz="1600" b="1" dirty="0" err="1">
                <a:latin typeface="Arial Black" panose="020B0A04020102020204" pitchFamily="34" charset="0"/>
              </a:rPr>
              <a:t>Бойкоту́й</a:t>
            </a:r>
            <a:r>
              <a:rPr lang="uk-UA" sz="1600" b="1" dirty="0">
                <a:latin typeface="Arial Black" panose="020B0A04020102020204" pitchFamily="34" charset="0"/>
              </a:rPr>
              <a:t> </a:t>
            </a:r>
            <a:r>
              <a:rPr lang="uk-UA" sz="1600" b="1" dirty="0" err="1">
                <a:latin typeface="Arial Black" panose="020B0A04020102020204" pitchFamily="34" charset="0"/>
              </a:rPr>
              <a:t>росі́йське</a:t>
            </a:r>
            <a:r>
              <a:rPr lang="uk-UA" sz="1600" b="1" dirty="0">
                <a:latin typeface="Arial Black" panose="020B0A04020102020204" pitchFamily="34" charset="0"/>
              </a:rPr>
              <a:t>!»</a:t>
            </a:r>
            <a:r>
              <a:rPr lang="uk-UA" sz="1600" dirty="0">
                <a:latin typeface="Arial Black" panose="020B0A04020102020204" pitchFamily="34" charset="0"/>
              </a:rPr>
              <a:t> </a:t>
            </a:r>
            <a:r>
              <a:rPr lang="uk-UA" sz="1600" dirty="0" smtClean="0">
                <a:latin typeface="Arial Black" panose="020B0A04020102020204" pitchFamily="34" charset="0"/>
              </a:rPr>
              <a:t>- всеукраїнська громадянська</a:t>
            </a:r>
            <a:r>
              <a:rPr lang="uk-UA" sz="1600" dirty="0">
                <a:latin typeface="Arial Black" panose="020B0A04020102020204" pitchFamily="34" charset="0"/>
              </a:rPr>
              <a:t> кампанія бойкоту російських товарів і іншої комерції, що виникла як реакція на торговельну експортну </a:t>
            </a:r>
            <a:r>
              <a:rPr lang="uk-UA" sz="1600" dirty="0" smtClean="0">
                <a:latin typeface="Arial Black" panose="020B0A04020102020204" pitchFamily="34" charset="0"/>
              </a:rPr>
              <a:t>блокаду </a:t>
            </a:r>
            <a:r>
              <a:rPr lang="uk-UA" sz="1600" dirty="0">
                <a:latin typeface="Arial Black" panose="020B0A04020102020204" pitchFamily="34" charset="0"/>
              </a:rPr>
              <a:t>України з боку Російської Федерації. Кампанія розпочалась 14 серпня 2013 року із закликів у соціальних мережах, які масово поширились в </a:t>
            </a:r>
            <a:r>
              <a:rPr lang="uk-UA" sz="1600" dirty="0" smtClean="0">
                <a:latin typeface="Arial Black" panose="020B0A04020102020204" pitchFamily="34" charset="0"/>
              </a:rPr>
              <a:t>інтернет.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pic>
        <p:nvPicPr>
          <p:cNvPr id="1030" name="Picture 6" descr="Boycott rusia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720" y="3189111"/>
            <a:ext cx="2476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363026" y="5733264"/>
            <a:ext cx="2828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Громадянська</a:t>
            </a:r>
            <a:r>
              <a:rPr lang="ru-RU" sz="1400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кампанія</a:t>
            </a:r>
            <a:r>
              <a:rPr lang="ru-RU" sz="1400" dirty="0">
                <a:latin typeface="Arial Black" panose="020B0A04020102020204" pitchFamily="34" charset="0"/>
              </a:rPr>
              <a:t/>
            </a:r>
            <a:br>
              <a:rPr lang="ru-RU" sz="1400" dirty="0">
                <a:latin typeface="Arial Black" panose="020B0A04020102020204" pitchFamily="34" charset="0"/>
              </a:rPr>
            </a:br>
            <a:r>
              <a:rPr lang="ru-RU" sz="1400" b="1" dirty="0">
                <a:solidFill>
                  <a:srgbClr val="000000"/>
                </a:solidFill>
                <a:latin typeface="Arial Black" panose="020B0A04020102020204" pitchFamily="34" charset="0"/>
              </a:rPr>
              <a:t>«Не </a:t>
            </a:r>
            <a:r>
              <a:rPr lang="ru-RU" sz="14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купуй</a:t>
            </a:r>
            <a:r>
              <a:rPr lang="ru-RU" sz="1400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російське</a:t>
            </a:r>
            <a:r>
              <a:rPr lang="ru-RU" sz="1400" b="1" dirty="0">
                <a:solidFill>
                  <a:srgbClr val="000000"/>
                </a:solidFill>
                <a:latin typeface="Arial Black" panose="020B0A04020102020204" pitchFamily="34" charset="0"/>
              </a:rPr>
              <a:t>!»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844" y="50355"/>
            <a:ext cx="8445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ГРОМАДЯНСЬКА КОМПАНІЯ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«НЕ КУПУЙ РОСІЙСЬКЕ!»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4/4e/%D0%A4%D0%BB%D0%B5%D1%88%D0%BC%D0%BE%D0%B1_%D0%B1%D0%BE%D0%B9%D0%BA%D0%BE%D1%82_%D1%80%D0%BE%D1%81%D1%96%D0%B9%D1%81%D1%8C%D0%BA%D0%BE%D0%B3%D0%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44" y="3821791"/>
            <a:ext cx="2799421" cy="186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6673" y="5834426"/>
            <a:ext cx="33528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Arial Black" panose="020B0A04020102020204" pitchFamily="34" charset="0"/>
              </a:rPr>
              <a:t>Флешмоб</a:t>
            </a:r>
            <a:r>
              <a:rPr lang="ru-RU" sz="1400" dirty="0">
                <a:latin typeface="Arial Black" panose="020B0A04020102020204" pitchFamily="34" charset="0"/>
              </a:rPr>
              <a:t> «</a:t>
            </a:r>
            <a:r>
              <a:rPr lang="ru-RU" sz="1400" dirty="0" err="1">
                <a:latin typeface="Arial Black" panose="020B0A04020102020204" pitchFamily="34" charset="0"/>
              </a:rPr>
              <a:t>Російське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вбиває</a:t>
            </a:r>
            <a:r>
              <a:rPr lang="ru-RU" sz="1400" dirty="0">
                <a:latin typeface="Arial Black" panose="020B0A04020102020204" pitchFamily="34" charset="0"/>
              </a:rPr>
              <a:t>!» у </a:t>
            </a:r>
            <a:r>
              <a:rPr lang="ru-RU" sz="1400" dirty="0" err="1">
                <a:latin typeface="Arial Black" panose="020B0A04020102020204" pitchFamily="34" charset="0"/>
              </a:rPr>
              <a:t>супермаркеті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із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закликом</a:t>
            </a:r>
            <a:r>
              <a:rPr lang="ru-RU" sz="1400" dirty="0">
                <a:latin typeface="Arial Black" panose="020B0A04020102020204" pitchFamily="34" charset="0"/>
              </a:rPr>
              <a:t> не </a:t>
            </a:r>
            <a:r>
              <a:rPr lang="ru-RU" sz="1400" dirty="0" err="1">
                <a:latin typeface="Arial Black" panose="020B0A04020102020204" pitchFamily="34" charset="0"/>
              </a:rPr>
              <a:t>купувати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російські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товари</a:t>
            </a:r>
            <a:r>
              <a:rPr lang="ru-RU" sz="1400" dirty="0">
                <a:latin typeface="Arial Black" panose="020B0A04020102020204" pitchFamily="34" charset="0"/>
              </a:rPr>
              <a:t>, </a:t>
            </a:r>
            <a:endParaRPr lang="ru-RU" sz="14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15 </a:t>
            </a:r>
            <a:r>
              <a:rPr lang="ru-RU" sz="1400" dirty="0" err="1">
                <a:latin typeface="Arial Black" panose="020B0A04020102020204" pitchFamily="34" charset="0"/>
              </a:rPr>
              <a:t>березня</a:t>
            </a:r>
            <a:r>
              <a:rPr lang="ru-RU" sz="1400" dirty="0">
                <a:latin typeface="Arial Black" panose="020B0A04020102020204" pitchFamily="34" charset="0"/>
              </a:rPr>
              <a:t> 2014 року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pic>
        <p:nvPicPr>
          <p:cNvPr id="2052" name="Picture 4" descr="https://upload.wikimedia.org/wikipedia/commons/thumb/1/1e/Flashmob_Oggi.jpg/250px-Flashmob_Og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4" y="3677771"/>
            <a:ext cx="2867891" cy="215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548" y="6008526"/>
            <a:ext cx="289242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latin typeface="Arial Black" panose="020B0A04020102020204" pitchFamily="34" charset="0"/>
              </a:rPr>
              <a:t>Флешмоб</a:t>
            </a:r>
            <a:r>
              <a:rPr lang="ru-RU" sz="1400" dirty="0">
                <a:latin typeface="Arial Black" panose="020B0A04020102020204" pitchFamily="34" charset="0"/>
              </a:rPr>
              <a:t> </a:t>
            </a:r>
            <a:r>
              <a:rPr lang="ru-RU" sz="1400" dirty="0" err="1">
                <a:latin typeface="Arial Black" panose="020B0A04020102020204" pitchFamily="34" charset="0"/>
              </a:rPr>
              <a:t>біля</a:t>
            </a:r>
            <a:r>
              <a:rPr lang="ru-RU" sz="1400" dirty="0">
                <a:latin typeface="Arial Black" panose="020B0A04020102020204" pitchFamily="34" charset="0"/>
              </a:rPr>
              <a:t> магазину </a:t>
            </a:r>
            <a:endParaRPr lang="ru-RU" sz="14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«</a:t>
            </a:r>
            <a:r>
              <a:rPr lang="ru-RU" sz="1400" dirty="0">
                <a:latin typeface="Arial Black" panose="020B0A04020102020204" pitchFamily="34" charset="0"/>
              </a:rPr>
              <a:t>OGGI» у </a:t>
            </a:r>
            <a:r>
              <a:rPr lang="ru-RU" sz="1400" dirty="0" err="1">
                <a:latin typeface="Arial Black" panose="020B0A04020102020204" pitchFamily="34" charset="0"/>
              </a:rPr>
              <a:t>Києві</a:t>
            </a:r>
            <a:r>
              <a:rPr lang="ru-RU" sz="1400" dirty="0">
                <a:latin typeface="Arial Black" panose="020B0A04020102020204" pitchFamily="34" charset="0"/>
              </a:rPr>
              <a:t>, </a:t>
            </a:r>
            <a:r>
              <a:rPr lang="ru-RU" sz="1400" dirty="0" err="1">
                <a:latin typeface="Arial Black" panose="020B0A04020102020204" pitchFamily="34" charset="0"/>
              </a:rPr>
              <a:t>вересень</a:t>
            </a:r>
            <a:r>
              <a:rPr lang="ru-RU" sz="1400" dirty="0">
                <a:latin typeface="Arial Black" panose="020B0A04020102020204" pitchFamily="34" charset="0"/>
              </a:rPr>
              <a:t> 2014 року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7709" y="1335603"/>
            <a:ext cx="544021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latin typeface="Arial Black" panose="020B0A04020102020204" pitchFamily="34" charset="0"/>
              </a:rPr>
              <a:t>Бойкот російського кіно</a:t>
            </a:r>
            <a:r>
              <a:rPr lang="uk-UA" sz="1400" dirty="0">
                <a:latin typeface="Arial Black" panose="020B0A04020102020204" pitchFamily="34" charset="0"/>
              </a:rPr>
              <a:t> — українська громадянська кампанія бойкоту російського кіно. Є складовою ширшої кампанії з бойкоту — «Не купуй російське!»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pic>
        <p:nvPicPr>
          <p:cNvPr id="2054" name="Picture 6" descr="Boycott of Russian cine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134" y="2389591"/>
            <a:ext cx="2402397" cy="264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0/0d/Russian_films_are_cilling.jpg/250px-Russian_films_are_cill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737" y="2350846"/>
            <a:ext cx="2629190" cy="262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pload.wikimedia.org/wikipedia/commons/thumb/a/a4/%D0%97%D0%BE%D0%BC%D0%B1%D1%96_%D0%BF%D1%96%D0%B4_%D0%9D%D0%B0%D1%86%D1%80%D0%B0%D0%B4%D0%BE%D1%8E_%D0%B7_%D0%A2%D0%91_%D1%82%D0%B0_%D1%80%D0%B0%D0%B4%D1%96%D0%BE%D0%BC%D0%BE%D0%B2%D0%BB%D0%B5%D0%BD%D0%BD%D1%8F.jpg/250px-%D0%97%D0%BE%D0%BC%D0%B1%D1%96_%D0%BF%D1%96%D0%B4_%D0%9D%D0%B0%D1%86%D1%80%D0%B0%D0%B4%D0%BE%D1%8E_%D0%B7_%D0%A2%D0%91_%D1%82%D0%B0_%D1%80%D0%B0%D0%B4%D1%96%D0%BE%D0%BC%D0%BE%D0%B2%D0%BB%D0%B5%D0%BD%D0%BD%D1%8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03" y="5197036"/>
            <a:ext cx="2279861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24453" y="5423751"/>
            <a:ext cx="245225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solidFill>
                  <a:srgbClr val="202122"/>
                </a:solidFill>
                <a:latin typeface="Arial Black" panose="020B0A04020102020204" pitchFamily="34" charset="0"/>
              </a:rPr>
              <a:t>Перформанс</a:t>
            </a:r>
            <a:r>
              <a:rPr lang="ru-RU" sz="1400" dirty="0">
                <a:solidFill>
                  <a:srgbClr val="202122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 Black" panose="020B0A04020102020204" pitchFamily="34" charset="0"/>
              </a:rPr>
              <a:t>під</a:t>
            </a:r>
            <a:r>
              <a:rPr lang="ru-RU" sz="1400" dirty="0">
                <a:solidFill>
                  <a:srgbClr val="202122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 Black" panose="020B0A04020102020204" pitchFamily="34" charset="0"/>
              </a:rPr>
              <a:t>Нацрадою</a:t>
            </a:r>
            <a:r>
              <a:rPr lang="ru-RU" sz="1400" dirty="0">
                <a:solidFill>
                  <a:srgbClr val="202122"/>
                </a:solidFill>
                <a:latin typeface="Arial Black" panose="020B0A04020102020204" pitchFamily="34" charset="0"/>
              </a:rPr>
              <a:t> з </a:t>
            </a:r>
            <a:r>
              <a:rPr lang="ru-RU" sz="1400" dirty="0" err="1">
                <a:solidFill>
                  <a:srgbClr val="202122"/>
                </a:solidFill>
                <a:latin typeface="Arial Black" panose="020B0A04020102020204" pitchFamily="34" charset="0"/>
              </a:rPr>
              <a:t>питань</a:t>
            </a:r>
            <a:r>
              <a:rPr lang="ru-RU" sz="1400" dirty="0">
                <a:solidFill>
                  <a:srgbClr val="202122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 Black" panose="020B0A04020102020204" pitchFamily="34" charset="0"/>
              </a:rPr>
              <a:t>телебачення</a:t>
            </a:r>
            <a:r>
              <a:rPr lang="ru-RU" sz="1400" dirty="0">
                <a:solidFill>
                  <a:srgbClr val="202122"/>
                </a:solidFill>
                <a:latin typeface="Arial Black" panose="020B0A04020102020204" pitchFamily="34" charset="0"/>
              </a:rPr>
              <a:t> і </a:t>
            </a:r>
            <a:r>
              <a:rPr lang="ru-RU" sz="1400" dirty="0" err="1">
                <a:solidFill>
                  <a:srgbClr val="202122"/>
                </a:solidFill>
                <a:latin typeface="Arial Black" panose="020B0A04020102020204" pitchFamily="34" charset="0"/>
              </a:rPr>
              <a:t>радіомовлення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4890" y="0"/>
            <a:ext cx="935181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ГРОМАДЯНСЬКИЙ РУХ «ВІДСІЧ»</a:t>
            </a:r>
            <a:r>
              <a:rPr lang="uk-UA" sz="1600" dirty="0">
                <a:latin typeface="Arial Black" panose="020B0A04020102020204" pitchFamily="34" charset="0"/>
              </a:rPr>
              <a:t> — український громадянський рух, що виник у лютому 2010 року як реакція на </a:t>
            </a:r>
            <a:r>
              <a:rPr lang="uk-UA" sz="1600" dirty="0" err="1">
                <a:latin typeface="Arial Black" panose="020B0A04020102020204" pitchFamily="34" charset="0"/>
              </a:rPr>
              <a:t>новоприйдешній</a:t>
            </a:r>
            <a:r>
              <a:rPr lang="uk-UA" sz="1600" dirty="0">
                <a:latin typeface="Arial Black" panose="020B0A04020102020204" pitchFamily="34" charset="0"/>
              </a:rPr>
              <a:t> режим </a:t>
            </a:r>
            <a:r>
              <a:rPr lang="uk-UA" sz="1600" dirty="0" smtClean="0">
                <a:latin typeface="Arial Black" panose="020B0A04020102020204" pitchFamily="34" charset="0"/>
              </a:rPr>
              <a:t>Віктора Януковича</a:t>
            </a:r>
            <a:r>
              <a:rPr lang="uk-UA" sz="1600" dirty="0">
                <a:latin typeface="Arial Black" panose="020B0A04020102020204" pitchFamily="34" charset="0"/>
              </a:rPr>
              <a:t> </a:t>
            </a:r>
            <a:endParaRPr lang="uk-UA" sz="1600" dirty="0" smtClean="0">
              <a:latin typeface="Arial Black" panose="020B0A04020102020204" pitchFamily="34" charset="0"/>
            </a:endParaRPr>
          </a:p>
          <a:p>
            <a:r>
              <a:rPr lang="uk-UA" sz="1600" dirty="0" smtClean="0">
                <a:latin typeface="Arial Black" panose="020B0A04020102020204" pitchFamily="34" charset="0"/>
              </a:rPr>
              <a:t>та </a:t>
            </a:r>
            <a:r>
              <a:rPr lang="uk-UA" sz="1600" dirty="0">
                <a:latin typeface="Arial Black" panose="020B0A04020102020204" pitchFamily="34" charset="0"/>
              </a:rPr>
              <a:t>пов'язані з ним антиукраїнські та негативні соціально-економічні тенденції.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pic>
        <p:nvPicPr>
          <p:cNvPr id="2060" name="Picture 12" descr="Відсіч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3" y="760"/>
            <a:ext cx="2358644" cy="332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upload.wikimedia.org/wikipedia/uk/thumb/a/a4/%D0%90%D0%BA%D1%86%D1%96%D1%8F_%D0%9D%D0%B5_%D0%B4%D0%BE%D0%B7%D0%B2%D0%BE%D0%BB%D1%8C_%D1%97%D0%BC_%D0%BF%D0%B5%D1%80%D0%B5%D1%82%D0%BD%D1%83%D1%82%D0%B8_%D1%87%D0%B5%D1%80%D0%B2%D0%BE%D0%BD%D1%96_%D0%BB%D1%96%D0%BD%D1%96%D1%97_04.07.2019.jpg/200px-%D0%90%D0%BA%D1%86%D1%96%D1%8F_%D0%9D%D0%B5_%D0%B4%D0%BE%D0%B7%D0%B2%D0%BE%D0%BB%D1%8C_%D1%97%D0%BC_%D0%BF%D0%B5%D1%80%D0%B5%D1%82%D0%BD%D1%83%D1%82%D0%B8_%D1%87%D0%B5%D1%80%D0%B2%D0%BE%D0%BD%D1%96_%D0%BB%D1%96%D0%BD%D1%96%D1%97_04.07.201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73" y="921824"/>
            <a:ext cx="2457576" cy="184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96575" y="2852057"/>
            <a:ext cx="269696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solidFill>
                  <a:srgbClr val="202122"/>
                </a:solidFill>
                <a:latin typeface="Arial Black" panose="020B0A04020102020204" pitchFamily="34" charset="0"/>
              </a:rPr>
              <a:t>Акція</a:t>
            </a:r>
            <a:r>
              <a:rPr lang="ru-RU" sz="1400" dirty="0">
                <a:solidFill>
                  <a:srgbClr val="202122"/>
                </a:solidFill>
                <a:latin typeface="Arial Black" panose="020B0A04020102020204" pitchFamily="34" charset="0"/>
              </a:rPr>
              <a:t> «Не дозволь </a:t>
            </a:r>
            <a:r>
              <a:rPr lang="ru-RU" sz="1400" dirty="0" err="1">
                <a:solidFill>
                  <a:srgbClr val="202122"/>
                </a:solidFill>
                <a:latin typeface="Arial Black" panose="020B0A04020102020204" pitchFamily="34" charset="0"/>
              </a:rPr>
              <a:t>їм</a:t>
            </a:r>
            <a:r>
              <a:rPr lang="ru-RU" sz="1400" dirty="0">
                <a:solidFill>
                  <a:srgbClr val="202122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 Black" panose="020B0A04020102020204" pitchFamily="34" charset="0"/>
              </a:rPr>
              <a:t>перетнути</a:t>
            </a:r>
            <a:r>
              <a:rPr lang="ru-RU" sz="1400" dirty="0">
                <a:solidFill>
                  <a:srgbClr val="202122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 Black" panose="020B0A04020102020204" pitchFamily="34" charset="0"/>
              </a:rPr>
              <a:t>червоні</a:t>
            </a:r>
            <a:r>
              <a:rPr lang="ru-RU" sz="1400" dirty="0">
                <a:solidFill>
                  <a:srgbClr val="202122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 Black" panose="020B0A04020102020204" pitchFamily="34" charset="0"/>
              </a:rPr>
              <a:t>лінії</a:t>
            </a:r>
            <a:r>
              <a:rPr lang="ru-RU" sz="1400" dirty="0">
                <a:solidFill>
                  <a:srgbClr val="202122"/>
                </a:solidFill>
                <a:latin typeface="Arial Black" panose="020B0A04020102020204" pitchFamily="34" charset="0"/>
              </a:rPr>
              <a:t>». Київ. 4 </a:t>
            </a:r>
            <a:r>
              <a:rPr lang="ru-RU" sz="1400" dirty="0" err="1">
                <a:solidFill>
                  <a:srgbClr val="202122"/>
                </a:solidFill>
                <a:latin typeface="Arial Black" panose="020B0A04020102020204" pitchFamily="34" charset="0"/>
              </a:rPr>
              <a:t>липня</a:t>
            </a:r>
            <a:r>
              <a:rPr lang="ru-RU" sz="1400" dirty="0">
                <a:solidFill>
                  <a:srgbClr val="202122"/>
                </a:solidFill>
                <a:latin typeface="Arial Black" panose="020B0A04020102020204" pitchFamily="34" charset="0"/>
              </a:rPr>
              <a:t> 2019 року</a:t>
            </a:r>
            <a:endParaRPr lang="en-US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2465" y="297193"/>
            <a:ext cx="7234709" cy="4616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rial Black" panose="020B0A04020102020204" pitchFamily="34" charset="0"/>
              </a:rPr>
              <a:t>Зовнішні відносини з </a:t>
            </a:r>
            <a:r>
              <a:rPr lang="uk-UA" sz="2400" dirty="0" smtClean="0">
                <a:latin typeface="Arial Black" panose="020B0A04020102020204" pitchFamily="34" charset="0"/>
              </a:rPr>
              <a:t>Росією з 2014 р.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944" y="851208"/>
            <a:ext cx="11842739" cy="10156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з</a:t>
            </a:r>
            <a:r>
              <a:rPr lang="uk-UA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червня 2014 р. </a:t>
            </a:r>
            <a:r>
              <a:rPr lang="uk-UA" sz="2000" b="1" dirty="0" smtClean="0">
                <a:latin typeface="Arial Black" panose="020B0A04020102020204" pitchFamily="34" charset="0"/>
              </a:rPr>
              <a:t>- нормандський формат</a:t>
            </a:r>
            <a:r>
              <a:rPr lang="uk-UA" sz="2000" dirty="0">
                <a:latin typeface="Arial Black" panose="020B0A04020102020204" pitchFamily="34" charset="0"/>
              </a:rPr>
              <a:t> </a:t>
            </a:r>
            <a:r>
              <a:rPr lang="en-US" sz="2000" dirty="0">
                <a:latin typeface="Arial Black" panose="020B0A04020102020204" pitchFamily="34" charset="0"/>
              </a:rPr>
              <a:t> — </a:t>
            </a:r>
            <a:r>
              <a:rPr lang="uk-UA" sz="2000" dirty="0">
                <a:latin typeface="Arial Black" panose="020B0A04020102020204" pitchFamily="34" charset="0"/>
              </a:rPr>
              <a:t>тип зустрічей у </a:t>
            </a:r>
            <a:r>
              <a:rPr lang="uk-UA" sz="2000" dirty="0" smtClean="0">
                <a:latin typeface="Arial Black" panose="020B0A04020102020204" pitchFamily="34" charset="0"/>
              </a:rPr>
              <a:t>чотиристоронньому </a:t>
            </a:r>
            <a:r>
              <a:rPr lang="uk-UA" sz="2000" dirty="0">
                <a:latin typeface="Arial Black" panose="020B0A04020102020204" pitchFamily="34" charset="0"/>
              </a:rPr>
              <a:t>форматі (Україна—Німеччина—Франція—Росія), де обговорюються питання щодо Російської збройної агресії проти </a:t>
            </a:r>
            <a:r>
              <a:rPr lang="uk-UA" sz="2000" dirty="0" smtClean="0">
                <a:latin typeface="Arial Black" panose="020B0A04020102020204" pitchFamily="34" charset="0"/>
              </a:rPr>
              <a:t>України.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943" y="1959221"/>
            <a:ext cx="11842739" cy="20313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Мінськ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– 1</a:t>
            </a:r>
          </a:p>
          <a:p>
            <a:r>
              <a:rPr lang="ru-RU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Мінський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протокол</a:t>
            </a:r>
            <a:r>
              <a:rPr lang="ru-RU" dirty="0">
                <a:latin typeface="Arial Black" panose="020B0A04020102020204" pitchFamily="34" charset="0"/>
              </a:rPr>
              <a:t> (</a:t>
            </a:r>
            <a:r>
              <a:rPr lang="ru-RU" dirty="0" err="1">
                <a:latin typeface="Arial Black" panose="020B0A04020102020204" pitchFamily="34" charset="0"/>
              </a:rPr>
              <a:t>також</a:t>
            </a:r>
            <a:r>
              <a:rPr lang="ru-RU" dirty="0">
                <a:latin typeface="Arial Black" panose="020B0A04020102020204" pitchFamily="34" charset="0"/>
              </a:rPr>
              <a:t> </a:t>
            </a:r>
            <a:r>
              <a:rPr lang="ru-RU" b="1" dirty="0" err="1">
                <a:latin typeface="Arial Black" panose="020B0A04020102020204" pitchFamily="34" charset="0"/>
              </a:rPr>
              <a:t>Мінська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тристороння</a:t>
            </a:r>
            <a:r>
              <a:rPr lang="ru-RU" b="1" dirty="0">
                <a:latin typeface="Arial Black" panose="020B0A04020102020204" pitchFamily="34" charset="0"/>
              </a:rPr>
              <a:t> угода</a:t>
            </a:r>
            <a:r>
              <a:rPr lang="ru-RU" dirty="0">
                <a:latin typeface="Arial Black" panose="020B0A04020102020204" pitchFamily="34" charset="0"/>
              </a:rPr>
              <a:t>, </a:t>
            </a:r>
            <a:r>
              <a:rPr lang="ru-RU" b="1" dirty="0" err="1">
                <a:latin typeface="Arial Black" panose="020B0A04020102020204" pitchFamily="34" charset="0"/>
              </a:rPr>
              <a:t>Мінське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перемир'я</a:t>
            </a:r>
            <a:r>
              <a:rPr lang="ru-RU" dirty="0">
                <a:latin typeface="Arial Black" panose="020B0A04020102020204" pitchFamily="34" charset="0"/>
              </a:rPr>
              <a:t>, </a:t>
            </a:r>
            <a:r>
              <a:rPr lang="ru-RU" b="1" dirty="0" smtClean="0">
                <a:latin typeface="Arial Black" panose="020B0A04020102020204" pitchFamily="34" charset="0"/>
              </a:rPr>
              <a:t>Мінськ-1</a:t>
            </a:r>
            <a:r>
              <a:rPr lang="ru-RU" dirty="0" smtClean="0">
                <a:latin typeface="Arial Black" panose="020B0A04020102020204" pitchFamily="34" charset="0"/>
              </a:rPr>
              <a:t>)</a:t>
            </a:r>
            <a:r>
              <a:rPr lang="ru-RU" dirty="0">
                <a:latin typeface="Arial Black" panose="020B0A04020102020204" pitchFamily="34" charset="0"/>
              </a:rPr>
              <a:t> — угода про </a:t>
            </a:r>
            <a:r>
              <a:rPr lang="ru-RU" dirty="0" err="1">
                <a:latin typeface="Arial Black" panose="020B0A04020102020204" pitchFamily="34" charset="0"/>
              </a:rPr>
              <a:t>тимчасове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перемир'я</a:t>
            </a:r>
            <a:r>
              <a:rPr lang="ru-RU" dirty="0">
                <a:latin typeface="Arial Black" panose="020B0A04020102020204" pitchFamily="34" charset="0"/>
              </a:rPr>
              <a:t> у </a:t>
            </a:r>
            <a:r>
              <a:rPr lang="ru-RU" dirty="0" err="1">
                <a:latin typeface="Arial Black" panose="020B0A04020102020204" pitchFamily="34" charset="0"/>
              </a:rPr>
              <a:t>війні</a:t>
            </a:r>
            <a:r>
              <a:rPr lang="ru-RU" dirty="0">
                <a:latin typeface="Arial Black" panose="020B0A04020102020204" pitchFamily="34" charset="0"/>
              </a:rPr>
              <a:t> на </a:t>
            </a:r>
            <a:r>
              <a:rPr lang="ru-RU" dirty="0" err="1">
                <a:latin typeface="Arial Black" panose="020B0A04020102020204" pitchFamily="34" charset="0"/>
              </a:rPr>
              <a:t>сході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України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досягнута</a:t>
            </a:r>
            <a:r>
              <a:rPr lang="ru-RU" dirty="0">
                <a:latin typeface="Arial Black" panose="020B0A04020102020204" pitchFamily="34" charset="0"/>
              </a:rPr>
              <a:t> на </a:t>
            </a:r>
            <a:r>
              <a:rPr lang="ru-RU" dirty="0" smtClean="0">
                <a:latin typeface="Arial Black" panose="020B0A04020102020204" pitchFamily="34" charset="0"/>
              </a:rPr>
              <a:t>переговорах у </a:t>
            </a:r>
            <a:r>
              <a:rPr lang="ru-RU" dirty="0" err="1" smtClean="0">
                <a:latin typeface="Arial Black" panose="020B0A04020102020204" pitchFamily="34" charset="0"/>
              </a:rPr>
              <a:t>Мін</a:t>
            </a:r>
            <a:r>
              <a:rPr lang="ru-RU" dirty="0" smtClean="0">
                <a:latin typeface="Arial Black" panose="020B0A04020102020204" pitchFamily="34" charset="0"/>
              </a:rPr>
              <a:t>- </a:t>
            </a:r>
            <a:r>
              <a:rPr lang="ru-RU" dirty="0" err="1" smtClean="0">
                <a:latin typeface="Arial Black" panose="020B0A04020102020204" pitchFamily="34" charset="0"/>
              </a:rPr>
              <a:t>ську</a:t>
            </a:r>
            <a:r>
              <a:rPr lang="ru-RU" dirty="0">
                <a:latin typeface="Arial Black" panose="020B0A04020102020204" pitchFamily="34" charset="0"/>
              </a:rPr>
              <a:t> 5 </a:t>
            </a:r>
            <a:r>
              <a:rPr lang="ru-RU" dirty="0" err="1">
                <a:latin typeface="Arial Black" panose="020B0A04020102020204" pitchFamily="34" charset="0"/>
              </a:rPr>
              <a:t>вересня</a:t>
            </a:r>
            <a:r>
              <a:rPr lang="ru-RU" dirty="0">
                <a:latin typeface="Arial Black" panose="020B0A04020102020204" pitchFamily="34" charset="0"/>
              </a:rPr>
              <a:t> 2014 </a:t>
            </a:r>
            <a:r>
              <a:rPr lang="ru-RU" dirty="0" smtClean="0">
                <a:latin typeface="Arial Black" panose="020B0A04020102020204" pitchFamily="34" charset="0"/>
              </a:rPr>
              <a:t>року. </a:t>
            </a:r>
            <a:r>
              <a:rPr lang="ru-RU" dirty="0">
                <a:latin typeface="Arial Black" panose="020B0A04020102020204" pitchFamily="34" charset="0"/>
              </a:rPr>
              <a:t>В </a:t>
            </a:r>
            <a:r>
              <a:rPr lang="ru-RU" dirty="0" err="1">
                <a:latin typeface="Arial Black" panose="020B0A04020102020204" pitchFamily="34" charset="0"/>
              </a:rPr>
              <a:t>розробці</a:t>
            </a:r>
            <a:r>
              <a:rPr lang="ru-RU" dirty="0">
                <a:latin typeface="Arial Black" panose="020B0A04020102020204" pitchFamily="34" charset="0"/>
              </a:rPr>
              <a:t> та </a:t>
            </a:r>
            <a:r>
              <a:rPr lang="ru-RU" dirty="0" err="1">
                <a:latin typeface="Arial Black" panose="020B0A04020102020204" pitchFamily="34" charset="0"/>
              </a:rPr>
              <a:t>підписанні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мирної</a:t>
            </a:r>
            <a:r>
              <a:rPr lang="ru-RU" dirty="0">
                <a:latin typeface="Arial Black" panose="020B0A04020102020204" pitchFamily="34" charset="0"/>
              </a:rPr>
              <a:t> угоди брали участь </a:t>
            </a:r>
            <a:r>
              <a:rPr lang="ru-RU" dirty="0" smtClean="0">
                <a:latin typeface="Arial Black" panose="020B0A04020102020204" pitchFamily="34" charset="0"/>
              </a:rPr>
              <a:t>представ-ник</a:t>
            </a:r>
            <a:r>
              <a:rPr lang="ru-RU" dirty="0">
                <a:latin typeface="Arial Black" panose="020B0A04020102020204" pitchFamily="34" charset="0"/>
              </a:rPr>
              <a:t> ОБСЄ Посол </a:t>
            </a:r>
            <a:r>
              <a:rPr lang="ru-RU" dirty="0" err="1">
                <a:latin typeface="Arial Black" panose="020B0A04020102020204" pitchFamily="34" charset="0"/>
              </a:rPr>
              <a:t>Гайді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Тальявіні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Другий</a:t>
            </a:r>
            <a:r>
              <a:rPr lang="ru-RU" dirty="0">
                <a:latin typeface="Arial Black" panose="020B0A04020102020204" pitchFamily="34" charset="0"/>
              </a:rPr>
              <a:t> Президент </a:t>
            </a:r>
            <a:r>
              <a:rPr lang="ru-RU" dirty="0" err="1">
                <a:latin typeface="Arial Black" panose="020B0A04020102020204" pitchFamily="34" charset="0"/>
              </a:rPr>
              <a:t>України</a:t>
            </a:r>
            <a:r>
              <a:rPr lang="ru-RU" dirty="0">
                <a:latin typeface="Arial Black" panose="020B0A04020102020204" pitchFamily="34" charset="0"/>
              </a:rPr>
              <a:t> </a:t>
            </a:r>
            <a:r>
              <a:rPr lang="ru-RU" dirty="0" err="1">
                <a:latin typeface="Arial Black" panose="020B0A04020102020204" pitchFamily="34" charset="0"/>
              </a:rPr>
              <a:t>Леонід</a:t>
            </a:r>
            <a:r>
              <a:rPr lang="ru-RU" dirty="0">
                <a:latin typeface="Arial Black" panose="020B0A04020102020204" pitchFamily="34" charset="0"/>
              </a:rPr>
              <a:t> Кучма, посол </a:t>
            </a:r>
            <a:r>
              <a:rPr lang="ru-RU" dirty="0" err="1">
                <a:latin typeface="Arial Black" panose="020B0A04020102020204" pitchFamily="34" charset="0"/>
              </a:rPr>
              <a:t>Росії</a:t>
            </a:r>
            <a:r>
              <a:rPr lang="ru-RU" dirty="0">
                <a:latin typeface="Arial Black" panose="020B0A04020102020204" pitchFamily="34" charset="0"/>
              </a:rPr>
              <a:t> в </a:t>
            </a:r>
            <a:r>
              <a:rPr lang="ru-RU" dirty="0" err="1">
                <a:latin typeface="Arial Black" panose="020B0A04020102020204" pitchFamily="34" charset="0"/>
              </a:rPr>
              <a:t>Україні</a:t>
            </a:r>
            <a:r>
              <a:rPr lang="ru-RU" dirty="0">
                <a:latin typeface="Arial Black" panose="020B0A04020102020204" pitchFamily="34" charset="0"/>
              </a:rPr>
              <a:t> Михайло Зурабов, </a:t>
            </a:r>
            <a:r>
              <a:rPr lang="ru-RU" dirty="0" err="1">
                <a:latin typeface="Arial Black" panose="020B0A04020102020204" pitchFamily="34" charset="0"/>
              </a:rPr>
              <a:t>представники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самопроголошених</a:t>
            </a:r>
            <a:r>
              <a:rPr lang="ru-RU" dirty="0">
                <a:latin typeface="Arial Black" panose="020B0A04020102020204" pitchFamily="34" charset="0"/>
              </a:rPr>
              <a:t> ДНР </a:t>
            </a:r>
            <a:r>
              <a:rPr lang="ru-RU" dirty="0" err="1">
                <a:latin typeface="Arial Black" panose="020B0A04020102020204" pitchFamily="34" charset="0"/>
              </a:rPr>
              <a:t>Олександр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Захарчен</a:t>
            </a:r>
            <a:r>
              <a:rPr lang="ru-RU" dirty="0" smtClean="0">
                <a:latin typeface="Arial Black" panose="020B0A04020102020204" pitchFamily="34" charset="0"/>
              </a:rPr>
              <a:t>-ко</a:t>
            </a:r>
            <a:r>
              <a:rPr lang="ru-RU" dirty="0">
                <a:latin typeface="Arial Black" panose="020B0A04020102020204" pitchFamily="34" charset="0"/>
              </a:rPr>
              <a:t> та ЛНР </a:t>
            </a:r>
            <a:r>
              <a:rPr lang="ru-RU" dirty="0" err="1">
                <a:latin typeface="Arial Black" panose="020B0A04020102020204" pitchFamily="34" charset="0"/>
              </a:rPr>
              <a:t>Ігор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Плотницький</a:t>
            </a:r>
            <a:r>
              <a:rPr lang="ru-RU" dirty="0" smtClean="0">
                <a:latin typeface="Arial Black" panose="020B0A04020102020204" pitchFamily="34" charset="0"/>
              </a:rPr>
              <a:t>. </a:t>
            </a:r>
            <a:r>
              <a:rPr lang="ru-RU" dirty="0" err="1">
                <a:latin typeface="Arial Black" panose="020B0A04020102020204" pitchFamily="34" charset="0"/>
              </a:rPr>
              <a:t>Дія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перемир'я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розпочалась</a:t>
            </a:r>
            <a:r>
              <a:rPr lang="ru-RU" dirty="0">
                <a:latin typeface="Arial Black" panose="020B0A04020102020204" pitchFamily="34" charset="0"/>
              </a:rPr>
              <a:t> о 18.00 5 </a:t>
            </a:r>
            <a:r>
              <a:rPr lang="ru-RU" dirty="0" err="1" smtClean="0">
                <a:latin typeface="Arial Black" panose="020B0A04020102020204" pitchFamily="34" charset="0"/>
              </a:rPr>
              <a:t>вересня</a:t>
            </a:r>
            <a:r>
              <a:rPr lang="ru-RU" dirty="0" smtClean="0">
                <a:latin typeface="Arial Black" panose="020B0A04020102020204" pitchFamily="34" charset="0"/>
              </a:rPr>
              <a:t> 2014 р.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8" name="Picture 2" descr="https://upload.wikimedia.org/wikipedia/commons/0/02/Normandy_format_talks_in_Minsk_%28February_2015%29_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" y="4141013"/>
            <a:ext cx="3716092" cy="24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91571" y="6252888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latin typeface="Arial Black" panose="020B0A04020102020204" pitchFamily="34" charset="0"/>
              </a:rPr>
              <a:t>Мінськ</a:t>
            </a:r>
            <a:r>
              <a:rPr lang="ru-RU" b="1" dirty="0">
                <a:latin typeface="Arial Black" panose="020B0A04020102020204" pitchFamily="34" charset="0"/>
              </a:rPr>
              <a:t> - 2</a:t>
            </a:r>
          </a:p>
        </p:txBody>
      </p:sp>
      <p:pic>
        <p:nvPicPr>
          <p:cNvPr id="3074" name="Picture 2" descr="https://upload.wikimedia.org/wikipedia/commons/thumb/7/72/Normandy_format_%282019-10-09%29_03.jpg/800px-Normandy_format_%282019-10-09%29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60" y="4267562"/>
            <a:ext cx="3813211" cy="235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32871" y="5360336"/>
            <a:ext cx="21323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latin typeface="Arial Black" panose="020B0A04020102020204" pitchFamily="34" charset="0"/>
              </a:rPr>
              <a:t>Зустріч в </a:t>
            </a:r>
          </a:p>
          <a:p>
            <a:r>
              <a:rPr lang="uk-UA" sz="1600" b="1" dirty="0" smtClean="0">
                <a:latin typeface="Arial Black" panose="020B0A04020102020204" pitchFamily="34" charset="0"/>
              </a:rPr>
              <a:t>нормандському</a:t>
            </a:r>
          </a:p>
          <a:p>
            <a:r>
              <a:rPr lang="uk-UA" sz="1600" b="1" dirty="0">
                <a:latin typeface="Arial Black" panose="020B0A04020102020204" pitchFamily="34" charset="0"/>
              </a:rPr>
              <a:t>ф</a:t>
            </a:r>
            <a:r>
              <a:rPr lang="uk-UA" sz="1600" b="1" dirty="0" smtClean="0">
                <a:latin typeface="Arial Black" panose="020B0A04020102020204" pitchFamily="34" charset="0"/>
              </a:rPr>
              <a:t>орматі, Париж,</a:t>
            </a:r>
          </a:p>
          <a:p>
            <a:r>
              <a:rPr lang="uk-UA" sz="1600" b="1" dirty="0" smtClean="0">
                <a:latin typeface="Arial Black" panose="020B0A04020102020204" pitchFamily="34" charset="0"/>
              </a:rPr>
              <a:t>грудень 2019 р.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3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90" y="0"/>
            <a:ext cx="121655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Мінськ</a:t>
            </a: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- 2</a:t>
            </a:r>
          </a:p>
          <a:p>
            <a:r>
              <a:rPr lang="ru-RU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Мінські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домовленості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від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 12 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лютого 2015 р. </a:t>
            </a:r>
            <a:r>
              <a:rPr lang="uk-UA" dirty="0">
                <a:latin typeface="Arial Black" panose="020B0A04020102020204" pitchFamily="34" charset="0"/>
              </a:rPr>
              <a:t>комплекс заходів з виконання </a:t>
            </a:r>
            <a:r>
              <a:rPr lang="uk-UA" dirty="0" smtClean="0">
                <a:latin typeface="Arial Black" panose="020B0A04020102020204" pitchFamily="34" charset="0"/>
              </a:rPr>
              <a:t>Мінського про-</a:t>
            </a:r>
            <a:r>
              <a:rPr lang="uk-UA" dirty="0" err="1" smtClean="0">
                <a:latin typeface="Arial Black" panose="020B0A04020102020204" pitchFamily="34" charset="0"/>
              </a:rPr>
              <a:t>токолу</a:t>
            </a:r>
            <a:r>
              <a:rPr lang="uk-UA" dirty="0">
                <a:latin typeface="Arial Black" panose="020B0A04020102020204" pitchFamily="34" charset="0"/>
              </a:rPr>
              <a:t>, узгоджений на саміті в Мінську 11 —12 лютого 2015 </a:t>
            </a:r>
            <a:r>
              <a:rPr lang="uk-UA" dirty="0" smtClean="0">
                <a:latin typeface="Arial Black" panose="020B0A04020102020204" pitchFamily="34" charset="0"/>
              </a:rPr>
              <a:t>року лідерами Німеччини</a:t>
            </a:r>
            <a:r>
              <a:rPr lang="uk-UA" dirty="0">
                <a:latin typeface="Arial Black" panose="020B0A04020102020204" pitchFamily="34" charset="0"/>
              </a:rPr>
              <a:t>, </a:t>
            </a:r>
            <a:endParaRPr lang="uk-UA" dirty="0" smtClean="0">
              <a:latin typeface="Arial Black" panose="020B0A04020102020204" pitchFamily="34" charset="0"/>
            </a:endParaRPr>
          </a:p>
          <a:p>
            <a:r>
              <a:rPr lang="uk-UA" dirty="0" smtClean="0">
                <a:latin typeface="Arial Black" panose="020B0A04020102020204" pitchFamily="34" charset="0"/>
              </a:rPr>
              <a:t>Франції</a:t>
            </a:r>
            <a:r>
              <a:rPr lang="uk-UA" dirty="0">
                <a:latin typeface="Arial Black" panose="020B0A04020102020204" pitchFamily="34" charset="0"/>
              </a:rPr>
              <a:t>, України та Росії у форматі «нормандської  </a:t>
            </a:r>
            <a:r>
              <a:rPr lang="uk-UA" dirty="0" smtClean="0">
                <a:latin typeface="Arial Black" panose="020B0A04020102020204" pitchFamily="34" charset="0"/>
              </a:rPr>
              <a:t>четвірки</a:t>
            </a:r>
            <a:r>
              <a:rPr lang="uk-UA" dirty="0">
                <a:latin typeface="Arial Black" panose="020B0A04020102020204" pitchFamily="34" charset="0"/>
              </a:rPr>
              <a:t>», </a:t>
            </a:r>
            <a:r>
              <a:rPr lang="uk-UA" dirty="0" smtClean="0">
                <a:latin typeface="Arial Black" panose="020B0A04020102020204" pitchFamily="34" charset="0"/>
              </a:rPr>
              <a:t> і підписаний </a:t>
            </a:r>
            <a:r>
              <a:rPr lang="uk-UA" dirty="0">
                <a:latin typeface="Arial Black" panose="020B0A04020102020204" pitchFamily="34" charset="0"/>
              </a:rPr>
              <a:t>контактною </a:t>
            </a:r>
            <a:endParaRPr lang="uk-UA" dirty="0" smtClean="0">
              <a:latin typeface="Arial Black" panose="020B0A04020102020204" pitchFamily="34" charset="0"/>
            </a:endParaRPr>
          </a:p>
          <a:p>
            <a:r>
              <a:rPr lang="uk-UA" dirty="0" smtClean="0">
                <a:latin typeface="Arial Black" panose="020B0A04020102020204" pitchFamily="34" charset="0"/>
              </a:rPr>
              <a:t>групою</a:t>
            </a:r>
            <a:r>
              <a:rPr lang="uk-UA" dirty="0">
                <a:latin typeface="Arial Black" panose="020B0A04020102020204" pitchFamily="34" charset="0"/>
              </a:rPr>
              <a:t>, що складається з представників  </a:t>
            </a:r>
            <a:r>
              <a:rPr lang="uk-UA" dirty="0" smtClean="0">
                <a:latin typeface="Arial Black" panose="020B0A04020102020204" pitchFamily="34" charset="0"/>
              </a:rPr>
              <a:t>Росії</a:t>
            </a:r>
            <a:r>
              <a:rPr lang="uk-UA" dirty="0">
                <a:latin typeface="Arial Black" panose="020B0A04020102020204" pitchFamily="34" charset="0"/>
              </a:rPr>
              <a:t>, </a:t>
            </a:r>
            <a:r>
              <a:rPr lang="uk-UA" dirty="0" smtClean="0">
                <a:latin typeface="Arial Black" panose="020B0A04020102020204" pitchFamily="34" charset="0"/>
              </a:rPr>
              <a:t>України, представників </a:t>
            </a:r>
            <a:r>
              <a:rPr lang="uk-UA" dirty="0">
                <a:latin typeface="Arial Black" panose="020B0A04020102020204" pitchFamily="34" charset="0"/>
              </a:rPr>
              <a:t>самопроголошених республік з метою деескалації </a:t>
            </a:r>
            <a:r>
              <a:rPr lang="uk-UA" dirty="0" smtClean="0">
                <a:latin typeface="Arial Black" panose="020B0A04020102020204" pitchFamily="34" charset="0"/>
              </a:rPr>
              <a:t>збройного конфлікту </a:t>
            </a:r>
            <a:r>
              <a:rPr lang="uk-UA" dirty="0">
                <a:latin typeface="Arial Black" panose="020B0A04020102020204" pitchFamily="34" charset="0"/>
              </a:rPr>
              <a:t>на сході </a:t>
            </a:r>
            <a:r>
              <a:rPr lang="uk-UA" dirty="0" smtClean="0">
                <a:latin typeface="Arial Black" panose="020B0A04020102020204" pitchFamily="34" charset="0"/>
              </a:rPr>
              <a:t>України: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90" y="1917839"/>
            <a:ext cx="123179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600" b="1" dirty="0" err="1"/>
              <a:t>Негайне</a:t>
            </a:r>
            <a:r>
              <a:rPr lang="ru-RU" sz="1600" b="1" dirty="0"/>
              <a:t> </a:t>
            </a:r>
            <a:r>
              <a:rPr lang="ru-RU" sz="1600" b="1" dirty="0" err="1"/>
              <a:t>припинення</a:t>
            </a:r>
            <a:r>
              <a:rPr lang="ru-RU" sz="1600" b="1" dirty="0"/>
              <a:t> </a:t>
            </a:r>
            <a:r>
              <a:rPr lang="ru-RU" sz="1600" b="1" dirty="0" err="1"/>
              <a:t>вогню</a:t>
            </a:r>
            <a:r>
              <a:rPr lang="ru-RU" sz="1600" b="1" dirty="0"/>
              <a:t> в ОРДЛО, </a:t>
            </a:r>
            <a:r>
              <a:rPr lang="ru-RU" sz="1600" b="1" dirty="0" err="1"/>
              <a:t>його</a:t>
            </a:r>
            <a:r>
              <a:rPr lang="ru-RU" sz="1600" b="1" dirty="0"/>
              <a:t> </a:t>
            </a:r>
            <a:r>
              <a:rPr lang="ru-RU" sz="1600" b="1" dirty="0" err="1"/>
              <a:t>виконання</a:t>
            </a:r>
            <a:r>
              <a:rPr lang="ru-RU" sz="1600" b="1" dirty="0"/>
              <a:t> з 00:00 (</a:t>
            </a:r>
            <a:r>
              <a:rPr lang="ru-RU" sz="1600" b="1" dirty="0" err="1"/>
              <a:t>київський</a:t>
            </a:r>
            <a:r>
              <a:rPr lang="ru-RU" sz="1600" b="1" dirty="0"/>
              <a:t> час) 15 лютого 2015 </a:t>
            </a:r>
            <a:r>
              <a:rPr lang="ru-RU" sz="1600" b="1" dirty="0" smtClean="0"/>
              <a:t>р.</a:t>
            </a:r>
            <a:endParaRPr lang="ru-RU" sz="1600" b="1" dirty="0"/>
          </a:p>
          <a:p>
            <a:pPr>
              <a:buFont typeface="+mj-lt"/>
              <a:buAutoNum type="arabicPeriod"/>
            </a:pPr>
            <a:r>
              <a:rPr lang="ru-RU" sz="1600" b="1" dirty="0" err="1"/>
              <a:t>Відведення</a:t>
            </a:r>
            <a:r>
              <a:rPr lang="ru-RU" sz="1600" b="1" dirty="0"/>
              <a:t> </a:t>
            </a:r>
            <a:r>
              <a:rPr lang="ru-RU" sz="1600" b="1" dirty="0" err="1"/>
              <a:t>важкого</a:t>
            </a:r>
            <a:r>
              <a:rPr lang="ru-RU" sz="1600" b="1" dirty="0"/>
              <a:t> </a:t>
            </a:r>
            <a:r>
              <a:rPr lang="ru-RU" sz="1600" b="1" dirty="0" err="1"/>
              <a:t>озброєння</a:t>
            </a:r>
            <a:r>
              <a:rPr lang="ru-RU" sz="1600" b="1" dirty="0"/>
              <a:t> </a:t>
            </a:r>
            <a:r>
              <a:rPr lang="ru-RU" sz="1600" b="1" dirty="0" err="1"/>
              <a:t>обома</a:t>
            </a:r>
            <a:r>
              <a:rPr lang="ru-RU" sz="1600" b="1" dirty="0"/>
              <a:t> </a:t>
            </a:r>
            <a:r>
              <a:rPr lang="ru-RU" sz="1600" b="1" dirty="0" smtClean="0"/>
              <a:t>сторонами.</a:t>
            </a:r>
          </a:p>
          <a:p>
            <a:pPr>
              <a:buFont typeface="+mj-lt"/>
              <a:buAutoNum type="arabicPeriod"/>
            </a:pPr>
            <a:r>
              <a:rPr lang="uk-UA" sz="1600" b="1" dirty="0"/>
              <a:t>Забезпечення моніторингу і верифікації режиму припинення вогню та відведення важкого озброєння з боку </a:t>
            </a:r>
            <a:r>
              <a:rPr lang="uk-UA" sz="1600" b="1" dirty="0" smtClean="0"/>
              <a:t>ОБСЄ.</a:t>
            </a:r>
          </a:p>
          <a:p>
            <a:pPr>
              <a:buFont typeface="+mj-lt"/>
              <a:buAutoNum type="arabicPeriod"/>
            </a:pPr>
            <a:r>
              <a:rPr lang="ru-RU" sz="1600" b="1" dirty="0"/>
              <a:t>У перший день </a:t>
            </a:r>
            <a:r>
              <a:rPr lang="ru-RU" sz="1600" b="1" dirty="0" err="1"/>
              <a:t>після</a:t>
            </a:r>
            <a:r>
              <a:rPr lang="ru-RU" sz="1600" b="1" dirty="0"/>
              <a:t> </a:t>
            </a:r>
            <a:r>
              <a:rPr lang="ru-RU" sz="1600" b="1" dirty="0" err="1"/>
              <a:t>відводу</a:t>
            </a:r>
            <a:r>
              <a:rPr lang="ru-RU" sz="1600" b="1" dirty="0"/>
              <a:t> початок </a:t>
            </a:r>
            <a:r>
              <a:rPr lang="ru-RU" sz="1600" b="1" dirty="0" err="1"/>
              <a:t>діалогу</a:t>
            </a:r>
            <a:r>
              <a:rPr lang="ru-RU" sz="1600" b="1" dirty="0"/>
              <a:t> про </a:t>
            </a:r>
            <a:r>
              <a:rPr lang="ru-RU" sz="1600" b="1" dirty="0" err="1"/>
              <a:t>модальності</a:t>
            </a:r>
            <a:r>
              <a:rPr lang="ru-RU" sz="1600" b="1" dirty="0"/>
              <a:t> </a:t>
            </a:r>
            <a:r>
              <a:rPr lang="ru-RU" sz="1600" b="1" dirty="0" err="1"/>
              <a:t>проведення</a:t>
            </a:r>
            <a:r>
              <a:rPr lang="ru-RU" sz="1600" b="1" dirty="0"/>
              <a:t> </a:t>
            </a:r>
            <a:r>
              <a:rPr lang="ru-RU" sz="1600" b="1" dirty="0" err="1"/>
              <a:t>місцевих</a:t>
            </a:r>
            <a:r>
              <a:rPr lang="ru-RU" sz="1600" b="1" dirty="0"/>
              <a:t> </a:t>
            </a:r>
            <a:r>
              <a:rPr lang="ru-RU" sz="1600" b="1" dirty="0" err="1"/>
              <a:t>виборів</a:t>
            </a:r>
            <a:r>
              <a:rPr lang="ru-RU" sz="1600" b="1" dirty="0"/>
              <a:t> </a:t>
            </a:r>
            <a:r>
              <a:rPr lang="ru-RU" sz="1600" b="1" dirty="0" err="1"/>
              <a:t>відповідно</a:t>
            </a:r>
            <a:r>
              <a:rPr lang="ru-RU" sz="1600" b="1" dirty="0"/>
              <a:t> до </a:t>
            </a:r>
            <a:r>
              <a:rPr lang="ru-RU" sz="1600" b="1" dirty="0" err="1"/>
              <a:t>українського</a:t>
            </a:r>
            <a:r>
              <a:rPr lang="ru-RU" sz="1600" b="1" dirty="0"/>
              <a:t> </a:t>
            </a:r>
            <a:r>
              <a:rPr lang="ru-RU" sz="1600" b="1" dirty="0" err="1"/>
              <a:t>законодавства</a:t>
            </a:r>
            <a:r>
              <a:rPr lang="ru-RU" sz="1600" b="1" dirty="0"/>
              <a:t> і Закону </a:t>
            </a:r>
            <a:r>
              <a:rPr lang="ru-RU" sz="1600" b="1" dirty="0" err="1"/>
              <a:t>України</a:t>
            </a:r>
            <a:r>
              <a:rPr lang="ru-RU" sz="1600" b="1" dirty="0"/>
              <a:t> «Про </a:t>
            </a:r>
            <a:r>
              <a:rPr lang="ru-RU" sz="1600" b="1" dirty="0" err="1"/>
              <a:t>тимчасовий</a:t>
            </a:r>
            <a:r>
              <a:rPr lang="ru-RU" sz="1600" b="1" dirty="0"/>
              <a:t> порядок </a:t>
            </a:r>
            <a:r>
              <a:rPr lang="ru-RU" sz="1600" b="1" dirty="0" err="1"/>
              <a:t>місцевого</a:t>
            </a:r>
            <a:r>
              <a:rPr lang="ru-RU" sz="1600" b="1" dirty="0"/>
              <a:t> </a:t>
            </a:r>
            <a:r>
              <a:rPr lang="ru-RU" sz="1600" b="1" dirty="0" err="1"/>
              <a:t>самоврядування</a:t>
            </a:r>
            <a:r>
              <a:rPr lang="ru-RU" sz="1600" b="1" dirty="0"/>
              <a:t> в ОРДЛО» і про режим </a:t>
            </a:r>
            <a:r>
              <a:rPr lang="ru-RU" sz="1600" b="1" dirty="0" err="1"/>
              <a:t>цих</a:t>
            </a:r>
            <a:r>
              <a:rPr lang="ru-RU" sz="1600" b="1" dirty="0"/>
              <a:t> </a:t>
            </a:r>
            <a:r>
              <a:rPr lang="ru-RU" sz="1600" b="1" dirty="0" err="1"/>
              <a:t>районів</a:t>
            </a:r>
            <a:r>
              <a:rPr lang="ru-RU" sz="1600" b="1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uk-UA" sz="1600" b="1" dirty="0"/>
              <a:t>Забезпечити помилування і </a:t>
            </a:r>
            <a:r>
              <a:rPr lang="uk-UA" sz="1600" b="1" dirty="0" smtClean="0"/>
              <a:t>амністію.</a:t>
            </a:r>
          </a:p>
          <a:p>
            <a:pPr>
              <a:buFont typeface="+mj-lt"/>
              <a:buAutoNum type="arabicPeriod"/>
            </a:pPr>
            <a:r>
              <a:rPr lang="ru-RU" sz="1600" b="1" dirty="0" err="1"/>
              <a:t>Забезпечити</a:t>
            </a:r>
            <a:r>
              <a:rPr lang="ru-RU" sz="1600" b="1" dirty="0"/>
              <a:t> </a:t>
            </a:r>
            <a:r>
              <a:rPr lang="ru-RU" sz="1600" b="1" dirty="0" err="1"/>
              <a:t>звільнення</a:t>
            </a:r>
            <a:r>
              <a:rPr lang="ru-RU" sz="1600" b="1" dirty="0"/>
              <a:t> і </a:t>
            </a:r>
            <a:r>
              <a:rPr lang="ru-RU" sz="1600" b="1" dirty="0" err="1"/>
              <a:t>обмін</a:t>
            </a:r>
            <a:r>
              <a:rPr lang="ru-RU" sz="1600" b="1" dirty="0"/>
              <a:t> </a:t>
            </a:r>
            <a:r>
              <a:rPr lang="ru-RU" sz="1600" b="1" dirty="0" err="1"/>
              <a:t>всіх</a:t>
            </a:r>
            <a:r>
              <a:rPr lang="ru-RU" sz="1600" b="1" dirty="0"/>
              <a:t> </a:t>
            </a:r>
            <a:r>
              <a:rPr lang="ru-RU" sz="1600" b="1" dirty="0" err="1"/>
              <a:t>заручників</a:t>
            </a:r>
            <a:r>
              <a:rPr lang="ru-RU" sz="1600" b="1" dirty="0"/>
              <a:t> і незаконно </a:t>
            </a:r>
            <a:r>
              <a:rPr lang="ru-RU" sz="1600" b="1" dirty="0" err="1"/>
              <a:t>утримуваних</a:t>
            </a:r>
            <a:r>
              <a:rPr lang="ru-RU" sz="1600" b="1" dirty="0"/>
              <a:t> </a:t>
            </a:r>
            <a:r>
              <a:rPr lang="ru-RU" sz="1600" b="1" dirty="0" err="1"/>
              <a:t>осіб</a:t>
            </a:r>
            <a:r>
              <a:rPr lang="ru-RU" sz="1600" b="1" dirty="0"/>
              <a:t> на </a:t>
            </a:r>
            <a:r>
              <a:rPr lang="ru-RU" sz="1600" b="1" dirty="0" err="1"/>
              <a:t>основі</a:t>
            </a:r>
            <a:r>
              <a:rPr lang="ru-RU" sz="1600" b="1" dirty="0"/>
              <a:t> принципу «</a:t>
            </a:r>
            <a:r>
              <a:rPr lang="ru-RU" sz="1600" b="1" dirty="0" err="1"/>
              <a:t>всіх</a:t>
            </a:r>
            <a:r>
              <a:rPr lang="ru-RU" sz="1600" b="1" dirty="0"/>
              <a:t> на </a:t>
            </a:r>
            <a:r>
              <a:rPr lang="ru-RU" sz="1600" b="1" dirty="0" err="1"/>
              <a:t>всіх</a:t>
            </a:r>
            <a:r>
              <a:rPr lang="ru-RU" sz="1600" b="1" dirty="0" smtClean="0"/>
              <a:t>».</a:t>
            </a:r>
          </a:p>
          <a:p>
            <a:pPr>
              <a:buFont typeface="+mj-lt"/>
              <a:buAutoNum type="arabicPeriod"/>
            </a:pPr>
            <a:r>
              <a:rPr lang="uk-UA" sz="1600" b="1" dirty="0"/>
              <a:t>Визначення </a:t>
            </a:r>
            <a:r>
              <a:rPr lang="uk-UA" sz="1600" b="1" dirty="0" err="1"/>
              <a:t>модальностей</a:t>
            </a:r>
            <a:r>
              <a:rPr lang="uk-UA" sz="1600" b="1" dirty="0"/>
              <a:t> повного відновлення соціально-економічних зв'язків, включаючи соціальні перекази, такі як виплата пенсій та інші виплати (надходження і доходи, своєчасна оплата всіх комунальних рахунків, відновлення оподаткування в рамках правового поля України</a:t>
            </a:r>
            <a:r>
              <a:rPr lang="uk-UA" sz="1600" b="1" dirty="0" smtClean="0"/>
              <a:t>).</a:t>
            </a:r>
          </a:p>
          <a:p>
            <a:pPr>
              <a:buFont typeface="+mj-lt"/>
              <a:buAutoNum type="arabicPeriod"/>
            </a:pPr>
            <a:r>
              <a:rPr lang="uk-UA" sz="1600" b="1" dirty="0"/>
              <a:t>Відновлення повного контролю над державним кордоном з боку уряду України у всій зоні конфлікту, яке має розпочатися в перший день після місцевих виборів і завершитися після всеосяжного політичного врегулювання (місцеві вибори в окремих районах Донецької та Луганської областей на підставі Закону України та конституційна реформа) до кінця 2015 </a:t>
            </a:r>
            <a:r>
              <a:rPr lang="uk-UA" sz="1600" b="1" dirty="0" smtClean="0"/>
              <a:t>року.</a:t>
            </a:r>
          </a:p>
          <a:p>
            <a:pPr>
              <a:buFont typeface="+mj-lt"/>
              <a:buAutoNum type="arabicPeriod"/>
            </a:pPr>
            <a:r>
              <a:rPr lang="uk-UA" sz="1600" b="1" dirty="0"/>
              <a:t>Виведення всіх іноземних збройних формувань, військової техніки, а також найманців з території України під спостереженням ОБСЄ. Роззброєння всіх незаконних груп</a:t>
            </a:r>
            <a:r>
              <a:rPr lang="uk-UA" sz="1600" b="1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uk-UA" sz="1600" dirty="0"/>
              <a:t>Проведення конституційної реформи в Україні з набуттям чинності до кінця 2015 року нової Конституції, яка передбачає ключовим елементом децентралізацію (з урахуванням особливостей окремих районів Донецької та Луганської областей, узгоджених з представниками цих районів</a:t>
            </a:r>
            <a:r>
              <a:rPr lang="uk-UA" sz="1600" dirty="0" smtClean="0"/>
              <a:t>).</a:t>
            </a:r>
            <a:endParaRPr lang="ru-RU" sz="1600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58342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390247">
            <a:off x="2398898" y="1343148"/>
            <a:ext cx="7394204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Дякую за увагу</a:t>
            </a: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</a:p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Бажаю вам гарного</a:t>
            </a:r>
          </a:p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дня!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10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6458" y="973393"/>
            <a:ext cx="672600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ВИКОРИСТАНА ЛІТЕРАТУРА ТА ІНТЕРНЕТ-РЕСУРСИ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8717" y="1665451"/>
            <a:ext cx="11761489" cy="203132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Власов В.С, Кульчицький С.В. Історія України: </a:t>
            </a:r>
            <a:r>
              <a:rPr lang="uk-UA" dirty="0" err="1" smtClean="0"/>
              <a:t>підр</a:t>
            </a:r>
            <a:r>
              <a:rPr lang="uk-UA" dirty="0" smtClean="0"/>
              <a:t>. Для 11 класу </a:t>
            </a:r>
            <a:r>
              <a:rPr lang="uk-UA" dirty="0" err="1" smtClean="0"/>
              <a:t>закл.заг.серед.освіти</a:t>
            </a:r>
            <a:r>
              <a:rPr lang="uk-UA" dirty="0" smtClean="0"/>
              <a:t>. – Київ, 2019. С.196-201, 234-237</a:t>
            </a:r>
          </a:p>
          <a:p>
            <a:r>
              <a:rPr lang="en-US" dirty="0">
                <a:hlinkClick r:id="rId2"/>
              </a:rPr>
              <a:t>https://uk.wikipedia.org/wiki/</a:t>
            </a:r>
            <a:r>
              <a:rPr lang="uk-UA" dirty="0" err="1">
                <a:hlinkClick r:id="rId2"/>
              </a:rPr>
              <a:t>Миротворчі_місії_України</a:t>
            </a:r>
            <a:r>
              <a:rPr lang="uk-UA" dirty="0"/>
              <a:t> </a:t>
            </a:r>
          </a:p>
          <a:p>
            <a:r>
              <a:rPr lang="en-US" dirty="0">
                <a:hlinkClick r:id="rId3"/>
              </a:rPr>
              <a:t>https://uk.wikipedia.org/wiki/Список_загиблих_українських_миротворців</a:t>
            </a:r>
            <a:endParaRPr lang="uk-UA" dirty="0"/>
          </a:p>
          <a:p>
            <a:r>
              <a:rPr lang="en-US" dirty="0">
                <a:hlinkClick r:id="rId4"/>
              </a:rPr>
              <a:t>https://uk.wikipedia.org/wiki/</a:t>
            </a:r>
            <a:r>
              <a:rPr lang="uk-UA" dirty="0" err="1">
                <a:hlinkClick r:id="rId4"/>
              </a:rPr>
              <a:t>Європейська_інтеграція</a:t>
            </a:r>
            <a:endParaRPr lang="uk-UA" dirty="0"/>
          </a:p>
          <a:p>
            <a:r>
              <a:rPr lang="en-US" dirty="0">
                <a:hlinkClick r:id="rId5"/>
              </a:rPr>
              <a:t>https://uk.wikipedia.org/wiki/</a:t>
            </a:r>
            <a:r>
              <a:rPr lang="uk-UA" dirty="0" err="1" smtClean="0">
                <a:hlinkClick r:id="rId5"/>
              </a:rPr>
              <a:t>Нормандський_формат</a:t>
            </a:r>
            <a:endParaRPr lang="uk-UA" dirty="0" smtClean="0"/>
          </a:p>
          <a:p>
            <a:r>
              <a:rPr lang="en-US" dirty="0">
                <a:hlinkClick r:id="rId6"/>
              </a:rPr>
              <a:t>https://uk.wikipedia.org/wiki/</a:t>
            </a:r>
            <a:r>
              <a:rPr lang="uk-UA" dirty="0" err="1" smtClean="0">
                <a:hlinkClick r:id="rId6"/>
              </a:rPr>
              <a:t>Комплекс_заходів_щодо_виконання_Мінського_протоколу</a:t>
            </a:r>
            <a:endParaRPr lang="uk-UA" dirty="0" smtClean="0"/>
          </a:p>
          <a:p>
            <a:r>
              <a:rPr lang="en-US" dirty="0">
                <a:hlinkClick r:id="rId6"/>
              </a:rPr>
              <a:t>https://uk.wikipedia.org/wiki/</a:t>
            </a:r>
            <a:r>
              <a:rPr lang="uk-UA" dirty="0" err="1" smtClean="0">
                <a:hlinkClick r:id="rId6"/>
              </a:rPr>
              <a:t>Комплекс_заходів_щодо_виконання_Мінського_протоколу</a:t>
            </a:r>
            <a:r>
              <a:rPr lang="uk-U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837" y="1546572"/>
            <a:ext cx="30941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Arial Black" panose="020B0A04020102020204" pitchFamily="34" charset="0"/>
              </a:rPr>
              <a:t>2 </a:t>
            </a:r>
            <a:r>
              <a:rPr lang="uk-UA" sz="2400" dirty="0">
                <a:latin typeface="Arial Black" panose="020B0A04020102020204" pitchFamily="34" charset="0"/>
              </a:rPr>
              <a:t>грудня 1991 р. 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367965" y="1535088"/>
            <a:ext cx="632044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4158019" y="1515896"/>
            <a:ext cx="7908396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Arial Black" panose="020B0A04020102020204" pitchFamily="34" charset="0"/>
              </a:rPr>
              <a:t>Першими </a:t>
            </a:r>
            <a:r>
              <a:rPr lang="uk-UA" sz="2000" dirty="0">
                <a:latin typeface="Arial Black" panose="020B0A04020102020204" pitchFamily="34" charset="0"/>
              </a:rPr>
              <a:t>2 грудня 1991 р. незалежність України визнали Польща і Канада, </a:t>
            </a:r>
            <a:endParaRPr lang="uk-UA" sz="2000" dirty="0" smtClean="0">
              <a:latin typeface="Arial Black" panose="020B0A04020102020204" pitchFamily="34" charset="0"/>
            </a:endParaRPr>
          </a:p>
          <a:p>
            <a:r>
              <a:rPr lang="uk-UA" sz="2000" dirty="0" smtClean="0">
                <a:latin typeface="Arial Black" panose="020B0A04020102020204" pitchFamily="34" charset="0"/>
              </a:rPr>
              <a:t>3 </a:t>
            </a:r>
            <a:r>
              <a:rPr lang="uk-UA" sz="2000" dirty="0">
                <a:latin typeface="Arial Black" panose="020B0A04020102020204" pitchFamily="34" charset="0"/>
              </a:rPr>
              <a:t>грудня — Угорщина, </a:t>
            </a:r>
            <a:endParaRPr lang="uk-UA" sz="2000" dirty="0" smtClean="0">
              <a:latin typeface="Arial Black" panose="020B0A04020102020204" pitchFamily="34" charset="0"/>
            </a:endParaRPr>
          </a:p>
          <a:p>
            <a:r>
              <a:rPr lang="uk-UA" sz="2000" dirty="0" smtClean="0">
                <a:latin typeface="Arial Black" panose="020B0A04020102020204" pitchFamily="34" charset="0"/>
              </a:rPr>
              <a:t>4 </a:t>
            </a:r>
            <a:r>
              <a:rPr lang="uk-UA" sz="2000" dirty="0">
                <a:latin typeface="Arial Black" panose="020B0A04020102020204" pitchFamily="34" charset="0"/>
              </a:rPr>
              <a:t>грудня — Литва і Латвія, </a:t>
            </a:r>
            <a:endParaRPr lang="uk-UA" sz="2000" dirty="0" smtClean="0">
              <a:latin typeface="Arial Black" panose="020B0A04020102020204" pitchFamily="34" charset="0"/>
            </a:endParaRPr>
          </a:p>
          <a:p>
            <a:r>
              <a:rPr lang="uk-UA" sz="2000" dirty="0" smtClean="0">
                <a:latin typeface="Arial Black" panose="020B0A04020102020204" pitchFamily="34" charset="0"/>
              </a:rPr>
              <a:t>5 </a:t>
            </a:r>
            <a:r>
              <a:rPr lang="uk-UA" sz="2000" dirty="0">
                <a:latin typeface="Arial Black" panose="020B0A04020102020204" pitchFamily="34" charset="0"/>
              </a:rPr>
              <a:t>грудня — Аргентина, Болгарія, Болівія, Росія, Хорватія. </a:t>
            </a:r>
            <a:endParaRPr lang="uk-UA" sz="2000" dirty="0" smtClean="0">
              <a:latin typeface="Arial Black" panose="020B0A04020102020204" pitchFamily="34" charset="0"/>
            </a:endParaRPr>
          </a:p>
          <a:p>
            <a:r>
              <a:rPr lang="uk-UA" sz="2000" u="sng" dirty="0" smtClean="0">
                <a:latin typeface="Arial Black" panose="020B0A04020102020204" pitchFamily="34" charset="0"/>
              </a:rPr>
              <a:t>До </a:t>
            </a:r>
            <a:r>
              <a:rPr lang="uk-UA" sz="2000" u="sng" dirty="0">
                <a:latin typeface="Arial Black" panose="020B0A04020102020204" pitchFamily="34" charset="0"/>
              </a:rPr>
              <a:t>кінця місяця </a:t>
            </a:r>
            <a:r>
              <a:rPr lang="uk-UA" sz="2000" dirty="0">
                <a:latin typeface="Arial Black" panose="020B0A04020102020204" pitchFamily="34" charset="0"/>
              </a:rPr>
              <a:t>— Німеччина, США, Японія, Франція, Італія, Іспанія, Китай, Швеція, Норвегія, Фінляндія, країни Латинської Америки — загалом 57 держав. До кінця першого року незалежність України визнали 132 країни, </a:t>
            </a:r>
            <a:endParaRPr lang="uk-UA" sz="2000" dirty="0" smtClean="0">
              <a:latin typeface="Arial Black" panose="020B0A04020102020204" pitchFamily="34" charset="0"/>
            </a:endParaRPr>
          </a:p>
          <a:p>
            <a:r>
              <a:rPr lang="uk-UA" sz="2000" u="sng" dirty="0" smtClean="0">
                <a:latin typeface="Arial Black" panose="020B0A04020102020204" pitchFamily="34" charset="0"/>
              </a:rPr>
              <a:t>а </a:t>
            </a:r>
            <a:r>
              <a:rPr lang="uk-UA" sz="2000" u="sng" dirty="0">
                <a:latin typeface="Arial Black" panose="020B0A04020102020204" pitchFamily="34" charset="0"/>
              </a:rPr>
              <a:t>на сьогодні </a:t>
            </a:r>
            <a:r>
              <a:rPr lang="uk-UA" sz="2000" dirty="0">
                <a:latin typeface="Arial Black" panose="020B0A04020102020204" pitchFamily="34" charset="0"/>
              </a:rPr>
              <a:t>— всі члени ООН (186).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2746" y="681441"/>
            <a:ext cx="654057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Arial Black" panose="020B0A04020102020204" pitchFamily="34" charset="0"/>
              </a:rPr>
              <a:t>Визнання </a:t>
            </a:r>
            <a:r>
              <a:rPr lang="uk-UA" sz="2400" dirty="0">
                <a:latin typeface="Arial Black" panose="020B0A04020102020204" pitchFamily="34" charset="0"/>
              </a:rPr>
              <a:t>України державами світу. 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7420" y="0"/>
            <a:ext cx="658064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ЗОВНІШНЯ ПОЛІТИКА УКРАЇНИ</a:t>
            </a:r>
            <a:endParaRPr lang="en-US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4251" y="626055"/>
            <a:ext cx="7802222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Arial Black" panose="020B0A04020102020204" pitchFamily="34" charset="0"/>
              </a:rPr>
              <a:t>після </a:t>
            </a:r>
            <a:r>
              <a:rPr lang="uk-UA" sz="2000" dirty="0">
                <a:latin typeface="Arial Black" panose="020B0A04020102020204" pitchFamily="34" charset="0"/>
              </a:rPr>
              <a:t>Всеукраїнського референдуму Верховна Рада звернулася із </a:t>
            </a:r>
            <a:r>
              <a:rPr lang="uk-UA" sz="2000" i="1" u="sng" dirty="0">
                <a:latin typeface="Arial Black" panose="020B0A04020102020204" pitchFamily="34" charset="0"/>
              </a:rPr>
              <a:t>Заявою до парламентів і народів світу</a:t>
            </a:r>
            <a:r>
              <a:rPr lang="uk-UA" sz="2000" dirty="0">
                <a:latin typeface="Arial Black" panose="020B0A04020102020204" pitchFamily="34" charset="0"/>
              </a:rPr>
              <a:t>, у якій </a:t>
            </a:r>
            <a:r>
              <a:rPr lang="uk-UA" sz="2000" dirty="0" smtClean="0">
                <a:latin typeface="Arial Black" panose="020B0A04020102020204" pitchFamily="34" charset="0"/>
              </a:rPr>
              <a:t>наголошувалося</a:t>
            </a:r>
            <a:r>
              <a:rPr lang="uk-UA" sz="2000" dirty="0">
                <a:latin typeface="Arial Black" panose="020B0A04020102020204" pitchFamily="34" charset="0"/>
              </a:rPr>
              <a:t>, що Україна, </a:t>
            </a:r>
            <a:r>
              <a:rPr lang="uk-UA" sz="2000" dirty="0" err="1" smtClean="0">
                <a:latin typeface="Arial Black" panose="020B0A04020102020204" pitchFamily="34" charset="0"/>
              </a:rPr>
              <a:t>відповід</a:t>
            </a:r>
            <a:r>
              <a:rPr lang="uk-UA" sz="2000" dirty="0" smtClean="0">
                <a:latin typeface="Arial Black" panose="020B0A04020102020204" pitchFamily="34" charset="0"/>
              </a:rPr>
              <a:t>-но </a:t>
            </a:r>
            <a:r>
              <a:rPr lang="uk-UA" sz="2000" dirty="0">
                <a:latin typeface="Arial Black" panose="020B0A04020102020204" pitchFamily="34" charset="0"/>
              </a:rPr>
              <a:t>до </a:t>
            </a:r>
            <a:r>
              <a:rPr lang="uk-UA" sz="2000" dirty="0" smtClean="0">
                <a:latin typeface="Arial Black" panose="020B0A04020102020204" pitchFamily="34" charset="0"/>
              </a:rPr>
              <a:t>принципів </a:t>
            </a:r>
            <a:r>
              <a:rPr lang="uk-UA" sz="2000" dirty="0">
                <a:latin typeface="Arial Black" panose="020B0A04020102020204" pitchFamily="34" charset="0"/>
              </a:rPr>
              <a:t>ООН, спрямовуватиме свою </a:t>
            </a:r>
            <a:r>
              <a:rPr lang="uk-UA" sz="2000" dirty="0" err="1" smtClean="0">
                <a:latin typeface="Arial Black" panose="020B0A04020102020204" pitchFamily="34" charset="0"/>
              </a:rPr>
              <a:t>зовніш</a:t>
            </a:r>
            <a:r>
              <a:rPr lang="uk-UA" sz="2000" dirty="0">
                <a:latin typeface="Arial Black" panose="020B0A04020102020204" pitchFamily="34" charset="0"/>
              </a:rPr>
              <a:t>-</a:t>
            </a:r>
            <a:r>
              <a:rPr lang="uk-UA" sz="2000" dirty="0" smtClean="0">
                <a:latin typeface="Arial Black" panose="020B0A04020102020204" pitchFamily="34" charset="0"/>
              </a:rPr>
              <a:t>ню </a:t>
            </a:r>
            <a:r>
              <a:rPr lang="uk-UA" sz="2000" dirty="0">
                <a:latin typeface="Arial Black" panose="020B0A04020102020204" pitchFamily="34" charset="0"/>
              </a:rPr>
              <a:t>політику на зміцнення миру і безпеки у світі, дотримуючись принципів </a:t>
            </a:r>
            <a:r>
              <a:rPr lang="uk-UA" sz="2000" dirty="0" smtClean="0">
                <a:latin typeface="Arial Black" panose="020B0A04020102020204" pitchFamily="34" charset="0"/>
              </a:rPr>
              <a:t>міжнародного </a:t>
            </a:r>
            <a:r>
              <a:rPr lang="uk-UA" sz="2000" dirty="0">
                <a:latin typeface="Arial Black" panose="020B0A04020102020204" pitchFamily="34" charset="0"/>
              </a:rPr>
              <a:t>права.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653" y="764601"/>
            <a:ext cx="30941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uk-UA" sz="2400" dirty="0">
                <a:latin typeface="Arial Black" panose="020B0A04020102020204" pitchFamily="34" charset="0"/>
              </a:rPr>
              <a:t>5 грудня 1991 р. 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319053" y="741634"/>
            <a:ext cx="632044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154251" y="2783461"/>
            <a:ext cx="7802222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Arial Black" panose="020B0A04020102020204" pitchFamily="34" charset="0"/>
              </a:rPr>
              <a:t>Договір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>
                <a:latin typeface="Arial Black" panose="020B0A04020102020204" pitchFamily="34" charset="0"/>
              </a:rPr>
              <a:t>про </a:t>
            </a:r>
            <a:r>
              <a:rPr lang="ru-RU" sz="2000" dirty="0" err="1">
                <a:latin typeface="Arial Black" panose="020B0A04020102020204" pitchFamily="34" charset="0"/>
              </a:rPr>
              <a:t>основи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добросусідства</a:t>
            </a:r>
            <a:r>
              <a:rPr lang="ru-RU" sz="2000" dirty="0">
                <a:latin typeface="Arial Black" panose="020B0A04020102020204" pitchFamily="34" charset="0"/>
              </a:rPr>
              <a:t> і </a:t>
            </a:r>
            <a:r>
              <a:rPr lang="ru-RU" sz="2000" dirty="0" err="1" smtClean="0">
                <a:latin typeface="Arial Black" panose="020B0A04020102020204" pitchFamily="34" charset="0"/>
              </a:rPr>
              <a:t>співробітницт-ва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між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Україною</a:t>
            </a:r>
            <a:r>
              <a:rPr lang="ru-RU" sz="2000" dirty="0">
                <a:latin typeface="Arial Black" panose="020B0A04020102020204" pitchFamily="34" charset="0"/>
              </a:rPr>
              <a:t> та </a:t>
            </a:r>
            <a:r>
              <a:rPr lang="ru-RU" sz="2000" dirty="0" err="1" smtClean="0">
                <a:latin typeface="Arial Black" panose="020B0A04020102020204" pitchFamily="34" charset="0"/>
              </a:rPr>
              <a:t>Угорською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uk-UA" sz="2000" dirty="0">
                <a:latin typeface="Arial Black" panose="020B0A04020102020204" pitchFamily="34" charset="0"/>
              </a:rPr>
              <a:t>Республікою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653" y="2906571"/>
            <a:ext cx="30941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Arial Black" panose="020B0A04020102020204" pitchFamily="34" charset="0"/>
              </a:rPr>
              <a:t>6 </a:t>
            </a:r>
            <a:r>
              <a:rPr lang="uk-UA" sz="2400" dirty="0">
                <a:latin typeface="Arial Black" panose="020B0A04020102020204" pitchFamily="34" charset="0"/>
              </a:rPr>
              <a:t>грудня 1991 р. 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319053" y="2883604"/>
            <a:ext cx="632044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154252" y="3709761"/>
            <a:ext cx="7802222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000" dirty="0">
                <a:latin typeface="Arial Black" panose="020B0A04020102020204" pitchFamily="34" charset="0"/>
              </a:rPr>
              <a:t>Нині Україна підтримує активні дипломатичні відносини із 70 країнами </a:t>
            </a:r>
            <a:r>
              <a:rPr lang="uk-UA" sz="2000" dirty="0" smtClean="0">
                <a:latin typeface="Arial Black" panose="020B0A04020102020204" pitchFamily="34" charset="0"/>
              </a:rPr>
              <a:t>світу.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319053" y="3752906"/>
            <a:ext cx="632044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16653" y="3775873"/>
            <a:ext cx="30941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Arial Black" panose="020B0A04020102020204" pitchFamily="34" charset="0"/>
              </a:rPr>
              <a:t>Сьогодні 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54251" y="4636061"/>
            <a:ext cx="7802222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Україна має </a:t>
            </a:r>
            <a:r>
              <a:rPr lang="uk-UA" dirty="0">
                <a:latin typeface="Arial Black" panose="020B0A04020102020204" pitchFamily="34" charset="0"/>
              </a:rPr>
              <a:t>своїх постійних представників у таких </a:t>
            </a:r>
            <a:r>
              <a:rPr lang="uk-UA" dirty="0" err="1" smtClean="0">
                <a:latin typeface="Arial Black" panose="020B0A04020102020204" pitchFamily="34" charset="0"/>
              </a:rPr>
              <a:t>міжна-родних</a:t>
            </a:r>
            <a:r>
              <a:rPr lang="uk-UA" dirty="0" smtClean="0">
                <a:latin typeface="Arial Black" panose="020B0A04020102020204" pitchFamily="34" charset="0"/>
              </a:rPr>
              <a:t> </a:t>
            </a:r>
            <a:r>
              <a:rPr lang="uk-UA" dirty="0">
                <a:latin typeface="Arial Black" panose="020B0A04020102020204" pitchFamily="34" charset="0"/>
              </a:rPr>
              <a:t>організаціях, як </a:t>
            </a:r>
            <a:r>
              <a:rPr lang="uk-UA" dirty="0" smtClean="0">
                <a:latin typeface="Arial Black" panose="020B0A04020102020204" pitchFamily="34" charset="0"/>
              </a:rPr>
              <a:t>ООН (з 1945), ЮНЕСКО (1954), МАГАТЕ (1957). </a:t>
            </a:r>
            <a:r>
              <a:rPr lang="uk-UA" dirty="0">
                <a:latin typeface="Arial Black" panose="020B0A04020102020204" pitchFamily="34" charset="0"/>
              </a:rPr>
              <a:t>Україна є членом ОБСЄ (із 1992 р.; до 1995 р. — НБСЄ), Ради Європи (із 1995 р.), тісно </a:t>
            </a:r>
            <a:r>
              <a:rPr lang="uk-UA" dirty="0" err="1" smtClean="0">
                <a:latin typeface="Arial Black" panose="020B0A04020102020204" pitchFamily="34" charset="0"/>
              </a:rPr>
              <a:t>співпра-цює</a:t>
            </a:r>
            <a:r>
              <a:rPr lang="uk-UA" dirty="0" smtClean="0">
                <a:latin typeface="Arial Black" panose="020B0A04020102020204" pitchFamily="34" charset="0"/>
              </a:rPr>
              <a:t> </a:t>
            </a:r>
            <a:r>
              <a:rPr lang="uk-UA" dirty="0">
                <a:latin typeface="Arial Black" panose="020B0A04020102020204" pitchFamily="34" charset="0"/>
              </a:rPr>
              <a:t>з міжнародними фінансовими організаціями — МВФ та Світовим банком (із 1992 р.)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319053" y="4657077"/>
            <a:ext cx="632044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116653" y="4680044"/>
            <a:ext cx="309411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Arial Black" panose="020B0A04020102020204" pitchFamily="34" charset="0"/>
              </a:rPr>
              <a:t>Міжнародні організації 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546" y="3736866"/>
            <a:ext cx="11970327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err="1" smtClean="0">
                <a:latin typeface="Arial Black" panose="020B0A04020102020204" pitchFamily="34" charset="0"/>
              </a:rPr>
              <a:t>економізувати</a:t>
            </a:r>
            <a:r>
              <a:rPr lang="uk-UA" sz="2000" dirty="0" smtClean="0">
                <a:latin typeface="Arial Black" panose="020B0A04020102020204" pitchFamily="34" charset="0"/>
              </a:rPr>
              <a:t> </a:t>
            </a:r>
            <a:r>
              <a:rPr lang="uk-UA" sz="2000" dirty="0">
                <a:latin typeface="Arial Black" panose="020B0A04020102020204" pitchFamily="34" charset="0"/>
              </a:rPr>
              <a:t>зовнішню політику, тобто зовнішньополітичні зв’язки мають підкріплюватися й економічним співробітництвом. Зовнішня політика має сприяти пошуку нових ринків для українських товарів</a:t>
            </a:r>
            <a:r>
              <a:rPr lang="uk-UA" sz="2000" dirty="0" smtClean="0">
                <a:latin typeface="Arial Black" panose="020B0A040201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Arial Black" panose="020B0A04020102020204" pitchFamily="34" charset="0"/>
              </a:rPr>
              <a:t>розвивати </a:t>
            </a:r>
            <a:r>
              <a:rPr lang="uk-UA" sz="2000" dirty="0">
                <a:latin typeface="Arial Black" panose="020B0A04020102020204" pitchFamily="34" charset="0"/>
              </a:rPr>
              <a:t>зв’язки зі стратегічними партнерами; </a:t>
            </a:r>
            <a:endParaRPr lang="uk-UA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Arial Black" panose="020B0A04020102020204" pitchFamily="34" charset="0"/>
              </a:rPr>
              <a:t>продовжувати </a:t>
            </a:r>
            <a:r>
              <a:rPr lang="uk-UA" sz="2000" dirty="0">
                <a:latin typeface="Arial Black" panose="020B0A04020102020204" pitchFamily="34" charset="0"/>
              </a:rPr>
              <a:t>рух у бік європейської та євроатлантичної інтеграції; </a:t>
            </a:r>
            <a:endParaRPr lang="uk-UA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Arial Black" panose="020B0A04020102020204" pitchFamily="34" charset="0"/>
              </a:rPr>
              <a:t>створювати </a:t>
            </a:r>
            <a:r>
              <a:rPr lang="uk-UA" sz="2000" dirty="0">
                <a:latin typeface="Arial Black" panose="020B0A04020102020204" pitchFamily="34" charset="0"/>
              </a:rPr>
              <a:t>позитивний імідж України</a:t>
            </a:r>
            <a:r>
              <a:rPr lang="uk-UA" sz="2000" dirty="0" smtClean="0">
                <a:latin typeface="Arial Black" panose="020B0A040201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Arial Black" panose="020B0A04020102020204" pitchFamily="34" charset="0"/>
              </a:rPr>
              <a:t>забезпечити </a:t>
            </a:r>
            <a:r>
              <a:rPr lang="uk-UA" sz="2000" dirty="0">
                <a:latin typeface="Arial Black" panose="020B0A04020102020204" pitchFamily="34" charset="0"/>
              </a:rPr>
              <a:t>диверсифікацію постачання енергоносіїв; </a:t>
            </a:r>
            <a:endParaRPr lang="uk-UA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Arial Black" panose="020B0A04020102020204" pitchFamily="34" charset="0"/>
              </a:rPr>
              <a:t>реалізовувати </a:t>
            </a:r>
            <a:r>
              <a:rPr lang="uk-UA" sz="2000" dirty="0">
                <a:latin typeface="Arial Black" panose="020B0A04020102020204" pitchFamily="34" charset="0"/>
              </a:rPr>
              <a:t>своє геополітичне положення як міст між Сходом і Заходом.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472" y="2510829"/>
            <a:ext cx="1091738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 ПЕРШІ РОКИ НЕЗАЛЕЖНОСТІ ОСНОВНИМИ ПРІОРИТЕТАМИ ЗОВНІШНЬОЇ ПОЛІТИКИ ВИЗНАЧАЛОСЯ: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546" y="84464"/>
            <a:ext cx="11831781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C00000"/>
                </a:solidFill>
                <a:latin typeface="Arial Black" panose="020B0A04020102020204" pitchFamily="34" charset="0"/>
              </a:rPr>
              <a:t>2 липня 1993 р. </a:t>
            </a:r>
            <a:r>
              <a:rPr lang="uk-UA" dirty="0" smtClean="0">
                <a:latin typeface="Arial Black" panose="020B0A04020102020204" pitchFamily="34" charset="0"/>
              </a:rPr>
              <a:t>- </a:t>
            </a:r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</a:t>
            </a:r>
            <a:r>
              <a:rPr lang="uk-UA" dirty="0">
                <a:solidFill>
                  <a:srgbClr val="C00000"/>
                </a:solidFill>
                <a:latin typeface="Arial Black" panose="020B0A04020102020204" pitchFamily="34" charset="0"/>
              </a:rPr>
              <a:t>Основні напрями зовнішньої політики України</a:t>
            </a:r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», </a:t>
            </a:r>
            <a:r>
              <a:rPr lang="uk-UA" dirty="0" smtClean="0">
                <a:latin typeface="Arial Black" panose="020B0A04020102020204" pitchFamily="34" charset="0"/>
              </a:rPr>
              <a:t>де </a:t>
            </a:r>
            <a:r>
              <a:rPr lang="uk-UA" dirty="0">
                <a:latin typeface="Arial Black" panose="020B0A04020102020204" pitchFamily="34" charset="0"/>
              </a:rPr>
              <a:t>зазначено, що </a:t>
            </a:r>
            <a:r>
              <a:rPr lang="uk-UA" dirty="0" err="1" smtClean="0">
                <a:latin typeface="Arial Black" panose="020B0A04020102020204" pitchFamily="34" charset="0"/>
              </a:rPr>
              <a:t>Ук-рїна</a:t>
            </a:r>
            <a:r>
              <a:rPr lang="uk-UA" dirty="0" smtClean="0">
                <a:latin typeface="Arial Black" panose="020B0A04020102020204" pitchFamily="34" charset="0"/>
              </a:rPr>
              <a:t> </a:t>
            </a:r>
            <a:r>
              <a:rPr lang="uk-UA" dirty="0">
                <a:latin typeface="Arial Black" panose="020B0A04020102020204" pitchFamily="34" charset="0"/>
              </a:rPr>
              <a:t>здійснює свою зовнішню політику на основі взаємної поваги до інших держав і </a:t>
            </a:r>
            <a:r>
              <a:rPr lang="uk-UA" dirty="0" smtClean="0">
                <a:latin typeface="Arial Black" panose="020B0A04020102020204" pitchFamily="34" charset="0"/>
              </a:rPr>
              <a:t>на-родів</a:t>
            </a:r>
            <a:r>
              <a:rPr lang="uk-UA" dirty="0">
                <a:latin typeface="Arial Black" panose="020B0A04020102020204" pitchFamily="34" charset="0"/>
              </a:rPr>
              <a:t>, взаєморозуміння, партнерства, довіри, політичних та економічних інтересів, </a:t>
            </a:r>
            <a:r>
              <a:rPr lang="uk-UA" dirty="0" smtClean="0">
                <a:latin typeface="Arial Black" panose="020B0A04020102020204" pitchFamily="34" charset="0"/>
              </a:rPr>
              <a:t>дот-</a:t>
            </a:r>
            <a:r>
              <a:rPr lang="uk-UA" dirty="0" err="1" smtClean="0">
                <a:latin typeface="Arial Black" panose="020B0A04020102020204" pitchFamily="34" charset="0"/>
              </a:rPr>
              <a:t>римання</a:t>
            </a:r>
            <a:r>
              <a:rPr lang="uk-UA" dirty="0" smtClean="0">
                <a:latin typeface="Arial Black" panose="020B0A04020102020204" pitchFamily="34" charset="0"/>
              </a:rPr>
              <a:t> </a:t>
            </a:r>
            <a:r>
              <a:rPr lang="uk-UA" dirty="0">
                <a:latin typeface="Arial Black" panose="020B0A04020102020204" pitchFamily="34" charset="0"/>
              </a:rPr>
              <a:t>міжнародних правових актів, зафіксованих у міжнародних договорах та </a:t>
            </a:r>
            <a:r>
              <a:rPr lang="uk-UA" dirty="0" err="1" smtClean="0">
                <a:latin typeface="Arial Black" panose="020B0A04020102020204" pitchFamily="34" charset="0"/>
              </a:rPr>
              <a:t>кон-венціях</a:t>
            </a:r>
            <a:r>
              <a:rPr lang="uk-UA" dirty="0">
                <a:latin typeface="Arial Black" panose="020B0A04020102020204" pitchFamily="34" charset="0"/>
              </a:rPr>
              <a:t>, невтручання у внутрішні справи інших держав, визнання недоторканності й непорушності їхніх кордонів, поваги до честі й гідності народів, громадян країн світового співтовариства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1" y="461665"/>
            <a:ext cx="11776364" cy="66171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Arial Black" panose="020B0A04020102020204" pitchFamily="34" charset="0"/>
              </a:rPr>
              <a:t>Інтеграція </a:t>
            </a:r>
            <a:r>
              <a:rPr lang="uk-UA" sz="1600" dirty="0">
                <a:latin typeface="Arial Black" panose="020B0A04020102020204" pitchFamily="34" charset="0"/>
              </a:rPr>
              <a:t>в європейські та євроатлантичні структури </a:t>
            </a:r>
            <a:endParaRPr lang="uk-UA" sz="16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Arial Black" panose="020B0A04020102020204" pitchFamily="34" charset="0"/>
              </a:rPr>
              <a:t>Економізація </a:t>
            </a:r>
            <a:r>
              <a:rPr lang="uk-UA" sz="1600" dirty="0">
                <a:latin typeface="Arial Black" panose="020B0A04020102020204" pitchFamily="34" charset="0"/>
              </a:rPr>
              <a:t>зовнішньої політики, тобто зовнішньополітичні зв’язки повинні підкріплюватися і економічним співробітництвом. Зовнішня політика повинна сприяти пошукам нових ринків для українських </a:t>
            </a:r>
            <a:r>
              <a:rPr lang="uk-UA" sz="1600" dirty="0" smtClean="0">
                <a:latin typeface="Arial Black" panose="020B0A04020102020204" pitchFamily="34" charset="0"/>
              </a:rPr>
              <a:t>товарів.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Arial Black" panose="020B0A04020102020204" pitchFamily="34" charset="0"/>
              </a:rPr>
              <a:t>Розвиток </a:t>
            </a:r>
            <a:r>
              <a:rPr lang="uk-UA" sz="1600" dirty="0">
                <a:latin typeface="Arial Black" panose="020B0A04020102020204" pitchFamily="34" charset="0"/>
              </a:rPr>
              <a:t>зв’язків зі стратегічними </a:t>
            </a:r>
            <a:r>
              <a:rPr lang="uk-UA" sz="1600" dirty="0" smtClean="0">
                <a:latin typeface="Arial Black" panose="020B0A04020102020204" pitchFamily="34" charset="0"/>
              </a:rPr>
              <a:t>партнерами.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Arial Black" panose="020B0A04020102020204" pitchFamily="34" charset="0"/>
              </a:rPr>
              <a:t>Створення </a:t>
            </a:r>
            <a:r>
              <a:rPr lang="uk-UA" sz="1600" dirty="0">
                <a:latin typeface="Arial Black" panose="020B0A04020102020204" pitchFamily="34" charset="0"/>
              </a:rPr>
              <a:t>позитивного іміджу </a:t>
            </a:r>
            <a:r>
              <a:rPr lang="uk-UA" sz="1600" dirty="0" smtClean="0">
                <a:latin typeface="Arial Black" panose="020B0A04020102020204" pitchFamily="34" charset="0"/>
              </a:rPr>
              <a:t>України.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Arial Black" panose="020B0A04020102020204" pitchFamily="34" charset="0"/>
              </a:rPr>
              <a:t>Забезпечення </a:t>
            </a:r>
            <a:r>
              <a:rPr lang="uk-UA" sz="1600" dirty="0">
                <a:latin typeface="Arial Black" panose="020B0A04020102020204" pitchFamily="34" charset="0"/>
              </a:rPr>
              <a:t>диверсифікації постачання </a:t>
            </a:r>
            <a:r>
              <a:rPr lang="uk-UA" sz="1600" dirty="0" smtClean="0">
                <a:latin typeface="Arial Black" panose="020B0A04020102020204" pitchFamily="34" charset="0"/>
              </a:rPr>
              <a:t>енергоносіїв.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Arial Black" panose="020B0A04020102020204" pitchFamily="34" charset="0"/>
              </a:rPr>
              <a:t>Підтримка </a:t>
            </a:r>
            <a:r>
              <a:rPr lang="uk-UA" sz="1600" dirty="0">
                <a:latin typeface="Arial Black" panose="020B0A04020102020204" pitchFamily="34" charset="0"/>
              </a:rPr>
              <a:t>відносин зі світовим українством (українська діаспора</a:t>
            </a:r>
            <a:r>
              <a:rPr lang="uk-UA" sz="1600" dirty="0" smtClean="0">
                <a:latin typeface="Arial Black" panose="020B0A04020102020204" pitchFamily="34" charset="0"/>
              </a:rPr>
              <a:t>).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Arial Black" panose="020B0A04020102020204" pitchFamily="34" charset="0"/>
              </a:rPr>
              <a:t>Реалізація </a:t>
            </a:r>
            <a:r>
              <a:rPr lang="uk-UA" sz="1600" dirty="0">
                <a:latin typeface="Arial Black" panose="020B0A04020102020204" pitchFamily="34" charset="0"/>
              </a:rPr>
              <a:t>свого геополітичного положення — як моста між Сходом і </a:t>
            </a:r>
            <a:r>
              <a:rPr lang="uk-UA" sz="1600" dirty="0" smtClean="0">
                <a:latin typeface="Arial Black" panose="020B0A04020102020204" pitchFamily="34" charset="0"/>
              </a:rPr>
              <a:t>Заходом.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latin typeface="Arial Black" panose="020B0A04020102020204" pitchFamily="34" charset="0"/>
              </a:rPr>
              <a:t>Як </a:t>
            </a:r>
            <a:r>
              <a:rPr lang="ru-RU" sz="1600" dirty="0" err="1">
                <a:latin typeface="Arial Black" panose="020B0A04020102020204" pitchFamily="34" charset="0"/>
              </a:rPr>
              <a:t>суб’єкт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міжнародного</a:t>
            </a:r>
            <a:r>
              <a:rPr lang="ru-RU" sz="1600" dirty="0">
                <a:latin typeface="Arial Black" panose="020B0A04020102020204" pitchFamily="34" charset="0"/>
              </a:rPr>
              <a:t> права </a:t>
            </a:r>
            <a:r>
              <a:rPr lang="ru-RU" sz="1600" dirty="0" err="1">
                <a:latin typeface="Arial Black" panose="020B0A04020102020204" pitchFamily="34" charset="0"/>
              </a:rPr>
              <a:t>Україна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підтримує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відносини</a:t>
            </a:r>
            <a:r>
              <a:rPr lang="ru-RU" sz="1600" dirty="0">
                <a:latin typeface="Arial Black" panose="020B0A04020102020204" pitchFamily="34" charset="0"/>
              </a:rPr>
              <a:t> з </a:t>
            </a:r>
            <a:r>
              <a:rPr lang="ru-RU" sz="1600" dirty="0" err="1">
                <a:latin typeface="Arial Black" panose="020B0A04020102020204" pitchFamily="34" charset="0"/>
              </a:rPr>
              <a:t>іншими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державами</a:t>
            </a:r>
            <a:r>
              <a:rPr lang="ru-RU" sz="1600" dirty="0">
                <a:latin typeface="Arial Black" panose="020B0A04020102020204" pitchFamily="34" charset="0"/>
              </a:rPr>
              <a:t>, </a:t>
            </a:r>
            <a:r>
              <a:rPr lang="ru-RU" sz="1600" dirty="0" err="1"/>
              <a:t>укладає</a:t>
            </a:r>
            <a:r>
              <a:rPr lang="ru-RU" sz="1600" dirty="0"/>
              <a:t> з </a:t>
            </a:r>
            <a:r>
              <a:rPr lang="ru-RU" sz="1600" dirty="0" smtClean="0"/>
              <a:t>ними </a:t>
            </a:r>
            <a:r>
              <a:rPr lang="ru-RU" sz="1600" dirty="0"/>
              <a:t>договори, </a:t>
            </a:r>
            <a:r>
              <a:rPr lang="ru-RU" sz="1600" dirty="0" err="1"/>
              <a:t>обмінюється</a:t>
            </a:r>
            <a:r>
              <a:rPr lang="ru-RU" sz="1600" dirty="0"/>
              <a:t> </a:t>
            </a:r>
            <a:r>
              <a:rPr lang="ru-RU" sz="1600" dirty="0" err="1"/>
              <a:t>дипломатичними</a:t>
            </a:r>
            <a:r>
              <a:rPr lang="ru-RU" sz="1600" dirty="0"/>
              <a:t>, </a:t>
            </a:r>
            <a:r>
              <a:rPr lang="ru-RU" sz="1600" dirty="0" err="1"/>
              <a:t>консульськими</a:t>
            </a:r>
            <a:r>
              <a:rPr lang="ru-RU" sz="1600" dirty="0"/>
              <a:t>, </a:t>
            </a:r>
            <a:r>
              <a:rPr lang="ru-RU" sz="1600" dirty="0" err="1"/>
              <a:t>торговельними</a:t>
            </a:r>
            <a:r>
              <a:rPr lang="ru-RU" sz="1600" dirty="0"/>
              <a:t> </a:t>
            </a:r>
            <a:r>
              <a:rPr lang="ru-RU" sz="1600" dirty="0" err="1"/>
              <a:t>представництвами</a:t>
            </a:r>
            <a:r>
              <a:rPr lang="ru-RU" sz="1600" dirty="0"/>
              <a:t>, </a:t>
            </a:r>
            <a:r>
              <a:rPr lang="ru-RU" sz="1600" dirty="0" err="1"/>
              <a:t>бере</a:t>
            </a:r>
            <a:r>
              <a:rPr lang="ru-RU" sz="1600" dirty="0"/>
              <a:t> участь у </a:t>
            </a:r>
            <a:r>
              <a:rPr lang="ru-RU" sz="1600" dirty="0" err="1"/>
              <a:t>роботі</a:t>
            </a:r>
            <a:r>
              <a:rPr lang="ru-RU" sz="1600" dirty="0"/>
              <a:t> </a:t>
            </a:r>
            <a:r>
              <a:rPr lang="ru-RU" sz="1600" dirty="0" err="1"/>
              <a:t>міжнародних</a:t>
            </a:r>
            <a:r>
              <a:rPr lang="ru-RU" sz="1600" dirty="0"/>
              <a:t> </a:t>
            </a:r>
            <a:r>
              <a:rPr lang="ru-RU" sz="1600" dirty="0" err="1"/>
              <a:t>організацій</a:t>
            </a:r>
            <a:r>
              <a:rPr lang="ru-RU" sz="1600" dirty="0"/>
              <a:t> в </a:t>
            </a:r>
            <a:r>
              <a:rPr lang="ru-RU" sz="1600" dirty="0" err="1"/>
              <a:t>обсязі</a:t>
            </a:r>
            <a:r>
              <a:rPr lang="ru-RU" sz="1600" dirty="0"/>
              <a:t>, </a:t>
            </a:r>
            <a:r>
              <a:rPr lang="ru-RU" sz="1600" dirty="0" err="1"/>
              <a:t>необхідному</a:t>
            </a:r>
            <a:r>
              <a:rPr lang="ru-RU" sz="1600" dirty="0"/>
              <a:t> для </a:t>
            </a:r>
            <a:r>
              <a:rPr lang="ru-RU" sz="1600" dirty="0" err="1"/>
              <a:t>ефективного</a:t>
            </a:r>
            <a:r>
              <a:rPr lang="ru-RU" sz="1600" dirty="0"/>
              <a:t> </a:t>
            </a:r>
            <a:r>
              <a:rPr lang="ru-RU" sz="1600" dirty="0" err="1" smtClean="0"/>
              <a:t>забезпе-чення</a:t>
            </a:r>
            <a:r>
              <a:rPr lang="ru-RU" sz="1600" dirty="0" smtClean="0"/>
              <a:t> </a:t>
            </a:r>
            <a:r>
              <a:rPr lang="ru-RU" sz="1600" dirty="0" err="1"/>
              <a:t>національних</a:t>
            </a:r>
            <a:r>
              <a:rPr lang="ru-RU" sz="1600" dirty="0"/>
              <a:t> </a:t>
            </a:r>
            <a:r>
              <a:rPr lang="ru-RU" sz="1600" dirty="0" err="1"/>
              <a:t>інтересів</a:t>
            </a:r>
            <a:r>
              <a:rPr lang="ru-RU" sz="16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1600" dirty="0">
                <a:latin typeface="Arial Black" panose="020B0A04020102020204" pitchFamily="34" charset="0"/>
              </a:rPr>
              <a:t>Україна виступає рівноправним учасником міжнародного співробітництва, активно сприяє </a:t>
            </a:r>
            <a:r>
              <a:rPr lang="uk-UA" sz="1600" dirty="0" err="1" smtClean="0">
                <a:latin typeface="Arial Black" panose="020B0A04020102020204" pitchFamily="34" charset="0"/>
              </a:rPr>
              <a:t>зміц-ненню</a:t>
            </a:r>
            <a:r>
              <a:rPr lang="uk-UA" sz="1600" dirty="0" smtClean="0">
                <a:latin typeface="Arial Black" panose="020B0A04020102020204" pitchFamily="34" charset="0"/>
              </a:rPr>
              <a:t> </a:t>
            </a:r>
            <a:r>
              <a:rPr lang="uk-UA" sz="1600" dirty="0">
                <a:latin typeface="Arial Black" panose="020B0A04020102020204" pitchFamily="34" charset="0"/>
              </a:rPr>
              <a:t>загального миру й міжнародної безпеки,</a:t>
            </a:r>
            <a:r>
              <a:rPr lang="uk-UA" sz="1600" dirty="0"/>
              <a:t> безпосередньо бере участь у </a:t>
            </a:r>
            <a:r>
              <a:rPr lang="uk-UA" sz="1600" dirty="0" smtClean="0"/>
              <a:t>загальноєвропейському </a:t>
            </a:r>
            <a:r>
              <a:rPr lang="uk-UA" sz="1600" dirty="0"/>
              <a:t>процесі та роботі в європейських структурах. Україна визнає пріоритет усталених норм міжнародного права перед нормативами </a:t>
            </a:r>
            <a:r>
              <a:rPr lang="uk-UA" sz="1600" dirty="0" err="1" smtClean="0"/>
              <a:t>внутріш-ньодержавного</a:t>
            </a:r>
            <a:r>
              <a:rPr lang="uk-UA" sz="1600" dirty="0" smtClean="0"/>
              <a:t> </a:t>
            </a:r>
            <a:r>
              <a:rPr lang="uk-UA" sz="1600" dirty="0"/>
              <a:t>права, виконує всі ці </a:t>
            </a:r>
            <a:r>
              <a:rPr lang="uk-UA" sz="1600" dirty="0" smtClean="0"/>
              <a:t>концептуальні </a:t>
            </a:r>
            <a:r>
              <a:rPr lang="uk-UA" sz="1600" dirty="0"/>
              <a:t>положення, дотримується їх у питаннях зовнішніх відносин та міждержавних відносин і зв’язків</a:t>
            </a:r>
            <a:r>
              <a:rPr lang="uk-UA" sz="16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1600" dirty="0">
                <a:latin typeface="Arial Black" panose="020B0A04020102020204" pitchFamily="34" charset="0"/>
              </a:rPr>
              <a:t>У розділі 1, статті 18 Конституції України зазначено: </a:t>
            </a:r>
            <a:r>
              <a:rPr lang="uk-UA" sz="1600" dirty="0"/>
              <a:t>«Зовнішньополітична діяльність України спрямована на забезпечення мирного і взаємовигідного співробітництва із членами міжнародного співтовариства та загальновизнаними принципами і нормами міжнародного права». </a:t>
            </a:r>
            <a:endParaRPr lang="uk-UA" sz="16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1600" b="1" dirty="0">
                <a:latin typeface="Arial Black" panose="020B0A04020102020204" pitchFamily="34" charset="0"/>
              </a:rPr>
              <a:t>У статті 92 </a:t>
            </a:r>
            <a:r>
              <a:rPr lang="uk-UA" sz="1600" dirty="0">
                <a:latin typeface="Arial Black" panose="020B0A04020102020204" pitchFamily="34" charset="0"/>
              </a:rPr>
              <a:t>Конституції України </a:t>
            </a:r>
            <a:r>
              <a:rPr lang="uk-UA" sz="1600" dirty="0" smtClean="0"/>
              <a:t>йдеться</a:t>
            </a:r>
            <a:r>
              <a:rPr lang="uk-UA" sz="1600" dirty="0"/>
              <a:t>, що засади зовнішніх відносин, зовнішньоекономічної діяльності, митної справи визначаються виключно законами України</a:t>
            </a:r>
            <a:r>
              <a:rPr lang="uk-UA" sz="16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1600" dirty="0">
                <a:latin typeface="Arial Black" panose="020B0A04020102020204" pitchFamily="34" charset="0"/>
              </a:rPr>
              <a:t>У міжнародних відносинах державу представляє Президент. </a:t>
            </a:r>
            <a:r>
              <a:rPr lang="uk-UA" sz="1600" dirty="0"/>
              <a:t>Він здійснює керівництво </a:t>
            </a:r>
            <a:r>
              <a:rPr lang="uk-UA" sz="1600" dirty="0" err="1" smtClean="0"/>
              <a:t>зовнішньополітич</a:t>
            </a:r>
            <a:r>
              <a:rPr lang="uk-UA" sz="1600" dirty="0" smtClean="0"/>
              <a:t>- </a:t>
            </a:r>
            <a:r>
              <a:rPr lang="uk-UA" sz="1600" dirty="0" err="1" smtClean="0"/>
              <a:t>ною</a:t>
            </a:r>
            <a:r>
              <a:rPr lang="uk-UA" sz="1600" dirty="0" smtClean="0"/>
              <a:t> </a:t>
            </a:r>
            <a:r>
              <a:rPr lang="uk-UA" sz="1600" dirty="0"/>
              <a:t>діяльністю держави, веде переговори та укладає міжнародні договори України, приймає рішення про визнання іноземних держав, призначає та звільняє голів дипломатичних представництв України в інших державах і при міжнародних організаціях, приймає вірчі й відкличні грамоти </a:t>
            </a:r>
            <a:r>
              <a:rPr lang="uk-UA" sz="1600" dirty="0" smtClean="0"/>
              <a:t>тощо.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4436" y="0"/>
            <a:ext cx="841608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ПРІОРИТЕТИ ЗОВНІШНЬОЇ ПОЛІТИКИ УКРАЇНИ</a:t>
            </a:r>
            <a:endParaRPr lang="en-US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7" y="224089"/>
            <a:ext cx="11693236" cy="618630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Arial Black" panose="020B0A04020102020204" pitchFamily="34" charset="0"/>
              </a:rPr>
              <a:t>Кабінет Міністрів України </a:t>
            </a:r>
            <a:r>
              <a:rPr lang="uk-UA" dirty="0"/>
              <a:t>організує і забезпечує зовнішньоекономічну діяльність України, митну справу</a:t>
            </a:r>
            <a:r>
              <a:rPr lang="uk-UA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Arial Black" panose="020B0A04020102020204" pitchFamily="34" charset="0"/>
              </a:rPr>
              <a:t>Зовнішню політику України здійснюють Міністерство закордонних справ та Міністерство зовнішньої торгівлі. </a:t>
            </a:r>
            <a:r>
              <a:rPr lang="uk-UA" dirty="0"/>
              <a:t>У Верховній Раді, Кабінеті Міністрів, </a:t>
            </a:r>
            <a:r>
              <a:rPr lang="uk-UA" dirty="0" smtClean="0"/>
              <a:t>офісі </a:t>
            </a:r>
            <a:r>
              <a:rPr lang="uk-UA" dirty="0"/>
              <a:t>Президента й органах </a:t>
            </a:r>
            <a:r>
              <a:rPr lang="uk-UA" dirty="0" smtClean="0"/>
              <a:t>міс-</a:t>
            </a:r>
            <a:r>
              <a:rPr lang="uk-UA" dirty="0" err="1" smtClean="0"/>
              <a:t>цевої</a:t>
            </a:r>
            <a:r>
              <a:rPr lang="uk-UA" dirty="0" smtClean="0"/>
              <a:t> </a:t>
            </a:r>
            <a:r>
              <a:rPr lang="uk-UA" dirty="0"/>
              <a:t>влади є комітети, відомства, працівники, які виконують консультативно-</a:t>
            </a:r>
            <a:r>
              <a:rPr lang="uk-UA" dirty="0" err="1"/>
              <a:t>радницькі</a:t>
            </a:r>
            <a:r>
              <a:rPr lang="uk-UA" dirty="0"/>
              <a:t> функції з питань </a:t>
            </a:r>
            <a:r>
              <a:rPr lang="uk-UA" dirty="0" err="1" smtClean="0"/>
              <a:t>здійснен</a:t>
            </a:r>
            <a:r>
              <a:rPr lang="uk-UA" dirty="0" smtClean="0"/>
              <a:t>-ня </a:t>
            </a:r>
            <a:r>
              <a:rPr lang="uk-UA" dirty="0"/>
              <a:t>зовнішньої політики, налагодження зовнішньополітичних та економічних зв’язків</a:t>
            </a:r>
            <a:r>
              <a:rPr lang="uk-UA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Arial Black" panose="020B0A04020102020204" pitchFamily="34" charset="0"/>
              </a:rPr>
              <a:t>Україна має активні політичні й економічні зв’язки з більшістю країн світу. </a:t>
            </a:r>
            <a:r>
              <a:rPr lang="uk-UA" dirty="0" err="1" smtClean="0">
                <a:latin typeface="Arial Black" panose="020B0A04020102020204" pitchFamily="34" charset="0"/>
              </a:rPr>
              <a:t>Важли</a:t>
            </a:r>
            <a:r>
              <a:rPr lang="uk-UA" dirty="0" smtClean="0">
                <a:latin typeface="Arial Black" panose="020B0A04020102020204" pitchFamily="34" charset="0"/>
              </a:rPr>
              <a:t>-вим </a:t>
            </a:r>
            <a:r>
              <a:rPr lang="uk-UA" dirty="0">
                <a:latin typeface="Arial Black" panose="020B0A04020102020204" pitchFamily="34" charset="0"/>
              </a:rPr>
              <a:t>напрямом зовнішньої політики України є відносини із сусідніми країнами, </a:t>
            </a:r>
            <a:r>
              <a:rPr lang="uk-UA" dirty="0"/>
              <a:t>де </a:t>
            </a:r>
            <a:r>
              <a:rPr lang="uk-UA" dirty="0" smtClean="0"/>
              <a:t>го-</a:t>
            </a:r>
            <a:r>
              <a:rPr lang="uk-UA" dirty="0" err="1" smtClean="0"/>
              <a:t>ловним</a:t>
            </a:r>
            <a:r>
              <a:rPr lang="uk-UA" dirty="0" smtClean="0"/>
              <a:t> </a:t>
            </a:r>
            <a:r>
              <a:rPr lang="uk-UA" dirty="0"/>
              <a:t>є вирішення всіх територіальних суперечок, налагодження нормального двостороннього і </a:t>
            </a:r>
            <a:r>
              <a:rPr lang="uk-UA" dirty="0" err="1" smtClean="0"/>
              <a:t>багатосторон</a:t>
            </a:r>
            <a:r>
              <a:rPr lang="uk-UA" dirty="0" smtClean="0"/>
              <a:t>- нього </a:t>
            </a:r>
            <a:r>
              <a:rPr lang="uk-UA" dirty="0"/>
              <a:t>співробітництва в усіх сферах</a:t>
            </a:r>
            <a:r>
              <a:rPr lang="uk-UA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Arial Black" panose="020B0A04020102020204" pitchFamily="34" charset="0"/>
              </a:rPr>
              <a:t>Було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задекларовано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що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зв’язки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України</a:t>
            </a:r>
            <a:r>
              <a:rPr lang="ru-RU" dirty="0">
                <a:latin typeface="Arial Black" panose="020B0A04020102020204" pitchFamily="34" charset="0"/>
              </a:rPr>
              <a:t> з </a:t>
            </a:r>
            <a:r>
              <a:rPr lang="ru-RU" dirty="0" err="1">
                <a:latin typeface="Arial Black" panose="020B0A04020102020204" pitchFamily="34" charset="0"/>
              </a:rPr>
              <a:t>Росією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Польщею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Ізраїлем</a:t>
            </a:r>
            <a:r>
              <a:rPr lang="ru-RU" dirty="0">
                <a:latin typeface="Arial Black" panose="020B0A04020102020204" pitchFamily="34" charset="0"/>
              </a:rPr>
              <a:t>, США, </a:t>
            </a:r>
            <a:r>
              <a:rPr lang="ru-RU" dirty="0" err="1" smtClean="0">
                <a:latin typeface="Arial Black" panose="020B0A04020102020204" pitchFamily="34" charset="0"/>
              </a:rPr>
              <a:t>Німеч</a:t>
            </a:r>
            <a:r>
              <a:rPr lang="ru-RU" dirty="0" smtClean="0">
                <a:latin typeface="Arial Black" panose="020B0A04020102020204" pitchFamily="34" charset="0"/>
              </a:rPr>
              <a:t>-чиною </a:t>
            </a:r>
            <a:r>
              <a:rPr lang="ru-RU" dirty="0">
                <a:latin typeface="Arial Black" panose="020B0A04020102020204" pitchFamily="34" charset="0"/>
              </a:rPr>
              <a:t>та </a:t>
            </a:r>
            <a:r>
              <a:rPr lang="ru-RU" dirty="0" err="1">
                <a:latin typeface="Arial Black" panose="020B0A04020102020204" pitchFamily="34" charset="0"/>
              </a:rPr>
              <a:t>іншими</a:t>
            </a:r>
            <a:r>
              <a:rPr lang="ru-RU" dirty="0">
                <a:latin typeface="Arial Black" panose="020B0A04020102020204" pitchFamily="34" charset="0"/>
              </a:rPr>
              <a:t> державами </a:t>
            </a:r>
            <a:r>
              <a:rPr lang="ru-RU" dirty="0" err="1">
                <a:latin typeface="Arial Black" panose="020B0A04020102020204" pitchFamily="34" charset="0"/>
              </a:rPr>
              <a:t>вибудовуються</a:t>
            </a:r>
            <a:r>
              <a:rPr lang="ru-RU" dirty="0">
                <a:latin typeface="Arial Black" panose="020B0A04020102020204" pitchFamily="34" charset="0"/>
              </a:rPr>
              <a:t> на принципах «</a:t>
            </a:r>
            <a:r>
              <a:rPr lang="ru-RU" dirty="0" err="1">
                <a:latin typeface="Arial Black" panose="020B0A04020102020204" pitchFamily="34" charset="0"/>
              </a:rPr>
              <a:t>стратегічного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партнер-</a:t>
            </a:r>
            <a:r>
              <a:rPr lang="ru-RU" dirty="0" err="1" smtClean="0">
                <a:latin typeface="Arial Black" panose="020B0A04020102020204" pitchFamily="34" charset="0"/>
              </a:rPr>
              <a:t>ства</a:t>
            </a:r>
            <a:r>
              <a:rPr lang="ru-RU" dirty="0" smtClean="0">
                <a:latin typeface="Arial Black" panose="020B0A04020102020204" pitchFamily="34" charset="0"/>
              </a:rPr>
              <a:t>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Arial Black" panose="020B0A04020102020204" pitchFamily="34" charset="0"/>
              </a:rPr>
              <a:t>У перші роки незалежності проголошувалося, що зовнішня політика України базується на принципах: </a:t>
            </a:r>
            <a:endParaRPr lang="uk-UA" dirty="0" smtClean="0">
              <a:latin typeface="Arial Black" panose="020B0A04020102020204" pitchFamily="34" charset="0"/>
            </a:endParaRPr>
          </a:p>
          <a:p>
            <a:r>
              <a:rPr lang="uk-UA" b="1" dirty="0" smtClean="0"/>
              <a:t>      1) багатовекторності; </a:t>
            </a:r>
          </a:p>
          <a:p>
            <a:r>
              <a:rPr lang="uk-UA" b="1" dirty="0" smtClean="0"/>
              <a:t>      2) прогнозованості й стабільності; </a:t>
            </a:r>
          </a:p>
          <a:p>
            <a:r>
              <a:rPr lang="uk-UA" b="1" dirty="0" smtClean="0"/>
              <a:t>      3) збереження позаблокового статусу; </a:t>
            </a:r>
          </a:p>
          <a:p>
            <a:r>
              <a:rPr lang="uk-UA" b="1" dirty="0" smtClean="0"/>
              <a:t>      4) зміцнення міжнародного миру і стабільності.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Arial Black" panose="020B0A04020102020204" pitchFamily="34" charset="0"/>
              </a:rPr>
              <a:t>Ключовими в зовнішньополітичній стратегії України є відносини зі США. За роки не-залежності США постійно надавали Україні економічну, політичну, фінансову і </a:t>
            </a:r>
            <a:r>
              <a:rPr lang="uk-UA" dirty="0" err="1" smtClean="0">
                <a:latin typeface="Arial Black" panose="020B0A04020102020204" pitchFamily="34" charset="0"/>
              </a:rPr>
              <a:t>тех</a:t>
            </a:r>
            <a:r>
              <a:rPr lang="uk-UA" dirty="0" smtClean="0">
                <a:latin typeface="Arial Black" panose="020B0A04020102020204" pitchFamily="34" charset="0"/>
              </a:rPr>
              <a:t>-нічну допомогу. У відносинах зі США Україна прагне довгострокового, </a:t>
            </a:r>
            <a:r>
              <a:rPr lang="uk-UA" dirty="0" err="1" smtClean="0">
                <a:latin typeface="Arial Black" panose="020B0A04020102020204" pitchFamily="34" charset="0"/>
              </a:rPr>
              <a:t>взаємовигід</a:t>
            </a:r>
            <a:r>
              <a:rPr lang="uk-UA" dirty="0" smtClean="0">
                <a:latin typeface="Arial Black" panose="020B0A04020102020204" pitchFamily="34" charset="0"/>
              </a:rPr>
              <a:t>- ного і рівноправного співробітництва.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4262</Words>
  <Application>Microsoft Office PowerPoint</Application>
  <PresentationFormat>Широкий екран</PresentationFormat>
  <Paragraphs>430</Paragraphs>
  <Slides>48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48</vt:i4>
      </vt:variant>
    </vt:vector>
  </HeadingPairs>
  <TitlesOfParts>
    <vt:vector size="57" baseType="lpstr">
      <vt:lpstr>Arial</vt:lpstr>
      <vt:lpstr>Arial Black</vt:lpstr>
      <vt:lpstr>Calibri</vt:lpstr>
      <vt:lpstr>Calibri Light</vt:lpstr>
      <vt:lpstr>Cambria</vt:lpstr>
      <vt:lpstr>fira</vt:lpstr>
      <vt:lpstr>Monotype Corsiva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Членство у СОТ: 16 травня 2008 року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HP 450</cp:lastModifiedBy>
  <cp:revision>80</cp:revision>
  <dcterms:created xsi:type="dcterms:W3CDTF">2020-05-01T06:50:11Z</dcterms:created>
  <dcterms:modified xsi:type="dcterms:W3CDTF">2024-02-17T19:47:04Z</dcterms:modified>
</cp:coreProperties>
</file>