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69" r:id="rId3"/>
    <p:sldId id="1568" r:id="rId4"/>
    <p:sldId id="1570" r:id="rId5"/>
    <p:sldId id="1571" r:id="rId6"/>
    <p:sldId id="1572" r:id="rId7"/>
    <p:sldId id="1573" r:id="rId8"/>
    <p:sldId id="1574" r:id="rId9"/>
    <p:sldId id="1575" r:id="rId10"/>
    <p:sldId id="1578" r:id="rId11"/>
    <p:sldId id="1577" r:id="rId12"/>
    <p:sldId id="1579" r:id="rId13"/>
    <p:sldId id="1585" r:id="rId14"/>
    <p:sldId id="1586" r:id="rId15"/>
    <p:sldId id="1587" r:id="rId16"/>
    <p:sldId id="1588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централізований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децентралізований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розподілений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інтегрований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17091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17091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17091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17091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засоби складання і виготовлення документів;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засоби копіювання і розмножування документів;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засоби зберігання та транспортування документів;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noProof="0" dirty="0"/>
            <a:t>засоби адміністративно-управлінського зв’язку; автомати, друкуючі пристрої, диктофони;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засоби репрографії, засоби оперативної поліграфії;  </a:t>
          </a:r>
          <a:r>
            <a:rPr lang="uk-UA" sz="2400" i="1" noProof="0" dirty="0" err="1"/>
            <a:t>адресувальні</a:t>
          </a:r>
          <a:r>
            <a:rPr lang="uk-UA" sz="2400" i="1" noProof="0" dirty="0"/>
            <a:t>, маркувальні, палітурні машини, </a:t>
          </a:r>
          <a:r>
            <a:rPr lang="uk-UA" sz="2400" i="1" noProof="0" dirty="0" err="1"/>
            <a:t>ламінатори</a:t>
          </a:r>
          <a:endParaRPr lang="uk-UA" sz="2400" i="1" noProof="0" dirty="0"/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3662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5" custScaleY="123662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5" custScaleY="123662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5" custScaleY="123662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5E9348-9280-4796-BDCC-B84F04B5A654}" type="pres">
      <dgm:prSet presAssocID="{9F5EE445-7A33-4127-8BC1-059962E1C614}" presName="text_5" presStyleLbl="node1" presStyleIdx="4" presStyleCnt="5" custScaleY="123662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415600" y="-829261"/>
          <a:ext cx="6448418" cy="6448418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40707" y="305277"/>
          <a:ext cx="6667647" cy="862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896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i="1" kern="1200" dirty="0"/>
            <a:t>централізований</a:t>
          </a:r>
        </a:p>
      </dsp:txBody>
      <dsp:txXfrm>
        <a:off x="540707" y="305277"/>
        <a:ext cx="6667647" cy="862817"/>
      </dsp:txXfrm>
    </dsp:sp>
    <dsp:sp modelId="{27878C57-BBF6-4C22-88FA-1C3D4933722D}">
      <dsp:nvSpPr>
        <dsp:cNvPr id="0" name=""/>
        <dsp:cNvSpPr/>
      </dsp:nvSpPr>
      <dsp:spPr>
        <a:xfrm>
          <a:off x="80158" y="276137"/>
          <a:ext cx="921096" cy="921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63176" y="1410785"/>
          <a:ext cx="6245178" cy="86281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89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i="1" kern="1200" dirty="0"/>
            <a:t>децентралізований</a:t>
          </a:r>
        </a:p>
      </dsp:txBody>
      <dsp:txXfrm>
        <a:off x="963176" y="1410785"/>
        <a:ext cx="6245178" cy="862817"/>
      </dsp:txXfrm>
    </dsp:sp>
    <dsp:sp modelId="{E63EBB38-5984-4F74-98F1-254621592311}">
      <dsp:nvSpPr>
        <dsp:cNvPr id="0" name=""/>
        <dsp:cNvSpPr/>
      </dsp:nvSpPr>
      <dsp:spPr>
        <a:xfrm>
          <a:off x="502627" y="1381645"/>
          <a:ext cx="921096" cy="921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63176" y="2516292"/>
          <a:ext cx="6245178" cy="8628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89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i="1" kern="1200" dirty="0">
              <a:solidFill>
                <a:srgbClr val="002060"/>
              </a:solidFill>
            </a:rPr>
            <a:t>розподілений</a:t>
          </a:r>
        </a:p>
      </dsp:txBody>
      <dsp:txXfrm>
        <a:off x="963176" y="2516292"/>
        <a:ext cx="6245178" cy="862817"/>
      </dsp:txXfrm>
    </dsp:sp>
    <dsp:sp modelId="{D13D7DA6-9D1E-4150-A6AE-C6ABC36166D5}">
      <dsp:nvSpPr>
        <dsp:cNvPr id="0" name=""/>
        <dsp:cNvSpPr/>
      </dsp:nvSpPr>
      <dsp:spPr>
        <a:xfrm>
          <a:off x="502627" y="2487152"/>
          <a:ext cx="921096" cy="921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40707" y="3621800"/>
          <a:ext cx="6667647" cy="8628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896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i="1" kern="1200" dirty="0"/>
            <a:t>інтегрований</a:t>
          </a:r>
        </a:p>
      </dsp:txBody>
      <dsp:txXfrm>
        <a:off x="540707" y="3621800"/>
        <a:ext cx="6667647" cy="862817"/>
      </dsp:txXfrm>
    </dsp:sp>
    <dsp:sp modelId="{AA2029A9-878F-42BF-A694-5944B1AD983E}">
      <dsp:nvSpPr>
        <dsp:cNvPr id="0" name=""/>
        <dsp:cNvSpPr/>
      </dsp:nvSpPr>
      <dsp:spPr>
        <a:xfrm>
          <a:off x="80158" y="3592660"/>
          <a:ext cx="921096" cy="921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3" y="-798036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34839" y="219756"/>
          <a:ext cx="11402868" cy="712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засоби складання і виготовлення документів; </a:t>
          </a:r>
        </a:p>
      </dsp:txBody>
      <dsp:txXfrm>
        <a:off x="434839" y="219756"/>
        <a:ext cx="11402868" cy="712575"/>
      </dsp:txXfrm>
    </dsp:sp>
    <dsp:sp modelId="{27878C57-BBF6-4C22-88FA-1C3D4933722D}">
      <dsp:nvSpPr>
        <dsp:cNvPr id="0" name=""/>
        <dsp:cNvSpPr/>
      </dsp:nvSpPr>
      <dsp:spPr>
        <a:xfrm>
          <a:off x="74696" y="215901"/>
          <a:ext cx="720285" cy="7202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47747" y="1083821"/>
          <a:ext cx="10989960" cy="71257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засоби копіювання і розмножування документів; </a:t>
          </a:r>
        </a:p>
      </dsp:txBody>
      <dsp:txXfrm>
        <a:off x="847747" y="1083821"/>
        <a:ext cx="10989960" cy="712575"/>
      </dsp:txXfrm>
    </dsp:sp>
    <dsp:sp modelId="{E63EBB38-5984-4F74-98F1-254621592311}">
      <dsp:nvSpPr>
        <dsp:cNvPr id="0" name=""/>
        <dsp:cNvSpPr/>
      </dsp:nvSpPr>
      <dsp:spPr>
        <a:xfrm>
          <a:off x="487605" y="1079966"/>
          <a:ext cx="720285" cy="7202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74477" y="1947887"/>
          <a:ext cx="10863230" cy="7125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засоби зберігання та транспортування документів; </a:t>
          </a:r>
        </a:p>
      </dsp:txBody>
      <dsp:txXfrm>
        <a:off x="974477" y="1947887"/>
        <a:ext cx="10863230" cy="712575"/>
      </dsp:txXfrm>
    </dsp:sp>
    <dsp:sp modelId="{D13D7DA6-9D1E-4150-A6AE-C6ABC36166D5}">
      <dsp:nvSpPr>
        <dsp:cNvPr id="0" name=""/>
        <dsp:cNvSpPr/>
      </dsp:nvSpPr>
      <dsp:spPr>
        <a:xfrm>
          <a:off x="614334" y="1944032"/>
          <a:ext cx="720285" cy="7202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47747" y="2811953"/>
          <a:ext cx="10989960" cy="7125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засоби адміністративно-управлінського зв’язку; автомати, друкуючі пристрої, диктофони;</a:t>
          </a:r>
        </a:p>
      </dsp:txBody>
      <dsp:txXfrm>
        <a:off x="847747" y="2811953"/>
        <a:ext cx="10989960" cy="712575"/>
      </dsp:txXfrm>
    </dsp:sp>
    <dsp:sp modelId="{AA2029A9-878F-42BF-A694-5944B1AD983E}">
      <dsp:nvSpPr>
        <dsp:cNvPr id="0" name=""/>
        <dsp:cNvSpPr/>
      </dsp:nvSpPr>
      <dsp:spPr>
        <a:xfrm>
          <a:off x="487605" y="2808098"/>
          <a:ext cx="720285" cy="7202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34839" y="3676018"/>
          <a:ext cx="11402868" cy="712575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засоби репрографії, засоби оперативної поліграфії;  </a:t>
          </a:r>
          <a:r>
            <a:rPr lang="uk-UA" sz="2400" i="1" kern="1200" noProof="0" dirty="0" err="1"/>
            <a:t>адресувальні</a:t>
          </a:r>
          <a:r>
            <a:rPr lang="uk-UA" sz="2400" i="1" kern="1200" noProof="0" dirty="0"/>
            <a:t>, маркувальні, палітурні машини, </a:t>
          </a:r>
          <a:r>
            <a:rPr lang="uk-UA" sz="2400" i="1" kern="1200" noProof="0" dirty="0" err="1"/>
            <a:t>ламінатори</a:t>
          </a:r>
          <a:endParaRPr lang="uk-UA" sz="2400" i="1" kern="1200" noProof="0" dirty="0"/>
        </a:p>
      </dsp:txBody>
      <dsp:txXfrm>
        <a:off x="434839" y="3676018"/>
        <a:ext cx="11402868" cy="712575"/>
      </dsp:txXfrm>
    </dsp:sp>
    <dsp:sp modelId="{0589A8B4-BF53-4D85-9C3C-5A5EA39FC1AC}">
      <dsp:nvSpPr>
        <dsp:cNvPr id="0" name=""/>
        <dsp:cNvSpPr/>
      </dsp:nvSpPr>
      <dsp:spPr>
        <a:xfrm>
          <a:off x="74696" y="3672163"/>
          <a:ext cx="720285" cy="7202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05.03.2023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Технічні засоби обробки документів та інформації. Класифікація офісної техніки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8</a:t>
            </a:r>
          </a:p>
        </p:txBody>
      </p:sp>
      <p:pic>
        <p:nvPicPr>
          <p:cNvPr id="9" name="Picture 2" descr="document, refresh, reload icon">
            <a:extLst>
              <a:ext uri="{FF2B5EF4-FFF2-40B4-BE49-F238E27FC236}">
                <a16:creationId xmlns:a16="http://schemas.microsoft.com/office/drawing/2014/main" id="{F918B6B7-B05B-4F85-A92B-1053A30BE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3718" r="3822" b="3718"/>
          <a:stretch/>
        </p:blipFill>
        <p:spPr bwMode="auto">
          <a:xfrm>
            <a:off x="6387465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usiness, fax, machine, office, print, printer, printing icon">
            <a:extLst>
              <a:ext uri="{FF2B5EF4-FFF2-40B4-BE49-F238E27FC236}">
                <a16:creationId xmlns:a16="http://schemas.microsoft.com/office/drawing/2014/main" id="{35EF42BD-8690-4137-B0E2-89E35F4C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58" y="3674751"/>
            <a:ext cx="2299834" cy="22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Класифікація офісної техніки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складу засобів організаційної і офісної техніки для установи можуть входити: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AEAF904-0334-40C3-9E18-0FA6B9057C55}"/>
              </a:ext>
            </a:extLst>
          </p:cNvPr>
          <p:cNvSpPr/>
          <p:nvPr/>
        </p:nvSpPr>
        <p:spPr>
          <a:xfrm>
            <a:off x="72008" y="2351674"/>
            <a:ext cx="2887061" cy="13903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засоби мультимедіа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1859FF0-6160-4A97-BEF9-D00DEDE4BA3F}"/>
              </a:ext>
            </a:extLst>
          </p:cNvPr>
          <p:cNvSpPr/>
          <p:nvPr/>
        </p:nvSpPr>
        <p:spPr>
          <a:xfrm>
            <a:off x="3125138" y="2351674"/>
            <a:ext cx="2887061" cy="13903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засоби віртуальної реальності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CC51C60-70C3-467D-93A2-A01931E33384}"/>
              </a:ext>
            </a:extLst>
          </p:cNvPr>
          <p:cNvSpPr/>
          <p:nvPr/>
        </p:nvSpPr>
        <p:spPr>
          <a:xfrm>
            <a:off x="6178267" y="2351674"/>
            <a:ext cx="2887061" cy="13903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копіювальні апарати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A760592-0BC3-4092-8A5E-B327AA111608}"/>
              </a:ext>
            </a:extLst>
          </p:cNvPr>
          <p:cNvSpPr/>
          <p:nvPr/>
        </p:nvSpPr>
        <p:spPr>
          <a:xfrm>
            <a:off x="9229550" y="2353592"/>
            <a:ext cx="2887061" cy="13903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проекційні апарати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6146" name="Picture 2" descr="Результат пошуку зображень за запитом &quot;virtual reality glasses vector&quot;">
            <a:extLst>
              <a:ext uri="{FF2B5EF4-FFF2-40B4-BE49-F238E27FC236}">
                <a16:creationId xmlns:a16="http://schemas.microsoft.com/office/drawing/2014/main" id="{6F204848-95DB-4C13-8498-23635DF33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8791" r="6747" b="17450"/>
          <a:stretch/>
        </p:blipFill>
        <p:spPr bwMode="auto">
          <a:xfrm>
            <a:off x="3366199" y="3988673"/>
            <a:ext cx="2404940" cy="221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в’язане зображення">
            <a:extLst>
              <a:ext uri="{FF2B5EF4-FFF2-40B4-BE49-F238E27FC236}">
                <a16:creationId xmlns:a16="http://schemas.microsoft.com/office/drawing/2014/main" id="{429D108E-6B53-4717-BC96-1D9B976B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67" y="3886999"/>
            <a:ext cx="2887061" cy="23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Результат пошуку зображень за запитом &quot;projector vector&quot;">
            <a:extLst>
              <a:ext uri="{FF2B5EF4-FFF2-40B4-BE49-F238E27FC236}">
                <a16:creationId xmlns:a16="http://schemas.microsoft.com/office/drawing/2014/main" id="{DAD175A5-29EC-41A4-A951-0E2CCBF31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22124" r="16558" b="28937"/>
          <a:stretch/>
        </p:blipFill>
        <p:spPr bwMode="auto">
          <a:xfrm>
            <a:off x="9229550" y="3937240"/>
            <a:ext cx="2887062" cy="2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Результат пошуку зображень за запитом &quot;graphic tablet vector&quot;">
            <a:extLst>
              <a:ext uri="{FF2B5EF4-FFF2-40B4-BE49-F238E27FC236}">
                <a16:creationId xmlns:a16="http://schemas.microsoft.com/office/drawing/2014/main" id="{F486C4BF-0C2B-4DF4-A726-F7078AF5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886999"/>
            <a:ext cx="2887061" cy="23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Класифікація офісної техніки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Технічні засоби інформаційної діяльності можна класифікувати так: 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7B87099-C45C-42F1-BE66-D44FF12BA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682947"/>
              </p:ext>
            </p:extLst>
          </p:nvPr>
        </p:nvGraphicFramePr>
        <p:xfrm>
          <a:off x="126385" y="2150870"/>
          <a:ext cx="11901492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31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Класифікація офісної техніки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Технічні засоби інформаційної діяльності можна класифікувати так: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738C1-BD41-49C2-8DE8-CB8A0DECD77F}"/>
              </a:ext>
            </a:extLst>
          </p:cNvPr>
          <p:cNvSpPr txBox="1"/>
          <p:nvPr/>
        </p:nvSpPr>
        <p:spPr>
          <a:xfrm>
            <a:off x="247202" y="2257968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складання і виготовлення документів; </a:t>
            </a:r>
          </a:p>
        </p:txBody>
      </p:sp>
      <p:pic>
        <p:nvPicPr>
          <p:cNvPr id="8" name="Picture 6" descr="Результат пошуку зображень за запитом &quot;tablet icon&quot;">
            <a:extLst>
              <a:ext uri="{FF2B5EF4-FFF2-40B4-BE49-F238E27FC236}">
                <a16:creationId xmlns:a16="http://schemas.microsoft.com/office/drawing/2014/main" id="{6ABB7140-9062-470C-8B7C-C0021DA8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07" y="3687659"/>
            <a:ext cx="2541586" cy="25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 ÐµÐ·ÑÐ»ÑÑÐ°Ñ Ð¿Ð¾ÑÑÐºÑ Ð·Ð¾Ð±ÑÐ°Ð¶ÐµÐ½Ñ Ð·Ð° Ð·Ð°Ð¿Ð¸ÑÐ¾Ð¼ &quot;laptop icon&quot;">
            <a:extLst>
              <a:ext uri="{FF2B5EF4-FFF2-40B4-BE49-F238E27FC236}">
                <a16:creationId xmlns:a16="http://schemas.microsoft.com/office/drawing/2014/main" id="{F519ABBB-2828-4801-B527-B7CB9F682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17491" r="10229" b="23663"/>
          <a:stretch/>
        </p:blipFill>
        <p:spPr bwMode="auto">
          <a:xfrm>
            <a:off x="4196733" y="3519435"/>
            <a:ext cx="3025565" cy="24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930C1C-2BD4-4DFC-9000-1E1FC61FC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99" y="3351211"/>
            <a:ext cx="2541586" cy="2541586"/>
          </a:xfrm>
          <a:prstGeom prst="rect">
            <a:avLst/>
          </a:prstGeom>
        </p:spPr>
      </p:pic>
      <p:pic>
        <p:nvPicPr>
          <p:cNvPr id="11" name="Picture 2" descr="computer, desktop computer, windows icon">
            <a:extLst>
              <a:ext uri="{FF2B5EF4-FFF2-40B4-BE49-F238E27FC236}">
                <a16:creationId xmlns:a16="http://schemas.microsoft.com/office/drawing/2014/main" id="{8A618DD5-FB81-40D5-81EC-51C83521E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8" y="2310647"/>
            <a:ext cx="3979636" cy="397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Класифікація офісної техніки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Технічні засоби інформаційної діяльності можна класифікувати так: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738C1-BD41-49C2-8DE8-CB8A0DECD77F}"/>
              </a:ext>
            </a:extLst>
          </p:cNvPr>
          <p:cNvSpPr txBox="1"/>
          <p:nvPr/>
        </p:nvSpPr>
        <p:spPr>
          <a:xfrm>
            <a:off x="247202" y="2257968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копіювання і розмножування документів; </a:t>
            </a:r>
          </a:p>
        </p:txBody>
      </p:sp>
      <p:pic>
        <p:nvPicPr>
          <p:cNvPr id="9218" name="Picture 2" descr="Результат пошуку зображень за запитом &quot;copying device vector&quot;">
            <a:extLst>
              <a:ext uri="{FF2B5EF4-FFF2-40B4-BE49-F238E27FC236}">
                <a16:creationId xmlns:a16="http://schemas.microsoft.com/office/drawing/2014/main" id="{84A6F514-2B79-4E62-93C6-6A6CCCD51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 b="8558"/>
          <a:stretch/>
        </p:blipFill>
        <p:spPr bwMode="auto">
          <a:xfrm>
            <a:off x="1060340" y="2938526"/>
            <a:ext cx="4144704" cy="3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Результат пошуку зображень за запитом &quot;plotter vector&quot;">
            <a:extLst>
              <a:ext uri="{FF2B5EF4-FFF2-40B4-BE49-F238E27FC236}">
                <a16:creationId xmlns:a16="http://schemas.microsoft.com/office/drawing/2014/main" id="{73A3A816-4261-415F-BDFF-47A46B320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94" y="2938527"/>
            <a:ext cx="5113645" cy="35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Класифікація офісної техніки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Технічні засоби інформаційної діяльності можна класифікувати так: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738C1-BD41-49C2-8DE8-CB8A0DECD77F}"/>
              </a:ext>
            </a:extLst>
          </p:cNvPr>
          <p:cNvSpPr txBox="1"/>
          <p:nvPr/>
        </p:nvSpPr>
        <p:spPr>
          <a:xfrm>
            <a:off x="247202" y="2257968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зберігання та транспортування документів; </a:t>
            </a:r>
          </a:p>
        </p:txBody>
      </p:sp>
      <p:pic>
        <p:nvPicPr>
          <p:cNvPr id="10242" name="Picture 2" descr="Пов’язане зображення">
            <a:extLst>
              <a:ext uri="{FF2B5EF4-FFF2-40B4-BE49-F238E27FC236}">
                <a16:creationId xmlns:a16="http://schemas.microsoft.com/office/drawing/2014/main" id="{B78276E1-747E-4F31-9698-5F60BF3AF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"/>
          <a:stretch/>
        </p:blipFill>
        <p:spPr bwMode="auto">
          <a:xfrm>
            <a:off x="1079613" y="2888286"/>
            <a:ext cx="3954863" cy="36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E9CE50-CD24-4C08-A9C7-504114B4E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396" y="2888286"/>
            <a:ext cx="5450330" cy="36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Класифікація офісної техніки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Технічні засоби інформаційної діяльності можна класифікувати так: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738C1-BD41-49C2-8DE8-CB8A0DECD77F}"/>
              </a:ext>
            </a:extLst>
          </p:cNvPr>
          <p:cNvSpPr txBox="1"/>
          <p:nvPr/>
        </p:nvSpPr>
        <p:spPr>
          <a:xfrm>
            <a:off x="247202" y="2257968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адміністративно-управлінського зв’язку; автомати, друкуючі пристрої, диктофони;</a:t>
            </a:r>
          </a:p>
        </p:txBody>
      </p:sp>
      <p:pic>
        <p:nvPicPr>
          <p:cNvPr id="12290" name="Picture 2" descr="Результат пошуку зображень за запитом &quot;internet vector&quot;">
            <a:extLst>
              <a:ext uri="{FF2B5EF4-FFF2-40B4-BE49-F238E27FC236}">
                <a16:creationId xmlns:a16="http://schemas.microsoft.com/office/drawing/2014/main" id="{83C17702-6430-4A8B-B2E4-007C889F6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" y="3319171"/>
            <a:ext cx="3134835" cy="31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езультат пошуку зображень за запитом &quot;printer vector&quot;">
            <a:extLst>
              <a:ext uri="{FF2B5EF4-FFF2-40B4-BE49-F238E27FC236}">
                <a16:creationId xmlns:a16="http://schemas.microsoft.com/office/drawing/2014/main" id="{57F96381-894F-4FD7-84F2-EF84D146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36" y="3319170"/>
            <a:ext cx="3857300" cy="31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Пов’язане зображення">
            <a:extLst>
              <a:ext uri="{FF2B5EF4-FFF2-40B4-BE49-F238E27FC236}">
                <a16:creationId xmlns:a16="http://schemas.microsoft.com/office/drawing/2014/main" id="{A270122E-A094-4B8A-B64D-54E4594AF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3" r="14188" b="8425"/>
          <a:stretch/>
        </p:blipFill>
        <p:spPr bwMode="auto">
          <a:xfrm>
            <a:off x="7502535" y="3319171"/>
            <a:ext cx="4619615" cy="31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Класифікація офісної техніки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Технічні засоби інформаційної діяльності можна класифікувати так: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738C1-BD41-49C2-8DE8-CB8A0DECD77F}"/>
              </a:ext>
            </a:extLst>
          </p:cNvPr>
          <p:cNvSpPr txBox="1"/>
          <p:nvPr/>
        </p:nvSpPr>
        <p:spPr>
          <a:xfrm>
            <a:off x="247202" y="2257968"/>
            <a:ext cx="6103187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репрографії, засоби оперативної поліграфії;  </a:t>
            </a:r>
            <a:r>
              <a:rPr lang="uk-UA" sz="2800" b="1" i="1" kern="0" dirty="0" err="1">
                <a:solidFill>
                  <a:schemeClr val="bg1"/>
                </a:solidFill>
              </a:rPr>
              <a:t>адресувальні</a:t>
            </a:r>
            <a:r>
              <a:rPr lang="uk-UA" sz="2800" b="1" i="1" kern="0" dirty="0">
                <a:solidFill>
                  <a:schemeClr val="bg1"/>
                </a:solidFill>
              </a:rPr>
              <a:t>, маркувальні, палітурні машини, </a:t>
            </a:r>
            <a:r>
              <a:rPr lang="uk-UA" sz="2800" b="1" i="1" kern="0" dirty="0" err="1">
                <a:solidFill>
                  <a:schemeClr val="bg1"/>
                </a:solidFill>
              </a:rPr>
              <a:t>ламінатори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13314" name="Picture 2" descr="Результат пошуку зображень за запитом &quot;laminator&quot;">
            <a:extLst>
              <a:ext uri="{FF2B5EF4-FFF2-40B4-BE49-F238E27FC236}">
                <a16:creationId xmlns:a16="http://schemas.microsoft.com/office/drawing/2014/main" id="{13AF5F6A-9D0B-4B9A-A64D-752850B96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7" b="9950"/>
          <a:stretch/>
        </p:blipFill>
        <p:spPr bwMode="auto">
          <a:xfrm>
            <a:off x="1947778" y="4611835"/>
            <a:ext cx="2702034" cy="19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ов’язане зображення">
            <a:extLst>
              <a:ext uri="{FF2B5EF4-FFF2-40B4-BE49-F238E27FC236}">
                <a16:creationId xmlns:a16="http://schemas.microsoft.com/office/drawing/2014/main" id="{86F1FA56-C77E-4D5B-A663-83F01037C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9"/>
          <a:stretch/>
        </p:blipFill>
        <p:spPr bwMode="auto">
          <a:xfrm>
            <a:off x="6491235" y="2294522"/>
            <a:ext cx="5630915" cy="417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document, refresh, reload icon">
            <a:extLst>
              <a:ext uri="{FF2B5EF4-FFF2-40B4-BE49-F238E27FC236}">
                <a16:creationId xmlns:a16="http://schemas.microsoft.com/office/drawing/2014/main" id="{5925F7CD-3BCE-40B0-8CFA-51221FB2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63" y="3586556"/>
            <a:ext cx="2484596" cy="24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usiness, fax, machine, office, print, printer, printing icon">
            <a:extLst>
              <a:ext uri="{FF2B5EF4-FFF2-40B4-BE49-F238E27FC236}">
                <a16:creationId xmlns:a16="http://schemas.microsoft.com/office/drawing/2014/main" id="{EFFFF280-DDDB-475B-A20F-089B87A0D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58" y="3674751"/>
            <a:ext cx="2299834" cy="22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Визначте поняття, які ви вже вивчали та які ще вам не відомі.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A8491-C85C-4E21-995D-6D3577FBF183}"/>
              </a:ext>
            </a:extLst>
          </p:cNvPr>
          <p:cNvSpPr txBox="1"/>
          <p:nvPr/>
        </p:nvSpPr>
        <p:spPr>
          <a:xfrm>
            <a:off x="72008" y="2237872"/>
            <a:ext cx="1143263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Системи управління електронними документами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4659D-1785-45C0-B454-2D1E949F4CD1}"/>
              </a:ext>
            </a:extLst>
          </p:cNvPr>
          <p:cNvSpPr txBox="1"/>
          <p:nvPr/>
        </p:nvSpPr>
        <p:spPr>
          <a:xfrm>
            <a:off x="72008" y="2848094"/>
            <a:ext cx="1143263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Технічні засоби обробки документів та інформації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6AA08-A9FA-4B57-8805-E054BDDC2496}"/>
              </a:ext>
            </a:extLst>
          </p:cNvPr>
          <p:cNvSpPr txBox="1"/>
          <p:nvPr/>
        </p:nvSpPr>
        <p:spPr>
          <a:xfrm>
            <a:off x="72008" y="3454337"/>
            <a:ext cx="1143263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Класифікація офісної техніки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81E0B-51EE-43B9-818A-504B329B86A5}"/>
              </a:ext>
            </a:extLst>
          </p:cNvPr>
          <p:cNvSpPr txBox="1"/>
          <p:nvPr/>
        </p:nvSpPr>
        <p:spPr>
          <a:xfrm>
            <a:off x="70929" y="4060580"/>
            <a:ext cx="11432637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створення, зберігання, обробки, копіювання і транспортування документів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18D37-8DB0-4C89-9514-C902E99BA41D}"/>
              </a:ext>
            </a:extLst>
          </p:cNvPr>
          <p:cNvSpPr txBox="1"/>
          <p:nvPr/>
        </p:nvSpPr>
        <p:spPr>
          <a:xfrm>
            <a:off x="70929" y="5097710"/>
            <a:ext cx="1143263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Програмні засоби обробки документів та інформації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C9A13D7-910B-435D-A7CE-F960275B2C5D}"/>
              </a:ext>
            </a:extLst>
          </p:cNvPr>
          <p:cNvSpPr/>
          <p:nvPr/>
        </p:nvSpPr>
        <p:spPr>
          <a:xfrm>
            <a:off x="70929" y="5703953"/>
            <a:ext cx="4957452" cy="8978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Види систем обробки текстів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6C72920-8373-4BEF-A7E1-9BA78BA01686}"/>
              </a:ext>
            </a:extLst>
          </p:cNvPr>
          <p:cNvSpPr/>
          <p:nvPr/>
        </p:nvSpPr>
        <p:spPr>
          <a:xfrm>
            <a:off x="6148741" y="5703953"/>
            <a:ext cx="4964018" cy="8978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Комунікаційні технології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20540693-75D3-463C-85A2-66860E1BDE45}"/>
              </a:ext>
            </a:extLst>
          </p:cNvPr>
          <p:cNvSpPr/>
          <p:nvPr/>
        </p:nvSpPr>
        <p:spPr>
          <a:xfrm>
            <a:off x="11590020" y="2233893"/>
            <a:ext cx="529972" cy="5232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08D002B7-3E4E-433B-B63F-19EC3165460D}"/>
              </a:ext>
            </a:extLst>
          </p:cNvPr>
          <p:cNvSpPr/>
          <p:nvPr/>
        </p:nvSpPr>
        <p:spPr>
          <a:xfrm>
            <a:off x="11590019" y="2844546"/>
            <a:ext cx="529972" cy="5232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9820643-27C9-40F7-9680-61AE82F33585}"/>
              </a:ext>
            </a:extLst>
          </p:cNvPr>
          <p:cNvSpPr/>
          <p:nvPr/>
        </p:nvSpPr>
        <p:spPr>
          <a:xfrm>
            <a:off x="11590019" y="3454337"/>
            <a:ext cx="529972" cy="5232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7BE830D2-C137-4E5C-863F-FDBED9524C19}"/>
              </a:ext>
            </a:extLst>
          </p:cNvPr>
          <p:cNvSpPr/>
          <p:nvPr/>
        </p:nvSpPr>
        <p:spPr>
          <a:xfrm>
            <a:off x="11590019" y="4060580"/>
            <a:ext cx="529972" cy="954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5C065A80-81F9-4ADA-8AD0-CE057A709082}"/>
              </a:ext>
            </a:extLst>
          </p:cNvPr>
          <p:cNvSpPr/>
          <p:nvPr/>
        </p:nvSpPr>
        <p:spPr>
          <a:xfrm>
            <a:off x="11590019" y="5081121"/>
            <a:ext cx="529972" cy="5398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C6D6527C-047A-455E-BF00-C8068D56BD23}"/>
              </a:ext>
            </a:extLst>
          </p:cNvPr>
          <p:cNvSpPr/>
          <p:nvPr/>
        </p:nvSpPr>
        <p:spPr>
          <a:xfrm>
            <a:off x="5133862" y="5703953"/>
            <a:ext cx="909398" cy="897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F9880F7E-160D-4C73-8BBD-B7444FD79C41}"/>
              </a:ext>
            </a:extLst>
          </p:cNvPr>
          <p:cNvSpPr/>
          <p:nvPr/>
        </p:nvSpPr>
        <p:spPr>
          <a:xfrm>
            <a:off x="11210593" y="5687364"/>
            <a:ext cx="909398" cy="8978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609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засоби обробки</a:t>
            </a:r>
            <a:br>
              <a:rPr lang="uk-UA" dirty="0"/>
            </a:br>
            <a:r>
              <a:rPr lang="uk-UA" dirty="0"/>
              <a:t>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549FDA-4491-47D4-9EB5-D84349DBA31A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Технічні засоби обробки інформації </a:t>
            </a:r>
            <a:r>
              <a:rPr lang="uk-UA" sz="2800" b="1" i="1" kern="0" dirty="0">
                <a:solidFill>
                  <a:schemeClr val="bg1"/>
                </a:solidFill>
              </a:rPr>
              <a:t>— це сукупність автономних пристроїв збору, накопичення, передачі, обробки та подання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C63EFAB-5402-456F-8E80-6F15AB5A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id="{DF5E6585-2F91-47F8-A07E-4A368E779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88" y="2710543"/>
            <a:ext cx="6866863" cy="385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40A82E-151D-4AA7-81EB-0953DD4C92B0}"/>
              </a:ext>
            </a:extLst>
          </p:cNvPr>
          <p:cNvSpPr txBox="1"/>
          <p:nvPr/>
        </p:nvSpPr>
        <p:spPr>
          <a:xfrm>
            <a:off x="1403648" y="2581747"/>
            <a:ext cx="3700915" cy="31085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інформації, а також засобів оргтехніки, управління, ремонтно-профілактичних та інших</a:t>
            </a:r>
          </a:p>
        </p:txBody>
      </p:sp>
    </p:spTree>
    <p:extLst>
      <p:ext uri="{BB962C8B-B14F-4D97-AF65-F5344CB8AC3E}">
        <p14:creationId xmlns:p14="http://schemas.microsoft.com/office/powerpoint/2010/main" val="42493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засоби обробки</a:t>
            </a:r>
            <a:br>
              <a:rPr lang="uk-UA" dirty="0"/>
            </a:br>
            <a:r>
              <a:rPr lang="uk-UA" dirty="0"/>
              <a:t>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Визначають такі способи обробки інформації: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038BEA1-8F79-4546-8E69-813710E46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946301"/>
              </p:ext>
            </p:extLst>
          </p:nvPr>
        </p:nvGraphicFramePr>
        <p:xfrm>
          <a:off x="4752870" y="1801824"/>
          <a:ext cx="7275006" cy="4789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C4E9E4-DE20-4D0B-ABF0-FC3D58C2A4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8" y="1882208"/>
            <a:ext cx="4590427" cy="45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засоби обробки</a:t>
            </a:r>
            <a:br>
              <a:rPr lang="uk-UA" dirty="0"/>
            </a:br>
            <a:r>
              <a:rPr lang="uk-UA" dirty="0"/>
              <a:t>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Вимоги до технічних засобів: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A4C0C-B005-486E-82DF-69EA0275BFDA}"/>
              </a:ext>
            </a:extLst>
          </p:cNvPr>
          <p:cNvSpPr txBox="1"/>
          <p:nvPr/>
        </p:nvSpPr>
        <p:spPr>
          <a:xfrm>
            <a:off x="72008" y="1825246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забезпечення вирішення завдань з мінімальними витратами, необхідною точністю та достовірністю;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8967A0-84C5-47B5-90BA-44B476E5F412}"/>
              </a:ext>
            </a:extLst>
          </p:cNvPr>
          <p:cNvSpPr txBox="1"/>
          <p:nvPr/>
        </p:nvSpPr>
        <p:spPr>
          <a:xfrm>
            <a:off x="72008" y="2916735"/>
            <a:ext cx="5484730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можливість технічної сумісності пристроїв, забезпечення високої надійності, мінімальні витрати на придбання</a:t>
            </a:r>
          </a:p>
        </p:txBody>
      </p:sp>
      <p:pic>
        <p:nvPicPr>
          <p:cNvPr id="3074" name="Picture 2" descr="Пов’язане зображення">
            <a:extLst>
              <a:ext uri="{FF2B5EF4-FFF2-40B4-BE49-F238E27FC236}">
                <a16:creationId xmlns:a16="http://schemas.microsoft.com/office/drawing/2014/main" id="{DC653C7F-EDE7-4930-ABED-8A313E8F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746" y="2916735"/>
            <a:ext cx="6424246" cy="36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засоби обробки</a:t>
            </a:r>
            <a:br>
              <a:rPr lang="uk-UA" dirty="0"/>
            </a:br>
            <a:r>
              <a:rPr lang="uk-UA" dirty="0"/>
              <a:t>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Технічні засоби обробки інформації діляться на дві великі групи: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14676A7-62E6-4BFB-AC9E-46BE8D0D2115}"/>
              </a:ext>
            </a:extLst>
          </p:cNvPr>
          <p:cNvSpPr/>
          <p:nvPr/>
        </p:nvSpPr>
        <p:spPr>
          <a:xfrm>
            <a:off x="72006" y="2257968"/>
            <a:ext cx="4459801" cy="20326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Основні засоби обробки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25B4A00-BB40-49F1-B8A8-677AE5171230}"/>
              </a:ext>
            </a:extLst>
          </p:cNvPr>
          <p:cNvSpPr/>
          <p:nvPr/>
        </p:nvSpPr>
        <p:spPr>
          <a:xfrm>
            <a:off x="72006" y="4402246"/>
            <a:ext cx="4459801" cy="20326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Допоміжні засоби обробки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pic>
        <p:nvPicPr>
          <p:cNvPr id="4100" name="Picture 4" descr="Пов’язане зображення">
            <a:extLst>
              <a:ext uri="{FF2B5EF4-FFF2-40B4-BE49-F238E27FC236}">
                <a16:creationId xmlns:a16="http://schemas.microsoft.com/office/drawing/2014/main" id="{B37CBBC5-92CB-4181-8356-24BEDB6C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8" y="2257969"/>
            <a:ext cx="7417365" cy="41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засоби обробки</a:t>
            </a:r>
            <a:br>
              <a:rPr lang="uk-UA" dirty="0"/>
            </a:br>
            <a:r>
              <a:rPr lang="uk-UA" dirty="0"/>
              <a:t>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4741152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Допоміжні засоби</a:t>
            </a:r>
            <a:r>
              <a:rPr lang="ru-RU" dirty="0"/>
              <a:t>  </a:t>
            </a:r>
            <a:r>
              <a:rPr lang="uk-UA" sz="2800" b="1" i="1" kern="0" dirty="0">
                <a:solidFill>
                  <a:schemeClr val="bg1"/>
                </a:solidFill>
              </a:rPr>
              <a:t>— це обладнання, що забезпечує працездатність основних засобів, а також устаткування, що полегшує і робить управлінську працю комфортнішою.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66A13-28C4-451F-BD42-8EDCA1E6B5D4}"/>
              </a:ext>
            </a:extLst>
          </p:cNvPr>
          <p:cNvSpPr txBox="1"/>
          <p:nvPr/>
        </p:nvSpPr>
        <p:spPr>
          <a:xfrm>
            <a:off x="72008" y="529649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допоміжних засобів обробки інформації належать засоби оргтехніки та ремонтно-профілактичні засоби.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E5F870E-432E-436A-90DE-5342A30F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99" y="1136997"/>
            <a:ext cx="7164594" cy="40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7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засоби обробки</a:t>
            </a:r>
            <a:br>
              <a:rPr lang="uk-UA" dirty="0"/>
            </a:br>
            <a:r>
              <a:rPr lang="uk-UA" dirty="0"/>
              <a:t>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Основні засоби </a:t>
            </a:r>
            <a:r>
              <a:rPr lang="uk-UA" sz="2800" b="1" i="1" kern="0" dirty="0">
                <a:solidFill>
                  <a:schemeClr val="bg1"/>
                </a:solidFill>
              </a:rPr>
              <a:t>— це знаряддя праці з автоматизованої обробки інформації.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7174E-F7EB-44D9-BA2C-72E5C229143A}"/>
              </a:ext>
            </a:extLst>
          </p:cNvPr>
          <p:cNvSpPr txBox="1"/>
          <p:nvPr/>
        </p:nvSpPr>
        <p:spPr>
          <a:xfrm>
            <a:off x="77087" y="22630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основних засобів технічної обробки відносяться: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E17132C-91A6-4483-9594-B83C6F2480CC}"/>
              </a:ext>
            </a:extLst>
          </p:cNvPr>
          <p:cNvSpPr/>
          <p:nvPr/>
        </p:nvSpPr>
        <p:spPr>
          <a:xfrm>
            <a:off x="72008" y="2898476"/>
            <a:ext cx="3973050" cy="16551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реєстрації та збору інформації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BC11901-3D6B-49D9-9363-645ADFCB7D0F}"/>
              </a:ext>
            </a:extLst>
          </p:cNvPr>
          <p:cNvSpPr/>
          <p:nvPr/>
        </p:nvSpPr>
        <p:spPr>
          <a:xfrm>
            <a:off x="4110553" y="2898476"/>
            <a:ext cx="3973050" cy="16551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прийому та передачі даних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0C94710-ACDB-4862-994B-054D8C753341}"/>
              </a:ext>
            </a:extLst>
          </p:cNvPr>
          <p:cNvSpPr/>
          <p:nvPr/>
        </p:nvSpPr>
        <p:spPr>
          <a:xfrm>
            <a:off x="8149101" y="2898476"/>
            <a:ext cx="3973050" cy="16551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підготовки даних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02D3C05-FBDB-46FF-A984-7E71A8D55DFF}"/>
              </a:ext>
            </a:extLst>
          </p:cNvPr>
          <p:cNvSpPr/>
          <p:nvPr/>
        </p:nvSpPr>
        <p:spPr>
          <a:xfrm>
            <a:off x="72008" y="4665773"/>
            <a:ext cx="3973050" cy="16551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введення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B062B48-3559-4118-B891-A6C2D126EDA0}"/>
              </a:ext>
            </a:extLst>
          </p:cNvPr>
          <p:cNvSpPr/>
          <p:nvPr/>
        </p:nvSpPr>
        <p:spPr>
          <a:xfrm>
            <a:off x="4110553" y="4665773"/>
            <a:ext cx="3973050" cy="16551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обробки інформації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AE27B75-37DC-4886-B893-A694945B930F}"/>
              </a:ext>
            </a:extLst>
          </p:cNvPr>
          <p:cNvSpPr/>
          <p:nvPr/>
        </p:nvSpPr>
        <p:spPr>
          <a:xfrm>
            <a:off x="8149101" y="4665773"/>
            <a:ext cx="3973050" cy="16551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засоби відображення інформації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засоби обробки</a:t>
            </a:r>
            <a:br>
              <a:rPr lang="uk-UA" dirty="0"/>
            </a:br>
            <a:r>
              <a:rPr lang="uk-UA" dirty="0"/>
              <a:t>документів та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складу засобів організаційної і офісної техніки для установи можуть входити: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65BA82E-625A-47F9-8831-8C6DC5C8EAE7}"/>
              </a:ext>
            </a:extLst>
          </p:cNvPr>
          <p:cNvSpPr/>
          <p:nvPr/>
        </p:nvSpPr>
        <p:spPr>
          <a:xfrm>
            <a:off x="72008" y="2351674"/>
            <a:ext cx="2887061" cy="13903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i="1" kern="0" dirty="0">
                <a:solidFill>
                  <a:schemeClr val="bg1"/>
                </a:solidFill>
              </a:rPr>
              <a:t>персональний комп’ютер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C171B250-67C5-4E15-887F-822A2629326B}"/>
              </a:ext>
            </a:extLst>
          </p:cNvPr>
          <p:cNvSpPr/>
          <p:nvPr/>
        </p:nvSpPr>
        <p:spPr>
          <a:xfrm>
            <a:off x="3125138" y="2351674"/>
            <a:ext cx="2887061" cy="13903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принтер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0B0CE8F-6AC6-45FD-AB27-1EDD26EBB036}"/>
              </a:ext>
            </a:extLst>
          </p:cNvPr>
          <p:cNvSpPr/>
          <p:nvPr/>
        </p:nvSpPr>
        <p:spPr>
          <a:xfrm>
            <a:off x="6178267" y="2351674"/>
            <a:ext cx="2887061" cy="13903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сканер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546BBF5-A43F-45F3-9F31-03560851B06F}"/>
              </a:ext>
            </a:extLst>
          </p:cNvPr>
          <p:cNvSpPr/>
          <p:nvPr/>
        </p:nvSpPr>
        <p:spPr>
          <a:xfrm>
            <a:off x="9229550" y="2353592"/>
            <a:ext cx="2887061" cy="13903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колонки</a:t>
            </a:r>
          </a:p>
        </p:txBody>
      </p:sp>
      <p:pic>
        <p:nvPicPr>
          <p:cNvPr id="15" name="Picture 2" descr="computer icon">
            <a:extLst>
              <a:ext uri="{FF2B5EF4-FFF2-40B4-BE49-F238E27FC236}">
                <a16:creationId xmlns:a16="http://schemas.microsoft.com/office/drawing/2014/main" id="{960FBFEC-0E69-4665-805D-2F2F53383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5" b="24171"/>
          <a:stretch/>
        </p:blipFill>
        <p:spPr bwMode="auto">
          <a:xfrm>
            <a:off x="-83127" y="4025732"/>
            <a:ext cx="3127663" cy="18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ardware, print, printer icon">
            <a:extLst>
              <a:ext uri="{FF2B5EF4-FFF2-40B4-BE49-F238E27FC236}">
                <a16:creationId xmlns:a16="http://schemas.microsoft.com/office/drawing/2014/main" id="{C9B226F6-9FCC-4588-97E4-EA696512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93" y="3589592"/>
            <a:ext cx="2930406" cy="293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pc-azbuka.ru/wp-content/uploads/2013/09/skaner.jpg">
            <a:extLst>
              <a:ext uri="{FF2B5EF4-FFF2-40B4-BE49-F238E27FC236}">
                <a16:creationId xmlns:a16="http://schemas.microsoft.com/office/drawing/2014/main" id="{AB63259A-8E1D-4ACB-B185-B87F3BF8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57" y="4166665"/>
            <a:ext cx="2827595" cy="19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E6D520CB-66D0-47BF-A996-3711699BDA7E}"/>
              </a:ext>
            </a:extLst>
          </p:cNvPr>
          <p:cNvGrpSpPr/>
          <p:nvPr/>
        </p:nvGrpSpPr>
        <p:grpSpPr>
          <a:xfrm>
            <a:off x="9239310" y="4056351"/>
            <a:ext cx="2767386" cy="1943976"/>
            <a:chOff x="9239310" y="4056351"/>
            <a:chExt cx="2767386" cy="1943976"/>
          </a:xfrm>
        </p:grpSpPr>
        <p:pic>
          <p:nvPicPr>
            <p:cNvPr id="20" name="Picture 14" descr="http://www.rusdoc.ru/articles/obzor_kolonok_sven_royal_1_sven_royal_2_korolevskoe_udovolstvie/15899/images/194786.jpg">
              <a:extLst>
                <a:ext uri="{FF2B5EF4-FFF2-40B4-BE49-F238E27FC236}">
                  <a16:creationId xmlns:a16="http://schemas.microsoft.com/office/drawing/2014/main" id="{8647D6F8-8239-4E74-87E9-A22AECA2DA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39310" y="4056351"/>
              <a:ext cx="1334755" cy="1710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 descr="http://www.rusdoc.ru/articles/obzor_kolonok_sven_royal_1_sven_royal_2_korolevskoe_udovolstvie/15899/images/194786.jpg">
              <a:extLst>
                <a:ext uri="{FF2B5EF4-FFF2-40B4-BE49-F238E27FC236}">
                  <a16:creationId xmlns:a16="http://schemas.microsoft.com/office/drawing/2014/main" id="{39E66E92-FEE7-4E72-B40C-738AEBE064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0671941" y="4290131"/>
              <a:ext cx="1334755" cy="1710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22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211495</TotalTime>
  <Words>556</Words>
  <Application>Microsoft Office PowerPoint</Application>
  <PresentationFormat>Широкий екран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Comic Sans MS</vt:lpstr>
      <vt:lpstr>Times New Roman</vt:lpstr>
      <vt:lpstr>Verdana</vt:lpstr>
      <vt:lpstr>Wingdings</vt:lpstr>
      <vt:lpstr>Тема Office</vt:lpstr>
      <vt:lpstr>Технічні засоби обробки документів та інформації. Класифікація офісної техніки</vt:lpstr>
      <vt:lpstr>Актуалізація опорних знань і життєвого досвіду</vt:lpstr>
      <vt:lpstr>Технічні засоби обробки документів та інформації</vt:lpstr>
      <vt:lpstr>Технічні засоби обробки документів та інформації</vt:lpstr>
      <vt:lpstr>Технічні засоби обробки документів та інформації</vt:lpstr>
      <vt:lpstr>Технічні засоби обробки документів та інформації</vt:lpstr>
      <vt:lpstr>Технічні засоби обробки документів та інформації</vt:lpstr>
      <vt:lpstr>Технічні засоби обробки документів та інформації</vt:lpstr>
      <vt:lpstr>Технічні засоби обробки документів та інформації</vt:lpstr>
      <vt:lpstr>Класифікація офісної техніки</vt:lpstr>
      <vt:lpstr>Класифікація офісної техніки</vt:lpstr>
      <vt:lpstr>Класифікація офісної техніки</vt:lpstr>
      <vt:lpstr>Класифікація офісної техніки</vt:lpstr>
      <vt:lpstr>Класифікація офісної техніки</vt:lpstr>
      <vt:lpstr>Класифікація офісної техніки</vt:lpstr>
      <vt:lpstr>Класифікація офісної техніки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Olena</cp:lastModifiedBy>
  <cp:revision>752</cp:revision>
  <dcterms:created xsi:type="dcterms:W3CDTF">2016-06-06T19:48:43Z</dcterms:created>
  <dcterms:modified xsi:type="dcterms:W3CDTF">2023-03-04T22:10:35Z</dcterms:modified>
</cp:coreProperties>
</file>