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2/3/2021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4741" y="820271"/>
            <a:ext cx="10063779" cy="3647760"/>
          </a:xfrm>
        </p:spPr>
        <p:txBody>
          <a:bodyPr/>
          <a:lstStyle/>
          <a:p>
            <a:r>
              <a:rPr lang="uk-UA" dirty="0" smtClean="0"/>
              <a:t>Особливості функціонування індустрії гостинності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954741" y="5061473"/>
            <a:ext cx="7891272" cy="106984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                                                   ПРОФЕСОР КАФЕДРИ  ТУРИЗМУ,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ДОКУМЕНТНИХ, МІЖКУЛЬТУРНИХ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КОМУНІКАЦІЙ   А.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65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ГОСТИННІСТЬ У ГОТЕЛЬНОМУ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ЗАКЛАДІ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ВІДПОВІДНІСТЬ ЗАСАДАМ СЕРТИФІКАЦІЇ ТА СТАНДАРТИЗАЦІЇ</a:t>
            </a:r>
          </a:p>
          <a:p>
            <a:r>
              <a:rPr lang="uk-UA" dirty="0" smtClean="0"/>
              <a:t>КАТЕГОРІЗАЦІЯ ГОТЕЛЬНИХ КОМПЛЕКСІВ – НЕ ТІЛЬКИ 3-5 ЗІРОК, АЛЕ Й КОРОНИ, ДІАМАНТИ, БУТІК-ОТЕЛІ</a:t>
            </a:r>
          </a:p>
          <a:p>
            <a:r>
              <a:rPr lang="uk-UA" dirty="0" smtClean="0"/>
              <a:t>НАВЧАННЯ ПЕРСОНАЛУ ГОСТИННОСТІ ТА ТУРБОТІ – «РОЗУМНЕ ПРОХАННЯ ГОСТЕЙ МАЄ ШВИДКО І ЯКІСНО ВИКОНУВАТИСЬ»</a:t>
            </a:r>
          </a:p>
          <a:p>
            <a:pPr marL="0" indent="0">
              <a:buNone/>
            </a:pPr>
            <a:r>
              <a:rPr lang="uk-UA" dirty="0" smtClean="0"/>
              <a:t>              ЗАОХОЧЕННЯ ПРАЦІВНИКІВ ДО ПРОЯВУ ГОСТИННОСТІ ЗА ДОПОМОГОЮ:</a:t>
            </a:r>
          </a:p>
          <a:p>
            <a:r>
              <a:rPr lang="uk-UA" dirty="0" smtClean="0"/>
              <a:t>ЕКОНОМІЧНІ ЧИННИКИ – ВПЕВНЕНІСТЬ У ЗБЕРЕЖЕННІ РОБОЧОГО МІСЦЯ</a:t>
            </a:r>
          </a:p>
          <a:p>
            <a:r>
              <a:rPr lang="uk-UA" dirty="0" smtClean="0"/>
              <a:t>СОЦІАЛЬНІ ЧИННИКИ – СОЦІАЛЬНИЙ ПАКЕТ ЯК ЗАОХОЧЕННЯ</a:t>
            </a:r>
          </a:p>
          <a:p>
            <a:r>
              <a:rPr lang="uk-UA" dirty="0" smtClean="0"/>
              <a:t>АДМІНІСТРАТИВНІ ЧИННИКИ – ДОТРИМАННЯ ЧИННОГО ЗАКОНОДАВСТВА</a:t>
            </a:r>
          </a:p>
          <a:p>
            <a:r>
              <a:rPr lang="uk-UA" dirty="0" smtClean="0"/>
              <a:t>ОСОБИСТА ЗАЦІКАВЛЕНІСТЬ – ОЦІНОЧНІ АНКЕТИ ДЛЯ КЛІЄНТІВ ТА ВИБІР КРАЩОГО ПРАЦІВНИКА ГОТЕЛЮ (РАЗ В КВАРТАЛ - ПРЕМІЮВАННЯ)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51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       МОДЕЛЬ МАРКЕТИНГОВОЇ СТРАТЕГІЇ КОНКУРЕНТОСПРОМОЖНОСТІ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ГОТЕЛЯ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10235" y="2514600"/>
            <a:ext cx="9918012" cy="4343400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smtClean="0"/>
              <a:t>ЕТАП 1. АНАЛІЗ РЕЗУЛЬТАТІВ ГОСПОДАРСЬКОЇ ДІЯЛЬНОСТІ</a:t>
            </a:r>
          </a:p>
          <a:p>
            <a:r>
              <a:rPr lang="uk-UA" dirty="0" smtClean="0"/>
              <a:t>ЕТАП 2. ВИЗНАЧЕННЯ ТА АНАЛІЗ ОСНОВНИХ ПРОБЛЕМ ФУНКЦІОНУВАННЯ</a:t>
            </a:r>
          </a:p>
          <a:p>
            <a:r>
              <a:rPr lang="uk-UA" dirty="0" smtClean="0"/>
              <a:t>ЕТАП 3. ОЦІНКА ПОТОЧНОЇ КОНКУРЕНТНОЇ ПОЗИЦІЇ ГОТЕЛЮ</a:t>
            </a:r>
          </a:p>
          <a:p>
            <a:r>
              <a:rPr lang="uk-UA" dirty="0" smtClean="0"/>
              <a:t>ЕТАП 4. ВИСНОВКИ ЩОДО КОНКУРЕНТНОЇ ПОЗИЦІЇ :     СИЛЬНА  -  СЛАБКА</a:t>
            </a:r>
          </a:p>
          <a:p>
            <a:r>
              <a:rPr lang="uk-UA" dirty="0" smtClean="0"/>
              <a:t>ЕТАП 5. ФОРМУВАННЯ ПОТЕНЦІЙНИХ ФІНАНСОВИХ МОЖЛИВОСТЕЙ ЩОДО ЗДІЙСНЕННЯ ВНУТРІШНІХ ЗАХОДІВ ЗА УМОВ СЛАБКОЇ ПОЗИЦІЇ</a:t>
            </a:r>
          </a:p>
          <a:p>
            <a:r>
              <a:rPr lang="uk-UA" dirty="0" smtClean="0"/>
              <a:t>ЕТАП 6. ГЕНЕРАЦІЯ ІДЕЙ СТОСОВНО ВИЗНАЧЕННЯ АЛЬТЕРНАТИВ ЩОДО ЗДІЙСНЕННЯ ВНУТРІШНІХ ЗАХОДІВ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44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АСОРТИМЕНТ ТУРИСТИЧНИХ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ПОСЛУГ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ГОЛОВНІ ТУРИСТИЧНІ ПОСЛУГИ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ПОСЛУГИ З ПРОЖИВАННЯ (В ГОТЕЛЯХ, МОТЕЛЯХ, ПАНСІОНАТАХ, КЕМПІНГАХ, ХОСТЕЛАХ)</a:t>
            </a:r>
          </a:p>
          <a:p>
            <a:r>
              <a:rPr lang="uk-UA" dirty="0" smtClean="0"/>
              <a:t>З ЗАБЕЗПЕЧЕННЯ ТУРИСТІВ ХАРЧУВАННЯМ (В РЕСТОРАНАХ, КАФЕ, БАРАХ, ТАВЕРНАХ, ПАНСІОН)</a:t>
            </a:r>
            <a:endParaRPr lang="ru-RU" dirty="0"/>
          </a:p>
          <a:p>
            <a:r>
              <a:rPr lang="uk-UA" dirty="0" smtClean="0"/>
              <a:t>ПОСЛУГИ ТРАНСПОРТУВАННЯ ОБРАНИМ ВИДОМ ТРАНСПОРТУ</a:t>
            </a:r>
          </a:p>
          <a:p>
            <a:r>
              <a:rPr lang="uk-UA" dirty="0" smtClean="0"/>
              <a:t>ПОСЛУГИ З ПРОГРАМНОГО ЗАБЕЗПЕЧЕННЯ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    ДОДАТКОВІ ТУРИСТИЧНІ ПОСЛУГИ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ЕКСКУРСІЇ;    СТРАХУВАННЯ</a:t>
            </a:r>
          </a:p>
          <a:p>
            <a:r>
              <a:rPr lang="uk-UA" dirty="0" smtClean="0"/>
              <a:t>ГІДИ-ПЕРЕКЛАДАЧІ;     ТРАНСФЕР</a:t>
            </a:r>
          </a:p>
          <a:p>
            <a:r>
              <a:rPr lang="uk-UA" dirty="0" smtClean="0"/>
              <a:t>ПРОКАТ СПОРЯДЖЕННЯ ТА РЕМОНТ ТЕХНІКИ</a:t>
            </a:r>
          </a:p>
          <a:p>
            <a:r>
              <a:rPr lang="uk-UA" dirty="0" smtClean="0"/>
              <a:t>ОБМІН ВАЛЮТИ;    ТЕЛЕФОН</a:t>
            </a:r>
          </a:p>
          <a:p>
            <a:r>
              <a:rPr lang="uk-UA" dirty="0" smtClean="0"/>
              <a:t>ПОШТА;     ПОСЛУГИ ПОБУТОВОГО ОБСЛУГОВУВАННЯ</a:t>
            </a:r>
            <a:endParaRPr lang="ru-RU" dirty="0"/>
          </a:p>
          <a:p>
            <a:r>
              <a:rPr lang="uk-UA" dirty="0" smtClean="0"/>
              <a:t>ПРАВО КОРИСТУВАТИСЯ ПЛЯЖЕМ</a:t>
            </a:r>
          </a:p>
          <a:p>
            <a:r>
              <a:rPr lang="uk-UA" dirty="0" smtClean="0"/>
              <a:t>МІНІ -БАР В ГОТЕЛЬНИХ НОМЕРАХ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637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АСОРТИМЕНТНА ПОЛІТИКА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ТУРИСТИЧНОГО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1990165"/>
            <a:ext cx="10058400" cy="4773706"/>
          </a:xfrm>
        </p:spPr>
        <p:txBody>
          <a:bodyPr>
            <a:normAutofit/>
          </a:bodyPr>
          <a:lstStyle/>
          <a:p>
            <a:r>
              <a:rPr lang="uk-UA" dirty="0" smtClean="0"/>
              <a:t>ЦЕ РОЗРОБКА НАПРЯМІВ ОПТИМІЗАЦІЇ ПРОДУКЦІЇ І ВИОКРЕМЛЕННЯ АСОРТИМЕНТУ ПОСЛУГ, НАЙБІЛЬШ ВІДПОВІДНОГО ДЛЯ УСПІШНОЇ ТА ЕФЕКТИВНОЇ ДІЯЛЬНОСТІ ФІРМИ</a:t>
            </a:r>
          </a:p>
          <a:p>
            <a:r>
              <a:rPr lang="uk-UA" dirty="0" smtClean="0"/>
              <a:t>АСОРТИМЕНТ – ЦЕ СУКУПНІСТЬ ТОВАРІВ, ЯКА МАЄ БУТИ СФОРМОВАНА РІЗНИМИ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СПОСОБАМИ, ЩО ПРИЗНАЧЕНІ ДЛЯ:</a:t>
            </a:r>
          </a:p>
          <a:p>
            <a:r>
              <a:rPr lang="uk-UA" dirty="0" smtClean="0"/>
              <a:t>ВИЗНАЧЕНОЇ ОБЛАСТІ ЗАСТОСУВАННЯ;</a:t>
            </a:r>
          </a:p>
          <a:p>
            <a:r>
              <a:rPr lang="uk-UA" dirty="0" smtClean="0"/>
              <a:t>ПРОДАЖУ В ВИЗНАЧЕНОМУ ЦІНОВОМУ ІНТЕРВАЛІ;</a:t>
            </a:r>
          </a:p>
          <a:p>
            <a:r>
              <a:rPr lang="uk-UA" dirty="0" smtClean="0"/>
              <a:t>ПЕВНОЇ КАТЕГОРІЇ СПОЖИВАЧІВ – ЦІЛЬОВОЇ АУДИТОРІЇ.</a:t>
            </a:r>
          </a:p>
          <a:p>
            <a:pPr marL="0" indent="0">
              <a:buNone/>
            </a:pPr>
            <a:endParaRPr lang="ru-RU" dirty="0"/>
          </a:p>
          <a:p>
            <a:r>
              <a:rPr lang="uk-UA" dirty="0" smtClean="0"/>
              <a:t>ТУРИТСТИЧНА ФІРМА ДІЄ В КОНКУРЕНТНОМУ СЕРЕДОВИЩІ, ЯКЕ ФОРМУЄ КРИТЕРІЇ ЯКОСТІ ТУРИСТИЧНОГО ОБСЛУГОВУВАННЯ, ВИЗНАЧАЮЧИ ОБСЯГИ ТА УМОВИ ПРОДАЖІВ, ЦІНИ, МЕТОДИ РЕКЛАМИ, СТИМУЛЮВАННЯ ЗБУТУ ТА АСОРТИМЕНТ ТУРИСТИЧНОЇ ПРОПОЗИЦІЇ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29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 ПРІОРИТЕТИ СУЧАСНОЇ   АСОРТИМЕНТНОЇ ПОЛІТИКИ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68188" y="1963271"/>
            <a:ext cx="10160060" cy="4894729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ВІДНОВЛЕННЯ ТУРИСТИЧНОГО БІЗНЕСУ В УМОВАХ ПАНДЕМІЇ</a:t>
            </a:r>
            <a:r>
              <a:rPr lang="en-US" dirty="0" smtClean="0"/>
              <a:t> COVID</a:t>
            </a:r>
            <a:r>
              <a:rPr lang="uk-UA" dirty="0" smtClean="0"/>
              <a:t> ВИМАГАЄ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ДОТРИМАННЯ ПРАВИЛ ПРОТИЕПІДЕМІОЛОГІЧНОЇ БЕЗПЕКИ:</a:t>
            </a:r>
          </a:p>
          <a:p>
            <a:r>
              <a:rPr lang="uk-UA" dirty="0" smtClean="0"/>
              <a:t> ПОСИЛЕННЯ САНІТАРНИХ НОРМ;</a:t>
            </a:r>
          </a:p>
          <a:p>
            <a:r>
              <a:rPr lang="uk-UA" dirty="0" smtClean="0"/>
              <a:t>ВІДМОВА ВІД ФУРШЕТНОГО ОБСЛУГОВУВАННЯ, ПЕРЕХІД ДО ІНДИВІДУАЛЬНИХ ЗАМОВЛЕНЬ;</a:t>
            </a:r>
          </a:p>
          <a:p>
            <a:r>
              <a:rPr lang="uk-UA" dirty="0" smtClean="0"/>
              <a:t> СТВОРЕННЯ РЕЗЕРВНОГО НОМЕРНОГО ФОНДУ ДЛЯ АБСОРБАЦІЇ; </a:t>
            </a:r>
          </a:p>
          <a:p>
            <a:r>
              <a:rPr lang="uk-UA" dirty="0" smtClean="0"/>
              <a:t>ВИМОГИ ДОДАТКОВОГО МЕДИЧНОГО СТРАХУВАННЯ, ВАКЦІНАЦІЯ АБО РЕЗУЛЬТАТИ ТЕСТУВАННЯ;</a:t>
            </a:r>
          </a:p>
          <a:p>
            <a:r>
              <a:rPr lang="uk-UA" dirty="0" smtClean="0"/>
              <a:t>ФОРМУВАННЯ ТУРИСТИЧНИХ  ЕКСКУРСІЙНИХ  ГРУП   ТА ГРУП ДЛЯ ТРАНСФЕРУ З ДОТРИМАННЯМ ВИМОГ ДО СОЦІАЛЬНОЇ ДИСТАНЦІЇ.</a:t>
            </a:r>
          </a:p>
          <a:p>
            <a:r>
              <a:rPr lang="uk-UA" dirty="0" smtClean="0"/>
              <a:t> НАПРИКЛАД, АЗІЙСЬКІ КРУЇЗНІ ЛАЙНЕРИ ВИХОДИЛИ В ПОДОРОЖІ З ПОЛОВИННОЮ КОМПЛЕКТАЦІЄЮ</a:t>
            </a:r>
            <a:r>
              <a:rPr lang="en-US" dirty="0" smtClean="0"/>
              <a:t> </a:t>
            </a:r>
            <a:r>
              <a:rPr lang="uk-UA" dirty="0" smtClean="0"/>
              <a:t>ПАСАЖИРАМИ;   А ПІВНІЧНОЕВРОПЕЙСЬКІ ГОТЕЛІ ПРОПОНУВАЛИ ГОСТЯМ «НОЧІВЛІ ПІД ВІДКРИТИМ НЕБОМ» З ОБСЛУГОВУВАННЯМ ОКРЕМИМ ОФІЦІАНТОМ.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840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СОЦІАЛЬНА СКЛАДОВА АСОРТИМЕНТНОЇ ПОЛІТИКИ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ТУРИЗМ СТАВ В ХХІ СТОЛІТТІ НЕВІД’ЄМНОЮ ЧАСТИНОЮ ЗАДОВОЛЕННЯ ПОТРЕБ ЛЮДИНИ ЯК ЧЛЕНА СУСПІЛЬСТВА, ЩО СПРИЧИНИЛО НЕОБХІДНІСТЬ ДОПОВНЕННЯ:</a:t>
            </a:r>
          </a:p>
          <a:p>
            <a:r>
              <a:rPr lang="uk-UA" dirty="0" smtClean="0"/>
              <a:t>ТРАДИЦІЙНОГО СПРИЙНЯТТЯ ПАСИВНОГО ВІДПОЧИНКУ ЗА ПРИНЦІПОМ ТРЬОХ «</a:t>
            </a:r>
            <a:r>
              <a:rPr lang="en-US" dirty="0" smtClean="0"/>
              <a:t>S</a:t>
            </a:r>
            <a:r>
              <a:rPr lang="uk-UA" dirty="0" smtClean="0"/>
              <a:t>»</a:t>
            </a:r>
            <a:r>
              <a:rPr lang="en-US" dirty="0" smtClean="0"/>
              <a:t> – </a:t>
            </a:r>
            <a:r>
              <a:rPr lang="uk-UA" dirty="0" smtClean="0"/>
              <a:t>«</a:t>
            </a:r>
            <a:r>
              <a:rPr lang="en-US" dirty="0" smtClean="0"/>
              <a:t>SEA – SUN – SAND</a:t>
            </a:r>
            <a:r>
              <a:rPr lang="uk-UA" dirty="0" smtClean="0"/>
              <a:t>»</a:t>
            </a:r>
            <a:r>
              <a:rPr lang="en-US" dirty="0" smtClean="0"/>
              <a:t>–</a:t>
            </a:r>
            <a:r>
              <a:rPr lang="uk-UA" dirty="0" smtClean="0"/>
              <a:t> МОРЕ, СОНЦЕ, ПЛЯЖ</a:t>
            </a:r>
          </a:p>
          <a:p>
            <a:r>
              <a:rPr lang="uk-UA" dirty="0" smtClean="0"/>
              <a:t>ПОНЯТТЯМ ВІДПОЧИНКУ З ДОДАТКОВИМИ ТРЬОМА  «</a:t>
            </a:r>
            <a:r>
              <a:rPr lang="en-US" dirty="0" smtClean="0"/>
              <a:t>L</a:t>
            </a:r>
            <a:r>
              <a:rPr lang="uk-UA" dirty="0" smtClean="0"/>
              <a:t>»</a:t>
            </a:r>
            <a:r>
              <a:rPr lang="en-US" dirty="0" smtClean="0"/>
              <a:t>– </a:t>
            </a:r>
            <a:r>
              <a:rPr lang="uk-UA" dirty="0" smtClean="0"/>
              <a:t>«</a:t>
            </a:r>
            <a:r>
              <a:rPr lang="en-US" dirty="0" smtClean="0"/>
              <a:t>LORE – LANDSCAPE – LEISURE</a:t>
            </a:r>
            <a:r>
              <a:rPr lang="uk-UA" dirty="0" smtClean="0"/>
              <a:t>»</a:t>
            </a:r>
            <a:r>
              <a:rPr lang="en-US" dirty="0" smtClean="0"/>
              <a:t> –</a:t>
            </a:r>
            <a:r>
              <a:rPr lang="uk-UA" dirty="0" smtClean="0"/>
              <a:t> ТРАДИЦІЇ, КРАЄВИД, ВІДПОЧИНОК</a:t>
            </a:r>
          </a:p>
          <a:p>
            <a:r>
              <a:rPr lang="uk-UA" dirty="0" smtClean="0"/>
              <a:t>ВАЖЛИВО ВРАХОВУВАТИ, ЩО КОНЦЕПЦІЯ ЖИТТЄВОГО ЦИКЛУ ПОСЛУГИ СПИРАЄТЬСЯ НА ТВЕРДЖЕННЯ – БУДЬ-ЯКИЙ ТУР, ЯКИМИ Б ПРЕКРАСНИМИ ЯКОСТЯМИ ВІН БИ НЕ ВОЛОДІВ, РАНО ЧИ ПІЗНО ВИТИСКАЄТЬСЯ З РИНКУ ІНШИМ, БІЛЬШ ДОСКОНАЛИМ ТУРОМ</a:t>
            </a:r>
          </a:p>
          <a:p>
            <a:r>
              <a:rPr lang="uk-UA" dirty="0" smtClean="0"/>
              <a:t>В ФОРМУВАННІ АСОРТИМЕНТНОЇ ПОЛІТИКИ ПОТРІБНО ВРАХОВУВАТИ І ТАКІ СПЕЦІФІЧНІ ОЗНАКИ ПОПИТУ НА ТУРИСТИЧНІ ПОСЛУГИ ЯК СЕЗОННІСТЬ. БУМ АБО МОДА, ВІДНОВЛЕННЯ АБО НОСТАЛЬГІЯ, ПРІОРИТЕТНИЙ РОЗВИТОК ВНУТРІШНЬОГО ТУРИЗМУ В УМОВАХ</a:t>
            </a:r>
            <a:r>
              <a:rPr lang="en-US" dirty="0" smtClean="0"/>
              <a:t> </a:t>
            </a:r>
            <a:r>
              <a:rPr lang="uk-UA" dirty="0" smtClean="0"/>
              <a:t> </a:t>
            </a:r>
            <a:r>
              <a:rPr lang="en-US" dirty="0" smtClean="0"/>
              <a:t>LOCKDOWN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683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15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ПРОБЛЕМИ ДО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756646"/>
            <a:ext cx="10058400" cy="3415553"/>
          </a:xfrm>
        </p:spPr>
        <p:txBody>
          <a:bodyPr/>
          <a:lstStyle/>
          <a:p>
            <a:r>
              <a:rPr lang="uk-UA" dirty="0" smtClean="0"/>
              <a:t>1. СТАНОВЛЕННЯ І СУЧАСНІ ПРОБЛЕМИ РОЗВИТКУ ГОТЕЛЬНО-РЕСТОРАННОГО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БІЗНЕСУ</a:t>
            </a:r>
          </a:p>
          <a:p>
            <a:endParaRPr lang="uk-UA" dirty="0"/>
          </a:p>
          <a:p>
            <a:r>
              <a:rPr lang="uk-UA" dirty="0" smtClean="0"/>
              <a:t>2. СПЕЦИФІКА МЕНЕДЖМЕНТУ ТА МАРКЕТИНГУ В ІНДУСТРІЇ ТУРИЗМУ</a:t>
            </a:r>
          </a:p>
          <a:p>
            <a:endParaRPr lang="uk-UA" dirty="0"/>
          </a:p>
          <a:p>
            <a:r>
              <a:rPr lang="uk-UA" dirty="0" smtClean="0"/>
              <a:t>3. ФОРМУВАННЯ АСОРТИМЕНТНОЇ ПОЛІТИКИ ТУРИСТИЧНИХ ПІДПРИЄМСТВ В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УМОВАХ СВІТОВОЇ ТУРИСТИЧНОЇ КРИЗИ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46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ІНДУСТРІЯ ГОСТИННОСТІ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ОСОБЛИВА СФЕРА ЕКОНОМІКИ, ЩО СКЛАДАЄТЬСЯ З ГРУПИ ГАЛУЗЕЙ І ПІДПРИЄМСТВ, </a:t>
            </a:r>
            <a:r>
              <a:rPr lang="uk-UA" dirty="0" smtClean="0"/>
              <a:t>ФУНКЦІЇ ЯКИХ </a:t>
            </a:r>
            <a:r>
              <a:rPr lang="uk-UA" dirty="0" smtClean="0"/>
              <a:t>ПОЛЯГАЮТЬ У ЗАДОВОЛЕННІ РІЗНОМАНІТНОГО ПОПИТУ НА РІЗНІ ВИДИ ВІДПОЧИНКУ І РОЗВАГ</a:t>
            </a:r>
          </a:p>
          <a:p>
            <a:pPr marL="0" indent="0">
              <a:buNone/>
            </a:pPr>
            <a:r>
              <a:rPr lang="uk-UA" dirty="0" smtClean="0"/>
              <a:t>                                 ЯДРО ІНДУСТРІЇ ГОСТИННОСТІ – ЦЕ ГОТЕЛІ,  А ТАКОЖ:</a:t>
            </a:r>
          </a:p>
          <a:p>
            <a:r>
              <a:rPr lang="uk-UA" dirty="0" smtClean="0"/>
              <a:t> ЕКСКУРСІЙНІ БЮРО,  ТРАНСПОРТНІ ПІДПРИЄМСТВА, </a:t>
            </a:r>
          </a:p>
          <a:p>
            <a:r>
              <a:rPr lang="uk-UA" dirty="0" smtClean="0"/>
              <a:t> ФІРМИ З ВИРОБНИЦТВА СУВЕНІРІВ,  ІНФОРМАЦІЙНІ ТА РЕКЛАМНІ СЖУЖБИ,  </a:t>
            </a:r>
          </a:p>
          <a:p>
            <a:r>
              <a:rPr lang="uk-UA" dirty="0" smtClean="0"/>
              <a:t>НАУКОВО-ДОСЛІДНІ ТА НАВЧАЛЬНІ УСТАНОВИ ГОТЕЛЬНО-РЕСТОРАННОГО ПРОФІЛЮ, </a:t>
            </a:r>
          </a:p>
          <a:p>
            <a:r>
              <a:rPr lang="uk-UA" dirty="0" smtClean="0"/>
              <a:t> ПІДПРИЄМСТВА ХАРЧУВАННЯ, РЕСТОРАННЕ ОБСЛУГОВУВАННЯ</a:t>
            </a:r>
          </a:p>
          <a:p>
            <a:r>
              <a:rPr lang="uk-UA" dirty="0" smtClean="0"/>
              <a:t> ПІДПРИЄМСТВА  ВИРОБНИЦТВА ГОТЕЛЬНО-ГОСПОДАРСЬКИХ ТОВАРІВ</a:t>
            </a:r>
          </a:p>
        </p:txBody>
      </p:sp>
    </p:spTree>
    <p:extLst>
      <p:ext uri="{BB962C8B-B14F-4D97-AF65-F5344CB8AC3E}">
        <p14:creationId xmlns:p14="http://schemas.microsoft.com/office/powerpoint/2010/main" val="363689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СПЕЦИФІЧНІ ВЛАСТИВОСТІ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ІНДУСТРІЇ ГОСТИННОСТІ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27847" y="2093976"/>
            <a:ext cx="10200401" cy="4656448"/>
          </a:xfrm>
        </p:spPr>
        <p:txBody>
          <a:bodyPr>
            <a:normAutofit/>
          </a:bodyPr>
          <a:lstStyle/>
          <a:p>
            <a:r>
              <a:rPr lang="uk-UA" dirty="0" smtClean="0"/>
              <a:t>ПРИ ВИЗНАЧЕННІ МІСЦЯ РОЗМІЩЕННЯ ГОТЕЛІВ ОРІЄНТАЦІЯ НА ЦІЛІСНУ, КОМПЛЕКСНО РОЗВИНЕНУ ІНДУСТРІЮ ГОСТИННОСТІ</a:t>
            </a:r>
            <a:endParaRPr lang="ru-RU" dirty="0"/>
          </a:p>
          <a:p>
            <a:endParaRPr lang="uk-UA" dirty="0" smtClean="0"/>
          </a:p>
          <a:p>
            <a:r>
              <a:rPr lang="uk-UA" dirty="0" smtClean="0"/>
              <a:t>НАЯВНІСТЬ ЦИКЛІЧНОСТІ ТА СЕЗОННОСТІ У ГОТЕЛЬНОМУ БІЗНЕСІ ТА НЕОБХІДНІСТЬ ВЖИВАТИ ЗАХОДИ ЩОДО ЗАПОБІГАННЯ НЕРІВНОМІРНОСТІ РОЗВИТКУ ПІДПРИЄМНИЦЬКОЇ АКТИВНОСТІ</a:t>
            </a:r>
          </a:p>
          <a:p>
            <a:endParaRPr lang="uk-UA" dirty="0"/>
          </a:p>
          <a:p>
            <a:r>
              <a:rPr lang="uk-UA" dirty="0" smtClean="0"/>
              <a:t>СУРОВІ ВИМОГИ ДО СТУПЕНЯ РОЗВИТКУ ІНФРАСТРУКТУРИ, ІНФОРМАЦІЙНИХ МЕРЕЖ, БЕЗПЕКИ ПРОЖИВАННЯ, ХАРЧУВАННЯ ТА ПЕРЕСУВАННЯ</a:t>
            </a:r>
          </a:p>
          <a:p>
            <a:endParaRPr lang="uk-UA" dirty="0" smtClean="0"/>
          </a:p>
          <a:p>
            <a:r>
              <a:rPr lang="uk-UA" dirty="0" smtClean="0"/>
              <a:t>СПЕЦИФІКА САМИХ ГОТЕЛЬНИХ ПОСЛУГ – ЇХ НЕВІДЧУТНІСТЬ, НЕЗДАТНІСТЬ ДО ЗБЕРІГАННЯ. МІНЛИВІСТЬ ЯКОСТІ, ОСОБЛИВОСТІ УПРАВЛІННЯ ЯКІСТЮ ОБСЛУГОВУВАННЯ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699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МОДЕЛІ ГОСТИННОСТІ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ЕВРОПЕЙСЬКА МОДЕЛЬ  - ДОРОГІ РОЗВАГИ В ІСТОРИЧНИХ МІСТАХ, МІНІМАЛЬНА, ЗАЛЕЖНО ВІД ЗІРКОВОСТІ, КОМФОРТНІСТЬ НОМЕРІВ В ГОТЕЛЯХ</a:t>
            </a:r>
          </a:p>
          <a:p>
            <a:r>
              <a:rPr lang="uk-UA" dirty="0" smtClean="0"/>
              <a:t>АЗІЙСЬКА МОДЕЛЬ – ВДАЛЕ ЩОДО ПРИРОДНИХ РЕСУРСІВ МІСЦЕ РОЗТАШУВАННЯ, БІЛЬША ПЛОЩА І КОМФОРТНІСТЬ НОМЕРІВ, КОМПЛЕКТУЮТЬ ПРОЖИВАННЯ </a:t>
            </a:r>
            <a:r>
              <a:rPr lang="uk-UA" dirty="0" smtClean="0"/>
              <a:t>ДОДАТКОВИМИ </a:t>
            </a:r>
            <a:r>
              <a:rPr lang="uk-UA" dirty="0" smtClean="0"/>
              <a:t>ПОСЛУГАМИ</a:t>
            </a:r>
          </a:p>
          <a:p>
            <a:r>
              <a:rPr lang="uk-UA" dirty="0" smtClean="0"/>
              <a:t>АМЕРИКАНСЬКА МОДЕЛЬ – ВІД РОЗКІШНИХ ЛЮКСІВ ДО ЕВРОПЕЙСЬКОГО МІНІМАЛІЗМУ </a:t>
            </a:r>
          </a:p>
          <a:p>
            <a:r>
              <a:rPr lang="uk-UA" dirty="0" smtClean="0"/>
              <a:t>СХІДНО-ЕВРОПЕЙСЬКА МОДЕЛЬ – ПОТЕНЦІЙНІ ТУРИСТИЧНІ РЕСУРСИ ТА ІНДУСТРІЯ ГОСТИННОСТІ , ЩО ТІЛЬКИ РОЗВИВАЄТЬСЯ ЗА МІЖНАРОДНИМИ СТАНДАРТАМИ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94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ПОЗИТИВНІ ФАКТОРИ ВПЛИВУ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НА ІНДУСТРІЮ ГОСТИННОСТІ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СТАБІЛЬНІСТЬ ТА ВІДКРИТІСТЬ ПОЛІТИКИ ТА ЕКОНОМІКИ</a:t>
            </a:r>
          </a:p>
          <a:p>
            <a:r>
              <a:rPr lang="uk-UA" dirty="0" smtClean="0"/>
              <a:t>ЗРОСТАННЯ СУСПІЛЬНОГО БОГАТСТВА І ДОХОДІВ НАСЕЛЕННЯ</a:t>
            </a:r>
          </a:p>
          <a:p>
            <a:r>
              <a:rPr lang="uk-UA" dirty="0" smtClean="0"/>
              <a:t>СКОРОЧЕННЯ РОБОЧОГО І ЗБІЛЬШЕННЯ ВІЛЬНОГО ЧАСУ</a:t>
            </a:r>
          </a:p>
          <a:p>
            <a:r>
              <a:rPr lang="uk-UA" dirty="0" smtClean="0"/>
              <a:t>РОЗВИТОК ТРАНСПОРТУ, ЗАСОБІВ КОМУНІКАЦІЙ ТА ІНФОРМАЦІЙНИХ ТЕХНОЛОГІЙ</a:t>
            </a:r>
          </a:p>
          <a:p>
            <a:r>
              <a:rPr lang="uk-UA" dirty="0" smtClean="0"/>
              <a:t>ПОСИЛЕННЯ УРБАНІЗАЦІЇ ТА ІНТЕЛЕКТУАЛІЗАЦІЇ СУСПІЛЬСТВА</a:t>
            </a:r>
            <a:endParaRPr lang="ru-RU" dirty="0"/>
          </a:p>
          <a:p>
            <a:r>
              <a:rPr lang="uk-UA" dirty="0" smtClean="0"/>
              <a:t>ЗАОХОЧЕННЯ НАЦІОНАЛЬНИХ ТА ІНОЗЕМНИХ ІНВЕСТИЦІЙ</a:t>
            </a:r>
          </a:p>
          <a:p>
            <a:r>
              <a:rPr lang="uk-UA" dirty="0" smtClean="0"/>
              <a:t>СПРОЩЕННЯ ТА ГАРМОНІЗАЦІЯ ПОДАТКОВОГО, ВАЛЮТНОГО, МИТНОГО ТА ПРИКОРДОННОГО РЕГУЛЮВАННЯ</a:t>
            </a:r>
          </a:p>
          <a:p>
            <a:r>
              <a:rPr lang="uk-UA" dirty="0" smtClean="0"/>
              <a:t>СТИМУЛЮВАННЯ РОЗВИТКУ СПЕЦІАЛІЗОВАНОГО </a:t>
            </a:r>
            <a:r>
              <a:rPr lang="uk-UA" dirty="0" smtClean="0"/>
              <a:t>ТУРИЗМУ ТА ТУРИЗМУ ДЛЯ ДІТЕЙ, МОЛОДІ,  ОСІБ «ТРЕТЬОГО ВІКУ», ЛЮДЕЙ З ІНВАЛІДНІСТЮ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6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НЕГАТИВНІ ФАКТОРИ ВПЛИВУ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НА ІНДУСТРІЮ ГОСТИННОСТІ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НАПРУЖЕНІСТЬ У МІЖНАРОДНИХ ВІДНОСИНАХ, СВІТОВІ ПАНДЕМІЇ</a:t>
            </a:r>
          </a:p>
          <a:p>
            <a:r>
              <a:rPr lang="uk-UA" dirty="0" smtClean="0"/>
              <a:t>НЕВПОРЯДКОВАНІСТЬ ТУРИСТИЧНОЇ ПРОПОЗИЦІЇ</a:t>
            </a:r>
          </a:p>
          <a:p>
            <a:r>
              <a:rPr lang="uk-UA" dirty="0" smtClean="0"/>
              <a:t>ЗАКРИТІСТЬ ЕКОНОМІК ТА ПОЛІТИЧНА НЕСТАБІЛЬНІСТЬ</a:t>
            </a:r>
          </a:p>
          <a:p>
            <a:r>
              <a:rPr lang="uk-UA" dirty="0" smtClean="0"/>
              <a:t>СТАГНАЦІЯ </a:t>
            </a:r>
            <a:r>
              <a:rPr lang="uk-UA" dirty="0" smtClean="0"/>
              <a:t>ЕКОНОМІКИ, </a:t>
            </a:r>
            <a:r>
              <a:rPr lang="uk-UA" dirty="0" smtClean="0"/>
              <a:t>ПАДІННЯ ДОБРОБУТУ НАСЕЛЕННЯ</a:t>
            </a:r>
          </a:p>
          <a:p>
            <a:r>
              <a:rPr lang="uk-UA" dirty="0" smtClean="0"/>
              <a:t>НЕРАЦІОНАЛЬНЕ ВИКОРИСТАННЯ КУЛЬТУРНО-ІСТОРИЧНИХ ТА ПРИРОДНІХ РЕСУРСІВ</a:t>
            </a:r>
          </a:p>
          <a:p>
            <a:r>
              <a:rPr lang="uk-UA" dirty="0" smtClean="0"/>
              <a:t>ЕКОЛОГІЧНА НЕБЕЗПЕКА ТА ЗАБРУДНЕНЕ НАВКОЛИШНЄ </a:t>
            </a:r>
            <a:r>
              <a:rPr lang="uk-UA" dirty="0" smtClean="0"/>
              <a:t>СЕРЕДОВИЩЕ</a:t>
            </a:r>
            <a:endParaRPr lang="uk-UA" dirty="0" smtClean="0"/>
          </a:p>
          <a:p>
            <a:r>
              <a:rPr lang="uk-UA" dirty="0" smtClean="0"/>
              <a:t>НЕДООЦІНКА РОЛІ ТУРИЗМУ В ІНТЕЛЕКТУАЛІЗАЦІЇ СУСПІЛЬСТВА</a:t>
            </a:r>
          </a:p>
          <a:p>
            <a:r>
              <a:rPr lang="uk-UA" dirty="0" smtClean="0"/>
              <a:t>ВІДСУТНІСТЬ ЕФЕКТИВНИХ СТИМУЛІВ ІНВЕСТУВАННЯ В ІНДУСТРІЮ ТУРИЗМУ НА РІВНІ СВІТОВИХ СТАНДАРТІВ</a:t>
            </a:r>
          </a:p>
          <a:p>
            <a:r>
              <a:rPr lang="uk-UA" dirty="0" smtClean="0"/>
              <a:t>НЕДООЦІНКА РОЛІ ТУРИСТИЧНОГО БІЗНЕСУ В НАПОВНЕННІ БЮДЖЕТУ КРАЇНИ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934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ЧИННИКИ ВПЛИВУ НА ЯКІСТЬ ОБСЛУГОВУВАННЯ В ГОТЕЛЯХ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18565" y="2093975"/>
            <a:ext cx="10509683" cy="54901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                               1. СТАН МАТЕРІАЛЬНО-ТЕХНІЧНОЇ БАЗИ:</a:t>
            </a:r>
          </a:p>
          <a:p>
            <a:r>
              <a:rPr lang="uk-UA" dirty="0" smtClean="0"/>
              <a:t>ЗРУЧНЕ ПЛАНУВАННЯ ТА ЯКІСНЕ ОФОРМЛЕННЯ ПРИМІЩЕНЬ ГОТЕЛІВ</a:t>
            </a:r>
          </a:p>
          <a:p>
            <a:r>
              <a:rPr lang="uk-UA" dirty="0" smtClean="0"/>
              <a:t>ОСНАЩЕННЯ КОМФОРТАБЕЛЬНИМИ МЕБЛЯМИ ТА УСТАТКУВАННЯМ</a:t>
            </a:r>
          </a:p>
          <a:p>
            <a:r>
              <a:rPr lang="uk-UA" dirty="0" smtClean="0"/>
              <a:t>ПОВНІ КОМПЛЕКТИ ВИСОКОЯКІСНОЇ БІЛИЗНИ. ЯКІСНЕ КУХОННЕ ОБЛАДНАННЯ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           2.  ПРОГРЕСИВНІ ТЕХНОЛОГІЇ ОБСЛУГОВУВАННЯ:</a:t>
            </a:r>
          </a:p>
          <a:p>
            <a:r>
              <a:rPr lang="uk-UA" dirty="0" smtClean="0"/>
              <a:t>ПОРЯДОК </a:t>
            </a:r>
            <a:r>
              <a:rPr lang="uk-UA" dirty="0" smtClean="0"/>
              <a:t>І СПОСОБИ БРОНЮВАННЯ НОМЕРІВ, РЕЦЕПТУРА ПРИГОТУВАННЯ СТРАВ</a:t>
            </a:r>
          </a:p>
          <a:p>
            <a:r>
              <a:rPr lang="uk-UA" dirty="0" smtClean="0"/>
              <a:t>РЕЄСТРАЦІЯ І РОЗРАХУНОК З ВІДВІДУВАЧАМИ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3. ВИСОКИЙ ПРОФЕСІОНАЛІЗМ ТА КОМПЕТЕНТНІСТЬ ПЕРСОНАЛУ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        4.УПРАВЛІННЯ ЯКІСТЮ ОБСЛУГОВУВАННЯ:</a:t>
            </a:r>
          </a:p>
          <a:p>
            <a:r>
              <a:rPr lang="uk-UA" dirty="0" smtClean="0"/>
              <a:t>РОЗРОБКА І ВПРОВАДЖЕННЯ СТАНДАРТІВ ОБСЛУГОВУВАННЯ</a:t>
            </a:r>
          </a:p>
          <a:p>
            <a:r>
              <a:rPr lang="uk-UA" dirty="0" smtClean="0"/>
              <a:t>НАВЧАННЯ ПЕРСОНАЛУ, КОНТРОЛЬ, КОРИГУВАННЯ ЯКОСТІ ОБСЛУГОВУВАННЯ НА ВСІХ ЕТАПАХ ОБСЛУГОВУВАННЯ</a:t>
            </a:r>
          </a:p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                        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55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Основна категорія</a:t>
            </a:r>
            <a:br>
              <a:rPr lang="uk-UA" dirty="0" smtClean="0"/>
            </a:br>
            <a:r>
              <a:rPr lang="uk-UA" dirty="0" smtClean="0"/>
              <a:t>       менеджменту готельного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  бізнесу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- ЦЕ ГОТЕЛЬНИЙ ПРОДУКТ, ЩО ВІДОБРАЖАЄ РЕЗУЛЬТАТ ГОСПОДАРСЬКОЇ ДІЯЛЬНОСТІ, ПРЕДСТАВЛЕНИЙ У МАТЕРІАЛЬНІЙ, ДУХОВНІЙ. ІНФОРМАЦІЙНІЙ ФОРМІ АБО ЯК ВИКОНАННЯ РОБІТ І НАДАННЯ ПОСЛУГ</a:t>
            </a:r>
          </a:p>
          <a:p>
            <a:pPr marL="0" indent="0">
              <a:buNone/>
            </a:pPr>
            <a:r>
              <a:rPr lang="uk-UA" dirty="0" smtClean="0"/>
              <a:t>                У СКЛАДІ КОМПЛЕКСНОГО ГОТЕЛЬНОГО ПРОДУКТУ ВИОКРЕМЛЮЮТЬ:</a:t>
            </a:r>
          </a:p>
          <a:p>
            <a:pPr>
              <a:buFontTx/>
              <a:buChar char="-"/>
            </a:pPr>
            <a:r>
              <a:rPr lang="uk-UA" dirty="0" smtClean="0"/>
              <a:t>1. ОСНОВНИЙ ГОТЕЛЬНИЙ ПРОДУКТ – НАДАННЯ ГОТЕЛЬНОГО НОМЕРА ТА ГОТЕЛЬНОГО ОБСЛУГОВУВАННЯ</a:t>
            </a:r>
          </a:p>
          <a:p>
            <a:pPr>
              <a:buFontTx/>
              <a:buChar char="-"/>
            </a:pPr>
            <a:r>
              <a:rPr lang="uk-UA" dirty="0" smtClean="0"/>
              <a:t>2. СПЕЦІАЛЬНИЙ І ДОДАТКОВИЙ ГОТЕЛЬНІ ПРОДУКТИ – СКЛАДОВІ ОБСЛУГОВУВАННЯ, ЩО ВИДІЛЯЮТЬ ГОТЕЛЬ НА РИНКУ ГОТЕЛЬНИХ ПОСЛУГ</a:t>
            </a:r>
          </a:p>
          <a:p>
            <a:pPr>
              <a:buFontTx/>
              <a:buChar char="-"/>
            </a:pPr>
            <a:r>
              <a:rPr lang="uk-UA" dirty="0" smtClean="0"/>
              <a:t>3. СУПУТНІЙ ГОТЕЛЬНИЙ ПРОДУКТ – ПОСЛУГИ ІНТЕРНЕТУ, ТЕЛЕФОННОГО ЗВ’ЯЗКУ, НЕОБХІДНИХ ПОБУТОВИХ ПОСЛУГ, ПРОДАЖ ТОВАРІВ ТУРИСТИЧНОГО ПОПИТУ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834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TM03090434[[fn=Деревина]]</Template>
  <TotalTime>282</TotalTime>
  <Words>1132</Words>
  <Application>Microsoft Office PowerPoint</Application>
  <PresentationFormat>Широкий екран</PresentationFormat>
  <Paragraphs>130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1" baseType="lpstr">
      <vt:lpstr>Cambria</vt:lpstr>
      <vt:lpstr>Rockwell</vt:lpstr>
      <vt:lpstr>Rockwell Condensed</vt:lpstr>
      <vt:lpstr>Wingdings</vt:lpstr>
      <vt:lpstr>Дерево</vt:lpstr>
      <vt:lpstr>Особливості функціонування індустрії гостинності</vt:lpstr>
      <vt:lpstr>                  ПРОБЛЕМИ ДО                    ОБГОВОРЕННЯ</vt:lpstr>
      <vt:lpstr>       ІНДУСТРІЯ ГОСТИННОСТІ</vt:lpstr>
      <vt:lpstr>    СПЕЦИФІЧНІ ВЛАСТИВОСТІ          ІНДУСТРІЇ ГОСТИННОСТІ</vt:lpstr>
      <vt:lpstr>         МОДЕЛІ ГОСТИННОСТІ</vt:lpstr>
      <vt:lpstr>ПОЗИТИВНІ ФАКТОРИ ВПЛИВУ   НА ІНДУСТРІЮ ГОСТИННОСТІ</vt:lpstr>
      <vt:lpstr> НЕГАТИВНІ ФАКТОРИ ВПЛИВУ   НА ІНДУСТРІЮ ГОСТИННОСТІ</vt:lpstr>
      <vt:lpstr>ЧИННИКИ ВПЛИВУ НА ЯКІСТЬ ОБСЛУГОВУВАННЯ В ГОТЕЛЯХ</vt:lpstr>
      <vt:lpstr>              Основна категорія        менеджменту готельного                             бізнесу</vt:lpstr>
      <vt:lpstr>ГОСТИННІСТЬ У ГОТЕЛЬНОМУ                        ЗАКЛАДІ</vt:lpstr>
      <vt:lpstr>                          МОДЕЛЬ МАРКЕТИНГОВОЇ СТРАТЕГІЇ КОНКУРЕНТОСПРОМОЖНОСТІ                            ГОТЕЛЯ</vt:lpstr>
      <vt:lpstr>  АСОРТИМЕНТ ТУРИСТИЧНИХ                         ПОСЛУГ</vt:lpstr>
      <vt:lpstr>       АСОРТИМЕНТНА ПОЛІТИКА    ТУРИСТИЧНОГО ПІДПРИЄМСТВА</vt:lpstr>
      <vt:lpstr>       ПРІОРИТЕТИ СУЧАСНОЇ   АСОРТИМЕНТНОЇ ПОЛІТИКИ</vt:lpstr>
      <vt:lpstr>       СОЦІАЛЬНА СКЛАДОВА АСОРТИМЕНТНОЇ ПОЛІТИКИ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функціонування індустрії гостинності</dc:title>
  <dc:creator>Пользователь</dc:creator>
  <cp:lastModifiedBy>Пользователь</cp:lastModifiedBy>
  <cp:revision>29</cp:revision>
  <dcterms:created xsi:type="dcterms:W3CDTF">2021-02-02T14:05:37Z</dcterms:created>
  <dcterms:modified xsi:type="dcterms:W3CDTF">2021-02-03T11:58:12Z</dcterms:modified>
</cp:coreProperties>
</file>