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57" d="100"/>
          <a:sy n="57" d="100"/>
        </p:scale>
        <p:origin x="37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’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Редагувати стиль зразка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Редагувати стиль зразка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СУТНІСТЬ, СТРУКТУРА, ФУНКЦІЇ РИНКУ ТУРИСТИЧНИХ ПОСЛУГ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endParaRPr lang="uk-UA" dirty="0" smtClean="0"/>
          </a:p>
          <a:p>
            <a:r>
              <a:rPr lang="uk-UA" dirty="0" smtClean="0"/>
              <a:t>ПРОФЕСОР КАФЕДРИ ТУРИЗМУ, ДОКУМЕНТНИХ</a:t>
            </a:r>
          </a:p>
          <a:p>
            <a:r>
              <a:rPr lang="uk-UA" dirty="0" smtClean="0"/>
              <a:t> ТА МІЖКУЛЬТУРНИХ КОМУНІКАЦІЙ А. КОРОТЄЄВА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609184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Попит на ринку туристичних послуг</a:t>
            </a:r>
            <a:br>
              <a:rPr lang="uk-UA" dirty="0" smtClean="0"/>
            </a:br>
            <a:r>
              <a:rPr lang="uk-UA" dirty="0" smtClean="0"/>
              <a:t>залежить від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Купівельної спроможності населення країни</a:t>
            </a:r>
          </a:p>
          <a:p>
            <a:r>
              <a:rPr lang="uk-UA" dirty="0" smtClean="0"/>
              <a:t>Демографічної ситуації </a:t>
            </a:r>
          </a:p>
          <a:p>
            <a:r>
              <a:rPr lang="uk-UA" dirty="0" smtClean="0"/>
              <a:t>Рівня освіти і культури населення</a:t>
            </a:r>
          </a:p>
          <a:p>
            <a:r>
              <a:rPr lang="uk-UA" dirty="0" smtClean="0"/>
              <a:t>Інтенсивності та інформативності реклами</a:t>
            </a:r>
          </a:p>
          <a:p>
            <a:r>
              <a:rPr lang="uk-UA" dirty="0" smtClean="0"/>
              <a:t>Доступності ціни на туристичну послугу</a:t>
            </a:r>
          </a:p>
          <a:p>
            <a:r>
              <a:rPr lang="uk-UA" dirty="0" smtClean="0"/>
              <a:t>Сезонності</a:t>
            </a:r>
          </a:p>
          <a:p>
            <a:r>
              <a:rPr lang="uk-UA" dirty="0" smtClean="0"/>
              <a:t>Комплексного або індивідуального спектру обслуговування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04815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Пропозиція на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Це кількість туристичних послуг, які можуть або мають намір продати за певною ціною у визначений період виробники</a:t>
            </a:r>
          </a:p>
          <a:p>
            <a:r>
              <a:rPr lang="uk-UA" dirty="0" smtClean="0"/>
              <a:t>Пропозицію постійно рухає з рівноваги поява на ринку нових вимог споживачів, нових сегментів ринку, напрямів формування туристичних потоків, принципово нових турів</a:t>
            </a:r>
          </a:p>
          <a:p>
            <a:r>
              <a:rPr lang="uk-UA" dirty="0" smtClean="0"/>
              <a:t>Сприяють наближенню ринку туристичних послуг до рівноваги державна політика в сфері регулювання туристичної діяльності та діяльність міжнародних регуляторних організацій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20656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Особливості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Туристичні послуги виробляють і споживають майже одночасно, що передбачає прямий контакт між виробником і споживачем – не накопичують</a:t>
            </a:r>
          </a:p>
          <a:p>
            <a:r>
              <a:rPr lang="uk-UA" dirty="0" smtClean="0"/>
              <a:t>Значна глибина проникнення – будь яке місце на планеті</a:t>
            </a:r>
          </a:p>
          <a:p>
            <a:r>
              <a:rPr lang="uk-UA" dirty="0" smtClean="0"/>
              <a:t>Сезонність . Що має літні та зимові піки</a:t>
            </a:r>
          </a:p>
          <a:p>
            <a:r>
              <a:rPr lang="uk-UA" dirty="0" smtClean="0"/>
              <a:t>Якщо споживання послуги відбувається за кордоном, то потрібен представник туристичного оператора</a:t>
            </a:r>
          </a:p>
          <a:p>
            <a:r>
              <a:rPr lang="uk-UA" dirty="0" smtClean="0"/>
              <a:t>Комплексність туристичної послуги</a:t>
            </a:r>
          </a:p>
          <a:p>
            <a:r>
              <a:rPr lang="uk-UA" dirty="0" smtClean="0"/>
              <a:t>Суб’єктивність попиту як індивідуальний характер споживання</a:t>
            </a:r>
          </a:p>
          <a:p>
            <a:r>
              <a:rPr lang="uk-UA" dirty="0" smtClean="0"/>
              <a:t>Відносна стійкість цін при нестійкості якості обслуговування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169835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Види туристичних підприємств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/>
          </a:bodyPr>
          <a:lstStyle/>
          <a:p>
            <a:r>
              <a:rPr lang="uk-UA" dirty="0" smtClean="0"/>
              <a:t>Туристичне підприємство займається виробництвом, розробкою, реалізацією туристичного продукту та організовує його споживання</a:t>
            </a:r>
          </a:p>
          <a:p>
            <a:pPr marL="0" indent="0">
              <a:buNone/>
            </a:pPr>
            <a:r>
              <a:rPr lang="uk-UA" dirty="0" smtClean="0"/>
              <a:t>   Туристичні підприємства первинних послуг – туроператори, туристичні  посередники, транспортні, готельні підприємства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туристичні підприємства вторинних послуг – підприємства харчування, транспортні підприємства загального призначення</a:t>
            </a:r>
          </a:p>
          <a:p>
            <a:pPr marL="0" indent="0">
              <a:buNone/>
            </a:pPr>
            <a:r>
              <a:rPr lang="uk-UA" dirty="0"/>
              <a:t> </a:t>
            </a:r>
            <a:r>
              <a:rPr lang="uk-UA" dirty="0" smtClean="0"/>
              <a:t>  </a:t>
            </a:r>
            <a:r>
              <a:rPr lang="uk-UA" dirty="0" err="1" smtClean="0"/>
              <a:t>туроператорська</a:t>
            </a:r>
            <a:r>
              <a:rPr lang="uk-UA" dirty="0" smtClean="0"/>
              <a:t> фірма як оптове туристичне підприємство є посередником між виробниками в туристичній індустрії та </a:t>
            </a:r>
            <a:r>
              <a:rPr lang="uk-UA" dirty="0" err="1" smtClean="0"/>
              <a:t>турагентами</a:t>
            </a:r>
            <a:r>
              <a:rPr lang="uk-UA" dirty="0" smtClean="0"/>
              <a:t> і безпосередньо туристами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8044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Інфраструктура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uk-UA" dirty="0" smtClean="0"/>
              <a:t>Туристичні біржи та туристичні ярмарки</a:t>
            </a:r>
          </a:p>
          <a:p>
            <a:r>
              <a:rPr lang="uk-UA" dirty="0" smtClean="0"/>
              <a:t>Туристичні салони та </a:t>
            </a:r>
            <a:r>
              <a:rPr lang="en-US" dirty="0" smtClean="0"/>
              <a:t>workshops</a:t>
            </a:r>
            <a:endParaRPr lang="uk-UA" dirty="0" smtClean="0"/>
          </a:p>
          <a:p>
            <a:r>
              <a:rPr lang="uk-UA" dirty="0" smtClean="0"/>
              <a:t>Банки, Що випускають та обслуговують дорожні чеки та конвертують валюту</a:t>
            </a:r>
          </a:p>
          <a:p>
            <a:r>
              <a:rPr lang="uk-UA" dirty="0" smtClean="0"/>
              <a:t>Страхові компанії</a:t>
            </a:r>
          </a:p>
          <a:p>
            <a:r>
              <a:rPr lang="uk-UA" dirty="0" smtClean="0"/>
              <a:t>Заклади міжнародного комерційного арбітражу</a:t>
            </a:r>
          </a:p>
          <a:p>
            <a:r>
              <a:rPr lang="uk-UA" dirty="0" smtClean="0"/>
              <a:t>Рекламно-інформаційні агенції</a:t>
            </a:r>
          </a:p>
          <a:p>
            <a:r>
              <a:rPr lang="uk-UA" dirty="0" smtClean="0"/>
              <a:t>Підприємства, що забезпечують суб’єктів ринку засобами ділової комунікації та електронної комерції</a:t>
            </a:r>
          </a:p>
          <a:p>
            <a:r>
              <a:rPr lang="uk-UA" dirty="0" smtClean="0"/>
              <a:t>Спеціальні навчальні  та науково-дослідні заклади для підготовки та перепідготовки професійних кадрів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3208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mtClean="0"/>
              <a:t>                                             antoninakrtv@gmail.com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109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ПИТАННЯ ДО ОБГОВОРЕННЯ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endParaRPr lang="uk-UA" dirty="0" smtClean="0"/>
          </a:p>
          <a:p>
            <a:r>
              <a:rPr lang="uk-UA" dirty="0" smtClean="0"/>
              <a:t>ПОПИТ І ПРОПОЗИЦІЯ НА РИНКУ ТУРИСТИЧНИХ ПОСЛУГ</a:t>
            </a:r>
          </a:p>
          <a:p>
            <a:endParaRPr lang="uk-UA" dirty="0"/>
          </a:p>
          <a:p>
            <a:r>
              <a:rPr lang="uk-UA" dirty="0" smtClean="0"/>
              <a:t>ФУНКЦІЇ РИНКУ ТУРИСТИЧНИХ ПОСЛУГ</a:t>
            </a:r>
          </a:p>
          <a:p>
            <a:endParaRPr lang="uk-UA" dirty="0"/>
          </a:p>
          <a:p>
            <a:r>
              <a:rPr lang="uk-UA" dirty="0" smtClean="0"/>
              <a:t>ТУРИСТИЧНІ ПІДПРИЄМСТВА ЯК СУБ’ЄКТИ РИНКУ ТУРИСТИЧНИХ ПОСЛУГ</a:t>
            </a:r>
          </a:p>
          <a:p>
            <a:endParaRPr lang="uk-UA" dirty="0"/>
          </a:p>
          <a:p>
            <a:r>
              <a:rPr lang="uk-UA" dirty="0" smtClean="0"/>
              <a:t>ІНФРАСТРУКТУРА РИНКУ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1371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 ТУРИЗМ</a:t>
            </a:r>
            <a:br>
              <a:rPr lang="uk-UA" dirty="0" smtClean="0"/>
            </a:br>
            <a:r>
              <a:rPr lang="uk-UA" dirty="0" smtClean="0"/>
              <a:t>за підходом </a:t>
            </a:r>
            <a:r>
              <a:rPr lang="en-US" dirty="0" smtClean="0"/>
              <a:t>UNWTO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>
            <a:normAutofit lnSpcReduction="10000"/>
          </a:bodyPr>
          <a:lstStyle/>
          <a:p>
            <a:r>
              <a:rPr lang="uk-UA" dirty="0" smtClean="0"/>
              <a:t>ЦЕ ТИМЧАСОВИЙ ВИЇЗД ЛЮДИНИ З МІСЦЯ ПОСТІЙНОГО ПРОЖИВАННЯ З МЕТОЮ : ОЗДОРОВЧОЮ, ПІЗНАВАЛЬНОЮ, ПРОФЕСІЙНО-ДІЛОВОЮ – БЕЗ ЗДІЙСНЕННЯ СУБ’ЄКТОМ ОПЛАЧУВАЛЬНОЇ ДІЯЛЬНОСТІ</a:t>
            </a:r>
          </a:p>
          <a:p>
            <a:r>
              <a:rPr lang="uk-UA" dirty="0" smtClean="0"/>
              <a:t>ЦЕ КОМПЛЕКС ВЗАЄМОВІДНОСИН, ЩО ВИНИКАЮТЬ ПІД ЧАС ПЕРЕБУВАННЯ В ПОДОРОЖАХ ОСІБ – ТУРИСТІВ.</a:t>
            </a:r>
          </a:p>
          <a:p>
            <a:r>
              <a:rPr lang="uk-UA" dirty="0" smtClean="0"/>
              <a:t>ЧАСОВЕ ОБМЕЖЕННЯ ПЕРЕБУВАННЯ ТУРИСТА ЗА КОРДОНОМ ВІД 24 ГОДИН ДО 6 МІС.</a:t>
            </a:r>
          </a:p>
          <a:p>
            <a:r>
              <a:rPr lang="uk-UA" dirty="0" smtClean="0"/>
              <a:t>ЕКСПОРТ В ТУРИСТИЧНОМУ БІЗНЕСІ – ЦЕ ПРИЙОМ ІНОЗЕМНИХ ТУРИСТІВ В СВОЇЙ КРАЇНІ</a:t>
            </a:r>
          </a:p>
          <a:p>
            <a:r>
              <a:rPr lang="uk-UA" dirty="0" smtClean="0"/>
              <a:t>ІМПОРТ В ТУРИСТИЧНОМУ БІЗНЕСІ – ЦЕ ВІДПРАВЛЕННЯ ТУРИСТІВ ЗА КОРДОН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9776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ЗМІСТОВНІ ГРУПИ ОПЕРАЦІЙ В ТУРИЗМІ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ОПЕРАЦІЇ З РОЗМІЩЕННЯ ТУРИСТІВ</a:t>
            </a:r>
          </a:p>
          <a:p>
            <a:r>
              <a:rPr lang="uk-UA" dirty="0" smtClean="0"/>
              <a:t>ОПЕРАЦІЇ З ПЕРЕМІЩЕННЯ ТУРИСТІВ РІЗНИМИ ВИДАМИ ТРАНСПОРТУ</a:t>
            </a:r>
          </a:p>
          <a:p>
            <a:r>
              <a:rPr lang="uk-UA" dirty="0" smtClean="0"/>
              <a:t>ОПЕРАЦІЇ ЩОДО ОРГАНІЗАЦІЇ ХАРЧУВАННЯ</a:t>
            </a:r>
          </a:p>
          <a:p>
            <a:r>
              <a:rPr lang="uk-UA" dirty="0" smtClean="0"/>
              <a:t>ОПЕРАЦІЇ СПРЯМОВАНІ НА ЗАДОВОЛЕННЯ КУЛЬТУРНИХ, ДУХОВНИХ ПОТРЕБ ТУРИСТА</a:t>
            </a:r>
          </a:p>
          <a:p>
            <a:r>
              <a:rPr lang="uk-UA" dirty="0" smtClean="0"/>
              <a:t>ОПЕРАЦІЇ ЩОДО ЗАБЕЗПЕЧЕННЯ ДІЛОВИХ ІНТЕРЕСІВ ТУРИСТІВ</a:t>
            </a:r>
          </a:p>
          <a:p>
            <a:r>
              <a:rPr lang="uk-UA" dirty="0" smtClean="0"/>
              <a:t>ОПЕРАЦІЇ З ОФОРМЛЕННЯ ДОКУМЕНТІВ (ВІЗ, ЗАКОРДОННИХ ПАСПОРТІВ, СТРАХОВОК)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276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ПЕРЕВАГИ ТУРИСТИЧНОГО БІЗНЕСУ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uk-UA" dirty="0" smtClean="0"/>
          </a:p>
          <a:p>
            <a:r>
              <a:rPr lang="uk-UA" dirty="0" smtClean="0"/>
              <a:t>ПОРІВНЯНО НЕЗНАЧНІ СТАРТОВІ ІНВЕСТИЦІЇ – НИЗЬКИЙ ПОРІГ «ВХОДУ В БІЗНЕС»</a:t>
            </a:r>
          </a:p>
          <a:p>
            <a:r>
              <a:rPr lang="uk-UA" dirty="0" smtClean="0"/>
              <a:t>ШВИДКИЙ ОБІГ КАПІТАЛУ</a:t>
            </a:r>
          </a:p>
          <a:p>
            <a:r>
              <a:rPr lang="uk-UA" dirty="0" smtClean="0"/>
              <a:t>ТЕНДЕНЦІЇ ЗРОСТАННЯ ПОПИТУ ЗА УМОВ ЗБІЛЬШЕННЯ СЕРЕДНЬОГО РІВНЯ ДОХОДІВ</a:t>
            </a:r>
          </a:p>
          <a:p>
            <a:r>
              <a:rPr lang="uk-UA" dirty="0" smtClean="0"/>
              <a:t>ВИСОКИЙ РІВЕНЬ РЕНТАБЕЛЬНОСТІ</a:t>
            </a:r>
          </a:p>
          <a:p>
            <a:r>
              <a:rPr lang="uk-UA" dirty="0" smtClean="0"/>
              <a:t>МІНІМАЛЬНИЙ ТЕРМІН ОКУПНОСТІ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105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МІЖНАРОДНИЙ ТУРИЗМ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МАЄ І МОЖЕ РОЗВИВАТИСЯ В УМОВАХ МИРУ І БЕЗПЕКИ, ЯКІ МОЖУТЬ БУТИ РЕАЛІЗОВАНІ ТІЛЬКИ СПІЛЬНИМИ ЗУСИЛЛЯМИ</a:t>
            </a:r>
          </a:p>
          <a:p>
            <a:r>
              <a:rPr lang="uk-UA" dirty="0" smtClean="0"/>
              <a:t>СПРИЯЄ СКОРОЧЕННЮ ЗРОСТАЮЧОГО ЕКОНОМІЧНОГО РОЗРИВУ МІЖ КРАЇНАМИ</a:t>
            </a:r>
          </a:p>
          <a:p>
            <a:r>
              <a:rPr lang="uk-UA" dirty="0" smtClean="0"/>
              <a:t>КЕРУЄТЬСЯ ПРИНЦИПАМИ СПРАВЕДЛИВОСТІ ТА СУВЕРЕННОЇ РІВНОСТІ</a:t>
            </a:r>
          </a:p>
          <a:p>
            <a:r>
              <a:rPr lang="uk-UA" dirty="0" smtClean="0"/>
              <a:t>ГАСЛОМ Є НЕВТРУЧАННЯ У ВНУТРІШНІ СПРАВИ КРАЇНИ</a:t>
            </a:r>
          </a:p>
          <a:p>
            <a:r>
              <a:rPr lang="uk-UA" dirty="0" smtClean="0"/>
              <a:t>ПЕРЕДБАЧАЄ СПІВПРАЦЮ НА ДЕРЖАВНОМУ РІВНІ</a:t>
            </a:r>
          </a:p>
          <a:p>
            <a:r>
              <a:rPr lang="uk-UA" dirty="0" smtClean="0"/>
              <a:t>МЕТА – ПОЛІПШЕННЯ ЯКОСТІ ЖИТТЯ ДЛЯ ВСІХ НАРОДІВ СВІТУ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6847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51012" y="161365"/>
            <a:ext cx="8657012" cy="6037729"/>
          </a:xfrm>
        </p:spPr>
        <p:txBody>
          <a:bodyPr/>
          <a:lstStyle/>
          <a:p>
            <a:r>
              <a:rPr lang="uk-UA" dirty="0" smtClean="0"/>
              <a:t>ОСНОВНІ КАТЕГОРІЇ ТУРИЗМУ</a:t>
            </a:r>
            <a:endParaRPr lang="ru-RU" dirty="0"/>
          </a:p>
        </p:txBody>
      </p:sp>
      <p:sp>
        <p:nvSpPr>
          <p:cNvPr id="3" name="Підзаголовок 2"/>
          <p:cNvSpPr>
            <a:spLocks noGrp="1"/>
          </p:cNvSpPr>
          <p:nvPr>
            <p:ph type="subTitle" idx="1"/>
          </p:nvPr>
        </p:nvSpPr>
        <p:spPr>
          <a:xfrm>
            <a:off x="1751012" y="1116106"/>
            <a:ext cx="8562882" cy="6199094"/>
          </a:xfrm>
        </p:spPr>
        <p:txBody>
          <a:bodyPr>
            <a:normAutofit/>
          </a:bodyPr>
          <a:lstStyle/>
          <a:p>
            <a:r>
              <a:rPr lang="uk-UA" dirty="0" smtClean="0"/>
              <a:t>МІЖНАРОЖНИЙ ТУРИЗМ – ЦЕ МІЖНАРОДНА ДІЯЛЬНІСТЬ, ЯКА ГРУНТУЄТЬСЯ НА МІЖДЕРЖАВНИХ УГОДАХ І СУПРОВОДЖУЄТЬСЯ ВАЛЮТНИМИ ПОТОКАМИ</a:t>
            </a:r>
          </a:p>
          <a:p>
            <a:pPr marL="342900" indent="-342900">
              <a:buFontTx/>
              <a:buChar char="-"/>
            </a:pPr>
            <a:r>
              <a:rPr lang="uk-UA" dirty="0" smtClean="0"/>
              <a:t>ЦЕ СОЦІАЛЬНО-ЕКОНОМІЧНЕ ЯВИЩЕ, ДЕ СУБ’ЄКТ ДУХОВНО І СВІТОГЛЯДНО РОЗВИВАЄТЬСЯ І ЗБАГАЧУЄТЬСЯ</a:t>
            </a:r>
          </a:p>
          <a:p>
            <a:pPr marL="342900" indent="-342900">
              <a:buFontTx/>
              <a:buChar char="-"/>
            </a:pPr>
            <a:r>
              <a:rPr lang="uk-UA" dirty="0" smtClean="0"/>
              <a:t>ТУРИСТИЧНА ПОСЛУГА – ЦЕ ДІЯЛЬНІСТЬ З ТРАНСПОРТУВАННЯ, РОЗМІЩЕННЯ, ХАРЧУВАННЯ ТУРИСТІВ, ЗАДОВОЛЕННЯ ЇХ ДІЛОВИХ. ДУХОВНИХ, ФІЗІОЛОГІЧНИХ ПОТРЕБ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125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ФУНКЦІЇ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РЕГУЛЯТИВНА ( ПРОЯВЛЯЄТЬСЯ ЧЕРЕЗ РІВНОВАГУ НА РИНКУ - ПОПИТ-ПРОПОЗИЦІЯ )</a:t>
            </a:r>
          </a:p>
          <a:p>
            <a:r>
              <a:rPr lang="uk-UA" dirty="0" smtClean="0"/>
              <a:t>СТИМУЛЮЮЧА ( РЕАЛІЗУЄТЬСЯ ЧЕРЕЗ МЕХАНІЗМ КОНКУРЕНЦІЇ )</a:t>
            </a:r>
          </a:p>
          <a:p>
            <a:r>
              <a:rPr lang="uk-UA" dirty="0" smtClean="0"/>
              <a:t>ОПТИМІЗАЦІЙНА ( ОБСЯГИ НАДАННЯ ПОСЛУГ ЗА СЕЗОНАМИ, ЗА ВИДАМИ, ЗА ПОТОКАМИ)</a:t>
            </a:r>
          </a:p>
          <a:p>
            <a:r>
              <a:rPr lang="uk-UA" dirty="0" smtClean="0"/>
              <a:t>ІНФОРМАЦІЙНА ( </a:t>
            </a:r>
            <a:r>
              <a:rPr lang="uk-UA" dirty="0" err="1" smtClean="0"/>
              <a:t>Брендинг</a:t>
            </a:r>
            <a:r>
              <a:rPr lang="uk-UA" dirty="0" smtClean="0"/>
              <a:t>, активність в мережах )</a:t>
            </a:r>
          </a:p>
          <a:p>
            <a:r>
              <a:rPr lang="uk-UA" dirty="0" err="1" smtClean="0"/>
              <a:t>Сануюча</a:t>
            </a:r>
            <a:r>
              <a:rPr lang="uk-UA" dirty="0" smtClean="0"/>
              <a:t> ( вибракування тих, хто не надає якісних послуг, через механізм банкрутства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95406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Суб’єкти ринку туристичних послуг</a:t>
            </a:r>
            <a:endParaRPr lang="ru-RU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uk-UA" dirty="0" smtClean="0"/>
              <a:t>Споживач – турист</a:t>
            </a:r>
          </a:p>
          <a:p>
            <a:r>
              <a:rPr lang="uk-UA" dirty="0" smtClean="0"/>
              <a:t>Виробники первинних туристичних послуг – готелі, транспортні компанії, заклади харчування, екскурсійні бюро, музеї, театри, заклади дозвілля</a:t>
            </a:r>
          </a:p>
          <a:p>
            <a:r>
              <a:rPr lang="uk-UA" dirty="0" smtClean="0"/>
              <a:t>Виробники супутніх послуг – рекламні, будівельні компанії, виробники сувенірної продукції</a:t>
            </a:r>
          </a:p>
          <a:p>
            <a:r>
              <a:rPr lang="uk-UA" dirty="0" smtClean="0"/>
              <a:t>Посередники – туроператори, що укладають угоди з безпосередніми виробниками туристичних послуг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435843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TM04033925[[fn=Краплинка]]</Template>
  <TotalTime>146</TotalTime>
  <Words>704</Words>
  <Application>Microsoft Office PowerPoint</Application>
  <PresentationFormat>Широкий екран</PresentationFormat>
  <Paragraphs>92</Paragraphs>
  <Slides>15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15</vt:i4>
      </vt:variant>
    </vt:vector>
  </HeadingPairs>
  <TitlesOfParts>
    <vt:vector size="18" baseType="lpstr">
      <vt:lpstr>Arial</vt:lpstr>
      <vt:lpstr>Tw Cen MT</vt:lpstr>
      <vt:lpstr>Краплинка</vt:lpstr>
      <vt:lpstr>СУТНІСТЬ, СТРУКТУРА, ФУНКЦІЇ РИНКУ ТУРИСТИЧНИХ ПОСЛУГ</vt:lpstr>
      <vt:lpstr>ПИТАННЯ ДО ОБГОВОРЕННЯ</vt:lpstr>
      <vt:lpstr> ТУРИЗМ за підходом UNWTO</vt:lpstr>
      <vt:lpstr>ЗМІСТОВНІ ГРУПИ ОПЕРАЦІЙ В ТУРИЗМІ</vt:lpstr>
      <vt:lpstr>ПЕРЕВАГИ ТУРИСТИЧНОГО БІЗНЕСУ</vt:lpstr>
      <vt:lpstr>МІЖНАРОДНИЙ ТУРИЗМ</vt:lpstr>
      <vt:lpstr>ОСНОВНІ КАТЕГОРІЇ ТУРИЗМУ</vt:lpstr>
      <vt:lpstr>ФУНКЦІЇ РИНКУ ТУРИСТИЧНИХ ПОСЛУГ</vt:lpstr>
      <vt:lpstr>Суб’єкти ринку туристичних послуг</vt:lpstr>
      <vt:lpstr>Попит на ринку туристичних послуг залежить від </vt:lpstr>
      <vt:lpstr>Пропозиція на ринку туристичних послуг</vt:lpstr>
      <vt:lpstr>Особливості ринку туристичних послуг</vt:lpstr>
      <vt:lpstr>Види туристичних підприємств</vt:lpstr>
      <vt:lpstr>Інфраструктура ринку туристичних послуг</vt:lpstr>
      <vt:lpstr>Дякую за увагу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СУТНІСТЬ, СТРУКТУРА, ФУНКЦІЇ РИНКУ ТУРИСТИЧНИХ ПОСЛУГ</dc:title>
  <dc:creator>Пользователь</dc:creator>
  <cp:lastModifiedBy>Пользователь</cp:lastModifiedBy>
  <cp:revision>17</cp:revision>
  <dcterms:created xsi:type="dcterms:W3CDTF">2020-11-16T09:42:34Z</dcterms:created>
  <dcterms:modified xsi:type="dcterms:W3CDTF">2020-11-16T12:08:40Z</dcterms:modified>
</cp:coreProperties>
</file>