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54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AC81-33A8-48BC-9428-4DE5DA55E5B4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B3DB-8B2E-402F-9426-7BA75B56930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495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4B3DB-8B2E-402F-9426-7BA75B56930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761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022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42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3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001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82132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639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626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20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6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0173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272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BEAD0B-9538-441F-909F-82C0E3B470DF}" type="datetimeFigureOut">
              <a:rPr lang="uk-UA" smtClean="0"/>
              <a:t>02.10.2022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B04782-C056-4666-916C-A7E368F69D12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112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vo.uu.edu.ua/mod/glossary/showentry.php?eid=26952&amp;displayformat=dictionary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21&amp;displayformat=dictionar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o.uu.edu.ua/mod/glossary/showentry.php?eid=26952&amp;displayformat=dictionary" TargetMode="External"/><Relationship Id="rId2" Type="http://schemas.openxmlformats.org/officeDocument/2006/relationships/hyperlink" Target="https://vo.uu.edu.ua/mod/glossary/showentry.php?eid=26938&amp;displayformat=dictiona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17&amp;displayformat=dictionary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38&amp;displayformat=dictiona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o.uu.edu.ua/mod/glossary/showentry.php?eid=26965&amp;displayformat=dictionary" TargetMode="External"/><Relationship Id="rId2" Type="http://schemas.openxmlformats.org/officeDocument/2006/relationships/hyperlink" Target="https://vo.uu.edu.ua/mod/glossary/showentry.php?eid=26938&amp;displayformat=dictiona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vo.uu.edu.ua/mod/glossary/showentry.php?eid=26949&amp;displayformat=dictionary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E8032-0CD1-4D70-B1F6-998F4F38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816166"/>
            <a:ext cx="10318418" cy="4394988"/>
          </a:xfrm>
        </p:spPr>
        <p:txBody>
          <a:bodyPr/>
          <a:lstStyle/>
          <a:p>
            <a: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ЛЕКЦІЯ 6. </a:t>
            </a:r>
            <a:b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</a:br>
            <a: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ІНСТРУМЕНТИ </a:t>
            </a:r>
            <a:b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</a:br>
            <a: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ПУБЛІЧНОГО</a:t>
            </a:r>
            <a:b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</a:br>
            <a:r>
              <a:rPr lang="ru-RU" sz="36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АДМІНІСТРУВАННЯ</a:t>
            </a:r>
            <a:endParaRPr lang="uk-UA" sz="3600" i="1" dirty="0">
              <a:solidFill>
                <a:srgbClr val="FF0000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B33474-6E4B-44C6-B787-801B1CC8C0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>
                <a:solidFill>
                  <a:srgbClr val="FF0000"/>
                </a:solidFill>
              </a:rPr>
              <a:t>План лекційного заняття</a:t>
            </a:r>
          </a:p>
        </p:txBody>
      </p:sp>
    </p:spTree>
    <p:extLst>
      <p:ext uri="{BB962C8B-B14F-4D97-AF65-F5344CB8AC3E}">
        <p14:creationId xmlns:p14="http://schemas.microsoft.com/office/powerpoint/2010/main" val="26618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61CD9-3E1A-4B37-AD6A-0EC22792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90998"/>
            <a:ext cx="10178322" cy="103174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3.Індивідіуальний (адміністративний) акт як інструмент публічного адміністрування</a:t>
            </a:r>
            <a:r>
              <a:rPr lang="uk-UA" sz="3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782BBF-AEFF-4A21-8331-714B94670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0967"/>
            <a:ext cx="10178322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Індивідуальний акт є основним інструментом діяльності публічної адміністрації, коли вона спрямована на конкретних суб’єктів адміністративного права, оскільки саме на підставі адміністративних актів у переважній більшості випадків виникають, змінюються та припиняються адміністративно-правові відносини.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акта є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стосуються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їхніх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головною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рисою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конкретність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волевиявлень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розв’язання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справ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чітка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визначеність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адресата -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зумовлених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цими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актами;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оскаржені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особами,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охоронювані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такими актами порушено;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085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5B785-4622-420C-95BF-AA44E701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3.1.Види індивідуальних актів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56283AF-B0B3-4DF9-B56C-13BCFD3D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54642"/>
            <a:ext cx="10178322" cy="5092995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класифіковані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такими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критеріями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формою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способом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наслідками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дією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характером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особи;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порядком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результату;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функцією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правовому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регулюванні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способом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видавати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ухвалювати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праву;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· 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критерієм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наявності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очевидних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вад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875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DC084-D2C7-4168-93C6-6C8463AF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3.2.Процедура ухвалення індивідуального </a:t>
            </a:r>
            <a:r>
              <a:rPr lang="uk-UA" sz="32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акта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5803A-2650-41FB-9D45-F90450CE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6662"/>
            <a:ext cx="10178322" cy="4635794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стадій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самостійна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послідовно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здійснюваних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узаємопов’язаних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об’єднаних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метою.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Узагальнено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процедура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виглядає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 чином: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   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     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     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акта;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     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оскарження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акта.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четверта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факультативною.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776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4B106-237F-4AEE-A12A-C14AD340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742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3.3.Чинність та нікчемність адміністративного акту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F5799C2-8425-4523-9F2D-75366CD5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70591"/>
            <a:ext cx="11012076" cy="5491716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Загальне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правило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набуття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чинності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«з моменту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але 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законах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закріплюються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процедури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набуття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чинності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актами з моменту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оприлюднення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чинності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формальних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момент, з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перестає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впливати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права,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обов’язки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неможливою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приписів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містяться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підстав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розділені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фактичні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Фактичне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собою, автоматично, 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настанням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факту, і тому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потреби 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спеціальному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волевиявленні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Найпоширенішими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підставами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фактичного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строку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акта, виданого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строк;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зводився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24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BE36B-654B-43F6-948E-BF8D679F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7427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4.</a:t>
            </a:r>
            <a:r>
              <a:rPr lang="uk-UA" sz="3200" b="1" u="none" strike="no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План як інструмент публічного адміністрування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71116B1-30FC-4816-9F0C-BD8577C0E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5665" y="1541721"/>
            <a:ext cx="5762847" cy="4933894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ru-RU" sz="17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у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юридичній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літературі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лат.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ріапит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«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рівне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площина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»), як правило,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трактується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попередньо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визначений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порядок,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послідовність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7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 </a:t>
            </a:r>
            <a:r>
              <a:rPr lang="ru-RU" sz="17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владного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порядок,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послідовність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зв’язок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подальших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700" b="1" i="1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План як </a:t>
            </a:r>
            <a:r>
              <a:rPr lang="ru-RU" sz="1700" b="1" i="1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інструмент</a:t>
            </a:r>
            <a:r>
              <a:rPr lang="ru-RU" sz="1700" b="1" i="1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700" b="1" i="1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публічного</a:t>
            </a:r>
            <a:r>
              <a:rPr lang="ru-RU" sz="1700" b="1" i="1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700" b="1" i="1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адміністрування</a:t>
            </a:r>
            <a:r>
              <a:rPr lang="ru-RU" sz="17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7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7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такими </a:t>
            </a:r>
            <a:r>
              <a:rPr lang="ru-RU" sz="17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r>
              <a:rPr lang="ru-RU" sz="17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7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         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різновид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          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затвердження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суб’єктом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офіційного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документа, в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сформовано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уявний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бажаний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публічний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результат;</a:t>
            </a:r>
            <a:endParaRPr lang="uk-UA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          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затвердження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акта;</a:t>
            </a:r>
            <a:endParaRPr lang="uk-UA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C83D9957-BFE7-42EF-B32F-27761C3F98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836" y="2286000"/>
            <a:ext cx="4800600" cy="3204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58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EFE3D-73E1-403E-A74E-70C99244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04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uk-UA" sz="3200" b="1" u="none" strike="no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Адміністративний розсу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Адміністративний розсуд</a:t>
            </a:r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у публічному адмініструванні</a:t>
            </a:r>
            <a:br>
              <a:rPr lang="uk-UA" sz="3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4181B2-E709-4DDE-BD63-5018D51C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1552353"/>
            <a:ext cx="10377377" cy="460389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розсуду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1)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адміністративний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розсуд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першого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виду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полягати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наданні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органу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публічного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посадовій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службовій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особі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права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його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розсуд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оцінювати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тільки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юридичний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факт, але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видати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правозастосовний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акт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підставі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вільного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вибору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одного з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рівноцінних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із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погляду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законності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варіантів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справи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передбаченого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адміністративно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-правовою нормою. 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2)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адміністративний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розсуд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другого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виду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наявний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тоді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коли норма права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уповноважує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орган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публічного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посадову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службову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особу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діяти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власний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розсуд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під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час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реалізації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наданих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їм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повноважень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3)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до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адміністративного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розсуду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третього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виду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можна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віднести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ухвалення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органом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публічного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посадовою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службовою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особою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рішення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підставі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норм,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містять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гнучкі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неконкретні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оціночні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поняття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як «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доцільність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», «потреба», «з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важливих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підстав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7366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3AC813-9810-402E-A71C-8DA4D172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1276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6.Заходи адміністративного примусу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FF4943-7E78-4269-994F-0CA9D8148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3499"/>
            <a:ext cx="10178322" cy="48590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Найпершим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вихідним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положенням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розумінні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примусу є те,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різновид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державного примусу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Державний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примус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застосовується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переважно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осіб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вчинили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правопорушення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З точки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зору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філософії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виявлений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у тому,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цим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примусом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знімається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інший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примус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тобто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правопорушення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); тому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тільки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зумовлений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правом, а й є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необхідним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саме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- як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другий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примус,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є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зняттям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першого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примусу,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примус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насильство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взяте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абстрактно,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неправомірне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Існують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також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випадки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коли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загроза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суспільним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відносинам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виникає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об’єктивно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-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унаслідок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сил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природи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тобто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відсутності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протиправної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поведінки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проте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потреба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усунення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є не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менш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актуальною.</a:t>
            </a: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такими рисами: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 правило,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без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звертання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суду;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те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’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язку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учиненням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але і 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відсутності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значно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ширший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відміну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державного примусу,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своєю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сутністю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 правило,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рівнозначні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відповідному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виду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6164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5F8260B-C852-47D7-A392-5951F217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850900"/>
            <a:ext cx="10377377" cy="50292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 -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 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прямо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-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особами, до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підпорядкуванні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останніх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нормами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морального,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майнового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особистісного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характеру з метою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винних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 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багатьма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законодавчими</a:t>
            </a:r>
            <a:r>
              <a:rPr lang="ru-RU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законами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поліцію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Службу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прикордонну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гвардію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кримінально-виконавчу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протидію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домашньому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насильству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нагляд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особами,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звільненими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КпАП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Митним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кодексом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134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18E910-1838-427F-869F-84C0D4CDC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7563" y="1520456"/>
            <a:ext cx="5528930" cy="438504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чинному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не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зустрічаються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терміни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«заходи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 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поліцейські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заходи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превентивні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поліцейські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заходи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поліцейські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заходи примусу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назви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уявлення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розкриваючи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сутності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напрацьовано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класифікацію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Заходи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потрійною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метою.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вони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адміністративно-запобіжні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заходи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   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стягнення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5A5D5BFC-FE4C-4D3C-96C2-5039BC82FF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04" y="1895524"/>
            <a:ext cx="4920983" cy="3066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54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F25D6A-A997-4CD2-A34A-3E5E796AE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519289"/>
            <a:ext cx="10312400" cy="6338711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1.Поняття інструмента публічного адміністрування.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1.1.Види інструментів публічного адміністрування;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1.2.Вибір інструмента публічного адміністрування;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2.Форми публічного адміністрування.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2.1.Нормативно правовий акт як </a:t>
            </a:r>
            <a:r>
              <a:rPr lang="uk-UA" sz="1800" b="1" i="1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інструмент публічного адміністрування</a:t>
            </a: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2.2.Види НПА;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3.Індивідіуальний (адміністративний) акт як інструмент публічного адміністрування.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3.1.Види індивідуальних актів;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3.2.Процедура ухвалення індивідуального </a:t>
            </a:r>
            <a:r>
              <a:rPr lang="uk-UA" sz="18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акта</a:t>
            </a: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3.3.Чинність та нікчемність адміністративного акту;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uk-UA" sz="1800" b="1" i="1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лан як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План як інструмент публічного адміністрування</a:t>
            </a: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sz="18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розсуд</a:t>
            </a:r>
            <a:r>
              <a:rPr lang="ru-RU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публічному</a:t>
            </a:r>
            <a:r>
              <a:rPr lang="ru-RU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адмініструванні</a:t>
            </a: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6.Заходи адміністративного примусу.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7.Адміністративно-правові режими.</a:t>
            </a:r>
          </a:p>
          <a:p>
            <a:pPr algn="just">
              <a:spcAft>
                <a:spcPts val="0"/>
              </a:spcAft>
            </a:pPr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8.Електронне врядування його контроль та нагляд.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1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8F9B5-92D1-40A1-BDE9-6B4B5AF9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74" y="206434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1.Поняття інструмента публічного адміністрування.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AF47BE-6032-44C1-A310-145AB4F91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3421" y="2285999"/>
            <a:ext cx="5847646" cy="4047067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Інструменти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такими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зовнішнім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виразом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віддзеркалюють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динаміку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зумовлені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реалізацією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здійснюються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зумовлюється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специфікою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поставленої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встановлює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найкращий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ефективний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B8DCFC99-B45E-4E75-9FBC-14055C87BD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033409"/>
            <a:ext cx="3959579" cy="3959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205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E8CA8-4C21-46C4-A775-2EDCA852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1304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1.1.Види інструментів публічного адміністрування</a:t>
            </a:r>
            <a:endParaRPr lang="uk-UA" sz="3200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F7C6A7-B251-4CB3-893D-72A601BD2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866" y="1986845"/>
            <a:ext cx="5294489" cy="41783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юридичній літературі існують два основних підходи до розкриття видів інструментів публічного адміністрування.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Перший - вузький, який відстоюють Р. Мельник, С. </a:t>
            </a:r>
            <a:r>
              <a:rPr lang="uk-UA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Мосьондз</a:t>
            </a:r>
            <a:r>
              <a:rPr lang="uk-UA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ін., до їх складу відносячи інструменти, використання яких суб’єктами владних повноважень може бути прямо оскаржено в системі адміністративних судів згідно із КАСУ.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саме:видання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укладення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актів-планів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та 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актів-дій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E55F5333-B3B0-4D5D-921F-6D8FC1BB77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2320045"/>
            <a:ext cx="5043311" cy="3366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53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92F885-F2ED-41BE-AF3B-C2DB419FC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1155" y="1536701"/>
            <a:ext cx="5204178" cy="4368799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Індивідуальний</a:t>
            </a:r>
            <a:r>
              <a:rPr lang="ru-RU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 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будь-яке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органу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зовнішню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приймається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врегулювання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конкретного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Адміністратив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Адміністративний</a:t>
            </a:r>
            <a:r>
              <a:rPr lang="ru-RU" sz="1800" b="1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Адміністратив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1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Адміністратив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договір</a:t>
            </a:r>
            <a:r>
              <a:rPr lang="ru-RU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спільний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 за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участю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ґрунтується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волеузгодженні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форму договору, угоди, протоколу, меморандуму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взаємні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 та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обов’язки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публічно-правовій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укладається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закону.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3983DDC-2330-45C2-8602-631725E43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2444044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Акти-дії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вчиняються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органами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компетенції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 для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723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51A341-2467-47ED-AAFF-1272D6C4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22" y="304800"/>
            <a:ext cx="10792178" cy="6423377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Другий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 широкий,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прихильниками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 В.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Галунько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О.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Правоторова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складу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широке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коло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елементарних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комплексних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виконавчо-розпорядчої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інтересу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компетенції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такий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арсенал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1.                      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укладення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учинення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юридично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значущих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матеріально-технічних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операцій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2.                      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План як 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інструмент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публічного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3.                      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Фактична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як 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інструмент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публічного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4.                      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заохочення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переконання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Þ    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а)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адміністративно-запобіжні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заходи; б) заходи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припинення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в)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стягнення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5.                      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режими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6.                      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Контроль (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нагляд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7.                      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Електронне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врядування</a:t>
            </a: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358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C1C8B-2321-4BE2-B6C6-53AB17C2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11452"/>
            <a:ext cx="10178322" cy="1492132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2.Форми публічного адміністрування.</a:t>
            </a:r>
            <a:br>
              <a:rPr lang="uk-UA" sz="3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2.1.Нормативно правовий акт як </a:t>
            </a:r>
            <a:r>
              <a:rPr lang="uk-UA" sz="3200" b="1" u="none" strike="no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Інструмент публічного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інструмент публічного адміністрування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9BDB20-FA68-4B9B-B565-8B073C81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39" y="1727200"/>
            <a:ext cx="10871200" cy="471875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Нормативним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актам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властиві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вони є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інструментом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публічна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зобов’язань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 них не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існувати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ублічне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публічне</a:t>
            </a:r>
            <a:r>
              <a:rPr lang="ru-RU" sz="1800" i="1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ублічне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i="1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ублічне адміністр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адміністрування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в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змозі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законні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приватних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адже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сформульовані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законах, не в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змозі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охопити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аспектів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потребують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-правового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урегулювання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і тому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потреба в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конкретизації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деталізації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стадії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вони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подвійну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природу: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по-перше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інструментом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по-друге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є нормами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права.</a:t>
            </a:r>
          </a:p>
          <a:p>
            <a:pPr algn="just"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здійснюються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неперсоніфікованого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характеру -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офіційних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    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ухвалюються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виключно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повноважним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суб’єктом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встановленому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порядку й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офіційно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передбаченою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процедурою;</a:t>
            </a:r>
            <a:endParaRPr lang="uk-UA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201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59FCC6-AAF6-429F-A9D1-4FE86FE66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5389" y="1710265"/>
            <a:ext cx="5199944" cy="383398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идання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нормативних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правотворчий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підзаконний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розпорядчу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загального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характеру,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породжують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юридичні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конкретизації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деталізації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стадії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правозастосування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4A4F570F-F1A1-4209-9553-CB18E42C7A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206" y="1828019"/>
            <a:ext cx="4800600" cy="3201962"/>
          </a:xfrm>
        </p:spPr>
      </p:pic>
    </p:spTree>
    <p:extLst>
      <p:ext uri="{BB962C8B-B14F-4D97-AF65-F5344CB8AC3E}">
        <p14:creationId xmlns:p14="http://schemas.microsoft.com/office/powerpoint/2010/main" val="173324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12150-F4BD-4F75-A7A2-8F282D14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256" y="222915"/>
            <a:ext cx="10178322" cy="570115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2.2.Види НПА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F525DF-FC82-4CB3-AE81-C7F591AA4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748" y="1016001"/>
            <a:ext cx="5664594" cy="572346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Видами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є: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  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укази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Президента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нормативного характеру - як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видані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й на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пов’язанні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питаннями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   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постанови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Кабінету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Міністрів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Уряд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вищий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орган у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й на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видає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постанови і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обов’язкові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(ст. 117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Нормативно-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КМУ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видаються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постанов;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   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накази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нормативного характеру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міністерств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центральних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Міністри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центральних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видають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   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нормативного характеру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адміністрацій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Голови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адміністрацій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ст. 6 Закону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адміністрації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видавати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розпорядження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   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нормативні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віднесено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(НАЗК,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Рахункова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палата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Національний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банк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Фонд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6)   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нормативні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ru-RU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Органи місцевого самовряд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Органи</a:t>
            </a:r>
            <a:r>
              <a:rPr lang="ru-RU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Органи місцевого самовряд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Органи місцевого самовряд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місцевого</a:t>
            </a:r>
            <a:r>
              <a:rPr lang="ru-RU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Органи місцевого самовряд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none" strike="noStrike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Органи місцевого самоврядува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самоврядування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в межах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законом,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ухвалюють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обов’язковими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відповідній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CED7357E-7D75-47C0-B643-2BF80FF7CB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2" y="1806223"/>
            <a:ext cx="5298252" cy="2980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0815293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начок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TM10001106[[fn=Значок]]</Template>
  <TotalTime>60</TotalTime>
  <Words>2264</Words>
  <Application>Microsoft Office PowerPoint</Application>
  <PresentationFormat>Широкий екран</PresentationFormat>
  <Paragraphs>129</Paragraphs>
  <Slides>18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Gill Sans MT</vt:lpstr>
      <vt:lpstr>Impact</vt:lpstr>
      <vt:lpstr>Значок</vt:lpstr>
      <vt:lpstr> ЛЕКЦІЯ 6.  ІНСТРУМЕНТИ  ПУБЛІЧНОГО  АДМІНІСТРУВАННЯ</vt:lpstr>
      <vt:lpstr>Презентація PowerPoint</vt:lpstr>
      <vt:lpstr>1.Поняття інструмента публічного адміністрування.</vt:lpstr>
      <vt:lpstr>1.1.Види інструментів публічного адміністрування</vt:lpstr>
      <vt:lpstr>Презентація PowerPoint</vt:lpstr>
      <vt:lpstr>Презентація PowerPoint</vt:lpstr>
      <vt:lpstr>2.Форми публічного адміністрування. 2.1.Нормативно правовий акт як інструмент публічного адміністрування</vt:lpstr>
      <vt:lpstr>Презентація PowerPoint</vt:lpstr>
      <vt:lpstr>2.2.Види НПА</vt:lpstr>
      <vt:lpstr>3.Індивідіуальний (адміністративний) акт як інструмент публічного адміністрування.</vt:lpstr>
      <vt:lpstr>3.1.Види індивідуальних актів</vt:lpstr>
      <vt:lpstr>3.2.Процедура ухвалення індивідуального акта</vt:lpstr>
      <vt:lpstr>3.3.Чинність та нікчемність адміністративного акту </vt:lpstr>
      <vt:lpstr>4.План як інструмент публічного адміністрування</vt:lpstr>
      <vt:lpstr>5.Адміністративний розсуд у публічному адмініструванні </vt:lpstr>
      <vt:lpstr>6.Заходи адміністративного примусу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ЛЕКЦІЯ 6.  ІНСТРУМЕНТИ  ПУБЛІЧНОГО  АДМІНІСТРУВАННЯ</dc:title>
  <dc:creator>Пользователь Windows</dc:creator>
  <cp:lastModifiedBy>Пользователь Windows</cp:lastModifiedBy>
  <cp:revision>1</cp:revision>
  <dcterms:created xsi:type="dcterms:W3CDTF">2022-10-02T17:11:38Z</dcterms:created>
  <dcterms:modified xsi:type="dcterms:W3CDTF">2022-10-02T18:11:44Z</dcterms:modified>
</cp:coreProperties>
</file>