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handoutMasterIdLst>
    <p:handoutMasterId r:id="rId34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7" r:id="rId23"/>
    <p:sldId id="278" r:id="rId24"/>
    <p:sldId id="280" r:id="rId25"/>
    <p:sldId id="281" r:id="rId26"/>
    <p:sldId id="282" r:id="rId27"/>
    <p:sldId id="283" r:id="rId28"/>
    <p:sldId id="287" r:id="rId29"/>
    <p:sldId id="284" r:id="rId30"/>
    <p:sldId id="285" r:id="rId31"/>
    <p:sldId id="286" r:id="rId32"/>
    <p:sldId id="288" r:id="rId33"/>
  </p:sldIdLst>
  <p:sldSz cx="9144000" cy="6858000" type="screen4x3"/>
  <p:notesSz cx="6856413" cy="97504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BD1"/>
    <a:srgbClr val="FCE4F9"/>
    <a:srgbClr val="CC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94660"/>
  </p:normalViewPr>
  <p:slideViewPr>
    <p:cSldViewPr>
      <p:cViewPr varScale="1">
        <p:scale>
          <a:sx n="63" d="100"/>
          <a:sy n="63" d="100"/>
        </p:scale>
        <p:origin x="17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507BBD-F4F7-4255-B02F-8634C086A1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34FCE8BB-85B7-4D87-A5DF-2D3E58C66C0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114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70F60B-410E-45FB-A58F-24E9A34AD8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81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70F60B-410E-45FB-A58F-24E9A34AD8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543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70F60B-410E-45FB-A58F-24E9A34AD8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865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70F60B-410E-45FB-A58F-24E9A34AD8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66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70F60B-410E-45FB-A58F-24E9A34AD8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3423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FD81F-BBCE-4253-ADFC-77A659D123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8148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49057-A6B2-4B01-97C0-AF1D91BB6D1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8007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C0BD-B4B4-42F4-8BE7-1E9EE86E20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1417203"/>
      </p:ext>
    </p:extLst>
  </p:cSld>
  <p:clrMapOvr>
    <a:masterClrMapping/>
  </p:clrMapOvr>
  <p:transition advTm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9FDB-F804-47B3-8B0D-5D44ECA5ED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9848137"/>
      </p:ext>
    </p:extLst>
  </p:cSld>
  <p:clrMapOvr>
    <a:masterClrMapping/>
  </p:clrMapOvr>
  <p:transition advTm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E358D-4CF3-46DF-86FF-DB69122531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5955696"/>
      </p:ext>
    </p:extLst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43701-5A5B-41AE-B94E-0E14A902F66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142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3AFD3-4CA6-46B2-9465-BBF6366D28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93975"/>
      </p:ext>
    </p:extLst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4A9FDF8-15BC-4CD8-AAE1-72C7F1D38BB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36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64D2F1C-0565-49DC-AE59-1CE803B7D2D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91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6A577C7-0C16-43FF-8FEF-F224B32718F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237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38691-A066-4980-A941-9D33B4AE171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080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FC971-6029-4871-A603-BB4AB937482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5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7AA29-368E-4340-B064-C6DD8DF65F3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249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71049A8-4124-43A8-B051-66B66EA072A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818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C70F60B-410E-45FB-A58F-24E9A34AD8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890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rozdil%202/&#1095;&#1072;&#1089;&#1090;&#1080;&#1085;&#1072;%202.2.do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rozdil%202/Litaky2.xls..xls" TargetMode="Externa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1052;&#1086;&#1080;%20&#1076;&#1086;&#1082;&#1091;&#1084;&#1077;&#1085;&#1090;&#1099;\&#1044;&#1054;&#1050;&#1059;&#1052;&#1045;&#1053;&#1058;&#1067;\MAN%202007\dodatok\C103.mi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rozdil3/&#1095;&#1072;&#1089;&#1090;&#1080;&#1085;&#1072;%203.2.doc" TargetMode="Externa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hyperlink" Target="../rozdil3/Litaky3.xls..xl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rozdil4/&#1055;&#1088;&#1072;&#1082;&#1090;&#1080;&#1095;&#1085;&#1077;%20&#1079;&#1072;&#1085;&#1103;&#1090;&#1090;&#1103;%20&#8470;4..do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rozdil4/Diagram.xls" TargetMode="Externa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rozdil5/Litaky5.xls..xls" TargetMode="External"/><Relationship Id="rId2" Type="http://schemas.openxmlformats.org/officeDocument/2006/relationships/hyperlink" Target="../rozdil5/&#1042;&#1087;&#1086;&#1088;&#1103;&#1076;&#1082;&#1091;&#1074;&#1072;&#1085;&#1085;&#1103;%20&#1090;&#1072;%20&#1087;&#1086;&#1096;&#1091;&#1082;&#1091;%20&#1076;&#1072;&#1085;&#1080;&#1093;%20&#1091;%20&#1090;&#1072;&#1073;&#1083;&#1080;&#1095;&#1085;&#1086;&#1084;&#1091;%20&#1087;&#1088;&#1086;&#1094;&#1077;&#1089;&#1089;&#1086;&#1088;&#1110;.doc" TargetMode="Externa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9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rozdil1/&#1095;&#1072;&#1089;&#1090;&#1080;&#1085;&#1072;%201.2.do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../rozdil1/Litaky.xls..xl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620000" cy="2057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altLang="ru-RU" sz="3200" b="1" dirty="0" smtClean="0">
                <a:solidFill>
                  <a:schemeClr val="tx1"/>
                </a:solidFill>
              </a:rPr>
              <a:t>Тема 2.6. </a:t>
            </a:r>
            <a:r>
              <a:rPr lang="uk-UA" altLang="ru-RU" sz="3200" b="1" dirty="0" smtClean="0">
                <a:solidFill>
                  <a:srgbClr val="C00000"/>
                </a:solidFill>
              </a:rPr>
              <a:t>Основи роботи в електронній таблиці EXCEL</a:t>
            </a:r>
            <a:endParaRPr lang="uk-UA" alt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05262"/>
            <a:ext cx="6400800" cy="208803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en-US" altLang="ru-RU" sz="3200" dirty="0" smtClean="0">
                <a:solidFill>
                  <a:schemeClr val="accent2"/>
                </a:solidFill>
              </a:rPr>
              <a:t>Microsoft Office Excel </a:t>
            </a:r>
            <a:endParaRPr lang="uk-UA" altLang="ru-RU" sz="3200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uk-UA" altLang="ru-RU" sz="3200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uk-UA" altLang="ru-RU" sz="3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uk-UA" altLang="ru-RU" sz="2600" b="1" dirty="0" smtClean="0">
                <a:solidFill>
                  <a:schemeClr val="tx1"/>
                </a:solidFill>
              </a:rPr>
              <a:t>2024</a:t>
            </a:r>
            <a:endParaRPr lang="ru-RU" altLang="ru-RU" sz="2600" b="1" dirty="0" smtClean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88640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kumimoji="0" lang="uk-UA" sz="2000" b="1" i="1" u="none" strike="noStrike" kern="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uk-UA" sz="2000" b="1" i="1" u="none" strike="noStrike" kern="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uk-UA" sz="2000" b="1" i="1" u="none" strike="noStrike" kern="0" cap="all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Навчальна дисципліна   </a:t>
            </a: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Інформаційні технології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</p:cSld>
  <p:clrMapOvr>
    <a:masterClrMapping/>
  </p:clrMapOvr>
  <p:transition advTm="115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99" y="712258"/>
            <a:ext cx="6985000" cy="524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692275" y="5734050"/>
            <a:ext cx="136683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/>
              <a:t>К</a:t>
            </a:r>
            <a:r>
              <a:rPr lang="uk-UA" altLang="ru-RU" sz="1200"/>
              <a:t>нопки переключення аркушів</a:t>
            </a:r>
            <a:endParaRPr lang="ru-RU" altLang="ru-RU" sz="120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0" y="3860800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Номери рядків</a:t>
            </a:r>
            <a:endParaRPr lang="ru-RU" altLang="ru-RU" sz="1200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132138" y="5805488"/>
            <a:ext cx="93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Назви аркушів</a:t>
            </a:r>
            <a:endParaRPr lang="ru-RU" altLang="ru-RU" sz="120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4140200" y="580548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Рядок стану</a:t>
            </a:r>
            <a:endParaRPr lang="ru-RU" altLang="ru-RU" sz="1200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5076825" y="573405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Смуги прокручування аркуша</a:t>
            </a:r>
            <a:endParaRPr lang="ru-RU" altLang="ru-RU" sz="1200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6588125" y="5876925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Область задач</a:t>
            </a:r>
            <a:endParaRPr lang="ru-RU" altLang="ru-RU" sz="1200"/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0" y="404813"/>
            <a:ext cx="90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Рядок меню</a:t>
            </a:r>
            <a:endParaRPr lang="ru-RU" altLang="ru-RU" sz="1200"/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755650" y="115888"/>
            <a:ext cx="1368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Рядок формули</a:t>
            </a:r>
            <a:endParaRPr lang="ru-RU" altLang="ru-RU" sz="1200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1619250" y="2349500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Аркуш електронних таблиць з даними</a:t>
            </a:r>
            <a:endParaRPr lang="ru-RU" altLang="ru-RU" sz="1200"/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2700338" y="0"/>
            <a:ext cx="1800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Панелі інструментів</a:t>
            </a:r>
            <a:endParaRPr lang="ru-RU" altLang="ru-RU" sz="1200"/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4787900" y="0"/>
            <a:ext cx="1655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200"/>
              <a:t>Назви стовпців</a:t>
            </a:r>
            <a:endParaRPr lang="ru-RU" altLang="ru-RU" sz="1200"/>
          </a:p>
        </p:txBody>
      </p:sp>
      <p:sp>
        <p:nvSpPr>
          <p:cNvPr id="13326" name="Line 16"/>
          <p:cNvSpPr>
            <a:spLocks noChangeShapeType="1"/>
          </p:cNvSpPr>
          <p:nvPr/>
        </p:nvSpPr>
        <p:spPr bwMode="auto">
          <a:xfrm flipV="1">
            <a:off x="468313" y="3284538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468313" y="4292600"/>
            <a:ext cx="287337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 flipH="1" flipV="1">
            <a:off x="1042988" y="5229225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 flipH="1" flipV="1">
            <a:off x="1979613" y="5229225"/>
            <a:ext cx="15128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0" name="Line 20"/>
          <p:cNvSpPr>
            <a:spLocks noChangeShapeType="1"/>
          </p:cNvSpPr>
          <p:nvPr/>
        </p:nvSpPr>
        <p:spPr bwMode="auto">
          <a:xfrm flipV="1">
            <a:off x="4356100" y="53006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1" name="Line 21"/>
          <p:cNvSpPr>
            <a:spLocks noChangeShapeType="1"/>
          </p:cNvSpPr>
          <p:nvPr/>
        </p:nvSpPr>
        <p:spPr bwMode="auto">
          <a:xfrm flipV="1">
            <a:off x="5580063" y="4437063"/>
            <a:ext cx="7207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 flipV="1">
            <a:off x="6877050" y="3860800"/>
            <a:ext cx="71438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3" name="Line 23"/>
          <p:cNvSpPr>
            <a:spLocks noChangeShapeType="1"/>
          </p:cNvSpPr>
          <p:nvPr/>
        </p:nvSpPr>
        <p:spPr bwMode="auto">
          <a:xfrm flipH="1">
            <a:off x="4284663" y="260350"/>
            <a:ext cx="10795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5508625" y="260350"/>
            <a:ext cx="3587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>
            <a:off x="539750" y="6207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>
            <a:off x="2051050" y="260350"/>
            <a:ext cx="1444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37" name="Line 27"/>
          <p:cNvSpPr>
            <a:spLocks noChangeShapeType="1"/>
          </p:cNvSpPr>
          <p:nvPr/>
        </p:nvSpPr>
        <p:spPr bwMode="auto">
          <a:xfrm flipH="1">
            <a:off x="2916238" y="260350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advTm="145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7" name="Group 107"/>
          <p:cNvGraphicFramePr>
            <a:graphicFrameLocks noGrp="1"/>
          </p:cNvGraphicFramePr>
          <p:nvPr>
            <p:ph/>
          </p:nvPr>
        </p:nvGraphicFramePr>
        <p:xfrm>
          <a:off x="1331913" y="0"/>
          <a:ext cx="6400800" cy="6516687"/>
        </p:xfrm>
        <a:graphic>
          <a:graphicData uri="http://schemas.openxmlformats.org/drawingml/2006/table">
            <a:tbl>
              <a:tblPr/>
              <a:tblGrid>
                <a:gridCol w="1655762">
                  <a:extLst>
                    <a:ext uri="{9D8B030D-6E8A-4147-A177-3AD203B41FA5}">
                      <a16:colId xmlns:a16="http://schemas.microsoft.com/office/drawing/2014/main" val="1551373806"/>
                    </a:ext>
                  </a:extLst>
                </a:gridCol>
                <a:gridCol w="4745038">
                  <a:extLst>
                    <a:ext uri="{9D8B030D-6E8A-4147-A177-3AD203B41FA5}">
                      <a16:colId xmlns:a16="http://schemas.microsoft.com/office/drawing/2014/main" val="2671218516"/>
                    </a:ext>
                  </a:extLst>
                </a:gridCol>
              </a:tblGrid>
              <a:tr h="3048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Дія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363842"/>
                  </a:ext>
                </a:extLst>
              </a:tr>
              <a:tr h="5486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Настроювання параметрів перегляду </a:t>
                      </a: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Excel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“Сервис” \ команда “Параметр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ы</a:t>
                      </a: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вкладка”Вид”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396350"/>
                  </a:ext>
                </a:extLst>
              </a:tr>
              <a:tr h="806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Вибір формату виведення числа 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Контекстне меню \ команда “Формат ячеек” \ вкладка “Число”.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Кнопки “                             панелі інструментів “Форматирование”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927986"/>
                  </a:ext>
                </a:extLst>
              </a:tr>
              <a:tr h="792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Зміна ширини стовпця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Заголовок стовпця \ контекстне меню \ команда “ Ширина столбца”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Встановити вказівку миші на межу заголовка стовпця ( вказівка прийме вигляд                і пересунути праворуч або ліворуч на необхідну відстань, утримуючи ліву кнопку миші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927493"/>
                  </a:ext>
                </a:extLst>
              </a:tr>
              <a:tr h="7906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Зміна висоти рядка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Номер рядка \ контекстне меню \ команда 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« Высота строки»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Встановити вказівку миші на межу номера рядка ( вказівка прийме вигляд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) і пересунути вгору або вниз на необхідну відстань, утримуючи ліву кнопку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964784"/>
                  </a:ext>
                </a:extLst>
              </a:tr>
              <a:tr h="4969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Вибір типу шрифту 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Контекстне меню \  команда “Формат 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ячеек» \ вкладка «Шрифт»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Вікно                                  панелі інструментів “</a:t>
                      </a:r>
                      <a:r>
                        <a:rPr kumimoji="0" lang="uk-UA" alt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Форматирование</a:t>
                      </a:r>
                      <a:r>
                        <a:rPr kumimoji="0" lang="uk-UA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363029"/>
                  </a:ext>
                </a:extLst>
              </a:tr>
              <a:tr h="4969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Зміна розміру шрифту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Контекстне меню \  команда “Формат 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ячеек» \ вкладка «Шрифт»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Вікно                  панелі інструментів “Форматирование” 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123972"/>
                  </a:ext>
                </a:extLst>
              </a:tr>
              <a:tr h="4969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Зміна стилю шрифту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Контекстне меню \  команда “Формат 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ячеек» \ вкладка «Шрифт»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Кнопки                                       панелі інструментів “Форматирование”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070860"/>
                  </a:ext>
                </a:extLst>
              </a:tr>
              <a:tr h="8541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Вирівнювання й орієнтація даних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Контекстне меню \  команда “Формат 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ячеек» \ вкладка «Выравнивание»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Кнопки                            панелі інструментів «Форматирование»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21096"/>
                  </a:ext>
                </a:extLst>
              </a:tr>
              <a:tr h="463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     Форматування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      сторінки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“Файл” \ команда “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Параметры страницы»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388283"/>
                  </a:ext>
                </a:extLst>
              </a:tr>
              <a:tr h="4651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Зміна стилю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“Формат” \ команда “Стиль”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385256"/>
                  </a:ext>
                </a:extLst>
              </a:tr>
            </a:tbl>
          </a:graphicData>
        </a:graphic>
      </p:graphicFrame>
      <p:sp>
        <p:nvSpPr>
          <p:cNvPr id="14376" name="Line 58"/>
          <p:cNvSpPr>
            <a:spLocks noChangeShapeType="1"/>
          </p:cNvSpPr>
          <p:nvPr/>
        </p:nvSpPr>
        <p:spPr bwMode="auto">
          <a:xfrm>
            <a:off x="3563938" y="2133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77" name="Line 59"/>
          <p:cNvSpPr>
            <a:spLocks noChangeShapeType="1"/>
          </p:cNvSpPr>
          <p:nvPr/>
        </p:nvSpPr>
        <p:spPr bwMode="auto">
          <a:xfrm>
            <a:off x="3708400" y="20605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78" name="Line 63"/>
          <p:cNvSpPr>
            <a:spLocks noChangeShapeType="1"/>
          </p:cNvSpPr>
          <p:nvPr/>
        </p:nvSpPr>
        <p:spPr bwMode="auto">
          <a:xfrm>
            <a:off x="3203575" y="27813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79" name="Line 67"/>
          <p:cNvSpPr>
            <a:spLocks noChangeShapeType="1"/>
          </p:cNvSpPr>
          <p:nvPr/>
        </p:nvSpPr>
        <p:spPr bwMode="auto">
          <a:xfrm flipV="1">
            <a:off x="3132138" y="29241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4380" name="Picture 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508500"/>
            <a:ext cx="50323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1" name="Picture 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933825"/>
            <a:ext cx="4095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2" name="Picture 8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084763"/>
            <a:ext cx="723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3" name="Picture 8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500438"/>
            <a:ext cx="115093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4" name="Picture 9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268413"/>
            <a:ext cx="4381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5" name="WordArt 109"/>
          <p:cNvSpPr>
            <a:spLocks noChangeArrowheads="1" noChangeShapeType="1" noTextEdit="1"/>
          </p:cNvSpPr>
          <p:nvPr/>
        </p:nvSpPr>
        <p:spPr bwMode="auto">
          <a:xfrm rot="5400000">
            <a:off x="-2201863" y="2641601"/>
            <a:ext cx="5400675" cy="4953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uk-UA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Форматування  таблиць</a:t>
            </a:r>
            <a:endParaRPr lang="es-ES" sz="2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1859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07" name="Group 79"/>
          <p:cNvGraphicFramePr>
            <a:graphicFrameLocks noGrp="1"/>
          </p:cNvGraphicFramePr>
          <p:nvPr>
            <p:ph/>
          </p:nvPr>
        </p:nvGraphicFramePr>
        <p:xfrm>
          <a:off x="1331913" y="260350"/>
          <a:ext cx="6400800" cy="6673851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364315435"/>
                    </a:ext>
                  </a:extLst>
                </a:gridCol>
                <a:gridCol w="4600575">
                  <a:extLst>
                    <a:ext uri="{9D8B030D-6E8A-4147-A177-3AD203B41FA5}">
                      <a16:colId xmlns:a16="http://schemas.microsoft.com/office/drawing/2014/main" val="1613942339"/>
                    </a:ext>
                  </a:extLst>
                </a:gridCol>
              </a:tblGrid>
              <a:tr h="4635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Дія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913269"/>
                  </a:ext>
                </a:extLst>
              </a:tr>
              <a:tr h="936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Обрамлення комірок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Контекстне меню\ команда “Формат ячеек” \ вкладка “Граница”.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Кнопка                панелі інструментів  “Форматирование”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555444"/>
                  </a:ext>
                </a:extLst>
              </a:tr>
              <a:tr h="6890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Заповнення комірок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Контекстне меню команда “Формат 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ячеек»\вкладка Вид»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Кнопка                   панелі інструментів “Форматирование”.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269214"/>
                  </a:ext>
                </a:extLst>
              </a:tr>
              <a:tr h="6401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Автоматичне форматування таблиці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“Формат” \ команда “Автоформат”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278711"/>
                  </a:ext>
                </a:extLst>
              </a:tr>
              <a:tr h="53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Виконання нескладних рисунків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 допомогою панелі інструментів “Рисование”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 кнопка                           панелі інструментів “Стандартная”)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369636"/>
                  </a:ext>
                </a:extLst>
              </a:tr>
              <a:tr h="4572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Вставка рисунків із файла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“Вставка” \ команда “Рисунок” \ Из Файла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534071"/>
                  </a:ext>
                </a:extLst>
              </a:tr>
              <a:tr h="6401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Вставка рисунків, фотографій, файлів з колекції</a:t>
                      </a:r>
                      <a:r>
                        <a:rPr kumimoji="0" lang="en-US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Clip Galary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“Вставка” \ команда “Рисунок” \ Картинки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37446"/>
                  </a:ext>
                </a:extLst>
              </a:tr>
              <a:tr h="53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Вставка автофігур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“Вставка” \ команда “Рисунок” \ Автофигур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193246"/>
                  </a:ext>
                </a:extLst>
              </a:tr>
              <a:tr h="7132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    Вставка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   фігурного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           тексту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“Вставка” \ команда “Рисунок” \ Объект </a:t>
                      </a:r>
                      <a:r>
                        <a:rPr kumimoji="0" lang="en-US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Word Art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028808"/>
                  </a:ext>
                </a:extLst>
              </a:tr>
              <a:tr h="53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Вставка математичної формули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“Вставка” \ команда “Объект” \ Об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ъ</a:t>
                      </a: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ект </a:t>
                      </a:r>
                      <a:r>
                        <a:rPr kumimoji="0" lang="en-US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Microsoft Equation3.0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930935"/>
                  </a:ext>
                </a:extLst>
              </a:tr>
              <a:tr h="53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Вставка діаграми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“Вставка” \ команда “</a:t>
                      </a:r>
                      <a:r>
                        <a:rPr kumimoji="0" lang="uk-UA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Схематическае</a:t>
                      </a: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uk-UA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диаграмм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390531"/>
                  </a:ext>
                </a:extLst>
              </a:tr>
            </a:tbl>
          </a:graphicData>
        </a:graphic>
      </p:graphicFrame>
      <p:sp>
        <p:nvSpPr>
          <p:cNvPr id="15400" name="WordArt 73"/>
          <p:cNvSpPr>
            <a:spLocks noChangeArrowheads="1" noChangeShapeType="1" noTextEdit="1"/>
          </p:cNvSpPr>
          <p:nvPr/>
        </p:nvSpPr>
        <p:spPr bwMode="auto">
          <a:xfrm rot="5400000">
            <a:off x="-2087562" y="2671763"/>
            <a:ext cx="5327650" cy="3619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uk-UA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Використання  графіки  та  об'єктів</a:t>
            </a:r>
            <a:endParaRPr lang="es-ES" sz="2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pic>
        <p:nvPicPr>
          <p:cNvPr id="15401" name="Picture 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196975"/>
            <a:ext cx="3333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2" name="Picture 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989138"/>
            <a:ext cx="3524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3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13100"/>
            <a:ext cx="3714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60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0"/>
            <a:ext cx="7848600" cy="6524626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uk-UA" altLang="ru-RU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uk-UA" altLang="ru-RU" sz="1800" dirty="0" smtClean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uk-UA" altLang="ru-RU" sz="2400" b="1" dirty="0" smtClean="0">
                <a:solidFill>
                  <a:schemeClr val="tx2"/>
                </a:solidFill>
                <a:hlinkClick r:id="rId3" action="ppaction://hlinkfile"/>
              </a:rPr>
              <a:t>Використання формул і функцій</a:t>
            </a:r>
            <a:endParaRPr lang="uk-UA" altLang="ru-RU" sz="240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uk-UA" altLang="ru-RU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uk-UA" altLang="ru-RU" sz="2400" b="1" dirty="0" smtClean="0">
                <a:solidFill>
                  <a:schemeClr val="tx2"/>
                </a:solidFill>
              </a:rPr>
              <a:t>Формула ЕТ-</a:t>
            </a:r>
            <a:r>
              <a:rPr lang="uk-UA" altLang="ru-RU" sz="2400" b="1" dirty="0" smtClean="0"/>
              <a:t> це інструкція для обчислення. Формули є основним засобом аналізу даних.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uk-UA" altLang="ru-RU" sz="2400" b="1" dirty="0" smtClean="0"/>
              <a:t>Формули в робочі аркуші можна вводити двома способами: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endParaRPr lang="uk-UA" altLang="ru-RU" sz="2400" b="1" dirty="0" smtClean="0"/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>
                <a:solidFill>
                  <a:schemeClr val="folHlink"/>
                </a:solidFill>
              </a:rPr>
              <a:t>Тільки за допомогою клавіатури.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>
                <a:solidFill>
                  <a:schemeClr val="folHlink"/>
                </a:solidFill>
              </a:rPr>
              <a:t>Використовуючи мишу для визначення комірок, на які є посилання у формулі.</a:t>
            </a:r>
            <a:endParaRPr lang="ru-RU" altLang="ru-RU" sz="2400" b="1" dirty="0" smtClean="0">
              <a:solidFill>
                <a:schemeClr val="fol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302855"/>
            <a:ext cx="7634288" cy="3455988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2400" b="1" dirty="0" smtClean="0">
                <a:solidFill>
                  <a:schemeClr val="tx2"/>
                </a:solidFill>
              </a:rPr>
              <a:t>Правила запису формул: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400" b="1" dirty="0" smtClean="0"/>
              <a:t>формула починається зі </a:t>
            </a:r>
            <a:r>
              <a:rPr lang="uk-UA" altLang="ru-RU" sz="2400" b="1" dirty="0" err="1" smtClean="0"/>
              <a:t>знака</a:t>
            </a:r>
            <a:r>
              <a:rPr lang="uk-UA" altLang="ru-RU" sz="2400" b="1" dirty="0" smtClean="0"/>
              <a:t> рівняння;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400" b="1" dirty="0" smtClean="0"/>
              <a:t>у формулі не  повинні бути присутні пробіли, за винятком тих, що містяться в текстах;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400" b="1" dirty="0" smtClean="0"/>
              <a:t>якщо у формулах використовуються тексти, то вони беруться в лапки;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400" b="1" dirty="0" smtClean="0"/>
              <a:t>у формулу можуть входити такі елементи: оператори, посилання на комірки, значення, функції та імена.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dirty="0" smtClean="0"/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 flipH="1">
            <a:off x="2555875" y="4149725"/>
            <a:ext cx="5762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87675" y="3933825"/>
            <a:ext cx="360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uk-UA" alt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=СУММ (С4:С8)*789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2484438" y="4581525"/>
            <a:ext cx="172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403350" y="4508500"/>
            <a:ext cx="1511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400">
                <a:solidFill>
                  <a:schemeClr val="folHlink"/>
                </a:solidFill>
                <a:latin typeface="Arial" panose="020B0604020202020204" pitchFamily="34" charset="0"/>
              </a:rPr>
              <a:t>Знак</a:t>
            </a:r>
            <a:r>
              <a:rPr lang="uk-UA" altLang="ru-RU" sz="1400">
                <a:latin typeface="Arial" panose="020B0604020202020204" pitchFamily="34" charset="0"/>
              </a:rPr>
              <a:t> </a:t>
            </a:r>
            <a:r>
              <a:rPr lang="uk-UA" altLang="ru-RU" sz="1400">
                <a:solidFill>
                  <a:schemeClr val="folHlink"/>
                </a:solidFill>
                <a:latin typeface="Arial" panose="020B0604020202020204" pitchFamily="34" charset="0"/>
              </a:rPr>
              <a:t>рівняння</a:t>
            </a:r>
            <a:endParaRPr lang="ru-RU" altLang="ru-RU" sz="14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3492500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4211638" y="49418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771775" y="4868863"/>
            <a:ext cx="1223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400">
                <a:solidFill>
                  <a:schemeClr val="folHlink"/>
                </a:solidFill>
                <a:latin typeface="Arial" panose="020B0604020202020204" pitchFamily="34" charset="0"/>
              </a:rPr>
              <a:t>Функція</a:t>
            </a:r>
            <a:endParaRPr lang="ru-RU" altLang="ru-RU" sz="14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4427538" y="42211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3563938" y="5445125"/>
            <a:ext cx="17287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400">
                <a:solidFill>
                  <a:schemeClr val="folHlink"/>
                </a:solidFill>
                <a:latin typeface="Arial" panose="020B0604020202020204" pitchFamily="34" charset="0"/>
              </a:rPr>
              <a:t>Посилання на комірку</a:t>
            </a:r>
            <a:endParaRPr lang="ru-RU" altLang="ru-RU" sz="14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4859338" y="4149725"/>
            <a:ext cx="9366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5435600" y="5445125"/>
            <a:ext cx="151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400">
                <a:solidFill>
                  <a:schemeClr val="folHlink"/>
                </a:solidFill>
                <a:latin typeface="Arial" panose="020B0604020202020204" pitchFamily="34" charset="0"/>
              </a:rPr>
              <a:t>Оператор </a:t>
            </a:r>
            <a:endParaRPr lang="ru-RU" altLang="ru-RU" sz="14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5292725" y="4221163"/>
            <a:ext cx="10810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6300788" y="4581525"/>
            <a:ext cx="1763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400">
                <a:solidFill>
                  <a:schemeClr val="folHlink"/>
                </a:solidFill>
                <a:latin typeface="Arial" panose="020B0604020202020204" pitchFamily="34" charset="0"/>
              </a:rPr>
              <a:t>Значення </a:t>
            </a:r>
            <a:endParaRPr lang="ru-RU" altLang="ru-RU" sz="14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154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67" name="Group 4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87889290"/>
              </p:ext>
            </p:extLst>
          </p:nvPr>
        </p:nvGraphicFramePr>
        <p:xfrm>
          <a:off x="1331640" y="692696"/>
          <a:ext cx="7416824" cy="5472608"/>
        </p:xfrm>
        <a:graphic>
          <a:graphicData uri="http://schemas.openxmlformats.org/drawingml/2006/table">
            <a:tbl>
              <a:tblPr/>
              <a:tblGrid>
                <a:gridCol w="2805836">
                  <a:extLst>
                    <a:ext uri="{9D8B030D-6E8A-4147-A177-3AD203B41FA5}">
                      <a16:colId xmlns:a16="http://schemas.microsoft.com/office/drawing/2014/main" val="1918393667"/>
                    </a:ext>
                  </a:extLst>
                </a:gridCol>
                <a:gridCol w="4610988">
                  <a:extLst>
                    <a:ext uri="{9D8B030D-6E8A-4147-A177-3AD203B41FA5}">
                      <a16:colId xmlns:a16="http://schemas.microsoft.com/office/drawing/2014/main" val="3339749970"/>
                    </a:ext>
                  </a:extLst>
                </a:gridCol>
              </a:tblGrid>
              <a:tr h="8931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Арифметичний оператор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Значення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857370"/>
                  </a:ext>
                </a:extLst>
              </a:tr>
              <a:tr h="7624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Додавання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999080"/>
                  </a:ext>
                </a:extLst>
              </a:tr>
              <a:tr h="76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Віднімання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097319"/>
                  </a:ext>
                </a:extLst>
              </a:tr>
              <a:tr h="760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/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Ділення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688760"/>
                  </a:ext>
                </a:extLst>
              </a:tr>
              <a:tr h="764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*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Множення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130257"/>
                  </a:ext>
                </a:extLst>
              </a:tr>
              <a:tr h="764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Відсоток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844101"/>
                  </a:ext>
                </a:extLst>
              </a:tr>
              <a:tr h="7624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^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Піднести до </a:t>
                      </a:r>
                      <a:r>
                        <a:rPr kumimoji="0" lang="uk-UA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степеня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720368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21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5" name="Group 4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06548963"/>
              </p:ext>
            </p:extLst>
          </p:nvPr>
        </p:nvGraphicFramePr>
        <p:xfrm>
          <a:off x="900113" y="333376"/>
          <a:ext cx="7632327" cy="5759919"/>
        </p:xfrm>
        <a:graphic>
          <a:graphicData uri="http://schemas.openxmlformats.org/drawingml/2006/table">
            <a:tbl>
              <a:tblPr/>
              <a:tblGrid>
                <a:gridCol w="2630310">
                  <a:extLst>
                    <a:ext uri="{9D8B030D-6E8A-4147-A177-3AD203B41FA5}">
                      <a16:colId xmlns:a16="http://schemas.microsoft.com/office/drawing/2014/main" val="119165929"/>
                    </a:ext>
                  </a:extLst>
                </a:gridCol>
                <a:gridCol w="5002017">
                  <a:extLst>
                    <a:ext uri="{9D8B030D-6E8A-4147-A177-3AD203B41FA5}">
                      <a16:colId xmlns:a16="http://schemas.microsoft.com/office/drawing/2014/main" val="2232139759"/>
                    </a:ext>
                  </a:extLst>
                </a:gridCol>
              </a:tblGrid>
              <a:tr h="924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Оператор порівняння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Значення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92642"/>
                  </a:ext>
                </a:extLst>
              </a:tr>
              <a:tr h="8043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=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Дорівнює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163093"/>
                  </a:ext>
                </a:extLst>
              </a:tr>
              <a:tr h="807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&gt;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Більше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589562"/>
                  </a:ext>
                </a:extLst>
              </a:tr>
              <a:tr h="80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Менше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004582"/>
                  </a:ext>
                </a:extLst>
              </a:tr>
              <a:tr h="80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&gt;=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Більше або дорівнює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692047"/>
                  </a:ext>
                </a:extLst>
              </a:tr>
              <a:tr h="8043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&lt;=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Менше або дорівнює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619908"/>
                  </a:ext>
                </a:extLst>
              </a:tr>
              <a:tr h="80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&lt;&gt;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Не дорівнює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01387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2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822" y="260350"/>
            <a:ext cx="7559675" cy="6597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800" b="1" dirty="0" smtClean="0">
                <a:solidFill>
                  <a:schemeClr val="tx2"/>
                </a:solidFill>
                <a:hlinkClick r:id="rId2" action="ppaction://hlinkfile"/>
              </a:rPr>
              <a:t>Обчислення формул</a:t>
            </a:r>
            <a:endParaRPr lang="uk-UA" altLang="ru-RU" sz="2800" b="1" dirty="0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uk-UA" altLang="ru-RU" sz="2800" b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r>
              <a:rPr lang="uk-UA" altLang="ru-RU" sz="2400" b="1" dirty="0" smtClean="0"/>
              <a:t>При обчисленні формул </a:t>
            </a:r>
            <a:r>
              <a:rPr lang="uk-UA" altLang="ru-RU" sz="2400" b="1" dirty="0" smtClean="0">
                <a:solidFill>
                  <a:schemeClr val="folHlink"/>
                </a:solidFill>
              </a:rPr>
              <a:t>порядок виконання</a:t>
            </a:r>
            <a:r>
              <a:rPr lang="uk-UA" altLang="ru-RU" sz="2400" b="1" dirty="0" smtClean="0"/>
              <a:t> арифметичних операторів збігається  з тим, який прийнято в математиці:</a:t>
            </a:r>
          </a:p>
          <a:p>
            <a:pPr algn="ctr" eaLnBrk="1" hangingPunct="1">
              <a:buFontTx/>
              <a:buNone/>
            </a:pPr>
            <a:r>
              <a:rPr lang="uk-UA" altLang="ru-RU" sz="2400" b="1" dirty="0" smtClean="0"/>
              <a:t> </a:t>
            </a:r>
            <a:r>
              <a:rPr lang="uk-UA" altLang="ru-RU" sz="2400" b="1" dirty="0" smtClean="0">
                <a:solidFill>
                  <a:schemeClr val="folHlink"/>
                </a:solidFill>
              </a:rPr>
              <a:t>піднесення до </a:t>
            </a:r>
            <a:r>
              <a:rPr lang="uk-UA" altLang="ru-RU" sz="2400" b="1" dirty="0" err="1" smtClean="0">
                <a:solidFill>
                  <a:schemeClr val="folHlink"/>
                </a:solidFill>
              </a:rPr>
              <a:t>степеня</a:t>
            </a:r>
            <a:r>
              <a:rPr lang="uk-UA" altLang="ru-RU" sz="2400" b="1" dirty="0" smtClean="0">
                <a:solidFill>
                  <a:schemeClr val="folHlink"/>
                </a:solidFill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uk-UA" altLang="ru-RU" sz="2400" b="1" dirty="0" smtClean="0">
                <a:solidFill>
                  <a:schemeClr val="folHlink"/>
                </a:solidFill>
              </a:rPr>
              <a:t>множення і ділення,</a:t>
            </a:r>
          </a:p>
          <a:p>
            <a:pPr algn="ctr" eaLnBrk="1" hangingPunct="1">
              <a:buFontTx/>
              <a:buNone/>
            </a:pPr>
            <a:r>
              <a:rPr lang="uk-UA" altLang="ru-RU" sz="2400" b="1" dirty="0" smtClean="0">
                <a:solidFill>
                  <a:schemeClr val="folHlink"/>
                </a:solidFill>
              </a:rPr>
              <a:t> додавання і віднімання.</a:t>
            </a:r>
          </a:p>
          <a:p>
            <a:pPr algn="ctr" eaLnBrk="1" hangingPunct="1">
              <a:buFontTx/>
              <a:buNone/>
            </a:pPr>
            <a:endParaRPr lang="ru-RU" altLang="ru-RU" sz="2400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30745" name="Group 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2654640"/>
              </p:ext>
            </p:extLst>
          </p:nvPr>
        </p:nvGraphicFramePr>
        <p:xfrm>
          <a:off x="611560" y="4509120"/>
          <a:ext cx="8135937" cy="1512888"/>
        </p:xfrm>
        <a:graphic>
          <a:graphicData uri="http://schemas.openxmlformats.org/drawingml/2006/table">
            <a:tbl>
              <a:tblPr/>
              <a:tblGrid>
                <a:gridCol w="4068762">
                  <a:extLst>
                    <a:ext uri="{9D8B030D-6E8A-4147-A177-3AD203B41FA5}">
                      <a16:colId xmlns:a16="http://schemas.microsoft.com/office/drawing/2014/main" val="3064156404"/>
                    </a:ext>
                  </a:extLst>
                </a:gridCol>
                <a:gridCol w="4067175">
                  <a:extLst>
                    <a:ext uri="{9D8B030D-6E8A-4147-A177-3AD203B41FA5}">
                      <a16:colId xmlns:a16="http://schemas.microsoft.com/office/drawing/2014/main" val="421972748"/>
                    </a:ext>
                  </a:extLst>
                </a:gridCol>
              </a:tblGrid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Дія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212286"/>
                  </a:ext>
                </a:extLst>
              </a:tr>
              <a:tr h="1076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Настроювання параметрів обчислень 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Excel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Сервис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команда “Параметр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ы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вкладка “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Вычисления»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320762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46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7864" y="116632"/>
            <a:ext cx="6870700" cy="973138"/>
          </a:xfrm>
        </p:spPr>
        <p:txBody>
          <a:bodyPr/>
          <a:lstStyle/>
          <a:p>
            <a:pPr algn="ctr" eaLnBrk="1" hangingPunct="1"/>
            <a:r>
              <a:rPr lang="uk-UA" altLang="ru-RU" sz="2800" b="1" dirty="0" smtClean="0">
                <a:solidFill>
                  <a:schemeClr val="tx2"/>
                </a:solidFill>
              </a:rPr>
              <a:t>Повідомлення про помилки при введенні формул</a:t>
            </a:r>
            <a:endParaRPr lang="ru-RU" altLang="ru-RU" sz="28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32831" name="Group 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7575471"/>
              </p:ext>
            </p:extLst>
          </p:nvPr>
        </p:nvGraphicFramePr>
        <p:xfrm>
          <a:off x="1547664" y="1268760"/>
          <a:ext cx="7200900" cy="5421313"/>
        </p:xfrm>
        <a:graphic>
          <a:graphicData uri="http://schemas.openxmlformats.org/drawingml/2006/table">
            <a:tbl>
              <a:tblPr/>
              <a:tblGrid>
                <a:gridCol w="2157412">
                  <a:extLst>
                    <a:ext uri="{9D8B030D-6E8A-4147-A177-3AD203B41FA5}">
                      <a16:colId xmlns:a16="http://schemas.microsoft.com/office/drawing/2014/main" val="1259431870"/>
                    </a:ext>
                  </a:extLst>
                </a:gridCol>
                <a:gridCol w="5043488">
                  <a:extLst>
                    <a:ext uri="{9D8B030D-6E8A-4147-A177-3AD203B41FA5}">
                      <a16:colId xmlns:a16="http://schemas.microsoft.com/office/drawing/2014/main" val="2439646913"/>
                    </a:ext>
                  </a:extLst>
                </a:gridCol>
              </a:tblGrid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Помилка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Значення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125544"/>
                  </a:ext>
                </a:extLst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#####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Результат виконання формули або число не вміщується в комірки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365650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ДЕЛ/0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У формулі робиться спроба ділення на нуль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070503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Н/Д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Скорочення </a:t>
                      </a:r>
                      <a:r>
                        <a:rPr kumimoji="0" lang="uk-UA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терміна</a:t>
                      </a: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“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Неопределённые данные</a:t>
                      </a: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 Використання посилання на порожню комірку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63260"/>
                  </a:ext>
                </a:extLst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ИМЯ?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Використовуване ім'я неможливо розпізнати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682485"/>
                  </a:ext>
                </a:extLst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ПУСТО!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Задано перетин двох областей, що не мають спільних комірок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884160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ЧИСЛО!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Некоректне використання чисел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661209"/>
                  </a:ext>
                </a:extLst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ССЫЛКА!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Використовується неприпустиме посилання на комірку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585026"/>
                  </a:ext>
                </a:extLst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ЗНАЧ!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Використовується неприпустимий тип аргументу або операнду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7342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18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332656"/>
            <a:ext cx="7777162" cy="5616575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ru-RU" altLang="ru-RU" sz="2400" b="1" dirty="0" smtClean="0">
                <a:solidFill>
                  <a:schemeClr val="tx2"/>
                </a:solidFill>
              </a:rPr>
              <a:t>Ф</a:t>
            </a:r>
            <a:r>
              <a:rPr lang="uk-UA" altLang="ru-RU" sz="2400" b="1" dirty="0" err="1" smtClean="0">
                <a:solidFill>
                  <a:schemeClr val="tx2"/>
                </a:solidFill>
              </a:rPr>
              <a:t>ункція</a:t>
            </a:r>
            <a:r>
              <a:rPr lang="uk-UA" altLang="ru-RU" sz="2400" b="1" dirty="0" smtClean="0">
                <a:solidFill>
                  <a:schemeClr val="tx2"/>
                </a:solidFill>
              </a:rPr>
              <a:t> ЕТ</a:t>
            </a:r>
            <a:r>
              <a:rPr lang="uk-UA" altLang="ru-RU" sz="2400" b="1" dirty="0" smtClean="0"/>
              <a:t> - це результат обчислення деяких аргументів, що перераховуються в дужках після імені функції.</a:t>
            </a:r>
          </a:p>
          <a:p>
            <a:pPr algn="just" eaLnBrk="1" hangingPunct="1">
              <a:buFontTx/>
              <a:buNone/>
            </a:pPr>
            <a:endParaRPr lang="uk-UA" altLang="ru-RU" sz="2400" b="1" dirty="0" smtClean="0"/>
          </a:p>
          <a:p>
            <a:pPr algn="just" eaLnBrk="1" hangingPunct="1">
              <a:buFontTx/>
              <a:buNone/>
            </a:pPr>
            <a:r>
              <a:rPr lang="uk-UA" altLang="ru-RU" sz="2400" b="1" dirty="0" smtClean="0">
                <a:solidFill>
                  <a:schemeClr val="tx2"/>
                </a:solidFill>
              </a:rPr>
              <a:t>Правила запису функцій:</a:t>
            </a:r>
          </a:p>
          <a:p>
            <a:pPr algn="just" eaLnBrk="1" hangingPunct="1"/>
            <a:r>
              <a:rPr lang="uk-UA" altLang="ru-RU" sz="2400" b="1" dirty="0" smtClean="0"/>
              <a:t>Якщо функція не використовує аргументів, то ставляться порожні дужки без проміжку між ними;</a:t>
            </a:r>
          </a:p>
          <a:p>
            <a:pPr algn="just" eaLnBrk="1" hangingPunct="1"/>
            <a:r>
              <a:rPr lang="uk-UA" altLang="ru-RU" sz="2400" b="1" dirty="0" smtClean="0"/>
              <a:t>Аргументи функції відділяються один від одного крапкою з комою, а якщо вказується інтервал- то двокрапкою;</a:t>
            </a:r>
          </a:p>
          <a:p>
            <a:pPr algn="just" eaLnBrk="1" hangingPunct="1"/>
            <a:r>
              <a:rPr lang="uk-UA" altLang="ru-RU" sz="2400" b="1" dirty="0" smtClean="0"/>
              <a:t>Якщо як аргументи функцій використовуються тексти, то вони беруться в лапки.</a:t>
            </a:r>
            <a:endParaRPr lang="ru-RU" altLang="ru-RU" sz="2400" b="1" dirty="0" smtClean="0"/>
          </a:p>
        </p:txBody>
      </p:sp>
    </p:spTree>
    <p:custDataLst>
      <p:tags r:id="rId1"/>
    </p:custDataLst>
  </p:cSld>
  <p:clrMapOvr>
    <a:masterClrMapping/>
  </p:clrMapOvr>
  <p:transition advTm="22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719917"/>
            <a:ext cx="7192963" cy="48958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ru-RU" sz="2700" dirty="0" smtClean="0">
                <a:solidFill>
                  <a:schemeClr val="tx2"/>
                </a:solidFill>
              </a:rPr>
              <a:t>Електронна таблиця (ЕТ)-</a:t>
            </a:r>
            <a:r>
              <a:rPr lang="uk-UA" altLang="ru-RU" sz="2700" dirty="0" smtClean="0"/>
              <a:t> це система обробки даних, поданих у вигляді прямокутної таблиці.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uk-UA" altLang="ru-RU" sz="27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ru-RU" sz="2700" dirty="0" smtClean="0"/>
              <a:t>У нинішній час термін “електронна таблиця” використовується як для власне електронних таблиць, так і для програм їхньої обробки (табличних процесорів). Серед найбільш розповсюджених ЕТ можна назвати такі: </a:t>
            </a:r>
            <a:r>
              <a:rPr lang="en-US" altLang="ru-RU" sz="2700" dirty="0" smtClean="0">
                <a:solidFill>
                  <a:schemeClr val="folHlink"/>
                </a:solidFill>
              </a:rPr>
              <a:t>Super </a:t>
            </a:r>
            <a:r>
              <a:rPr lang="en-US" altLang="ru-RU" sz="2700" dirty="0" err="1" smtClean="0">
                <a:solidFill>
                  <a:schemeClr val="folHlink"/>
                </a:solidFill>
              </a:rPr>
              <a:t>Calc</a:t>
            </a:r>
            <a:r>
              <a:rPr lang="en-US" altLang="ru-RU" sz="2700" dirty="0" smtClean="0">
                <a:solidFill>
                  <a:schemeClr val="folHlink"/>
                </a:solidFill>
              </a:rPr>
              <a:t>, Quattro Pro, Lotus, Microsoft Excel </a:t>
            </a:r>
            <a:r>
              <a:rPr lang="uk-UA" altLang="ru-RU" sz="2700" dirty="0" smtClean="0"/>
              <a:t>для </a:t>
            </a:r>
            <a:r>
              <a:rPr lang="en-US" altLang="ru-RU" sz="2700" dirty="0" smtClean="0"/>
              <a:t>Windows</a:t>
            </a:r>
            <a:r>
              <a:rPr lang="uk-UA" altLang="ru-RU" sz="2700" dirty="0" smtClean="0"/>
              <a:t> із інтегрованого пакету </a:t>
            </a:r>
            <a:r>
              <a:rPr lang="en-US" altLang="ru-RU" sz="2700" dirty="0" smtClean="0"/>
              <a:t>Microsoft Office.</a:t>
            </a:r>
            <a:endParaRPr lang="ru-RU" altLang="ru-RU" sz="2700" dirty="0" smtClean="0"/>
          </a:p>
        </p:txBody>
      </p:sp>
      <p:pic>
        <p:nvPicPr>
          <p:cNvPr id="6148" name="C103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53006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3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8"/>
                </p:tgtEl>
              </p:cMediaNode>
            </p:audio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561181"/>
            <a:ext cx="7848600" cy="59769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800" b="1" dirty="0" smtClean="0">
                <a:solidFill>
                  <a:schemeClr val="tx2"/>
                </a:solidFill>
              </a:rPr>
              <a:t>Введення функції в таблицю:</a:t>
            </a:r>
          </a:p>
          <a:p>
            <a:pPr algn="just" eaLnBrk="1" hangingPunct="1">
              <a:buFontTx/>
              <a:buNone/>
            </a:pPr>
            <a:endParaRPr lang="uk-UA" altLang="ru-RU" sz="2400" b="1" dirty="0" smtClean="0">
              <a:solidFill>
                <a:schemeClr val="tx2"/>
              </a:solidFill>
            </a:endParaRPr>
          </a:p>
          <a:p>
            <a:pPr algn="just" eaLnBrk="1" hangingPunct="1"/>
            <a:r>
              <a:rPr lang="uk-UA" altLang="ru-RU" sz="2400" b="1" dirty="0" smtClean="0"/>
              <a:t>меню “Вставка” \ команда “</a:t>
            </a:r>
            <a:r>
              <a:rPr lang="uk-UA" altLang="ru-RU" sz="2400" b="1" dirty="0" err="1" smtClean="0"/>
              <a:t>Функция</a:t>
            </a:r>
            <a:r>
              <a:rPr lang="uk-UA" altLang="ru-RU" sz="2400" b="1" dirty="0" smtClean="0"/>
              <a:t>”;</a:t>
            </a:r>
          </a:p>
          <a:p>
            <a:pPr algn="just" eaLnBrk="1" hangingPunct="1"/>
            <a:r>
              <a:rPr lang="uk-UA" altLang="ru-RU" sz="2400" b="1" dirty="0" smtClean="0"/>
              <a:t>використання Майстра функцій (кнопка      рядка формули);</a:t>
            </a:r>
          </a:p>
          <a:p>
            <a:pPr algn="just" eaLnBrk="1" hangingPunct="1"/>
            <a:r>
              <a:rPr lang="uk-UA" altLang="ru-RU" sz="2400" b="1" dirty="0" smtClean="0"/>
              <a:t>введення функції з клавіатури;</a:t>
            </a:r>
          </a:p>
          <a:p>
            <a:pPr algn="just" eaLnBrk="1" hangingPunct="1"/>
            <a:endParaRPr lang="uk-UA" altLang="ru-RU" sz="2400" b="1" dirty="0" smtClean="0"/>
          </a:p>
          <a:p>
            <a:pPr algn="just" eaLnBrk="1" hangingPunct="1">
              <a:buFontTx/>
              <a:buNone/>
            </a:pPr>
            <a:r>
              <a:rPr lang="en-US" altLang="ru-RU" sz="2400" b="1" dirty="0" smtClean="0"/>
              <a:t>Excel</a:t>
            </a:r>
            <a:r>
              <a:rPr lang="uk-UA" altLang="ru-RU" sz="2400" b="1" dirty="0" smtClean="0"/>
              <a:t> містить функції  для роботи з базами даних, списками, датами і значеннями часу, функції для інженерних, фінансових, статистичних розрахунків, математичні, </a:t>
            </a:r>
            <a:r>
              <a:rPr lang="uk-UA" altLang="ru-RU" sz="2400" b="1" dirty="0" smtClean="0">
                <a:hlinkClick r:id="rId3" action="ppaction://hlinkfile"/>
              </a:rPr>
              <a:t>логічні</a:t>
            </a:r>
            <a:r>
              <a:rPr lang="uk-UA" altLang="ru-RU" sz="2400" b="1" dirty="0" smtClean="0"/>
              <a:t> </a:t>
            </a:r>
            <a:r>
              <a:rPr lang="uk-UA" altLang="ru-RU" sz="2400" b="1" dirty="0" smtClean="0">
                <a:hlinkClick r:id="rId4" action="ppaction://hlinkfile"/>
              </a:rPr>
              <a:t>функції</a:t>
            </a:r>
            <a:r>
              <a:rPr lang="uk-UA" altLang="ru-RU" sz="2400" b="1" dirty="0" smtClean="0"/>
              <a:t> та інші.</a:t>
            </a:r>
            <a:endParaRPr lang="ru-RU" altLang="ru-RU" sz="2400" b="1" dirty="0" smtClean="0"/>
          </a:p>
        </p:txBody>
      </p:sp>
      <p:graphicFrame>
        <p:nvGraphicFramePr>
          <p:cNvPr id="2355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438900" y="3549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3549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6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132856"/>
            <a:ext cx="369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9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30969"/>
            <a:ext cx="7634288" cy="4711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800" b="1" dirty="0" smtClean="0">
                <a:solidFill>
                  <a:schemeClr val="tx2"/>
                </a:solidFill>
                <a:hlinkClick r:id="rId3" action="ppaction://hlinkfile"/>
              </a:rPr>
              <a:t>Використання діаграм</a:t>
            </a:r>
            <a:endParaRPr lang="uk-UA" altLang="ru-RU" sz="2800" b="1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uk-UA" altLang="ru-RU" sz="2000" dirty="0" smtClean="0"/>
          </a:p>
          <a:p>
            <a:pPr algn="just" eaLnBrk="1" hangingPunct="1">
              <a:buFontTx/>
              <a:buNone/>
            </a:pPr>
            <a:r>
              <a:rPr lang="uk-UA" altLang="ru-RU" sz="2000" b="1" dirty="0" smtClean="0">
                <a:solidFill>
                  <a:schemeClr val="tx2"/>
                </a:solidFill>
              </a:rPr>
              <a:t>Діаграма ЕТ</a:t>
            </a:r>
            <a:r>
              <a:rPr lang="uk-UA" altLang="ru-RU" sz="2000" b="1" dirty="0" smtClean="0"/>
              <a:t> - це графічний спосіб подання табличних даних. Дані робочого аркуша, що використовуються при створенні діаграми, зв'язуються з нею, і при  їхній зміні діаграма оновлюється.</a:t>
            </a:r>
          </a:p>
          <a:p>
            <a:pPr algn="just" eaLnBrk="1" hangingPunct="1">
              <a:buFontTx/>
              <a:buNone/>
            </a:pPr>
            <a:r>
              <a:rPr lang="uk-UA" altLang="ru-RU" sz="2000" b="1" dirty="0" smtClean="0"/>
              <a:t>Для побудови діаграм можна використовувати дані, які знаходяться в несуміжних комірках або діапазонах</a:t>
            </a:r>
            <a:r>
              <a:rPr lang="uk-UA" altLang="ru-RU" sz="2000" dirty="0" smtClean="0"/>
              <a:t>.</a:t>
            </a:r>
            <a:endParaRPr lang="ru-RU" altLang="ru-RU" sz="2000" dirty="0" smtClean="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339975" y="3429000"/>
            <a:ext cx="41767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400" b="1">
                <a:solidFill>
                  <a:schemeClr val="folHlink"/>
                </a:solidFill>
                <a:latin typeface="Arial" panose="020B0604020202020204" pitchFamily="34" charset="0"/>
              </a:rPr>
              <a:t>Розміщення діаграм</a:t>
            </a:r>
            <a:endParaRPr lang="ru-RU" altLang="ru-RU" sz="24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827088" y="4652963"/>
            <a:ext cx="2808287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1800">
                <a:latin typeface="Arial" panose="020B0604020202020204" pitchFamily="34" charset="0"/>
              </a:rPr>
              <a:t>На окремому аркуші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219700" y="4652963"/>
            <a:ext cx="259238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1800">
                <a:latin typeface="Arial" panose="020B0604020202020204" pitchFamily="34" charset="0"/>
              </a:rPr>
              <a:t>На поточному аркуші</a:t>
            </a: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2124075" y="3933825"/>
            <a:ext cx="2160588" cy="6477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4643438" y="3933825"/>
            <a:ext cx="2160587" cy="7191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advTm="3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  <p:bldP spid="368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8" name="Group 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93839857"/>
              </p:ext>
            </p:extLst>
          </p:nvPr>
        </p:nvGraphicFramePr>
        <p:xfrm>
          <a:off x="827584" y="908050"/>
          <a:ext cx="7848600" cy="2794107"/>
        </p:xfrm>
        <a:graphic>
          <a:graphicData uri="http://schemas.openxmlformats.org/drawingml/2006/table">
            <a:tbl>
              <a:tblPr/>
              <a:tblGrid>
                <a:gridCol w="2968625">
                  <a:extLst>
                    <a:ext uri="{9D8B030D-6E8A-4147-A177-3AD203B41FA5}">
                      <a16:colId xmlns:a16="http://schemas.microsoft.com/office/drawing/2014/main" val="257732447"/>
                    </a:ext>
                  </a:extLst>
                </a:gridCol>
                <a:gridCol w="4879975">
                  <a:extLst>
                    <a:ext uri="{9D8B030D-6E8A-4147-A177-3AD203B41FA5}">
                      <a16:colId xmlns:a16="http://schemas.microsoft.com/office/drawing/2014/main" val="280381986"/>
                    </a:ext>
                  </a:extLst>
                </a:gridCol>
              </a:tblGrid>
              <a:tr h="398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Дія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730849"/>
                  </a:ext>
                </a:extLst>
              </a:tr>
              <a:tr h="23956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Створення діаграми 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поточному аркуші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( вбудована діаграма) або окремого аркуша з діаграмою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Виділити дані, які будуть використовуватись у діаграмі.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Клацнути по кнопці побудувати діаграму,</a:t>
                      </a:r>
                      <a:r>
                        <a:rPr kumimoji="0" lang="uk-UA" alt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або виконати послідовність команд: меню “Вставка” \ команда “</a:t>
                      </a:r>
                      <a:r>
                        <a:rPr kumimoji="0" lang="uk-UA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Диаграмма</a:t>
                      </a: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Додержуватись інструкцій Майстра діаграм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827501"/>
                  </a:ext>
                </a:extLst>
              </a:tr>
            </a:tbl>
          </a:graphicData>
        </a:graphic>
      </p:graphicFrame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1476375" y="188913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800" dirty="0">
                <a:solidFill>
                  <a:schemeClr val="tx2"/>
                </a:solidFill>
                <a:hlinkClick r:id="rId3" action="ppaction://hlinkfile"/>
              </a:rPr>
              <a:t>Створення діаграм</a:t>
            </a:r>
            <a:endParaRPr lang="ru-RU" altLang="ru-RU" sz="2800" dirty="0">
              <a:solidFill>
                <a:schemeClr val="tx2"/>
              </a:solidFill>
            </a:endParaRPr>
          </a:p>
        </p:txBody>
      </p:sp>
      <p:pic>
        <p:nvPicPr>
          <p:cNvPr id="38949" name="Picture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02182"/>
            <a:ext cx="47720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31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136104" y="260648"/>
            <a:ext cx="6400800" cy="44958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uk-UA" altLang="ru-RU" sz="2800" b="1" dirty="0" smtClean="0">
                <a:solidFill>
                  <a:schemeClr val="tx2"/>
                </a:solidFill>
              </a:rPr>
              <a:t>Редагування діаграм</a:t>
            </a:r>
            <a:r>
              <a:rPr lang="uk-UA" altLang="ru-RU" sz="2400" b="1" dirty="0" smtClean="0"/>
              <a:t>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/>
              <a:t>Виділити </a:t>
            </a:r>
            <a:r>
              <a:rPr lang="uk-UA" altLang="ru-RU" sz="2400" b="1" dirty="0" smtClean="0"/>
              <a:t>діаграму.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/>
              <a:t>Скористатися командами контекстного меню або командами меню “Вставка” \ “</a:t>
            </a:r>
            <a:r>
              <a:rPr lang="ru-RU" altLang="ru-RU" sz="2400" b="1" dirty="0" smtClean="0"/>
              <a:t>Диаграмма»</a:t>
            </a:r>
            <a:r>
              <a:rPr lang="uk-UA" altLang="ru-RU" sz="2400" b="1" dirty="0" smtClean="0"/>
              <a:t> </a:t>
            </a:r>
            <a:endParaRPr lang="ru-RU" altLang="ru-RU" sz="2400" b="1" dirty="0" smtClean="0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467" y="3284984"/>
            <a:ext cx="66960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3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476672"/>
            <a:ext cx="76327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800" b="1" dirty="0" smtClean="0">
                <a:solidFill>
                  <a:schemeClr val="tx2"/>
                </a:solidFill>
              </a:rPr>
              <a:t>Управління даними та їх аналіз</a:t>
            </a:r>
            <a:r>
              <a:rPr lang="uk-UA" altLang="ru-RU" sz="2800" b="1" dirty="0" smtClean="0"/>
              <a:t> </a:t>
            </a:r>
          </a:p>
          <a:p>
            <a:pPr eaLnBrk="1" hangingPunct="1">
              <a:buFontTx/>
              <a:buNone/>
            </a:pPr>
            <a:endParaRPr lang="uk-UA" altLang="ru-RU" sz="2000" dirty="0" smtClean="0"/>
          </a:p>
          <a:p>
            <a:pPr algn="just" eaLnBrk="1" hangingPunct="1">
              <a:buFontTx/>
              <a:buNone/>
            </a:pPr>
            <a:r>
              <a:rPr lang="uk-UA" altLang="ru-RU" sz="2400" b="1" dirty="0" smtClean="0">
                <a:solidFill>
                  <a:schemeClr val="tx2"/>
                </a:solidFill>
              </a:rPr>
              <a:t>Список ЕТ</a:t>
            </a:r>
            <a:r>
              <a:rPr lang="uk-UA" altLang="ru-RU" sz="2400" b="1" dirty="0" smtClean="0"/>
              <a:t> - це сукупність рядків аркуша, що містять однотипні дані. Список може використовуватися як база даних, в якому записи відповідають рядкам списку, а поля- стовпцям.</a:t>
            </a:r>
            <a:endParaRPr lang="ru-RU" altLang="ru-RU" sz="2400" b="1" dirty="0" smtClean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106840" y="3717032"/>
            <a:ext cx="741719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uk-UA" altLang="ru-RU" sz="2400" dirty="0"/>
              <a:t>Для перегляду, зміни, додавання і вилучення записів списку (бази даних), а також для пошуку записів, що задовольняють задані умови, зручно використати форму.</a:t>
            </a:r>
          </a:p>
        </p:txBody>
      </p:sp>
    </p:spTree>
    <p:custDataLst>
      <p:tags r:id="rId1"/>
    </p:custDataLst>
  </p:cSld>
  <p:clrMapOvr>
    <a:masterClrMapping/>
  </p:clrMapOvr>
  <p:transition advTm="6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79" name="Group 4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8021537"/>
              </p:ext>
            </p:extLst>
          </p:nvPr>
        </p:nvGraphicFramePr>
        <p:xfrm>
          <a:off x="971600" y="369886"/>
          <a:ext cx="7777163" cy="6488114"/>
        </p:xfrm>
        <a:graphic>
          <a:graphicData uri="http://schemas.openxmlformats.org/drawingml/2006/table">
            <a:tbl>
              <a:tblPr/>
              <a:tblGrid>
                <a:gridCol w="2425700">
                  <a:extLst>
                    <a:ext uri="{9D8B030D-6E8A-4147-A177-3AD203B41FA5}">
                      <a16:colId xmlns:a16="http://schemas.microsoft.com/office/drawing/2014/main" val="4168166257"/>
                    </a:ext>
                  </a:extLst>
                </a:gridCol>
                <a:gridCol w="5351463">
                  <a:extLst>
                    <a:ext uri="{9D8B030D-6E8A-4147-A177-3AD203B41FA5}">
                      <a16:colId xmlns:a16="http://schemas.microsoft.com/office/drawing/2014/main" val="2381902515"/>
                    </a:ext>
                  </a:extLst>
                </a:gridCol>
              </a:tblGrid>
              <a:tr h="457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Дія 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 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595054"/>
                  </a:ext>
                </a:extLst>
              </a:tr>
              <a:tr h="22373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Вставлення записів за допомогою форми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1.Виділити комірку списку, починаючи з якої додавати записи.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2. Меню  “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Данные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\ команда «Форма» \ кнопка «Добавить».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3.Ввести поля нового запису.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4. Для додавання запису в список натиснути клавішу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&lt;Enter&gt;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5. Натиснути кнопку “</a:t>
                      </a:r>
                      <a:r>
                        <a:rPr kumimoji="0" lang="uk-UA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Закрыть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для виходу з форми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166924"/>
                  </a:ext>
                </a:extLst>
              </a:tr>
              <a:tr h="2188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2" action="ppaction://hlinkfile"/>
                        </a:rPr>
                        <a:t>Застосування користувацького порядку сортування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1.Виділити комірку або  діапазон комірок у списку, який необхідно відсортувати.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2.Меню “Данные” \ команда “Сортировка” \  кнопка “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Параметры</a:t>
                      </a: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 У полі “Сортировка по первому ключу” вибрати необхідний порядок сортування, після цього натиснути кнопку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&lt;OK&gt;</a:t>
                      </a: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4.Вибрати інші необхідні параметри сортування.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743580"/>
                  </a:ext>
                </a:extLst>
              </a:tr>
              <a:tr h="1605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3" action="ppaction://hlinkfile"/>
                        </a:rPr>
                        <a:t>Фільтрація списків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Данные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команда “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Фильтр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кнопка “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Автофильтр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Данные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команда “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Фильтр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кнопка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“</a:t>
                      </a:r>
                      <a:r>
                        <a:rPr kumimoji="0" lang="uk-UA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Расширенный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uk-UA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фильтр</a:t>
                      </a: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559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90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366837" y="692696"/>
            <a:ext cx="7489825" cy="3960267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2400" b="1" dirty="0" smtClean="0"/>
              <a:t>Розв'язання задач із використанням технології </a:t>
            </a:r>
            <a:r>
              <a:rPr lang="uk-UA" altLang="ru-RU" sz="2400" b="1" dirty="0" smtClean="0">
                <a:solidFill>
                  <a:schemeClr val="tx2"/>
                </a:solidFill>
              </a:rPr>
              <a:t>“Що, якщо</a:t>
            </a:r>
            <a:r>
              <a:rPr lang="uk-UA" altLang="ru-RU" sz="2400" b="1" dirty="0" smtClean="0">
                <a:solidFill>
                  <a:schemeClr val="tx2"/>
                </a:solidFill>
              </a:rPr>
              <a:t>”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uk-UA" altLang="ru-RU" sz="2400" b="1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uk-UA" altLang="ru-RU" sz="2400" b="1" dirty="0" smtClean="0"/>
              <a:t>Розв'язання задач в </a:t>
            </a:r>
            <a:r>
              <a:rPr lang="en-US" altLang="ru-RU" sz="2400" b="1" dirty="0" smtClean="0"/>
              <a:t>Excel</a:t>
            </a:r>
            <a:r>
              <a:rPr lang="uk-UA" altLang="ru-RU" sz="2400" b="1" dirty="0" smtClean="0"/>
              <a:t> неможливо відразу записати за допомогою звичайних формул на робочому аркуші в таких випадках: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400" b="1" dirty="0" smtClean="0"/>
              <a:t>в </a:t>
            </a:r>
            <a:r>
              <a:rPr lang="en-US" altLang="ru-RU" sz="2400" b="1" dirty="0" smtClean="0"/>
              <a:t>Excel</a:t>
            </a:r>
            <a:r>
              <a:rPr lang="uk-UA" altLang="ru-RU" sz="2400" b="1" dirty="0" smtClean="0"/>
              <a:t> відсутня функція, що може бути використана для проведення необхідних обчислень;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400" b="1" dirty="0" smtClean="0"/>
              <a:t>потрібно знайти оптимальне рішення, що задовольняє деякі умови;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400" b="1" dirty="0" smtClean="0"/>
              <a:t>вимагається розглянути деяку проблему з різних точок зору .</a:t>
            </a:r>
            <a:endParaRPr lang="ru-RU" altLang="ru-RU" sz="2400" b="1" dirty="0" smtClean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35149" y="4941168"/>
            <a:ext cx="655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uk-UA" altLang="ru-RU" sz="2400" dirty="0"/>
              <a:t>У цих випадках використовуються вбудовані в </a:t>
            </a:r>
            <a:r>
              <a:rPr lang="en-US" alt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Excel</a:t>
            </a:r>
            <a:r>
              <a:rPr lang="uk-UA" alt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uk-UA" alt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процедури “</a:t>
            </a:r>
            <a:r>
              <a:rPr lang="uk-UA" altLang="ru-RU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Подбор</a:t>
            </a:r>
            <a:r>
              <a:rPr lang="uk-UA" alt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параметра”</a:t>
            </a:r>
            <a:r>
              <a:rPr lang="uk-UA" alt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і </a:t>
            </a:r>
            <a:r>
              <a:rPr lang="uk-UA" alt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uk-UA" altLang="ru-RU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Поиск</a:t>
            </a:r>
            <a:r>
              <a:rPr lang="uk-UA" alt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altLang="ru-RU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решения</a:t>
            </a:r>
            <a:r>
              <a:rPr lang="uk-UA" alt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 </a:t>
            </a:r>
            <a:r>
              <a:rPr lang="uk-UA" alt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які реалізують технологію “Що, якщо”</a:t>
            </a:r>
            <a:endParaRPr lang="ru-RU" altLang="ru-RU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Tm="953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7" name="AutoShape 15"/>
          <p:cNvSpPr>
            <a:spLocks noChangeArrowheads="1"/>
          </p:cNvSpPr>
          <p:nvPr/>
        </p:nvSpPr>
        <p:spPr bwMode="auto">
          <a:xfrm>
            <a:off x="1042988" y="0"/>
            <a:ext cx="7273925" cy="249237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solidFill>
                  <a:schemeClr val="tx2"/>
                </a:solidFill>
              </a:rPr>
              <a:t>Сфери застосування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solidFill>
                  <a:schemeClr val="tx2"/>
                </a:solidFill>
              </a:rPr>
              <a:t> технології “Що, якщо”</a:t>
            </a:r>
            <a:endParaRPr lang="ru-RU" altLang="ru-RU" sz="2000">
              <a:solidFill>
                <a:schemeClr val="tx2"/>
              </a:solidFill>
            </a:endParaRPr>
          </a:p>
        </p:txBody>
      </p:sp>
      <p:sp>
        <p:nvSpPr>
          <p:cNvPr id="30723" name="Line 16"/>
          <p:cNvSpPr>
            <a:spLocks noChangeShapeType="1"/>
          </p:cNvSpPr>
          <p:nvPr/>
        </p:nvSpPr>
        <p:spPr bwMode="auto">
          <a:xfrm flipH="1">
            <a:off x="2484438" y="2205038"/>
            <a:ext cx="863600" cy="647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179388" y="2781300"/>
            <a:ext cx="3203575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b="1" dirty="0">
              <a:solidFill>
                <a:schemeClr val="folHlink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 dirty="0">
                <a:solidFill>
                  <a:schemeClr val="tx2"/>
                </a:solidFill>
              </a:rPr>
              <a:t>Математичні задачі: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solidFill>
                  <a:schemeClr val="folHlink"/>
                </a:solidFill>
              </a:rPr>
              <a:t>розв'язання систем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solidFill>
                  <a:schemeClr val="folHlink"/>
                </a:solidFill>
              </a:rPr>
              <a:t>лінійних алгебраїчних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solidFill>
                  <a:schemeClr val="folHlink"/>
                </a:solidFill>
              </a:rPr>
              <a:t> рівнянь,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solidFill>
                  <a:schemeClr val="folHlink"/>
                </a:solidFill>
              </a:rPr>
              <a:t>відшукування мінімального,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solidFill>
                  <a:schemeClr val="folHlink"/>
                </a:solidFill>
              </a:rPr>
              <a:t>максимального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solidFill>
                  <a:schemeClr val="folHlink"/>
                </a:solidFill>
              </a:rPr>
              <a:t>значень функцій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solidFill>
                  <a:schemeClr val="folHlink"/>
                </a:solidFill>
              </a:rPr>
              <a:t>та ін.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solidFill>
                <a:schemeClr val="folHlink"/>
              </a:solidFill>
            </a:endParaRPr>
          </a:p>
        </p:txBody>
      </p:sp>
      <p:sp>
        <p:nvSpPr>
          <p:cNvPr id="30725" name="Line 18"/>
          <p:cNvSpPr>
            <a:spLocks noChangeShapeType="1"/>
          </p:cNvSpPr>
          <p:nvPr/>
        </p:nvSpPr>
        <p:spPr bwMode="auto">
          <a:xfrm>
            <a:off x="4356100" y="2060575"/>
            <a:ext cx="287338" cy="17287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4771" name="Oval 19"/>
          <p:cNvSpPr>
            <a:spLocks noChangeArrowheads="1"/>
          </p:cNvSpPr>
          <p:nvPr/>
        </p:nvSpPr>
        <p:spPr bwMode="auto">
          <a:xfrm>
            <a:off x="3203575" y="3860800"/>
            <a:ext cx="3673475" cy="2736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tx2"/>
                </a:solidFill>
              </a:rPr>
              <a:t>Задачі фізики і хімії: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folHlink"/>
                </a:solidFill>
              </a:rPr>
              <a:t>  Визначення зв'язків між часом,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folHlink"/>
                </a:solidFill>
              </a:rPr>
              <a:t>переміщенням та швидкістю при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folHlink"/>
                </a:solidFill>
              </a:rPr>
              <a:t>вільному падінні тіл,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folHlink"/>
                </a:solidFill>
              </a:rPr>
              <a:t> складання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folHlink"/>
                </a:solidFill>
              </a:rPr>
              <a:t>рівняння балансу мас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folHlink"/>
                </a:solidFill>
              </a:rPr>
              <a:t> і енергії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folHlink"/>
                </a:solidFill>
              </a:rPr>
              <a:t>та ін.</a:t>
            </a:r>
            <a:endParaRPr lang="ru-RU" altLang="ru-RU" sz="1600" b="1">
              <a:solidFill>
                <a:schemeClr val="folHlink"/>
              </a:solidFill>
            </a:endParaRPr>
          </a:p>
        </p:txBody>
      </p:sp>
      <p:sp>
        <p:nvSpPr>
          <p:cNvPr id="30727" name="Line 20"/>
          <p:cNvSpPr>
            <a:spLocks noChangeShapeType="1"/>
          </p:cNvSpPr>
          <p:nvPr/>
        </p:nvSpPr>
        <p:spPr bwMode="auto">
          <a:xfrm>
            <a:off x="6011863" y="1700213"/>
            <a:ext cx="504825" cy="4333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4773" name="Oval 21"/>
          <p:cNvSpPr>
            <a:spLocks noChangeArrowheads="1"/>
          </p:cNvSpPr>
          <p:nvPr/>
        </p:nvSpPr>
        <p:spPr bwMode="auto">
          <a:xfrm>
            <a:off x="5940425" y="1989138"/>
            <a:ext cx="2808288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1">
                <a:solidFill>
                  <a:schemeClr val="tx2"/>
                </a:solidFill>
              </a:rPr>
              <a:t>Економічні задачі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chemeClr val="folHlink"/>
                </a:solidFill>
              </a:rPr>
              <a:t>Розробка і використання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chemeClr val="folHlink"/>
                </a:solidFill>
              </a:rPr>
              <a:t> економічних моделей,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chemeClr val="folHlink"/>
                </a:solidFill>
              </a:rPr>
              <a:t> наприклад, в задачах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chemeClr val="folHlink"/>
                </a:solidFill>
              </a:rPr>
              <a:t>балансу платежів, оцінки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chemeClr val="folHlink"/>
                </a:solidFill>
              </a:rPr>
              <a:t>інвестицій та ін.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>
              <a:solidFill>
                <a:schemeClr val="fol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8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4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4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4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4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95" name="Group 3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3530158"/>
              </p:ext>
            </p:extLst>
          </p:nvPr>
        </p:nvGraphicFramePr>
        <p:xfrm>
          <a:off x="928633" y="404664"/>
          <a:ext cx="7846640" cy="5760938"/>
        </p:xfrm>
        <a:graphic>
          <a:graphicData uri="http://schemas.openxmlformats.org/drawingml/2006/table">
            <a:tbl>
              <a:tblPr/>
              <a:tblGrid>
                <a:gridCol w="3923320">
                  <a:extLst>
                    <a:ext uri="{9D8B030D-6E8A-4147-A177-3AD203B41FA5}">
                      <a16:colId xmlns:a16="http://schemas.microsoft.com/office/drawing/2014/main" val="3106729703"/>
                    </a:ext>
                  </a:extLst>
                </a:gridCol>
                <a:gridCol w="3923320">
                  <a:extLst>
                    <a:ext uri="{9D8B030D-6E8A-4147-A177-3AD203B41FA5}">
                      <a16:colId xmlns:a16="http://schemas.microsoft.com/office/drawing/2014/main" val="4292846386"/>
                    </a:ext>
                  </a:extLst>
                </a:gridCol>
              </a:tblGrid>
              <a:tr h="4243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Дія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540746"/>
                  </a:ext>
                </a:extLst>
              </a:tr>
              <a:tr h="5336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Розв'язання задачі знаходження коренів алгебраїчного рівняння за допомогою процедури “ Подбор параметра”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Нехай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Увести в комірку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А1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передбачуване значення кореня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: 5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2. Увести в комірку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А2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формулу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 Виділити комірку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А2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4.Меню “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Сервис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команда “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Подбор параметра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5.У полі введення “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Значение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ввести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6.У полі введення “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Изменяя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значение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ячейки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” ввести посилання на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А1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( процедура “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Подбор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параметра” буде змінювати величину, що зберігається в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А1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для досягнення вибраного значення з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А2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яке дорівнює нулю.).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7. Натиснути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“ОК”.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У вікні результату повідомляється, що при цільовому значенні 0 отримано значення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А2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яке дорівнює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0,000147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а в комірці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А1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значення кореня, яке дорівнює 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3,0000147485829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257043"/>
                  </a:ext>
                </a:extLst>
              </a:tr>
            </a:tbl>
          </a:graphicData>
        </a:graphic>
      </p:graphicFrame>
      <p:graphicFrame>
        <p:nvGraphicFramePr>
          <p:cNvPr id="31757" name="Object 2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0113" y="1676400"/>
          <a:ext cx="34559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5" name="Формула" r:id="rId3" imgW="1333500" imgH="241300" progId="Equation.3">
                  <p:embed/>
                </p:oleObj>
              </mc:Choice>
              <mc:Fallback>
                <p:oleObj name="Формула" r:id="rId3" imgW="1333500" imgH="2413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676400"/>
                        <a:ext cx="345598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2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99013" y="1484313"/>
          <a:ext cx="2786062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6" name="Формула" r:id="rId5" imgW="1739900" imgH="203200" progId="Equation.3">
                  <p:embed/>
                </p:oleObj>
              </mc:Choice>
              <mc:Fallback>
                <p:oleObj name="Формула" r:id="rId5" imgW="1739900" imgH="203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1484313"/>
                        <a:ext cx="2786062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703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91" name="Group 1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15818675"/>
              </p:ext>
            </p:extLst>
          </p:nvPr>
        </p:nvGraphicFramePr>
        <p:xfrm>
          <a:off x="1115616" y="1412776"/>
          <a:ext cx="7489825" cy="3816350"/>
        </p:xfrm>
        <a:graphic>
          <a:graphicData uri="http://schemas.openxmlformats.org/drawingml/2006/table">
            <a:tbl>
              <a:tblPr/>
              <a:tblGrid>
                <a:gridCol w="3744912">
                  <a:extLst>
                    <a:ext uri="{9D8B030D-6E8A-4147-A177-3AD203B41FA5}">
                      <a16:colId xmlns:a16="http://schemas.microsoft.com/office/drawing/2014/main" val="4142807478"/>
                    </a:ext>
                  </a:extLst>
                </a:gridCol>
                <a:gridCol w="3744913">
                  <a:extLst>
                    <a:ext uri="{9D8B030D-6E8A-4147-A177-3AD203B41FA5}">
                      <a16:colId xmlns:a16="http://schemas.microsoft.com/office/drawing/2014/main" val="1178994394"/>
                    </a:ext>
                  </a:extLst>
                </a:gridCol>
              </a:tblGrid>
              <a:tr h="144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Дія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684110"/>
                  </a:ext>
                </a:extLst>
              </a:tr>
              <a:tr h="2366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Перевірка орфографії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Кнопка               на панелі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інструментів “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Стандартная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Сервис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команда “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Орфография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112711"/>
                  </a:ext>
                </a:extLst>
              </a:tr>
            </a:tbl>
          </a:graphicData>
        </a:graphic>
      </p:graphicFrame>
      <p:pic>
        <p:nvPicPr>
          <p:cNvPr id="7989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35664"/>
            <a:ext cx="5762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1763688" y="391776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800" b="1" dirty="0">
                <a:solidFill>
                  <a:schemeClr val="tx2"/>
                </a:solidFill>
              </a:rPr>
              <a:t>Засоби перевірки правопису</a:t>
            </a:r>
            <a:endParaRPr lang="ru-RU" altLang="ru-RU" sz="28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1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755650" y="549275"/>
            <a:ext cx="6842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800" b="1">
                <a:solidFill>
                  <a:schemeClr val="tx2"/>
                </a:solidFill>
              </a:rPr>
              <a:t>Основні сфери застосування електронних таблиць</a:t>
            </a:r>
            <a:endParaRPr lang="ru-RU" altLang="ru-RU" sz="2800" b="1">
              <a:solidFill>
                <a:schemeClr val="tx2"/>
              </a:solidFill>
            </a:endParaRPr>
          </a:p>
        </p:txBody>
      </p:sp>
      <p:sp>
        <p:nvSpPr>
          <p:cNvPr id="7317" name="Text Box 149"/>
          <p:cNvSpPr txBox="1">
            <a:spLocks noChangeArrowheads="1"/>
          </p:cNvSpPr>
          <p:nvPr/>
        </p:nvSpPr>
        <p:spPr bwMode="auto">
          <a:xfrm>
            <a:off x="323850" y="2060575"/>
            <a:ext cx="23034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000"/>
              <a:t>Розрахунки грошових обігів у фінансових операціях</a:t>
            </a:r>
            <a:endParaRPr lang="ru-RU" altLang="ru-RU" sz="2000"/>
          </a:p>
        </p:txBody>
      </p:sp>
      <p:sp>
        <p:nvSpPr>
          <p:cNvPr id="7320" name="Text Box 152"/>
          <p:cNvSpPr txBox="1">
            <a:spLocks noChangeArrowheads="1"/>
          </p:cNvSpPr>
          <p:nvPr/>
        </p:nvSpPr>
        <p:spPr bwMode="auto">
          <a:xfrm>
            <a:off x="1692275" y="4221163"/>
            <a:ext cx="208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000"/>
              <a:t>Статистична обробка даних</a:t>
            </a:r>
            <a:endParaRPr lang="ru-RU" altLang="ru-RU" sz="2000"/>
          </a:p>
        </p:txBody>
      </p:sp>
      <p:sp>
        <p:nvSpPr>
          <p:cNvPr id="7323" name="Text Box 155"/>
          <p:cNvSpPr txBox="1">
            <a:spLocks noChangeArrowheads="1"/>
          </p:cNvSpPr>
          <p:nvPr/>
        </p:nvSpPr>
        <p:spPr bwMode="auto">
          <a:xfrm>
            <a:off x="6443663" y="2276475"/>
            <a:ext cx="1657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000"/>
              <a:t>Інженерні розрахунки</a:t>
            </a:r>
            <a:endParaRPr lang="ru-RU" altLang="ru-RU" sz="2000"/>
          </a:p>
        </p:txBody>
      </p:sp>
      <p:sp>
        <p:nvSpPr>
          <p:cNvPr id="7326" name="Text Box 158"/>
          <p:cNvSpPr txBox="1">
            <a:spLocks noChangeArrowheads="1"/>
          </p:cNvSpPr>
          <p:nvPr/>
        </p:nvSpPr>
        <p:spPr bwMode="auto">
          <a:xfrm>
            <a:off x="4716463" y="4221163"/>
            <a:ext cx="3240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2000" dirty="0"/>
              <a:t>Математичне моделювання процесів</a:t>
            </a:r>
            <a:endParaRPr lang="ru-RU" altLang="ru-RU" sz="2000" dirty="0"/>
          </a:p>
        </p:txBody>
      </p:sp>
      <p:sp>
        <p:nvSpPr>
          <p:cNvPr id="7328" name="Line 160"/>
          <p:cNvSpPr>
            <a:spLocks noChangeShapeType="1"/>
          </p:cNvSpPr>
          <p:nvPr/>
        </p:nvSpPr>
        <p:spPr bwMode="auto">
          <a:xfrm flipH="1">
            <a:off x="1692275" y="1557338"/>
            <a:ext cx="1584325" cy="5032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329" name="Line 161"/>
          <p:cNvSpPr>
            <a:spLocks noChangeShapeType="1"/>
          </p:cNvSpPr>
          <p:nvPr/>
        </p:nvSpPr>
        <p:spPr bwMode="auto">
          <a:xfrm flipH="1">
            <a:off x="2771775" y="1557338"/>
            <a:ext cx="1295400" cy="2663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330" name="Line 162"/>
          <p:cNvSpPr>
            <a:spLocks noChangeShapeType="1"/>
          </p:cNvSpPr>
          <p:nvPr/>
        </p:nvSpPr>
        <p:spPr bwMode="auto">
          <a:xfrm>
            <a:off x="4787900" y="1557338"/>
            <a:ext cx="1152525" cy="2663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331" name="Line 163"/>
          <p:cNvSpPr>
            <a:spLocks noChangeShapeType="1"/>
          </p:cNvSpPr>
          <p:nvPr/>
        </p:nvSpPr>
        <p:spPr bwMode="auto">
          <a:xfrm>
            <a:off x="5651500" y="1484313"/>
            <a:ext cx="1584325" cy="8651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advTm="71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2" grpId="0"/>
      <p:bldP spid="7317" grpId="0"/>
      <p:bldP spid="7320" grpId="0"/>
      <p:bldP spid="7323" grpId="0"/>
      <p:bldP spid="73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1" name="Group 4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20817631"/>
              </p:ext>
            </p:extLst>
          </p:nvPr>
        </p:nvGraphicFramePr>
        <p:xfrm>
          <a:off x="611188" y="908050"/>
          <a:ext cx="8065268" cy="5473279"/>
        </p:xfrm>
        <a:graphic>
          <a:graphicData uri="http://schemas.openxmlformats.org/drawingml/2006/table">
            <a:tbl>
              <a:tblPr/>
              <a:tblGrid>
                <a:gridCol w="3169889">
                  <a:extLst>
                    <a:ext uri="{9D8B030D-6E8A-4147-A177-3AD203B41FA5}">
                      <a16:colId xmlns:a16="http://schemas.microsoft.com/office/drawing/2014/main" val="2377219806"/>
                    </a:ext>
                  </a:extLst>
                </a:gridCol>
                <a:gridCol w="4895379">
                  <a:extLst>
                    <a:ext uri="{9D8B030D-6E8A-4147-A177-3AD203B41FA5}">
                      <a16:colId xmlns:a16="http://schemas.microsoft.com/office/drawing/2014/main" val="2317811609"/>
                    </a:ext>
                  </a:extLst>
                </a:gridCol>
              </a:tblGrid>
              <a:tr h="1196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Дія 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 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944649"/>
                  </a:ext>
                </a:extLst>
              </a:tr>
              <a:tr h="14746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Попередній перегляд документа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Кнопка           панелі інструментів “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Стандартная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“Файл” \ команда “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Предварительный просмотр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035836"/>
                  </a:ext>
                </a:extLst>
              </a:tr>
              <a:tr h="1605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Друк документа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Кнопка      панелі інструментів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“Стандартная”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Меню”Файл” \ команда “Печать”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455627"/>
                  </a:ext>
                </a:extLst>
              </a:tr>
              <a:tr h="1196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Установка зони друку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Меню ”Файл” \ команда “Область 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печати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подкоманда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“</a:t>
                      </a:r>
                      <a:r>
                        <a:rPr kumimoji="0" lang="uk-UA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Задать</a:t>
                      </a:r>
                      <a:r>
                        <a:rPr kumimoji="0" lang="uk-UA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490888"/>
                  </a:ext>
                </a:extLst>
              </a:tr>
            </a:tbl>
          </a:graphicData>
        </a:graphic>
      </p:graphicFrame>
      <p:pic>
        <p:nvPicPr>
          <p:cNvPr id="81944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3570818"/>
            <a:ext cx="3603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5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132856"/>
            <a:ext cx="3587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3" name="Text Box 36"/>
          <p:cNvSpPr txBox="1">
            <a:spLocks noChangeArrowheads="1"/>
          </p:cNvSpPr>
          <p:nvPr/>
        </p:nvSpPr>
        <p:spPr bwMode="auto">
          <a:xfrm>
            <a:off x="971550" y="260350"/>
            <a:ext cx="633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1042988" y="260350"/>
            <a:ext cx="6481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800" b="1" dirty="0">
                <a:solidFill>
                  <a:schemeClr val="tx2"/>
                </a:solidFill>
              </a:rPr>
              <a:t>Попередній перегляд і друк</a:t>
            </a:r>
            <a:endParaRPr lang="ru-RU" altLang="ru-RU" sz="28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01" name="Group 3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26153549"/>
              </p:ext>
            </p:extLst>
          </p:nvPr>
        </p:nvGraphicFramePr>
        <p:xfrm>
          <a:off x="468313" y="1261904"/>
          <a:ext cx="8496300" cy="5596096"/>
        </p:xfrm>
        <a:graphic>
          <a:graphicData uri="http://schemas.openxmlformats.org/drawingml/2006/table">
            <a:tbl>
              <a:tblPr/>
              <a:tblGrid>
                <a:gridCol w="4249737">
                  <a:extLst>
                    <a:ext uri="{9D8B030D-6E8A-4147-A177-3AD203B41FA5}">
                      <a16:colId xmlns:a16="http://schemas.microsoft.com/office/drawing/2014/main" val="874089771"/>
                    </a:ext>
                  </a:extLst>
                </a:gridCol>
                <a:gridCol w="4246563">
                  <a:extLst>
                    <a:ext uri="{9D8B030D-6E8A-4147-A177-3AD203B41FA5}">
                      <a16:colId xmlns:a16="http://schemas.microsoft.com/office/drawing/2014/main" val="1131936969"/>
                    </a:ext>
                  </a:extLst>
                </a:gridCol>
              </a:tblGrid>
              <a:tr h="457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Дія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65929"/>
                  </a:ext>
                </a:extLst>
              </a:tr>
              <a:tr h="21396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Запис макросу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1. Меню “Сервис” \ команда “Макрос” \ “Начать запись”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2. У полі “Имя макроса” ввести ім'я нового макросу.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3.Виконати дії, які необхідно включити до макросу ( дії, виконані за допомогою миші, не записуються).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4. Для закінчення запису макросу натиснути кнопку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121470"/>
                  </a:ext>
                </a:extLst>
              </a:tr>
              <a:tr h="17555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Виконання макросу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1. Меню “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Сервис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команда “Макрос” \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Макросы.</a:t>
                      </a: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2.Вибрати ім'я макросу, який необхідно виконати, у списку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Имя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 Натиснути кнопку “В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ы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полнить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103290"/>
                  </a:ext>
                </a:extLst>
              </a:tr>
              <a:tr h="12435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Вилучення макросу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1. Меню “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Сервис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 \ команда “Макрос” \ Макрос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2.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Вибрати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і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’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мя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макросу,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який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необхідно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вилучити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у списку «Имя».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 Натиснути кнопку “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Удалить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876959"/>
                  </a:ext>
                </a:extLst>
              </a:tr>
            </a:tbl>
          </a:graphicData>
        </a:graphic>
      </p:graphicFrame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468313" y="188913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dirty="0" err="1">
                <a:solidFill>
                  <a:schemeClr val="tx2"/>
                </a:solidFill>
              </a:rPr>
              <a:t>Автоматизація</a:t>
            </a:r>
            <a:r>
              <a:rPr lang="ru-RU" altLang="ru-RU" sz="2800" b="1" dirty="0">
                <a:solidFill>
                  <a:schemeClr val="tx2"/>
                </a:solidFill>
              </a:rPr>
              <a:t> </a:t>
            </a:r>
            <a:r>
              <a:rPr lang="ru-RU" altLang="ru-RU" sz="2800" b="1" dirty="0" err="1">
                <a:solidFill>
                  <a:schemeClr val="tx2"/>
                </a:solidFill>
              </a:rPr>
              <a:t>виконання</a:t>
            </a:r>
            <a:r>
              <a:rPr lang="ru-RU" altLang="ru-RU" sz="2800" b="1" dirty="0">
                <a:solidFill>
                  <a:schemeClr val="tx2"/>
                </a:solidFill>
              </a:rPr>
              <a:t> </a:t>
            </a:r>
            <a:r>
              <a:rPr lang="ru-RU" altLang="ru-RU" sz="2800" b="1" dirty="0" err="1">
                <a:solidFill>
                  <a:schemeClr val="tx2"/>
                </a:solidFill>
              </a:rPr>
              <a:t>завдань</a:t>
            </a:r>
            <a:r>
              <a:rPr lang="ru-RU" altLang="ru-RU" sz="2800" b="1" dirty="0">
                <a:solidFill>
                  <a:schemeClr val="tx2"/>
                </a:solidFill>
              </a:rPr>
              <a:t> за </a:t>
            </a:r>
            <a:r>
              <a:rPr lang="ru-RU" altLang="ru-RU" sz="2800" b="1" dirty="0" err="1">
                <a:solidFill>
                  <a:schemeClr val="tx2"/>
                </a:solidFill>
              </a:rPr>
              <a:t>допомогою</a:t>
            </a:r>
            <a:r>
              <a:rPr lang="ru-RU" altLang="ru-RU" sz="2800" b="1" dirty="0">
                <a:solidFill>
                  <a:schemeClr val="tx2"/>
                </a:solidFill>
              </a:rPr>
              <a:t> </a:t>
            </a:r>
            <a:r>
              <a:rPr lang="ru-RU" altLang="ru-RU" sz="2800" b="1" dirty="0" err="1">
                <a:solidFill>
                  <a:schemeClr val="tx2"/>
                </a:solidFill>
              </a:rPr>
              <a:t>макросів</a:t>
            </a:r>
            <a:endParaRPr lang="ru-RU" altLang="ru-RU" sz="28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ъект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28828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uk-UA" altLang="es-ES" sz="3200" b="1" dirty="0" smtClean="0"/>
              <a:t>Д</a:t>
            </a:r>
            <a:r>
              <a:rPr lang="uk-UA" altLang="es-ES" sz="3200" b="1" dirty="0" smtClean="0"/>
              <a:t>якую за увагу!</a:t>
            </a:r>
            <a:endParaRPr lang="uk-UA" altLang="es-ES" sz="32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412776"/>
            <a:ext cx="6456716" cy="4842538"/>
          </a:xfrm>
          <a:prstGeom prst="rect">
            <a:avLst/>
          </a:prstGeom>
        </p:spPr>
      </p:pic>
    </p:spTree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7"/>
          <p:cNvSpPr txBox="1">
            <a:spLocks noChangeArrowheads="1"/>
          </p:cNvSpPr>
          <p:nvPr/>
        </p:nvSpPr>
        <p:spPr bwMode="auto">
          <a:xfrm>
            <a:off x="1547813" y="404813"/>
            <a:ext cx="5327650" cy="71437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000" b="1" dirty="0">
                <a:solidFill>
                  <a:schemeClr val="tx2"/>
                </a:solidFill>
                <a:latin typeface="Arial" panose="020B0604020202020204" pitchFamily="34" charset="0"/>
              </a:rPr>
              <a:t>Основні можливості електронних таблиць</a:t>
            </a:r>
            <a:endParaRPr lang="ru-RU" altLang="ru-RU" sz="2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Text Box 51"/>
          <p:cNvSpPr txBox="1">
            <a:spLocks noChangeArrowheads="1"/>
          </p:cNvSpPr>
          <p:nvPr/>
        </p:nvSpPr>
        <p:spPr bwMode="auto">
          <a:xfrm>
            <a:off x="395288" y="1557338"/>
            <a:ext cx="1439862" cy="8382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Введення і редагування даних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2" name="Text Box 56"/>
          <p:cNvSpPr txBox="1">
            <a:spLocks noChangeArrowheads="1"/>
          </p:cNvSpPr>
          <p:nvPr/>
        </p:nvSpPr>
        <p:spPr bwMode="auto">
          <a:xfrm>
            <a:off x="395288" y="2636838"/>
            <a:ext cx="1439862" cy="157162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Обробка табличних даних за допомогою вбудованих функцій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3" name="Text Box 59"/>
          <p:cNvSpPr txBox="1">
            <a:spLocks noChangeArrowheads="1"/>
          </p:cNvSpPr>
          <p:nvPr/>
        </p:nvSpPr>
        <p:spPr bwMode="auto">
          <a:xfrm>
            <a:off x="2195513" y="1557338"/>
            <a:ext cx="1655762" cy="59372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Форматування таблиць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4" name="Text Box 62"/>
          <p:cNvSpPr txBox="1">
            <a:spLocks noChangeArrowheads="1"/>
          </p:cNvSpPr>
          <p:nvPr/>
        </p:nvSpPr>
        <p:spPr bwMode="auto">
          <a:xfrm>
            <a:off x="4067175" y="1557338"/>
            <a:ext cx="1368425" cy="8382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Управління даними і їх аналіз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5" name="Text Box 67"/>
          <p:cNvSpPr txBox="1">
            <a:spLocks noChangeArrowheads="1"/>
          </p:cNvSpPr>
          <p:nvPr/>
        </p:nvSpPr>
        <p:spPr bwMode="auto">
          <a:xfrm>
            <a:off x="2268538" y="4365625"/>
            <a:ext cx="1296987" cy="59372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Перевірка правопису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6" name="Text Box 70"/>
          <p:cNvSpPr txBox="1">
            <a:spLocks noChangeArrowheads="1"/>
          </p:cNvSpPr>
          <p:nvPr/>
        </p:nvSpPr>
        <p:spPr bwMode="auto">
          <a:xfrm>
            <a:off x="4067175" y="4365625"/>
            <a:ext cx="1584325" cy="8382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Попередній перегляд і друк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7" name="Text Box 74"/>
          <p:cNvSpPr txBox="1">
            <a:spLocks noChangeArrowheads="1"/>
          </p:cNvSpPr>
          <p:nvPr/>
        </p:nvSpPr>
        <p:spPr bwMode="auto">
          <a:xfrm>
            <a:off x="6227763" y="1557338"/>
            <a:ext cx="1512887" cy="132715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Подання табличних даних у графічному вигляді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8" name="Text Box 79"/>
          <p:cNvSpPr txBox="1">
            <a:spLocks noChangeArrowheads="1"/>
          </p:cNvSpPr>
          <p:nvPr/>
        </p:nvSpPr>
        <p:spPr bwMode="auto">
          <a:xfrm>
            <a:off x="6300788" y="3284538"/>
            <a:ext cx="1366837" cy="34925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Макроси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79" name="Text Box 81"/>
          <p:cNvSpPr txBox="1">
            <a:spLocks noChangeArrowheads="1"/>
          </p:cNvSpPr>
          <p:nvPr/>
        </p:nvSpPr>
        <p:spPr bwMode="auto">
          <a:xfrm>
            <a:off x="6227763" y="4437063"/>
            <a:ext cx="1512887" cy="8382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1600">
                <a:latin typeface="Arial" panose="020B0604020202020204" pitchFamily="34" charset="0"/>
              </a:rPr>
              <a:t>Імпорт даних з інших програм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7180" name="Line 84"/>
          <p:cNvSpPr>
            <a:spLocks noChangeShapeType="1"/>
          </p:cNvSpPr>
          <p:nvPr/>
        </p:nvSpPr>
        <p:spPr bwMode="auto">
          <a:xfrm flipH="1">
            <a:off x="1835150" y="1125538"/>
            <a:ext cx="2159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1" name="Line 85"/>
          <p:cNvSpPr>
            <a:spLocks noChangeShapeType="1"/>
          </p:cNvSpPr>
          <p:nvPr/>
        </p:nvSpPr>
        <p:spPr bwMode="auto">
          <a:xfrm flipH="1">
            <a:off x="1116013" y="1125538"/>
            <a:ext cx="9350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2" name="Line 86"/>
          <p:cNvSpPr>
            <a:spLocks noChangeShapeType="1"/>
          </p:cNvSpPr>
          <p:nvPr/>
        </p:nvSpPr>
        <p:spPr bwMode="auto">
          <a:xfrm>
            <a:off x="2051050" y="1125538"/>
            <a:ext cx="217488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3" name="Line 87"/>
          <p:cNvSpPr>
            <a:spLocks noChangeShapeType="1"/>
          </p:cNvSpPr>
          <p:nvPr/>
        </p:nvSpPr>
        <p:spPr bwMode="auto">
          <a:xfrm>
            <a:off x="5580063" y="1125538"/>
            <a:ext cx="576262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4" name="Line 88"/>
          <p:cNvSpPr>
            <a:spLocks noChangeShapeType="1"/>
          </p:cNvSpPr>
          <p:nvPr/>
        </p:nvSpPr>
        <p:spPr bwMode="auto">
          <a:xfrm>
            <a:off x="5580063" y="1125538"/>
            <a:ext cx="15128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5" name="Line 89"/>
          <p:cNvSpPr>
            <a:spLocks noChangeShapeType="1"/>
          </p:cNvSpPr>
          <p:nvPr/>
        </p:nvSpPr>
        <p:spPr bwMode="auto">
          <a:xfrm>
            <a:off x="5580063" y="1125538"/>
            <a:ext cx="72072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6" name="Line 90"/>
          <p:cNvSpPr>
            <a:spLocks noChangeShapeType="1"/>
          </p:cNvSpPr>
          <p:nvPr/>
        </p:nvSpPr>
        <p:spPr bwMode="auto">
          <a:xfrm>
            <a:off x="5580063" y="11255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7" name="Line 91"/>
          <p:cNvSpPr>
            <a:spLocks noChangeShapeType="1"/>
          </p:cNvSpPr>
          <p:nvPr/>
        </p:nvSpPr>
        <p:spPr bwMode="auto">
          <a:xfrm flipH="1">
            <a:off x="2843213" y="1125538"/>
            <a:ext cx="10810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8" name="Line 92"/>
          <p:cNvSpPr>
            <a:spLocks noChangeShapeType="1"/>
          </p:cNvSpPr>
          <p:nvPr/>
        </p:nvSpPr>
        <p:spPr bwMode="auto">
          <a:xfrm>
            <a:off x="4067175" y="1125538"/>
            <a:ext cx="64928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advTm="112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333375"/>
            <a:ext cx="7127875" cy="5256213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buFontTx/>
              <a:buNone/>
            </a:pPr>
            <a:r>
              <a:rPr lang="uk-UA" altLang="ru-RU" sz="2400" dirty="0" smtClean="0">
                <a:solidFill>
                  <a:schemeClr val="tx2"/>
                </a:solidFill>
              </a:rPr>
              <a:t>Основні ідеї </a:t>
            </a:r>
            <a:r>
              <a:rPr lang="en-US" altLang="ru-RU" sz="2400" dirty="0" smtClean="0">
                <a:solidFill>
                  <a:schemeClr val="tx2"/>
                </a:solidFill>
              </a:rPr>
              <a:t>Excel</a:t>
            </a:r>
            <a:r>
              <a:rPr lang="uk-UA" altLang="ru-RU" sz="2400" dirty="0" smtClean="0">
                <a:solidFill>
                  <a:schemeClr val="tx2"/>
                </a:solidFill>
              </a:rPr>
              <a:t>:</a:t>
            </a:r>
          </a:p>
          <a:p>
            <a:pPr marL="609600" indent="-609600" algn="ctr" eaLnBrk="1" hangingPunct="1"/>
            <a:endParaRPr lang="uk-UA" altLang="ru-RU" sz="2400" dirty="0" smtClean="0"/>
          </a:p>
          <a:p>
            <a:pPr marL="609600" indent="-609600" algn="ctr" eaLnBrk="1" hangingPunct="1"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uk-UA" altLang="ru-RU" sz="2400" dirty="0" smtClean="0"/>
              <a:t> Побудова обчислювальних моделей і прийняття рішень за допомогою  обчислювальних експериментів, які  проводяться за схемою “Що, якщо…”;</a:t>
            </a:r>
          </a:p>
          <a:p>
            <a:pPr marL="609600" indent="-609600" algn="ctr" eaLnBrk="1" hangingPunct="1">
              <a:buClr>
                <a:schemeClr val="tx2"/>
              </a:buClr>
              <a:buSzPct val="150000"/>
              <a:buFont typeface="Wingdings" panose="05000000000000000000" pitchFamily="2" charset="2"/>
              <a:buNone/>
            </a:pPr>
            <a:r>
              <a:rPr lang="uk-UA" altLang="ru-RU" sz="2400" dirty="0" smtClean="0"/>
              <a:t>   </a:t>
            </a:r>
          </a:p>
          <a:p>
            <a:pPr marL="609600" indent="-609600" algn="ctr" eaLnBrk="1" hangingPunct="1"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uk-UA" altLang="ru-RU" sz="2400" dirty="0" smtClean="0"/>
              <a:t>  Різноманітні засоби обробки, аналізу і подання даних </a:t>
            </a:r>
          </a:p>
          <a:p>
            <a:pPr marL="609600" indent="-609600" algn="ctr" eaLnBrk="1" hangingPunct="1">
              <a:buClr>
                <a:schemeClr val="tx2"/>
              </a:buClr>
              <a:buSzPct val="150000"/>
              <a:buFont typeface="Wingdings" panose="05000000000000000000" pitchFamily="2" charset="2"/>
              <a:buNone/>
            </a:pPr>
            <a:r>
              <a:rPr lang="uk-UA" altLang="ru-RU" sz="2400" dirty="0" smtClean="0"/>
              <a:t>( у вигляді графіків, діаграм, таблиць).</a:t>
            </a:r>
          </a:p>
          <a:p>
            <a:pPr marL="609600" indent="-609600" algn="ctr" eaLnBrk="1" hangingPunct="1"/>
            <a:endParaRPr lang="ru-RU" altLang="ru-RU" sz="2400" dirty="0" smtClean="0"/>
          </a:p>
        </p:txBody>
      </p:sp>
    </p:spTree>
    <p:custDataLst>
      <p:tags r:id="rId1"/>
    </p:custDataLst>
  </p:cSld>
  <p:clrMapOvr>
    <a:masterClrMapping/>
  </p:clrMapOvr>
  <p:transition advTm="27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79500" y="374650"/>
            <a:ext cx="7561262" cy="4854575"/>
          </a:xfrm>
        </p:spPr>
        <p:txBody>
          <a:bodyPr/>
          <a:lstStyle/>
          <a:p>
            <a:pPr eaLnBrk="1" hangingPunct="1"/>
            <a:r>
              <a:rPr lang="uk-UA" altLang="ru-RU" sz="2400" b="1" dirty="0" smtClean="0">
                <a:solidFill>
                  <a:schemeClr val="tx2"/>
                </a:solidFill>
              </a:rPr>
              <a:t>Робоча книга</a:t>
            </a:r>
            <a:r>
              <a:rPr lang="uk-UA" altLang="ru-RU" sz="2400" dirty="0" smtClean="0"/>
              <a:t> – основний документ </a:t>
            </a:r>
            <a:r>
              <a:rPr lang="en-US" altLang="ru-RU" sz="2400" dirty="0" smtClean="0"/>
              <a:t>Excel</a:t>
            </a:r>
            <a:r>
              <a:rPr lang="uk-UA" altLang="ru-RU" sz="2400" dirty="0" smtClean="0"/>
              <a:t>. Робоча книга складається з окремих аркушів, кожний з яких може містити дані.</a:t>
            </a:r>
          </a:p>
          <a:p>
            <a:pPr eaLnBrk="1" hangingPunct="1"/>
            <a:endParaRPr lang="uk-UA" altLang="ru-RU" sz="2400" dirty="0" smtClean="0"/>
          </a:p>
          <a:p>
            <a:pPr eaLnBrk="1" hangingPunct="1"/>
            <a:r>
              <a:rPr lang="uk-UA" altLang="ru-RU" sz="2400" b="1" dirty="0" smtClean="0">
                <a:solidFill>
                  <a:schemeClr val="tx2"/>
                </a:solidFill>
              </a:rPr>
              <a:t>Комірка ЕТ-</a:t>
            </a:r>
            <a:r>
              <a:rPr lang="uk-UA" altLang="ru-RU" sz="2400" dirty="0" smtClean="0"/>
              <a:t> основний елемент ЕТ для зберігання даних. Кожна комірка має власне ім'я (адресу), що утворюється з назв стовпців і номері рядків, на перетину яких знаходиться комірка.</a:t>
            </a:r>
            <a:endParaRPr lang="ru-RU" altLang="ru-RU" sz="2400" dirty="0" smtClean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76600" y="4149725"/>
            <a:ext cx="3167063" cy="4699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400" b="1" dirty="0">
                <a:solidFill>
                  <a:schemeClr val="tx2"/>
                </a:solidFill>
              </a:rPr>
              <a:t>Типи даних ЕТ</a:t>
            </a:r>
            <a:endParaRPr lang="ru-RU" altLang="ru-RU" sz="2400" b="1" dirty="0">
              <a:solidFill>
                <a:schemeClr val="tx2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835150" y="5300663"/>
            <a:ext cx="1295400" cy="40957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000" b="1">
                <a:latin typeface="Arial" panose="020B0604020202020204" pitchFamily="34" charset="0"/>
              </a:rPr>
              <a:t>Текст</a:t>
            </a:r>
            <a:endParaRPr lang="ru-RU" altLang="ru-RU" sz="2000" b="1">
              <a:latin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211638" y="5300663"/>
            <a:ext cx="1152525" cy="40957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000" b="1">
                <a:latin typeface="Arial" panose="020B0604020202020204" pitchFamily="34" charset="0"/>
              </a:rPr>
              <a:t>Число</a:t>
            </a:r>
            <a:endParaRPr lang="ru-RU" altLang="ru-RU" sz="2000" b="1">
              <a:latin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443663" y="5300663"/>
            <a:ext cx="1584325" cy="40957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ru-RU" sz="2000" b="1">
                <a:latin typeface="Arial" panose="020B0604020202020204" pitchFamily="34" charset="0"/>
              </a:rPr>
              <a:t>Формула</a:t>
            </a:r>
            <a:endParaRPr lang="ru-RU" altLang="ru-RU" sz="2000" b="1">
              <a:latin typeface="Arial" panose="020B0604020202020204" pitchFamily="34" charset="0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2627313" y="4652963"/>
            <a:ext cx="1512887" cy="5762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787900" y="4652963"/>
            <a:ext cx="0" cy="6477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724525" y="4652963"/>
            <a:ext cx="1511300" cy="5762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advTm="38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 animBg="1"/>
      <p:bldP spid="11274" grpId="0" animBg="1"/>
      <p:bldP spid="11277" grpId="0" animBg="1"/>
      <p:bldP spid="112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23728" y="764704"/>
            <a:ext cx="6400800" cy="5328121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uk-UA" altLang="ru-RU" sz="2400" b="1" dirty="0" smtClean="0">
                <a:solidFill>
                  <a:srgbClr val="0070C0"/>
                </a:solidFill>
                <a:hlinkClick r:id="rId3" action="ppaction://hlinkfile"/>
              </a:rPr>
              <a:t>Введення і редагування даних</a:t>
            </a:r>
            <a:endParaRPr lang="uk-UA" altLang="ru-RU" sz="2400" b="1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endParaRPr lang="uk-UA" altLang="ru-RU" dirty="0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uk-UA" altLang="ru-RU" sz="2800" dirty="0" smtClean="0">
              <a:solidFill>
                <a:schemeClr val="folHlink"/>
              </a:solidFill>
              <a:hlinkClick r:id="rId4" action="ppaction://hlinkfile"/>
            </a:endParaRPr>
          </a:p>
          <a:p>
            <a:pPr algn="ctr" eaLnBrk="1" hangingPunct="1">
              <a:buFontTx/>
              <a:buNone/>
            </a:pPr>
            <a:r>
              <a:rPr lang="uk-UA" altLang="ru-RU" sz="2800" dirty="0" smtClean="0">
                <a:solidFill>
                  <a:schemeClr val="folHlink"/>
                </a:solidFill>
                <a:hlinkClick r:id="rId4" action="ppaction://hlinkfile"/>
              </a:rPr>
              <a:t>Введення </a:t>
            </a:r>
            <a:r>
              <a:rPr lang="uk-UA" altLang="ru-RU" sz="2800" dirty="0" smtClean="0">
                <a:solidFill>
                  <a:schemeClr val="folHlink"/>
                </a:solidFill>
                <a:hlinkClick r:id="rId4" action="ppaction://hlinkfile"/>
              </a:rPr>
              <a:t>даних</a:t>
            </a:r>
            <a:endParaRPr lang="uk-UA" altLang="ru-RU" sz="2800" dirty="0" smtClean="0">
              <a:solidFill>
                <a:schemeClr val="folHlink"/>
              </a:solidFill>
            </a:endParaRPr>
          </a:p>
          <a:p>
            <a:pPr algn="ctr" eaLnBrk="1" hangingPunct="1">
              <a:buFontTx/>
              <a:buNone/>
            </a:pPr>
            <a:endParaRPr lang="uk-UA" altLang="ru-RU" sz="2800" dirty="0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uk-UA" altLang="ru-RU" sz="2400" dirty="0" smtClean="0"/>
              <a:t>У поточній комірці з відображенням у рядку формули.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endParaRPr lang="uk-UA" altLang="ru-RU" sz="2400" dirty="0" smtClean="0"/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uk-UA" altLang="ru-RU" sz="2400" dirty="0" smtClean="0"/>
              <a:t>У рядку формули з відображенням у поточній комірці.</a:t>
            </a:r>
            <a:endParaRPr lang="ru-RU" altLang="ru-RU" sz="2400" dirty="0" smtClean="0"/>
          </a:p>
        </p:txBody>
      </p:sp>
    </p:spTree>
    <p:custDataLst>
      <p:tags r:id="rId1"/>
    </p:custDataLst>
  </p:cSld>
  <p:clrMapOvr>
    <a:masterClrMapping/>
  </p:clrMapOvr>
  <p:transition advTm="3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55" name="Group 4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2176183"/>
              </p:ext>
            </p:extLst>
          </p:nvPr>
        </p:nvGraphicFramePr>
        <p:xfrm>
          <a:off x="1907704" y="1196752"/>
          <a:ext cx="6697290" cy="5476795"/>
        </p:xfrm>
        <a:graphic>
          <a:graphicData uri="http://schemas.openxmlformats.org/drawingml/2006/table">
            <a:tbl>
              <a:tblPr/>
              <a:tblGrid>
                <a:gridCol w="2834699">
                  <a:extLst>
                    <a:ext uri="{9D8B030D-6E8A-4147-A177-3AD203B41FA5}">
                      <a16:colId xmlns:a16="http://schemas.microsoft.com/office/drawing/2014/main" val="428471999"/>
                    </a:ext>
                  </a:extLst>
                </a:gridCol>
                <a:gridCol w="3862591">
                  <a:extLst>
                    <a:ext uri="{9D8B030D-6E8A-4147-A177-3AD203B41FA5}">
                      <a16:colId xmlns:a16="http://schemas.microsoft.com/office/drawing/2014/main" val="3883789831"/>
                    </a:ext>
                  </a:extLst>
                </a:gridCol>
              </a:tblGrid>
              <a:tr h="5114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Дія 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920650"/>
                  </a:ext>
                </a:extLst>
              </a:tr>
              <a:tr h="11197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Виділення рядка (стовпця)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Клацання по номеру рядка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(назві стовпця)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592182"/>
                  </a:ext>
                </a:extLst>
              </a:tr>
              <a:tr h="127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Виділення декількох суміжних рядків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 стовпців)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Переміщення вказівки миші по номерах рядків (назвах стовпців) з утриманням лівої кнопки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495009"/>
                  </a:ext>
                </a:extLst>
              </a:tr>
              <a:tr h="145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Виділення довільного фрагмента таблиці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Переміщення вказівки миші по комірках з утриманням лівої кнопки.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Курсорними клавішами при натиснутій  клавіші “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Shift</a:t>
                      </a: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012081"/>
                  </a:ext>
                </a:extLst>
              </a:tr>
              <a:tr h="1118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Виділення несуміжних фрагментів таблиці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Один із вищесказаних способів при натиснутій клавіші “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Ctrl</a:t>
                      </a: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”.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069808"/>
                  </a:ext>
                </a:extLst>
              </a:tr>
            </a:tbl>
          </a:graphicData>
        </a:graphic>
      </p:graphicFrame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051050" y="188913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2400">
                <a:solidFill>
                  <a:schemeClr val="tx2"/>
                </a:solidFill>
              </a:rPr>
              <a:t>Виділення фрагментів таблиці</a:t>
            </a:r>
            <a:endParaRPr lang="ru-RU" altLang="ru-RU" sz="240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3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1" name="Group 4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83863144"/>
              </p:ext>
            </p:extLst>
          </p:nvPr>
        </p:nvGraphicFramePr>
        <p:xfrm>
          <a:off x="1691680" y="1196752"/>
          <a:ext cx="6840611" cy="5113114"/>
        </p:xfrm>
        <a:graphic>
          <a:graphicData uri="http://schemas.openxmlformats.org/drawingml/2006/table">
            <a:tbl>
              <a:tblPr/>
              <a:tblGrid>
                <a:gridCol w="2510173">
                  <a:extLst>
                    <a:ext uri="{9D8B030D-6E8A-4147-A177-3AD203B41FA5}">
                      <a16:colId xmlns:a16="http://schemas.microsoft.com/office/drawing/2014/main" val="1465819228"/>
                    </a:ext>
                  </a:extLst>
                </a:gridCol>
                <a:gridCol w="4330438">
                  <a:extLst>
                    <a:ext uri="{9D8B030D-6E8A-4147-A177-3AD203B41FA5}">
                      <a16:colId xmlns:a16="http://schemas.microsoft.com/office/drawing/2014/main" val="3781050861"/>
                    </a:ext>
                  </a:extLst>
                </a:gridCol>
              </a:tblGrid>
              <a:tr h="520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Дія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Способи виконання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603223"/>
                  </a:ext>
                </a:extLst>
              </a:tr>
              <a:tr h="1749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Початок редагування комірки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Клацання мишею в зоні введення рядка формули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Натискання клавіші   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&lt;F2&gt;</a:t>
                      </a:r>
                      <a:endParaRPr kumimoji="0" lang="uk-UA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300233"/>
                  </a:ext>
                </a:extLst>
              </a:tr>
              <a:tr h="14214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Завершення редагування із збереженням змін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Клацання мишею по кнопці  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в рядку формули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Натискання клавіші   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&lt;Enter&gt;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305685"/>
                  </a:ext>
                </a:extLst>
              </a:tr>
              <a:tr h="14214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Завершення редагування без збереження змін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Клацання мишею по кнопці  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X</a:t>
                      </a: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в рядку формули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Натискання клавіші   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&lt;Esc&gt;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806145"/>
                  </a:ext>
                </a:extLst>
              </a:tr>
            </a:tbl>
          </a:graphicData>
        </a:graphic>
      </p:graphicFrame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555875" y="115888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2400">
                <a:solidFill>
                  <a:schemeClr val="tx2"/>
                </a:solidFill>
              </a:rPr>
              <a:t>Редагування даних в ЕТ</a:t>
            </a:r>
            <a:endParaRPr lang="ru-RU" altLang="ru-RU" sz="240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2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7|1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9|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7|0.9|0.9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1010</TotalTime>
  <Words>2145</Words>
  <Application>Microsoft Office PowerPoint</Application>
  <PresentationFormat>Экран (4:3)</PresentationFormat>
  <Paragraphs>363</Paragraphs>
  <Slides>32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Century Gothic</vt:lpstr>
      <vt:lpstr>Comic Sans MS</vt:lpstr>
      <vt:lpstr>Wingdings</vt:lpstr>
      <vt:lpstr>Wingdings 3</vt:lpstr>
      <vt:lpstr>Легкий дым</vt:lpstr>
      <vt:lpstr>Формула</vt:lpstr>
      <vt:lpstr>Тема 2.6. Основи роботи в електронній таблиці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Повідомлення про помилки при введенні формул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Домашний 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8</cp:lastModifiedBy>
  <cp:revision>45</cp:revision>
  <dcterms:created xsi:type="dcterms:W3CDTF">2006-10-26T05:37:14Z</dcterms:created>
  <dcterms:modified xsi:type="dcterms:W3CDTF">2024-04-16T19:10:12Z</dcterms:modified>
</cp:coreProperties>
</file>