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0B315-DCAC-4379-A9EC-025B6A1DD8A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37A2A-E949-4633-AB16-AE43E138D3D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ЕКОНОМІЧНИЙ ПОТЕНЦІАЛ</a:t>
          </a:r>
          <a:endParaRPr lang="en-US" b="1" dirty="0">
            <a:solidFill>
              <a:schemeClr val="tx1"/>
            </a:solidFill>
          </a:endParaRPr>
        </a:p>
      </dgm:t>
    </dgm:pt>
    <dgm:pt modelId="{EA4CBAE3-1958-4D34-B92F-2C89CF2399D1}" type="parTrans" cxnId="{1B7BB755-482E-4BEF-96F9-466A2A238449}">
      <dgm:prSet/>
      <dgm:spPr/>
      <dgm:t>
        <a:bodyPr/>
        <a:lstStyle/>
        <a:p>
          <a:endParaRPr lang="en-US"/>
        </a:p>
      </dgm:t>
    </dgm:pt>
    <dgm:pt modelId="{68D5208A-C1C7-4439-8E0A-7A2D4DA892A8}" type="sibTrans" cxnId="{1B7BB755-482E-4BEF-96F9-466A2A238449}">
      <dgm:prSet/>
      <dgm:spPr/>
      <dgm:t>
        <a:bodyPr/>
        <a:lstStyle/>
        <a:p>
          <a:endParaRPr lang="en-US"/>
        </a:p>
      </dgm:t>
    </dgm:pt>
    <dgm:pt modelId="{35D56EE8-BD07-4501-BCF5-A0C808E6782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ТРУДОВИЙ ПОТЕНЦІАЛ</a:t>
          </a:r>
          <a:endParaRPr lang="en-US" b="1" dirty="0">
            <a:solidFill>
              <a:schemeClr val="tx1"/>
            </a:solidFill>
          </a:endParaRPr>
        </a:p>
      </dgm:t>
    </dgm:pt>
    <dgm:pt modelId="{3460D5BF-AFE7-4965-ACD6-528AE87366EA}" type="parTrans" cxnId="{DBFB95F0-8E5D-42D8-9ABA-18E715243270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E1725A1-7977-4E3E-AFE2-816A6AD98259}" type="sibTrans" cxnId="{DBFB95F0-8E5D-42D8-9ABA-18E715243270}">
      <dgm:prSet/>
      <dgm:spPr/>
      <dgm:t>
        <a:bodyPr/>
        <a:lstStyle/>
        <a:p>
          <a:endParaRPr lang="en-US"/>
        </a:p>
      </dgm:t>
    </dgm:pt>
    <dgm:pt modelId="{19C97DA8-343C-4357-9399-75858BC06A5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ФІНАНСОВИЙ ПОТЕНЦІАЛ</a:t>
          </a:r>
          <a:endParaRPr lang="en-US" sz="2000" b="1" dirty="0">
            <a:solidFill>
              <a:schemeClr val="tx1"/>
            </a:solidFill>
          </a:endParaRPr>
        </a:p>
      </dgm:t>
    </dgm:pt>
    <dgm:pt modelId="{CC0ECF65-31E6-457F-8333-308A5C20D995}" type="parTrans" cxnId="{7B7DF80F-56BB-4D79-AE2C-0A9E29012F40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86F421E3-9284-442F-9301-71D80DD52B68}" type="sibTrans" cxnId="{7B7DF80F-56BB-4D79-AE2C-0A9E29012F40}">
      <dgm:prSet/>
      <dgm:spPr/>
      <dgm:t>
        <a:bodyPr/>
        <a:lstStyle/>
        <a:p>
          <a:endParaRPr lang="en-US"/>
        </a:p>
      </dgm:t>
    </dgm:pt>
    <dgm:pt modelId="{39E38CB2-7A96-4E89-BAAA-B1865D1DB2A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ПРИРОДНЬО-РЕСУРСНИЙ ПОТЕНЦІАЛ</a:t>
          </a:r>
          <a:endParaRPr lang="en-US" b="1" dirty="0">
            <a:solidFill>
              <a:schemeClr val="tx1"/>
            </a:solidFill>
          </a:endParaRPr>
        </a:p>
      </dgm:t>
    </dgm:pt>
    <dgm:pt modelId="{CDF05BF7-4D1F-4F06-B8CE-EBBEC3CBF087}" type="parTrans" cxnId="{74C4BA2B-BF98-4028-990F-CD6AE711224B}">
      <dgm:prSet/>
      <dgm:spPr>
        <a:ln w="285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30DA7B1-5996-461D-9087-B8BC5A144BA6}" type="sibTrans" cxnId="{74C4BA2B-BF98-4028-990F-CD6AE711224B}">
      <dgm:prSet/>
      <dgm:spPr/>
      <dgm:t>
        <a:bodyPr/>
        <a:lstStyle/>
        <a:p>
          <a:endParaRPr lang="en-US"/>
        </a:p>
      </dgm:t>
    </dgm:pt>
    <dgm:pt modelId="{1D91A783-1FFD-4433-A3F2-72A68E7ECBD2}">
      <dgm:prSet/>
      <dgm:spPr/>
      <dgm:t>
        <a:bodyPr/>
        <a:lstStyle/>
        <a:p>
          <a:endParaRPr lang="en-US"/>
        </a:p>
      </dgm:t>
    </dgm:pt>
    <dgm:pt modelId="{4F435649-D870-4EF6-9653-ABEE1C46D7E3}" type="parTrans" cxnId="{2955587E-C061-44C7-A75F-86EF32225DDA}">
      <dgm:prSet/>
      <dgm:spPr/>
      <dgm:t>
        <a:bodyPr/>
        <a:lstStyle/>
        <a:p>
          <a:endParaRPr lang="en-US"/>
        </a:p>
      </dgm:t>
    </dgm:pt>
    <dgm:pt modelId="{0C3911D3-C5BE-483B-8FBB-779125EEED9A}" type="sibTrans" cxnId="{2955587E-C061-44C7-A75F-86EF32225DDA}">
      <dgm:prSet/>
      <dgm:spPr/>
      <dgm:t>
        <a:bodyPr/>
        <a:lstStyle/>
        <a:p>
          <a:endParaRPr lang="en-US"/>
        </a:p>
      </dgm:t>
    </dgm:pt>
    <dgm:pt modelId="{4876E9D0-CFA1-47AC-BAC0-10CA933738CF}">
      <dgm:prSet/>
      <dgm:spPr/>
      <dgm:t>
        <a:bodyPr/>
        <a:lstStyle/>
        <a:p>
          <a:endParaRPr lang="en-US"/>
        </a:p>
      </dgm:t>
    </dgm:pt>
    <dgm:pt modelId="{4394AFA6-1A42-49DF-AB03-E8FCEBCC76A3}" type="parTrans" cxnId="{2FBEBD5C-087F-447C-AA9A-0FB67040E8A0}">
      <dgm:prSet/>
      <dgm:spPr/>
      <dgm:t>
        <a:bodyPr/>
        <a:lstStyle/>
        <a:p>
          <a:endParaRPr lang="en-US"/>
        </a:p>
      </dgm:t>
    </dgm:pt>
    <dgm:pt modelId="{17F9163B-3922-44A0-A4D2-29644C66730D}" type="sibTrans" cxnId="{2FBEBD5C-087F-447C-AA9A-0FB67040E8A0}">
      <dgm:prSet/>
      <dgm:spPr/>
      <dgm:t>
        <a:bodyPr/>
        <a:lstStyle/>
        <a:p>
          <a:endParaRPr lang="en-US"/>
        </a:p>
      </dgm:t>
    </dgm:pt>
    <dgm:pt modelId="{F9BC54C6-2465-455A-B858-6A9C5378CDB5}" type="pres">
      <dgm:prSet presAssocID="{37C0B315-DCAC-4379-A9EC-025B6A1DD8A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B91DD14A-994C-4B55-AF2B-CA892D9B58ED}" type="pres">
      <dgm:prSet presAssocID="{9D837A2A-E949-4633-AB16-AE43E138D3D3}" presName="singleCycle" presStyleCnt="0"/>
      <dgm:spPr/>
    </dgm:pt>
    <dgm:pt modelId="{A18D798D-011B-4296-818D-E0E51517BE70}" type="pres">
      <dgm:prSet presAssocID="{9D837A2A-E949-4633-AB16-AE43E138D3D3}" presName="singleCenter" presStyleLbl="node1" presStyleIdx="0" presStyleCnt="4" custScaleX="248578" custLinFactNeighborX="0" custLinFactNeighborY="-8632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5528D0E3-0CAB-4576-BD54-51ECC3884142}" type="pres">
      <dgm:prSet presAssocID="{3460D5BF-AFE7-4965-ACD6-528AE87366EA}" presName="Name56" presStyleLbl="parChTrans1D2" presStyleIdx="0" presStyleCnt="3"/>
      <dgm:spPr/>
      <dgm:t>
        <a:bodyPr/>
        <a:lstStyle/>
        <a:p>
          <a:endParaRPr lang="uk-UA"/>
        </a:p>
      </dgm:t>
    </dgm:pt>
    <dgm:pt modelId="{916E5943-C9EA-43C3-AEA5-B2EAE899A411}" type="pres">
      <dgm:prSet presAssocID="{35D56EE8-BD07-4501-BCF5-A0C808E6782E}" presName="text0" presStyleLbl="node1" presStyleIdx="1" presStyleCnt="4" custScaleX="275346" custRadScaleRad="105220" custRadScaleInc="-1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F7C567-64F4-469D-AA8A-90305CA203D5}" type="pres">
      <dgm:prSet presAssocID="{CC0ECF65-31E6-457F-8333-308A5C20D995}" presName="Name56" presStyleLbl="parChTrans1D2" presStyleIdx="1" presStyleCnt="3"/>
      <dgm:spPr/>
      <dgm:t>
        <a:bodyPr/>
        <a:lstStyle/>
        <a:p>
          <a:endParaRPr lang="uk-UA"/>
        </a:p>
      </dgm:t>
    </dgm:pt>
    <dgm:pt modelId="{AC0F5FEE-B36E-4974-885B-4E6642F4845F}" type="pres">
      <dgm:prSet presAssocID="{19C97DA8-343C-4357-9399-75858BC06A55}" presName="text0" presStyleLbl="node1" presStyleIdx="2" presStyleCnt="4" custScaleX="316831" custRadScaleRad="210435" custRadScaleInc="-130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BC89BA-670B-413C-9674-585B174F904B}" type="pres">
      <dgm:prSet presAssocID="{CDF05BF7-4D1F-4F06-B8CE-EBBEC3CBF087}" presName="Name56" presStyleLbl="parChTrans1D2" presStyleIdx="2" presStyleCnt="3"/>
      <dgm:spPr/>
      <dgm:t>
        <a:bodyPr/>
        <a:lstStyle/>
        <a:p>
          <a:endParaRPr lang="uk-UA"/>
        </a:p>
      </dgm:t>
    </dgm:pt>
    <dgm:pt modelId="{3FD2C83A-9EFD-4DA1-B098-A8E03C7CA560}" type="pres">
      <dgm:prSet presAssocID="{39E38CB2-7A96-4E89-BAAA-B1865D1DB2AF}" presName="text0" presStyleLbl="node1" presStyleIdx="3" presStyleCnt="4" custScaleX="377190" custRadScaleRad="254001" custRadScaleInc="265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BFB95F0-8E5D-42D8-9ABA-18E715243270}" srcId="{9D837A2A-E949-4633-AB16-AE43E138D3D3}" destId="{35D56EE8-BD07-4501-BCF5-A0C808E6782E}" srcOrd="0" destOrd="0" parTransId="{3460D5BF-AFE7-4965-ACD6-528AE87366EA}" sibTransId="{0E1725A1-7977-4E3E-AFE2-816A6AD98259}"/>
    <dgm:cxn modelId="{3A8D8CBF-6DA1-4708-9F94-A92FF35909E5}" type="presOf" srcId="{39E38CB2-7A96-4E89-BAAA-B1865D1DB2AF}" destId="{3FD2C83A-9EFD-4DA1-B098-A8E03C7CA560}" srcOrd="0" destOrd="0" presId="urn:microsoft.com/office/officeart/2008/layout/RadialCluster"/>
    <dgm:cxn modelId="{1B7BB755-482E-4BEF-96F9-466A2A238449}" srcId="{37C0B315-DCAC-4379-A9EC-025B6A1DD8A6}" destId="{9D837A2A-E949-4633-AB16-AE43E138D3D3}" srcOrd="0" destOrd="0" parTransId="{EA4CBAE3-1958-4D34-B92F-2C89CF2399D1}" sibTransId="{68D5208A-C1C7-4439-8E0A-7A2D4DA892A8}"/>
    <dgm:cxn modelId="{7B7DF80F-56BB-4D79-AE2C-0A9E29012F40}" srcId="{9D837A2A-E949-4633-AB16-AE43E138D3D3}" destId="{19C97DA8-343C-4357-9399-75858BC06A55}" srcOrd="1" destOrd="0" parTransId="{CC0ECF65-31E6-457F-8333-308A5C20D995}" sibTransId="{86F421E3-9284-442F-9301-71D80DD52B68}"/>
    <dgm:cxn modelId="{4ECFFB0B-6D35-40C8-B223-4FF10B741C88}" type="presOf" srcId="{19C97DA8-343C-4357-9399-75858BC06A55}" destId="{AC0F5FEE-B36E-4974-885B-4E6642F4845F}" srcOrd="0" destOrd="0" presId="urn:microsoft.com/office/officeart/2008/layout/RadialCluster"/>
    <dgm:cxn modelId="{74C4BA2B-BF98-4028-990F-CD6AE711224B}" srcId="{9D837A2A-E949-4633-AB16-AE43E138D3D3}" destId="{39E38CB2-7A96-4E89-BAAA-B1865D1DB2AF}" srcOrd="2" destOrd="0" parTransId="{CDF05BF7-4D1F-4F06-B8CE-EBBEC3CBF087}" sibTransId="{730DA7B1-5996-461D-9087-B8BC5A144BA6}"/>
    <dgm:cxn modelId="{96F8410F-EEBF-4509-BADD-1EA56032FD6D}" type="presOf" srcId="{3460D5BF-AFE7-4965-ACD6-528AE87366EA}" destId="{5528D0E3-0CAB-4576-BD54-51ECC3884142}" srcOrd="0" destOrd="0" presId="urn:microsoft.com/office/officeart/2008/layout/RadialCluster"/>
    <dgm:cxn modelId="{C7E99816-A6C3-4CCA-8BF9-5B563BC72A20}" type="presOf" srcId="{35D56EE8-BD07-4501-BCF5-A0C808E6782E}" destId="{916E5943-C9EA-43C3-AEA5-B2EAE899A411}" srcOrd="0" destOrd="0" presId="urn:microsoft.com/office/officeart/2008/layout/RadialCluster"/>
    <dgm:cxn modelId="{2955587E-C061-44C7-A75F-86EF32225DDA}" srcId="{37C0B315-DCAC-4379-A9EC-025B6A1DD8A6}" destId="{1D91A783-1FFD-4433-A3F2-72A68E7ECBD2}" srcOrd="1" destOrd="0" parTransId="{4F435649-D870-4EF6-9653-ABEE1C46D7E3}" sibTransId="{0C3911D3-C5BE-483B-8FBB-779125EEED9A}"/>
    <dgm:cxn modelId="{15A91971-EEB9-4C09-AFEC-031556E09C69}" type="presOf" srcId="{CC0ECF65-31E6-457F-8333-308A5C20D995}" destId="{18F7C567-64F4-469D-AA8A-90305CA203D5}" srcOrd="0" destOrd="0" presId="urn:microsoft.com/office/officeart/2008/layout/RadialCluster"/>
    <dgm:cxn modelId="{2FBEBD5C-087F-447C-AA9A-0FB67040E8A0}" srcId="{37C0B315-DCAC-4379-A9EC-025B6A1DD8A6}" destId="{4876E9D0-CFA1-47AC-BAC0-10CA933738CF}" srcOrd="2" destOrd="0" parTransId="{4394AFA6-1A42-49DF-AB03-E8FCEBCC76A3}" sibTransId="{17F9163B-3922-44A0-A4D2-29644C66730D}"/>
    <dgm:cxn modelId="{BB38A596-D16A-48EA-B1BB-3D60233DE35C}" type="presOf" srcId="{37C0B315-DCAC-4379-A9EC-025B6A1DD8A6}" destId="{F9BC54C6-2465-455A-B858-6A9C5378CDB5}" srcOrd="0" destOrd="0" presId="urn:microsoft.com/office/officeart/2008/layout/RadialCluster"/>
    <dgm:cxn modelId="{35C62781-3AB4-46B8-979C-6FA20F30584D}" type="presOf" srcId="{CDF05BF7-4D1F-4F06-B8CE-EBBEC3CBF087}" destId="{CCBC89BA-670B-413C-9674-585B174F904B}" srcOrd="0" destOrd="0" presId="urn:microsoft.com/office/officeart/2008/layout/RadialCluster"/>
    <dgm:cxn modelId="{A328AFB5-0B99-41E4-8C4C-E038C5C7CB7C}" type="presOf" srcId="{9D837A2A-E949-4633-AB16-AE43E138D3D3}" destId="{A18D798D-011B-4296-818D-E0E51517BE70}" srcOrd="0" destOrd="0" presId="urn:microsoft.com/office/officeart/2008/layout/RadialCluster"/>
    <dgm:cxn modelId="{AB478068-4927-4530-ADC0-6DE407EFF3A0}" type="presParOf" srcId="{F9BC54C6-2465-455A-B858-6A9C5378CDB5}" destId="{B91DD14A-994C-4B55-AF2B-CA892D9B58ED}" srcOrd="0" destOrd="0" presId="urn:microsoft.com/office/officeart/2008/layout/RadialCluster"/>
    <dgm:cxn modelId="{F8DCD297-EDB0-4C35-B337-DD005305153D}" type="presParOf" srcId="{B91DD14A-994C-4B55-AF2B-CA892D9B58ED}" destId="{A18D798D-011B-4296-818D-E0E51517BE70}" srcOrd="0" destOrd="0" presId="urn:microsoft.com/office/officeart/2008/layout/RadialCluster"/>
    <dgm:cxn modelId="{A39142B6-B257-4B8C-B099-8830E2513034}" type="presParOf" srcId="{B91DD14A-994C-4B55-AF2B-CA892D9B58ED}" destId="{5528D0E3-0CAB-4576-BD54-51ECC3884142}" srcOrd="1" destOrd="0" presId="urn:microsoft.com/office/officeart/2008/layout/RadialCluster"/>
    <dgm:cxn modelId="{391024B5-0C9B-4EC3-AC9A-8C86A22A4172}" type="presParOf" srcId="{B91DD14A-994C-4B55-AF2B-CA892D9B58ED}" destId="{916E5943-C9EA-43C3-AEA5-B2EAE899A411}" srcOrd="2" destOrd="0" presId="urn:microsoft.com/office/officeart/2008/layout/RadialCluster"/>
    <dgm:cxn modelId="{FE95771E-6EED-41D6-9DA7-8BEC290BC04B}" type="presParOf" srcId="{B91DD14A-994C-4B55-AF2B-CA892D9B58ED}" destId="{18F7C567-64F4-469D-AA8A-90305CA203D5}" srcOrd="3" destOrd="0" presId="urn:microsoft.com/office/officeart/2008/layout/RadialCluster"/>
    <dgm:cxn modelId="{C878223D-0CDD-4A4B-9B61-F04042B8AB79}" type="presParOf" srcId="{B91DD14A-994C-4B55-AF2B-CA892D9B58ED}" destId="{AC0F5FEE-B36E-4974-885B-4E6642F4845F}" srcOrd="4" destOrd="0" presId="urn:microsoft.com/office/officeart/2008/layout/RadialCluster"/>
    <dgm:cxn modelId="{F6D714F2-11CB-484E-A601-6B421F125F9B}" type="presParOf" srcId="{B91DD14A-994C-4B55-AF2B-CA892D9B58ED}" destId="{CCBC89BA-670B-413C-9674-585B174F904B}" srcOrd="5" destOrd="0" presId="urn:microsoft.com/office/officeart/2008/layout/RadialCluster"/>
    <dgm:cxn modelId="{C8F7DE97-5AF6-4052-BB8C-D00C51D02525}" type="presParOf" srcId="{B91DD14A-994C-4B55-AF2B-CA892D9B58ED}" destId="{3FD2C83A-9EFD-4DA1-B098-A8E03C7CA56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BDCE5-6633-4964-9132-C068594C750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AEDB079D-8751-41CB-80FE-BBF32098D77D}">
      <dgm:prSet phldrT="[Текст]"/>
      <dgm:spPr/>
      <dgm:t>
        <a:bodyPr/>
        <a:lstStyle/>
        <a:p>
          <a:r>
            <a:rPr lang="uk-UA" dirty="0" smtClean="0"/>
            <a:t>СЕКТОР ДОМАШНІХ ГОСПОДАРСТВ</a:t>
          </a:r>
          <a:endParaRPr lang="en-US" dirty="0"/>
        </a:p>
      </dgm:t>
    </dgm:pt>
    <dgm:pt modelId="{E8943811-DA78-44D3-94DF-A5478766E796}" type="parTrans" cxnId="{474F20AA-B61A-4A44-B56D-336A47EED142}">
      <dgm:prSet/>
      <dgm:spPr/>
      <dgm:t>
        <a:bodyPr/>
        <a:lstStyle/>
        <a:p>
          <a:endParaRPr lang="en-US"/>
        </a:p>
      </dgm:t>
    </dgm:pt>
    <dgm:pt modelId="{F0C7702D-61DF-46DB-ACBB-A6B01A4502A3}" type="sibTrans" cxnId="{474F20AA-B61A-4A44-B56D-336A47EED142}">
      <dgm:prSet/>
      <dgm:spPr/>
      <dgm:t>
        <a:bodyPr/>
        <a:lstStyle/>
        <a:p>
          <a:endParaRPr lang="en-US"/>
        </a:p>
      </dgm:t>
    </dgm:pt>
    <dgm:pt modelId="{06A676BA-6DD2-4157-A4E7-74EF7790DF18}">
      <dgm:prSet phldrT="[Текст]"/>
      <dgm:spPr/>
      <dgm:t>
        <a:bodyPr/>
        <a:lstStyle/>
        <a:p>
          <a:r>
            <a:rPr lang="uk-UA" dirty="0" smtClean="0"/>
            <a:t>ПІДПРИЄМНИЦЬКИЙ СЕКТОР</a:t>
          </a:r>
          <a:endParaRPr lang="en-US" dirty="0"/>
        </a:p>
      </dgm:t>
    </dgm:pt>
    <dgm:pt modelId="{4C80632C-E7CB-411C-8AC1-DC573BC75A28}" type="parTrans" cxnId="{5DDB6641-B715-478B-85FD-BA8AC970318E}">
      <dgm:prSet/>
      <dgm:spPr/>
      <dgm:t>
        <a:bodyPr/>
        <a:lstStyle/>
        <a:p>
          <a:endParaRPr lang="en-US"/>
        </a:p>
      </dgm:t>
    </dgm:pt>
    <dgm:pt modelId="{F7413E12-0C97-453F-AF8C-B7F93A5E566A}" type="sibTrans" cxnId="{5DDB6641-B715-478B-85FD-BA8AC970318E}">
      <dgm:prSet/>
      <dgm:spPr/>
      <dgm:t>
        <a:bodyPr/>
        <a:lstStyle/>
        <a:p>
          <a:endParaRPr lang="en-US"/>
        </a:p>
      </dgm:t>
    </dgm:pt>
    <dgm:pt modelId="{9A8EF390-33B3-409D-BE19-A8F3347EB814}">
      <dgm:prSet phldrT="[Текст]"/>
      <dgm:spPr/>
      <dgm:t>
        <a:bodyPr/>
        <a:lstStyle/>
        <a:p>
          <a:r>
            <a:rPr lang="uk-UA" dirty="0" smtClean="0"/>
            <a:t>ДЕРЖАВНИЙ СЕКТОР</a:t>
          </a:r>
          <a:endParaRPr lang="en-US" dirty="0"/>
        </a:p>
      </dgm:t>
    </dgm:pt>
    <dgm:pt modelId="{35544FB4-5A2D-4651-82AD-EC236CC59583}" type="parTrans" cxnId="{B220C6F7-E893-48D6-BE48-3FE7D6B20798}">
      <dgm:prSet/>
      <dgm:spPr/>
      <dgm:t>
        <a:bodyPr/>
        <a:lstStyle/>
        <a:p>
          <a:endParaRPr lang="en-US"/>
        </a:p>
      </dgm:t>
    </dgm:pt>
    <dgm:pt modelId="{31B5777C-41D5-44AA-92CA-58C53B42A47D}" type="sibTrans" cxnId="{B220C6F7-E893-48D6-BE48-3FE7D6B20798}">
      <dgm:prSet/>
      <dgm:spPr/>
      <dgm:t>
        <a:bodyPr/>
        <a:lstStyle/>
        <a:p>
          <a:endParaRPr lang="en-US"/>
        </a:p>
      </dgm:t>
    </dgm:pt>
    <dgm:pt modelId="{6FE3B72C-C1F7-4665-821E-80E8DB38D685}" type="pres">
      <dgm:prSet presAssocID="{5B6BDCE5-6633-4964-9132-C068594C7506}" presName="Name0" presStyleCnt="0">
        <dgm:presLayoutVars>
          <dgm:dir/>
          <dgm:resizeHandles val="exact"/>
        </dgm:presLayoutVars>
      </dgm:prSet>
      <dgm:spPr/>
    </dgm:pt>
    <dgm:pt modelId="{6083F3AB-0EEA-4DE8-BC2B-2B7A1D98830B}" type="pres">
      <dgm:prSet presAssocID="{5B6BDCE5-6633-4964-9132-C068594C7506}" presName="fgShape" presStyleLbl="fgShp" presStyleIdx="0" presStyleCnt="1"/>
      <dgm:spPr/>
    </dgm:pt>
    <dgm:pt modelId="{12FB1797-CF00-4F4A-86FA-8CDD935079CE}" type="pres">
      <dgm:prSet presAssocID="{5B6BDCE5-6633-4964-9132-C068594C7506}" presName="linComp" presStyleCnt="0"/>
      <dgm:spPr/>
    </dgm:pt>
    <dgm:pt modelId="{E713CC44-E012-490D-BEB4-14C5252ECD40}" type="pres">
      <dgm:prSet presAssocID="{AEDB079D-8751-41CB-80FE-BBF32098D77D}" presName="compNode" presStyleCnt="0"/>
      <dgm:spPr/>
    </dgm:pt>
    <dgm:pt modelId="{8D836104-35B9-45D9-8C19-275032748152}" type="pres">
      <dgm:prSet presAssocID="{AEDB079D-8751-41CB-80FE-BBF32098D77D}" presName="bkgdShape" presStyleLbl="node1" presStyleIdx="0" presStyleCnt="3"/>
      <dgm:spPr/>
      <dgm:t>
        <a:bodyPr/>
        <a:lstStyle/>
        <a:p>
          <a:endParaRPr lang="uk-UA"/>
        </a:p>
      </dgm:t>
    </dgm:pt>
    <dgm:pt modelId="{1E0BC90D-5716-4F44-81ED-6D5D4DD22169}" type="pres">
      <dgm:prSet presAssocID="{AEDB079D-8751-41CB-80FE-BBF32098D77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4E5E44-8434-4DAB-8F08-53F117D26476}" type="pres">
      <dgm:prSet presAssocID="{AEDB079D-8751-41CB-80FE-BBF32098D77D}" presName="invisiNode" presStyleLbl="node1" presStyleIdx="0" presStyleCnt="3"/>
      <dgm:spPr/>
    </dgm:pt>
    <dgm:pt modelId="{81D83942-8787-4317-8DAD-CBD3D4DCDD14}" type="pres">
      <dgm:prSet presAssocID="{AEDB079D-8751-41CB-80FE-BBF32098D77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E55290-D4BE-4226-A279-DA66A4C72416}" type="pres">
      <dgm:prSet presAssocID="{F0C7702D-61DF-46DB-ACBB-A6B01A4502A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6D27F6D-FF0B-4F22-9760-3458F8CB5A74}" type="pres">
      <dgm:prSet presAssocID="{06A676BA-6DD2-4157-A4E7-74EF7790DF18}" presName="compNode" presStyleCnt="0"/>
      <dgm:spPr/>
    </dgm:pt>
    <dgm:pt modelId="{F78A0365-2B76-43F5-96F6-1B60DF3D71FA}" type="pres">
      <dgm:prSet presAssocID="{06A676BA-6DD2-4157-A4E7-74EF7790DF18}" presName="bkgdShape" presStyleLbl="node1" presStyleIdx="1" presStyleCnt="3"/>
      <dgm:spPr/>
      <dgm:t>
        <a:bodyPr/>
        <a:lstStyle/>
        <a:p>
          <a:endParaRPr lang="uk-UA"/>
        </a:p>
      </dgm:t>
    </dgm:pt>
    <dgm:pt modelId="{B8DD69D4-2F94-440C-9FE7-29BD2DCDCA1A}" type="pres">
      <dgm:prSet presAssocID="{06A676BA-6DD2-4157-A4E7-74EF7790DF1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9CDBD-C45C-4CC9-AAE0-D86D194593BC}" type="pres">
      <dgm:prSet presAssocID="{06A676BA-6DD2-4157-A4E7-74EF7790DF18}" presName="invisiNode" presStyleLbl="node1" presStyleIdx="1" presStyleCnt="3"/>
      <dgm:spPr/>
    </dgm:pt>
    <dgm:pt modelId="{381F8AA4-1B73-4E77-8827-6409CB6AD17E}" type="pres">
      <dgm:prSet presAssocID="{06A676BA-6DD2-4157-A4E7-74EF7790DF18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9117516-78A2-4398-9CDD-FD10FE0AD5C2}" type="pres">
      <dgm:prSet presAssocID="{F7413E12-0C97-453F-AF8C-B7F93A5E566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54EC3FC6-C044-452C-98E6-B7BC3B9B55E6}" type="pres">
      <dgm:prSet presAssocID="{9A8EF390-33B3-409D-BE19-A8F3347EB814}" presName="compNode" presStyleCnt="0"/>
      <dgm:spPr/>
    </dgm:pt>
    <dgm:pt modelId="{358FA174-2573-4EDF-BDB9-74E59396FE36}" type="pres">
      <dgm:prSet presAssocID="{9A8EF390-33B3-409D-BE19-A8F3347EB814}" presName="bkgdShape" presStyleLbl="node1" presStyleIdx="2" presStyleCnt="3"/>
      <dgm:spPr/>
      <dgm:t>
        <a:bodyPr/>
        <a:lstStyle/>
        <a:p>
          <a:endParaRPr lang="uk-UA"/>
        </a:p>
      </dgm:t>
    </dgm:pt>
    <dgm:pt modelId="{1A9782E3-83A1-421C-92C9-1AF89932B60F}" type="pres">
      <dgm:prSet presAssocID="{9A8EF390-33B3-409D-BE19-A8F3347EB81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DA1016-B012-4A8B-BBBA-6170CEA08B14}" type="pres">
      <dgm:prSet presAssocID="{9A8EF390-33B3-409D-BE19-A8F3347EB814}" presName="invisiNode" presStyleLbl="node1" presStyleIdx="2" presStyleCnt="3"/>
      <dgm:spPr/>
    </dgm:pt>
    <dgm:pt modelId="{122FB179-6DCA-4B49-A61B-746361E78EE5}" type="pres">
      <dgm:prSet presAssocID="{9A8EF390-33B3-409D-BE19-A8F3347EB81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8D7EB15-D2CE-40B2-96CD-487CEBBDEBDC}" type="presOf" srcId="{5B6BDCE5-6633-4964-9132-C068594C7506}" destId="{6FE3B72C-C1F7-4665-821E-80E8DB38D685}" srcOrd="0" destOrd="0" presId="urn:microsoft.com/office/officeart/2005/8/layout/hList7"/>
    <dgm:cxn modelId="{3B704074-797C-46BC-8F89-042A74A576FD}" type="presOf" srcId="{9A8EF390-33B3-409D-BE19-A8F3347EB814}" destId="{1A9782E3-83A1-421C-92C9-1AF89932B60F}" srcOrd="1" destOrd="0" presId="urn:microsoft.com/office/officeart/2005/8/layout/hList7"/>
    <dgm:cxn modelId="{BB1E13AF-7CE2-4B5A-B362-42BB67231D6A}" type="presOf" srcId="{06A676BA-6DD2-4157-A4E7-74EF7790DF18}" destId="{F78A0365-2B76-43F5-96F6-1B60DF3D71FA}" srcOrd="0" destOrd="0" presId="urn:microsoft.com/office/officeart/2005/8/layout/hList7"/>
    <dgm:cxn modelId="{06304403-CC30-4FE6-8299-2E3D2CD95A74}" type="presOf" srcId="{06A676BA-6DD2-4157-A4E7-74EF7790DF18}" destId="{B8DD69D4-2F94-440C-9FE7-29BD2DCDCA1A}" srcOrd="1" destOrd="0" presId="urn:microsoft.com/office/officeart/2005/8/layout/hList7"/>
    <dgm:cxn modelId="{E075C48B-713E-4375-BC6D-44120C81028F}" type="presOf" srcId="{AEDB079D-8751-41CB-80FE-BBF32098D77D}" destId="{8D836104-35B9-45D9-8C19-275032748152}" srcOrd="0" destOrd="0" presId="urn:microsoft.com/office/officeart/2005/8/layout/hList7"/>
    <dgm:cxn modelId="{B220C6F7-E893-48D6-BE48-3FE7D6B20798}" srcId="{5B6BDCE5-6633-4964-9132-C068594C7506}" destId="{9A8EF390-33B3-409D-BE19-A8F3347EB814}" srcOrd="2" destOrd="0" parTransId="{35544FB4-5A2D-4651-82AD-EC236CC59583}" sibTransId="{31B5777C-41D5-44AA-92CA-58C53B42A47D}"/>
    <dgm:cxn modelId="{3F078DB4-7CDC-4BAE-ABB3-769DCA907828}" type="presOf" srcId="{F7413E12-0C97-453F-AF8C-B7F93A5E566A}" destId="{79117516-78A2-4398-9CDD-FD10FE0AD5C2}" srcOrd="0" destOrd="0" presId="urn:microsoft.com/office/officeart/2005/8/layout/hList7"/>
    <dgm:cxn modelId="{EF1942CE-B03A-4787-A1D0-C900768A4F55}" type="presOf" srcId="{AEDB079D-8751-41CB-80FE-BBF32098D77D}" destId="{1E0BC90D-5716-4F44-81ED-6D5D4DD22169}" srcOrd="1" destOrd="0" presId="urn:microsoft.com/office/officeart/2005/8/layout/hList7"/>
    <dgm:cxn modelId="{B61791DA-0881-4782-89F5-A0F8F80CFBB4}" type="presOf" srcId="{F0C7702D-61DF-46DB-ACBB-A6B01A4502A3}" destId="{6FE55290-D4BE-4226-A279-DA66A4C72416}" srcOrd="0" destOrd="0" presId="urn:microsoft.com/office/officeart/2005/8/layout/hList7"/>
    <dgm:cxn modelId="{474F20AA-B61A-4A44-B56D-336A47EED142}" srcId="{5B6BDCE5-6633-4964-9132-C068594C7506}" destId="{AEDB079D-8751-41CB-80FE-BBF32098D77D}" srcOrd="0" destOrd="0" parTransId="{E8943811-DA78-44D3-94DF-A5478766E796}" sibTransId="{F0C7702D-61DF-46DB-ACBB-A6B01A4502A3}"/>
    <dgm:cxn modelId="{2D9771B9-9017-4751-8D21-41208702EDFF}" type="presOf" srcId="{9A8EF390-33B3-409D-BE19-A8F3347EB814}" destId="{358FA174-2573-4EDF-BDB9-74E59396FE36}" srcOrd="0" destOrd="0" presId="urn:microsoft.com/office/officeart/2005/8/layout/hList7"/>
    <dgm:cxn modelId="{5DDB6641-B715-478B-85FD-BA8AC970318E}" srcId="{5B6BDCE5-6633-4964-9132-C068594C7506}" destId="{06A676BA-6DD2-4157-A4E7-74EF7790DF18}" srcOrd="1" destOrd="0" parTransId="{4C80632C-E7CB-411C-8AC1-DC573BC75A28}" sibTransId="{F7413E12-0C97-453F-AF8C-B7F93A5E566A}"/>
    <dgm:cxn modelId="{CE47D508-C0D1-42E1-847C-103348275AF5}" type="presParOf" srcId="{6FE3B72C-C1F7-4665-821E-80E8DB38D685}" destId="{6083F3AB-0EEA-4DE8-BC2B-2B7A1D98830B}" srcOrd="0" destOrd="0" presId="urn:microsoft.com/office/officeart/2005/8/layout/hList7"/>
    <dgm:cxn modelId="{EAB071A0-1EAB-4BBE-BAA8-D76D78DCC3C6}" type="presParOf" srcId="{6FE3B72C-C1F7-4665-821E-80E8DB38D685}" destId="{12FB1797-CF00-4F4A-86FA-8CDD935079CE}" srcOrd="1" destOrd="0" presId="urn:microsoft.com/office/officeart/2005/8/layout/hList7"/>
    <dgm:cxn modelId="{A944F218-1282-40A0-BAD5-5418D30EE3CE}" type="presParOf" srcId="{12FB1797-CF00-4F4A-86FA-8CDD935079CE}" destId="{E713CC44-E012-490D-BEB4-14C5252ECD40}" srcOrd="0" destOrd="0" presId="urn:microsoft.com/office/officeart/2005/8/layout/hList7"/>
    <dgm:cxn modelId="{D41BA2CE-038B-4D66-B32A-BBE424BF3631}" type="presParOf" srcId="{E713CC44-E012-490D-BEB4-14C5252ECD40}" destId="{8D836104-35B9-45D9-8C19-275032748152}" srcOrd="0" destOrd="0" presId="urn:microsoft.com/office/officeart/2005/8/layout/hList7"/>
    <dgm:cxn modelId="{1C337838-3708-4A46-9156-8D90726D956E}" type="presParOf" srcId="{E713CC44-E012-490D-BEB4-14C5252ECD40}" destId="{1E0BC90D-5716-4F44-81ED-6D5D4DD22169}" srcOrd="1" destOrd="0" presId="urn:microsoft.com/office/officeart/2005/8/layout/hList7"/>
    <dgm:cxn modelId="{C973B228-DBFD-4378-B1A4-03F45DE61D68}" type="presParOf" srcId="{E713CC44-E012-490D-BEB4-14C5252ECD40}" destId="{634E5E44-8434-4DAB-8F08-53F117D26476}" srcOrd="2" destOrd="0" presId="urn:microsoft.com/office/officeart/2005/8/layout/hList7"/>
    <dgm:cxn modelId="{5AD0F9C5-FBD6-4EB9-AEFD-59E61202C813}" type="presParOf" srcId="{E713CC44-E012-490D-BEB4-14C5252ECD40}" destId="{81D83942-8787-4317-8DAD-CBD3D4DCDD14}" srcOrd="3" destOrd="0" presId="urn:microsoft.com/office/officeart/2005/8/layout/hList7"/>
    <dgm:cxn modelId="{9EE00788-3A08-43DB-9182-4E20F8D576C2}" type="presParOf" srcId="{12FB1797-CF00-4F4A-86FA-8CDD935079CE}" destId="{6FE55290-D4BE-4226-A279-DA66A4C72416}" srcOrd="1" destOrd="0" presId="urn:microsoft.com/office/officeart/2005/8/layout/hList7"/>
    <dgm:cxn modelId="{DC10BFDD-4A14-4E52-91A1-D6C7FD12913E}" type="presParOf" srcId="{12FB1797-CF00-4F4A-86FA-8CDD935079CE}" destId="{E6D27F6D-FF0B-4F22-9760-3458F8CB5A74}" srcOrd="2" destOrd="0" presId="urn:microsoft.com/office/officeart/2005/8/layout/hList7"/>
    <dgm:cxn modelId="{DF7D7E71-C00B-44C3-A2AF-280144296CBA}" type="presParOf" srcId="{E6D27F6D-FF0B-4F22-9760-3458F8CB5A74}" destId="{F78A0365-2B76-43F5-96F6-1B60DF3D71FA}" srcOrd="0" destOrd="0" presId="urn:microsoft.com/office/officeart/2005/8/layout/hList7"/>
    <dgm:cxn modelId="{92F49DC3-8CB6-4E90-8820-28B87B459C86}" type="presParOf" srcId="{E6D27F6D-FF0B-4F22-9760-3458F8CB5A74}" destId="{B8DD69D4-2F94-440C-9FE7-29BD2DCDCA1A}" srcOrd="1" destOrd="0" presId="urn:microsoft.com/office/officeart/2005/8/layout/hList7"/>
    <dgm:cxn modelId="{C1C4D950-AF30-4E2E-BD47-C00FA1CD2AF6}" type="presParOf" srcId="{E6D27F6D-FF0B-4F22-9760-3458F8CB5A74}" destId="{B099CDBD-C45C-4CC9-AAE0-D86D194593BC}" srcOrd="2" destOrd="0" presId="urn:microsoft.com/office/officeart/2005/8/layout/hList7"/>
    <dgm:cxn modelId="{08E15B23-7436-4792-9ECD-6D679905C72E}" type="presParOf" srcId="{E6D27F6D-FF0B-4F22-9760-3458F8CB5A74}" destId="{381F8AA4-1B73-4E77-8827-6409CB6AD17E}" srcOrd="3" destOrd="0" presId="urn:microsoft.com/office/officeart/2005/8/layout/hList7"/>
    <dgm:cxn modelId="{D4A78F32-519D-4786-86F8-AC098FC04350}" type="presParOf" srcId="{12FB1797-CF00-4F4A-86FA-8CDD935079CE}" destId="{79117516-78A2-4398-9CDD-FD10FE0AD5C2}" srcOrd="3" destOrd="0" presId="urn:microsoft.com/office/officeart/2005/8/layout/hList7"/>
    <dgm:cxn modelId="{B94E19E7-6D50-4495-831B-0424BC256E5C}" type="presParOf" srcId="{12FB1797-CF00-4F4A-86FA-8CDD935079CE}" destId="{54EC3FC6-C044-452C-98E6-B7BC3B9B55E6}" srcOrd="4" destOrd="0" presId="urn:microsoft.com/office/officeart/2005/8/layout/hList7"/>
    <dgm:cxn modelId="{DC858FCB-5E1A-4A9E-A971-DD88F62AE184}" type="presParOf" srcId="{54EC3FC6-C044-452C-98E6-B7BC3B9B55E6}" destId="{358FA174-2573-4EDF-BDB9-74E59396FE36}" srcOrd="0" destOrd="0" presId="urn:microsoft.com/office/officeart/2005/8/layout/hList7"/>
    <dgm:cxn modelId="{1B18AFF6-4C0B-47BF-986B-6A2750A7E877}" type="presParOf" srcId="{54EC3FC6-C044-452C-98E6-B7BC3B9B55E6}" destId="{1A9782E3-83A1-421C-92C9-1AF89932B60F}" srcOrd="1" destOrd="0" presId="urn:microsoft.com/office/officeart/2005/8/layout/hList7"/>
    <dgm:cxn modelId="{AD238B44-D7BA-4342-AEE2-F861E6E7DF75}" type="presParOf" srcId="{54EC3FC6-C044-452C-98E6-B7BC3B9B55E6}" destId="{DDDA1016-B012-4A8B-BBBA-6170CEA08B14}" srcOrd="2" destOrd="0" presId="urn:microsoft.com/office/officeart/2005/8/layout/hList7"/>
    <dgm:cxn modelId="{94713A82-5E3B-4325-8D8A-4854E0235919}" type="presParOf" srcId="{54EC3FC6-C044-452C-98E6-B7BC3B9B55E6}" destId="{122FB179-6DCA-4B49-A61B-746361E78E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239812-B414-4F5F-A008-269FF27BD1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681A3-9029-4F7E-BCFA-8368937EA0AB}">
      <dgm:prSet phldrT="[Текст]"/>
      <dgm:spPr/>
      <dgm:t>
        <a:bodyPr/>
        <a:lstStyle/>
        <a:p>
          <a:r>
            <a:rPr lang="uk-UA" dirty="0" smtClean="0"/>
            <a:t>Виробничий метод або метод доданої вартості</a:t>
          </a:r>
          <a:endParaRPr lang="en-US" dirty="0"/>
        </a:p>
      </dgm:t>
    </dgm:pt>
    <dgm:pt modelId="{878595D4-7837-43AE-A86E-ED80010F5BAA}" type="parTrans" cxnId="{55655BF0-5D93-4E7E-A856-4EF983866EE0}">
      <dgm:prSet/>
      <dgm:spPr/>
      <dgm:t>
        <a:bodyPr/>
        <a:lstStyle/>
        <a:p>
          <a:endParaRPr lang="en-US"/>
        </a:p>
      </dgm:t>
    </dgm:pt>
    <dgm:pt modelId="{398A2346-76C2-4D7C-B081-3F1EC1CE085D}" type="sibTrans" cxnId="{55655BF0-5D93-4E7E-A856-4EF983866EE0}">
      <dgm:prSet/>
      <dgm:spPr/>
      <dgm:t>
        <a:bodyPr/>
        <a:lstStyle/>
        <a:p>
          <a:endParaRPr lang="en-US"/>
        </a:p>
      </dgm:t>
    </dgm:pt>
    <dgm:pt modelId="{E1F259E8-8A0F-4C6A-AECF-0362B8A0D01F}">
      <dgm:prSet phldrT="[Текст]" custT="1"/>
      <dgm:spPr/>
      <dgm:t>
        <a:bodyPr/>
        <a:lstStyle/>
        <a:p>
          <a:r>
            <a:rPr lang="uk-UA" sz="2000" dirty="0" smtClean="0"/>
            <a:t>Враховується вартість кінцевих товарів та послуг, яку можна отримати, склавши величину доданої вартості.</a:t>
          </a:r>
          <a:endParaRPr lang="en-US" sz="2000" dirty="0"/>
        </a:p>
      </dgm:t>
    </dgm:pt>
    <dgm:pt modelId="{574A793C-3006-4F92-A773-3E55CB9758E7}" type="parTrans" cxnId="{29F7FC66-2560-4ED4-9918-3B81A70EFE4A}">
      <dgm:prSet/>
      <dgm:spPr/>
      <dgm:t>
        <a:bodyPr/>
        <a:lstStyle/>
        <a:p>
          <a:endParaRPr lang="en-US"/>
        </a:p>
      </dgm:t>
    </dgm:pt>
    <dgm:pt modelId="{08FCF59A-E557-4EF8-9969-F21CFDA948A7}" type="sibTrans" cxnId="{29F7FC66-2560-4ED4-9918-3B81A70EFE4A}">
      <dgm:prSet/>
      <dgm:spPr/>
      <dgm:t>
        <a:bodyPr/>
        <a:lstStyle/>
        <a:p>
          <a:endParaRPr lang="en-US"/>
        </a:p>
      </dgm:t>
    </dgm:pt>
    <dgm:pt modelId="{1DF9DB9F-CE28-4312-8953-EAF1FC31BEDF}">
      <dgm:prSet phldrT="[Текст]"/>
      <dgm:spPr/>
      <dgm:t>
        <a:bodyPr/>
        <a:lstStyle/>
        <a:p>
          <a:r>
            <a:rPr lang="uk-UA" dirty="0" smtClean="0"/>
            <a:t>Метод потоку витрат</a:t>
          </a:r>
          <a:endParaRPr lang="en-US" dirty="0"/>
        </a:p>
      </dgm:t>
    </dgm:pt>
    <dgm:pt modelId="{01D512D9-D940-48C1-BF10-12DD3593203F}" type="parTrans" cxnId="{433F9E55-4C88-45AE-9237-610EF165E03C}">
      <dgm:prSet/>
      <dgm:spPr/>
      <dgm:t>
        <a:bodyPr/>
        <a:lstStyle/>
        <a:p>
          <a:endParaRPr lang="en-US"/>
        </a:p>
      </dgm:t>
    </dgm:pt>
    <dgm:pt modelId="{0B9DC161-D1E9-46A5-B401-39DCB05919B9}" type="sibTrans" cxnId="{433F9E55-4C88-45AE-9237-610EF165E03C}">
      <dgm:prSet/>
      <dgm:spPr/>
      <dgm:t>
        <a:bodyPr/>
        <a:lstStyle/>
        <a:p>
          <a:endParaRPr lang="en-US"/>
        </a:p>
      </dgm:t>
    </dgm:pt>
    <dgm:pt modelId="{56B6EC18-DD77-4AF7-B8C2-89BF960436D7}">
      <dgm:prSet phldrT="[Текст]" custT="1"/>
      <dgm:spPr/>
      <dgm:t>
        <a:bodyPr/>
        <a:lstStyle/>
        <a:p>
          <a:pPr algn="l"/>
          <a:r>
            <a:rPr lang="uk-UA" sz="1600" dirty="0" smtClean="0"/>
            <a:t>Особисті споживчі витрати (С) – витрати </a:t>
          </a:r>
          <a:r>
            <a:rPr lang="uk-UA" sz="1600" dirty="0" err="1" smtClean="0"/>
            <a:t>домогосподарст</a:t>
          </a:r>
          <a:r>
            <a:rPr lang="uk-UA" sz="1600" dirty="0" smtClean="0"/>
            <a:t>;</a:t>
          </a:r>
          <a:endParaRPr lang="en-US" sz="1600" dirty="0"/>
        </a:p>
      </dgm:t>
    </dgm:pt>
    <dgm:pt modelId="{AAB3AF8F-E261-4050-B5F3-07190F563D50}" type="parTrans" cxnId="{AD9636EB-486E-4D3F-90AF-05ABE7293746}">
      <dgm:prSet/>
      <dgm:spPr/>
      <dgm:t>
        <a:bodyPr/>
        <a:lstStyle/>
        <a:p>
          <a:endParaRPr lang="en-US"/>
        </a:p>
      </dgm:t>
    </dgm:pt>
    <dgm:pt modelId="{E5783DB4-0E4F-4977-B7FA-1E33906B70EC}" type="sibTrans" cxnId="{AD9636EB-486E-4D3F-90AF-05ABE7293746}">
      <dgm:prSet/>
      <dgm:spPr/>
      <dgm:t>
        <a:bodyPr/>
        <a:lstStyle/>
        <a:p>
          <a:endParaRPr lang="en-US"/>
        </a:p>
      </dgm:t>
    </dgm:pt>
    <dgm:pt modelId="{08075512-B782-41F7-80F0-EED04D284858}">
      <dgm:prSet phldrT="[Текст]" custT="1"/>
      <dgm:spPr/>
      <dgm:t>
        <a:bodyPr/>
        <a:lstStyle/>
        <a:p>
          <a:pPr algn="l"/>
          <a:r>
            <a:rPr lang="uk-UA" sz="1600" dirty="0" smtClean="0"/>
            <a:t>Валові приватні внутрішні </a:t>
          </a:r>
          <a:r>
            <a:rPr lang="uk-UA" sz="1600" dirty="0" err="1" smtClean="0"/>
            <a:t>інфестиції</a:t>
          </a:r>
          <a:r>
            <a:rPr lang="uk-UA" sz="1600" dirty="0" smtClean="0"/>
            <a:t>( чисті інвестиції та амортизація)</a:t>
          </a:r>
          <a:r>
            <a:rPr lang="en-US" sz="1600" dirty="0" smtClean="0"/>
            <a:t>(I)</a:t>
          </a:r>
          <a:r>
            <a:rPr lang="uk-UA" sz="1600" dirty="0" smtClean="0"/>
            <a:t>;</a:t>
          </a:r>
          <a:endParaRPr lang="en-US" sz="1600" dirty="0"/>
        </a:p>
      </dgm:t>
    </dgm:pt>
    <dgm:pt modelId="{EA999C7C-1A05-4B54-92DC-0E35D9026790}" type="parTrans" cxnId="{2D40F034-A8D2-4E97-9719-F32786E7428D}">
      <dgm:prSet/>
      <dgm:spPr/>
      <dgm:t>
        <a:bodyPr/>
        <a:lstStyle/>
        <a:p>
          <a:endParaRPr lang="en-US"/>
        </a:p>
      </dgm:t>
    </dgm:pt>
    <dgm:pt modelId="{A4802FDC-4BB6-4FD6-B2E6-B84B8BAD4982}" type="sibTrans" cxnId="{2D40F034-A8D2-4E97-9719-F32786E7428D}">
      <dgm:prSet/>
      <dgm:spPr/>
      <dgm:t>
        <a:bodyPr/>
        <a:lstStyle/>
        <a:p>
          <a:endParaRPr lang="en-US"/>
        </a:p>
      </dgm:t>
    </dgm:pt>
    <dgm:pt modelId="{2923FE26-8DB4-4C16-87EF-4C1214B28DB9}">
      <dgm:prSet phldrT="[Текст]"/>
      <dgm:spPr/>
      <dgm:t>
        <a:bodyPr/>
        <a:lstStyle/>
        <a:p>
          <a:r>
            <a:rPr lang="uk-UA" dirty="0" smtClean="0"/>
            <a:t>Метод потоку доходів</a:t>
          </a:r>
          <a:endParaRPr lang="en-US" dirty="0"/>
        </a:p>
      </dgm:t>
    </dgm:pt>
    <dgm:pt modelId="{E4861231-DC6C-4F4A-9138-BAC7AA757B6E}" type="parTrans" cxnId="{6A8DB10A-89F9-41C0-8D9F-D574F6CD598D}">
      <dgm:prSet/>
      <dgm:spPr/>
      <dgm:t>
        <a:bodyPr/>
        <a:lstStyle/>
        <a:p>
          <a:endParaRPr lang="en-US"/>
        </a:p>
      </dgm:t>
    </dgm:pt>
    <dgm:pt modelId="{1CF7B57F-1479-4564-8B16-4B9E52FFAEB4}" type="sibTrans" cxnId="{6A8DB10A-89F9-41C0-8D9F-D574F6CD598D}">
      <dgm:prSet/>
      <dgm:spPr/>
      <dgm:t>
        <a:bodyPr/>
        <a:lstStyle/>
        <a:p>
          <a:endParaRPr lang="en-US"/>
        </a:p>
      </dgm:t>
    </dgm:pt>
    <dgm:pt modelId="{2A2C9F15-BF1C-4860-A4B8-9CD2BF7A8D8B}">
      <dgm:prSet phldrT="[Текст]" custT="1"/>
      <dgm:spPr/>
      <dgm:t>
        <a:bodyPr/>
        <a:lstStyle/>
        <a:p>
          <a:r>
            <a:rPr lang="uk-UA" sz="1600" dirty="0" smtClean="0"/>
            <a:t>Компенсація працюючим</a:t>
          </a:r>
          <a:r>
            <a:rPr lang="en-US" sz="1600" dirty="0" smtClean="0"/>
            <a:t> (w);</a:t>
          </a:r>
          <a:endParaRPr lang="en-US" sz="1600" dirty="0"/>
        </a:p>
      </dgm:t>
    </dgm:pt>
    <dgm:pt modelId="{5864E9FF-0A7B-46A2-AFE3-BDC1186BE692}" type="parTrans" cxnId="{4161B24E-7BEB-4F3B-B3A3-E0BDED3248A2}">
      <dgm:prSet/>
      <dgm:spPr/>
      <dgm:t>
        <a:bodyPr/>
        <a:lstStyle/>
        <a:p>
          <a:endParaRPr lang="en-US"/>
        </a:p>
      </dgm:t>
    </dgm:pt>
    <dgm:pt modelId="{A3260251-4C4E-47A8-A149-68CF47565AB1}" type="sibTrans" cxnId="{4161B24E-7BEB-4F3B-B3A3-E0BDED3248A2}">
      <dgm:prSet/>
      <dgm:spPr/>
      <dgm:t>
        <a:bodyPr/>
        <a:lstStyle/>
        <a:p>
          <a:endParaRPr lang="en-US"/>
        </a:p>
      </dgm:t>
    </dgm:pt>
    <dgm:pt modelId="{72497433-491D-4E47-B978-BA80A0508FEB}">
      <dgm:prSet phldrT="[Текст]" custT="1"/>
      <dgm:spPr/>
      <dgm:t>
        <a:bodyPr/>
        <a:lstStyle/>
        <a:p>
          <a:r>
            <a:rPr lang="uk-UA" sz="1600" dirty="0" smtClean="0"/>
            <a:t>Прибуток (</a:t>
          </a:r>
          <a:r>
            <a:rPr lang="en-US" sz="1600" dirty="0" err="1" smtClean="0"/>
            <a:t>Pr</a:t>
          </a:r>
          <a:r>
            <a:rPr lang="en-US" sz="1600" dirty="0" smtClean="0"/>
            <a:t>)</a:t>
          </a:r>
          <a:endParaRPr lang="en-US" sz="1600" dirty="0"/>
        </a:p>
      </dgm:t>
    </dgm:pt>
    <dgm:pt modelId="{B76537D9-7A6D-4B76-902A-5D1EECD2AC36}" type="parTrans" cxnId="{0B4B01F4-0CCD-4AFF-AE2D-CF83595F2524}">
      <dgm:prSet/>
      <dgm:spPr/>
      <dgm:t>
        <a:bodyPr/>
        <a:lstStyle/>
        <a:p>
          <a:endParaRPr lang="en-US"/>
        </a:p>
      </dgm:t>
    </dgm:pt>
    <dgm:pt modelId="{E66147E5-C393-40FE-8E15-F42C0E89589C}" type="sibTrans" cxnId="{0B4B01F4-0CCD-4AFF-AE2D-CF83595F2524}">
      <dgm:prSet/>
      <dgm:spPr/>
      <dgm:t>
        <a:bodyPr/>
        <a:lstStyle/>
        <a:p>
          <a:endParaRPr lang="en-US"/>
        </a:p>
      </dgm:t>
    </dgm:pt>
    <dgm:pt modelId="{392B7A33-E433-492A-8613-31F0F552F665}">
      <dgm:prSet phldrT="[Текст]"/>
      <dgm:spPr/>
      <dgm:t>
        <a:bodyPr/>
        <a:lstStyle/>
        <a:p>
          <a:endParaRPr lang="en-US" sz="1400" dirty="0"/>
        </a:p>
      </dgm:t>
    </dgm:pt>
    <dgm:pt modelId="{D6D22918-6D07-47F4-A1B0-20974E7FBF41}" type="parTrans" cxnId="{14B79BD2-F090-4ADC-B380-6991A01E1592}">
      <dgm:prSet/>
      <dgm:spPr/>
      <dgm:t>
        <a:bodyPr/>
        <a:lstStyle/>
        <a:p>
          <a:endParaRPr lang="en-US"/>
        </a:p>
      </dgm:t>
    </dgm:pt>
    <dgm:pt modelId="{1887E3D6-6FF1-437D-B92B-F60692D9581B}" type="sibTrans" cxnId="{14B79BD2-F090-4ADC-B380-6991A01E1592}">
      <dgm:prSet/>
      <dgm:spPr/>
      <dgm:t>
        <a:bodyPr/>
        <a:lstStyle/>
        <a:p>
          <a:endParaRPr lang="en-US"/>
        </a:p>
      </dgm:t>
    </dgm:pt>
    <dgm:pt modelId="{14C8626F-97FD-47C2-8F04-7E317B17B0C8}">
      <dgm:prSet phldrT="[Текст]" custT="1"/>
      <dgm:spPr/>
      <dgm:t>
        <a:bodyPr/>
        <a:lstStyle/>
        <a:p>
          <a:pPr algn="l"/>
          <a:r>
            <a:rPr lang="uk-UA" sz="1600" dirty="0" smtClean="0"/>
            <a:t>Державні закупівлі товарів та послуг </a:t>
          </a:r>
          <a:r>
            <a:rPr lang="en-US" sz="1600" dirty="0" smtClean="0"/>
            <a:t>(G)</a:t>
          </a:r>
          <a:r>
            <a:rPr lang="uk-UA" sz="1600" dirty="0" smtClean="0"/>
            <a:t>;</a:t>
          </a:r>
          <a:endParaRPr lang="en-US" sz="1600" dirty="0"/>
        </a:p>
      </dgm:t>
    </dgm:pt>
    <dgm:pt modelId="{EA4EEEBD-5DEC-4320-962B-7EB2978C3B52}" type="parTrans" cxnId="{31A17E76-72FB-473E-934A-9B977440C887}">
      <dgm:prSet/>
      <dgm:spPr/>
      <dgm:t>
        <a:bodyPr/>
        <a:lstStyle/>
        <a:p>
          <a:endParaRPr lang="en-US"/>
        </a:p>
      </dgm:t>
    </dgm:pt>
    <dgm:pt modelId="{0F593C69-58DE-4B66-A53A-557E49D5510E}" type="sibTrans" cxnId="{31A17E76-72FB-473E-934A-9B977440C887}">
      <dgm:prSet/>
      <dgm:spPr/>
      <dgm:t>
        <a:bodyPr/>
        <a:lstStyle/>
        <a:p>
          <a:endParaRPr lang="en-US"/>
        </a:p>
      </dgm:t>
    </dgm:pt>
    <dgm:pt modelId="{132CF353-EDE1-410B-A5D1-308DCEF207C0}">
      <dgm:prSet phldrT="[Текст]" custT="1"/>
      <dgm:spPr/>
      <dgm:t>
        <a:bodyPr/>
        <a:lstStyle/>
        <a:p>
          <a:pPr algn="l"/>
          <a:r>
            <a:rPr lang="uk-UA" sz="1600" dirty="0" smtClean="0"/>
            <a:t>Чистий експорт(різниця між експортом та імпортом) (Х)</a:t>
          </a:r>
          <a:endParaRPr lang="en-US" sz="1600" dirty="0"/>
        </a:p>
      </dgm:t>
    </dgm:pt>
    <dgm:pt modelId="{8F75BFDA-2D63-4C48-9941-2A1B7DFFC43D}" type="parTrans" cxnId="{5EB54D96-BC5C-40B1-B4AE-38E881D0CA63}">
      <dgm:prSet/>
      <dgm:spPr/>
      <dgm:t>
        <a:bodyPr/>
        <a:lstStyle/>
        <a:p>
          <a:endParaRPr lang="en-US"/>
        </a:p>
      </dgm:t>
    </dgm:pt>
    <dgm:pt modelId="{E61ADB36-1A45-4FE8-97A0-A89E84C4524D}" type="sibTrans" cxnId="{5EB54D96-BC5C-40B1-B4AE-38E881D0CA63}">
      <dgm:prSet/>
      <dgm:spPr/>
      <dgm:t>
        <a:bodyPr/>
        <a:lstStyle/>
        <a:p>
          <a:endParaRPr lang="en-US"/>
        </a:p>
      </dgm:t>
    </dgm:pt>
    <dgm:pt modelId="{DF84F4D0-6FF8-49D9-81AA-776B46E6CB43}">
      <dgm:prSet phldrT="[Текст]" custT="1"/>
      <dgm:spPr/>
      <dgm:t>
        <a:bodyPr/>
        <a:lstStyle/>
        <a:p>
          <a:pPr algn="l"/>
          <a:r>
            <a:rPr lang="en-US" sz="2000" b="1" dirty="0" smtClean="0">
              <a:solidFill>
                <a:srgbClr val="FF0000"/>
              </a:solidFill>
            </a:rPr>
            <a:t>Y = C+I+G+X</a:t>
          </a:r>
          <a:endParaRPr lang="en-US" sz="1600" dirty="0"/>
        </a:p>
      </dgm:t>
    </dgm:pt>
    <dgm:pt modelId="{38072046-0785-4426-B8AA-F5A0239D03D0}" type="parTrans" cxnId="{5E9CB2F5-A4D2-41D0-A293-2C6D5436E672}">
      <dgm:prSet/>
      <dgm:spPr/>
      <dgm:t>
        <a:bodyPr/>
        <a:lstStyle/>
        <a:p>
          <a:endParaRPr lang="en-US"/>
        </a:p>
      </dgm:t>
    </dgm:pt>
    <dgm:pt modelId="{6306C54A-14DC-433E-BCF6-033F774B4977}" type="sibTrans" cxnId="{5E9CB2F5-A4D2-41D0-A293-2C6D5436E672}">
      <dgm:prSet/>
      <dgm:spPr/>
      <dgm:t>
        <a:bodyPr/>
        <a:lstStyle/>
        <a:p>
          <a:endParaRPr lang="en-US"/>
        </a:p>
      </dgm:t>
    </dgm:pt>
    <dgm:pt modelId="{8C381D9F-E258-4E93-90A0-0BF5B802BEBD}">
      <dgm:prSet phldrT="[Текст]" custT="1"/>
      <dgm:spPr/>
      <dgm:t>
        <a:bodyPr/>
        <a:lstStyle/>
        <a:p>
          <a:r>
            <a:rPr lang="uk-UA" sz="1600" dirty="0" smtClean="0"/>
            <a:t>Рентні платежі (</a:t>
          </a:r>
          <a:r>
            <a:rPr lang="en-US" sz="1600" dirty="0" smtClean="0"/>
            <a:t>R</a:t>
          </a:r>
          <a:r>
            <a:rPr lang="uk-UA" sz="1600" dirty="0" smtClean="0"/>
            <a:t>);</a:t>
          </a:r>
          <a:endParaRPr lang="en-US" sz="1600" dirty="0"/>
        </a:p>
      </dgm:t>
    </dgm:pt>
    <dgm:pt modelId="{57350F66-D453-404A-9FFF-5A0FBB87A9E0}" type="parTrans" cxnId="{52869479-AD7F-4DE7-99C9-04520C7A4244}">
      <dgm:prSet/>
      <dgm:spPr/>
      <dgm:t>
        <a:bodyPr/>
        <a:lstStyle/>
        <a:p>
          <a:endParaRPr lang="en-US"/>
        </a:p>
      </dgm:t>
    </dgm:pt>
    <dgm:pt modelId="{CE88C285-E4C5-4957-8D81-6FEEC16FE985}" type="sibTrans" cxnId="{52869479-AD7F-4DE7-99C9-04520C7A4244}">
      <dgm:prSet/>
      <dgm:spPr/>
      <dgm:t>
        <a:bodyPr/>
        <a:lstStyle/>
        <a:p>
          <a:endParaRPr lang="en-US"/>
        </a:p>
      </dgm:t>
    </dgm:pt>
    <dgm:pt modelId="{42E5C0F1-7EF9-4F13-B58B-4E6A8C61B0EA}">
      <dgm:prSet phldrT="[Текст]" custT="1"/>
      <dgm:spPr/>
      <dgm:t>
        <a:bodyPr/>
        <a:lstStyle/>
        <a:p>
          <a:r>
            <a:rPr lang="uk-UA" sz="1600" dirty="0" smtClean="0"/>
            <a:t>Відсоток (і);</a:t>
          </a:r>
          <a:endParaRPr lang="en-US" sz="1600" dirty="0"/>
        </a:p>
      </dgm:t>
    </dgm:pt>
    <dgm:pt modelId="{CDDB6B16-46CE-44AA-9724-0AD12882E92C}" type="parTrans" cxnId="{9EFBF770-F7F1-49E6-8CCE-7706EB333D21}">
      <dgm:prSet/>
      <dgm:spPr/>
      <dgm:t>
        <a:bodyPr/>
        <a:lstStyle/>
        <a:p>
          <a:endParaRPr lang="en-US"/>
        </a:p>
      </dgm:t>
    </dgm:pt>
    <dgm:pt modelId="{9A9F94ED-F3A4-480C-8E0C-58EF8638D298}" type="sibTrans" cxnId="{9EFBF770-F7F1-49E6-8CCE-7706EB333D21}">
      <dgm:prSet/>
      <dgm:spPr/>
      <dgm:t>
        <a:bodyPr/>
        <a:lstStyle/>
        <a:p>
          <a:endParaRPr lang="en-US"/>
        </a:p>
      </dgm:t>
    </dgm:pt>
    <dgm:pt modelId="{9CD364BE-BC78-49FC-A5F9-AE89761BB9BB}">
      <dgm:prSet phldrT="[Текст]" custT="1"/>
      <dgm:spPr/>
      <dgm:t>
        <a:bodyPr/>
        <a:lstStyle/>
        <a:p>
          <a:r>
            <a:rPr lang="uk-UA" sz="1600" b="0" dirty="0" smtClean="0">
              <a:solidFill>
                <a:schemeClr val="tx1"/>
              </a:solidFill>
            </a:rPr>
            <a:t>Амортизаційні відрахування (А);</a:t>
          </a:r>
          <a:endParaRPr lang="en-US" sz="1600" b="0" dirty="0">
            <a:solidFill>
              <a:schemeClr val="tx1"/>
            </a:solidFill>
          </a:endParaRPr>
        </a:p>
      </dgm:t>
    </dgm:pt>
    <dgm:pt modelId="{481701FC-E256-4AFC-A571-C851A04ADC05}" type="parTrans" cxnId="{D7CFDB15-3F95-473D-A8DC-96BEE914A7C1}">
      <dgm:prSet/>
      <dgm:spPr/>
      <dgm:t>
        <a:bodyPr/>
        <a:lstStyle/>
        <a:p>
          <a:endParaRPr lang="en-US"/>
        </a:p>
      </dgm:t>
    </dgm:pt>
    <dgm:pt modelId="{C3B39FDB-47D1-4531-B139-170469398819}" type="sibTrans" cxnId="{D7CFDB15-3F95-473D-A8DC-96BEE914A7C1}">
      <dgm:prSet/>
      <dgm:spPr/>
      <dgm:t>
        <a:bodyPr/>
        <a:lstStyle/>
        <a:p>
          <a:endParaRPr lang="en-US"/>
        </a:p>
      </dgm:t>
    </dgm:pt>
    <dgm:pt modelId="{1C587038-B63F-45CD-8413-5B22D483FBA2}">
      <dgm:prSet phldrT="[Текст]" custT="1"/>
      <dgm:spPr/>
      <dgm:t>
        <a:bodyPr/>
        <a:lstStyle/>
        <a:p>
          <a:r>
            <a:rPr lang="uk-UA" sz="1600" b="0" dirty="0" smtClean="0">
              <a:solidFill>
                <a:schemeClr val="tx1"/>
              </a:solidFill>
            </a:rPr>
            <a:t>Непрямі податки на бізнес (Т).</a:t>
          </a:r>
          <a:endParaRPr lang="en-US" sz="1600" b="0" dirty="0">
            <a:solidFill>
              <a:schemeClr val="tx1"/>
            </a:solidFill>
          </a:endParaRPr>
        </a:p>
      </dgm:t>
    </dgm:pt>
    <dgm:pt modelId="{F5775388-99BF-4B21-A57F-7C97FAA1F16E}" type="parTrans" cxnId="{7E1C836E-19D4-43B6-8A7B-42B8CDF33BED}">
      <dgm:prSet/>
      <dgm:spPr/>
      <dgm:t>
        <a:bodyPr/>
        <a:lstStyle/>
        <a:p>
          <a:endParaRPr lang="en-US"/>
        </a:p>
      </dgm:t>
    </dgm:pt>
    <dgm:pt modelId="{48A15D78-EEE6-4C15-B114-9BAF73F9175C}" type="sibTrans" cxnId="{7E1C836E-19D4-43B6-8A7B-42B8CDF33BED}">
      <dgm:prSet/>
      <dgm:spPr/>
      <dgm:t>
        <a:bodyPr/>
        <a:lstStyle/>
        <a:p>
          <a:endParaRPr lang="en-US"/>
        </a:p>
      </dgm:t>
    </dgm:pt>
    <dgm:pt modelId="{01FC8B5D-D628-4EF1-96C7-9B4C8C423707}">
      <dgm:prSet phldrT="[Текст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</a:rPr>
            <a:t>Y = w + R + I + </a:t>
          </a:r>
          <a:r>
            <a:rPr lang="en-US" sz="1600" b="1" dirty="0" err="1" smtClean="0">
              <a:solidFill>
                <a:srgbClr val="FF0000"/>
              </a:solidFill>
            </a:rPr>
            <a:t>Pr</a:t>
          </a:r>
          <a:r>
            <a:rPr lang="en-US" sz="1600" b="1" dirty="0" smtClean="0">
              <a:solidFill>
                <a:srgbClr val="FF0000"/>
              </a:solidFill>
            </a:rPr>
            <a:t> + A + T</a:t>
          </a:r>
          <a:endParaRPr lang="en-US" sz="1600" b="1" dirty="0">
            <a:solidFill>
              <a:srgbClr val="FF0000"/>
            </a:solidFill>
          </a:endParaRPr>
        </a:p>
      </dgm:t>
    </dgm:pt>
    <dgm:pt modelId="{AD2F1578-F401-4D8D-92CA-075E91ADFF1E}" type="parTrans" cxnId="{D87B079F-1DA3-404B-B52C-C3BED65FE7D4}">
      <dgm:prSet/>
      <dgm:spPr/>
      <dgm:t>
        <a:bodyPr/>
        <a:lstStyle/>
        <a:p>
          <a:endParaRPr lang="en-US"/>
        </a:p>
      </dgm:t>
    </dgm:pt>
    <dgm:pt modelId="{F910ED67-D9B8-47C9-B71F-2D8DE406F8E1}" type="sibTrans" cxnId="{D87B079F-1DA3-404B-B52C-C3BED65FE7D4}">
      <dgm:prSet/>
      <dgm:spPr/>
      <dgm:t>
        <a:bodyPr/>
        <a:lstStyle/>
        <a:p>
          <a:endParaRPr lang="en-US"/>
        </a:p>
      </dgm:t>
    </dgm:pt>
    <dgm:pt modelId="{7BCC00EC-AD76-48CA-B7B2-601A84B1A991}" type="pres">
      <dgm:prSet presAssocID="{09239812-B414-4F5F-A008-269FF27BD1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5C29E5F-6CA6-48F0-A5F4-0C1093E24584}" type="pres">
      <dgm:prSet presAssocID="{F75681A3-9029-4F7E-BCFA-8368937EA0AB}" presName="linNode" presStyleCnt="0"/>
      <dgm:spPr/>
    </dgm:pt>
    <dgm:pt modelId="{993265EB-C41D-485E-98B2-732F03863281}" type="pres">
      <dgm:prSet presAssocID="{F75681A3-9029-4F7E-BCFA-8368937EA0A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1BB839-E891-464B-9D31-87B4EAC5E0B2}" type="pres">
      <dgm:prSet presAssocID="{F75681A3-9029-4F7E-BCFA-8368937EA0A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11C6D-701A-4CAB-BB40-375DB6C94791}" type="pres">
      <dgm:prSet presAssocID="{398A2346-76C2-4D7C-B081-3F1EC1CE085D}" presName="sp" presStyleCnt="0"/>
      <dgm:spPr/>
    </dgm:pt>
    <dgm:pt modelId="{B7681A3F-8B52-40F2-8D37-D16CF56FB2BD}" type="pres">
      <dgm:prSet presAssocID="{1DF9DB9F-CE28-4312-8953-EAF1FC31BEDF}" presName="linNode" presStyleCnt="0"/>
      <dgm:spPr/>
    </dgm:pt>
    <dgm:pt modelId="{11D34C2B-221C-43F6-B410-5E9FF329BCBF}" type="pres">
      <dgm:prSet presAssocID="{1DF9DB9F-CE28-4312-8953-EAF1FC31BEDF}" presName="parentText" presStyleLbl="node1" presStyleIdx="1" presStyleCnt="3" custScaleX="102792" custScaleY="1227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B3FC4-860A-42B7-817E-B1032FF1FF4C}" type="pres">
      <dgm:prSet presAssocID="{1DF9DB9F-CE28-4312-8953-EAF1FC31BEDF}" presName="descendantText" presStyleLbl="alignAccFollowNode1" presStyleIdx="1" presStyleCnt="3" custScaleX="104064" custScaleY="145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F180B-CDC8-40C0-835C-5652B2DB382E}" type="pres">
      <dgm:prSet presAssocID="{0B9DC161-D1E9-46A5-B401-39DCB05919B9}" presName="sp" presStyleCnt="0"/>
      <dgm:spPr/>
    </dgm:pt>
    <dgm:pt modelId="{2E97EFC0-E05B-4E8C-A687-98688EFB4701}" type="pres">
      <dgm:prSet presAssocID="{2923FE26-8DB4-4C16-87EF-4C1214B28DB9}" presName="linNode" presStyleCnt="0"/>
      <dgm:spPr/>
    </dgm:pt>
    <dgm:pt modelId="{2F9831D1-7A76-4F15-8FE1-73051BF978E7}" type="pres">
      <dgm:prSet presAssocID="{2923FE26-8DB4-4C16-87EF-4C1214B28DB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BEF07C-BBDF-4A2A-A69A-04000F3DB4E9}" type="pres">
      <dgm:prSet presAssocID="{2923FE26-8DB4-4C16-87EF-4C1214B28DB9}" presName="descendantText" presStyleLbl="alignAccFollowNode1" presStyleIdx="2" presStyleCnt="3" custScaleY="26292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C836E-19D4-43B6-8A7B-42B8CDF33BED}" srcId="{2923FE26-8DB4-4C16-87EF-4C1214B28DB9}" destId="{1C587038-B63F-45CD-8413-5B22D483FBA2}" srcOrd="5" destOrd="0" parTransId="{F5775388-99BF-4B21-A57F-7C97FAA1F16E}" sibTransId="{48A15D78-EEE6-4C15-B114-9BAF73F9175C}"/>
    <dgm:cxn modelId="{339C0535-05F4-4379-AB84-31C3E86F21F8}" type="presOf" srcId="{1DF9DB9F-CE28-4312-8953-EAF1FC31BEDF}" destId="{11D34C2B-221C-43F6-B410-5E9FF329BCBF}" srcOrd="0" destOrd="0" presId="urn:microsoft.com/office/officeart/2005/8/layout/vList5"/>
    <dgm:cxn modelId="{066CF8AC-FBA9-4599-93AD-3E262D970C30}" type="presOf" srcId="{392B7A33-E433-492A-8613-31F0F552F665}" destId="{0A1BB839-E891-464B-9D31-87B4EAC5E0B2}" srcOrd="0" destOrd="1" presId="urn:microsoft.com/office/officeart/2005/8/layout/vList5"/>
    <dgm:cxn modelId="{0A041121-9301-47C4-8CDE-8A5B131F7818}" type="presOf" srcId="{08075512-B782-41F7-80F0-EED04D284858}" destId="{9A3B3FC4-860A-42B7-817E-B1032FF1FF4C}" srcOrd="0" destOrd="1" presId="urn:microsoft.com/office/officeart/2005/8/layout/vList5"/>
    <dgm:cxn modelId="{4161B24E-7BEB-4F3B-B3A3-E0BDED3248A2}" srcId="{2923FE26-8DB4-4C16-87EF-4C1214B28DB9}" destId="{2A2C9F15-BF1C-4860-A4B8-9CD2BF7A8D8B}" srcOrd="0" destOrd="0" parTransId="{5864E9FF-0A7B-46A2-AFE3-BDC1186BE692}" sibTransId="{A3260251-4C4E-47A8-A149-68CF47565AB1}"/>
    <dgm:cxn modelId="{D87B079F-1DA3-404B-B52C-C3BED65FE7D4}" srcId="{2923FE26-8DB4-4C16-87EF-4C1214B28DB9}" destId="{01FC8B5D-D628-4EF1-96C7-9B4C8C423707}" srcOrd="6" destOrd="0" parTransId="{AD2F1578-F401-4D8D-92CA-075E91ADFF1E}" sibTransId="{F910ED67-D9B8-47C9-B71F-2D8DE406F8E1}"/>
    <dgm:cxn modelId="{0A1CA72E-3103-409F-8779-E465E5775216}" type="presOf" srcId="{9CD364BE-BC78-49FC-A5F9-AE89761BB9BB}" destId="{A0BEF07C-BBDF-4A2A-A69A-04000F3DB4E9}" srcOrd="0" destOrd="4" presId="urn:microsoft.com/office/officeart/2005/8/layout/vList5"/>
    <dgm:cxn modelId="{5EB54D96-BC5C-40B1-B4AE-38E881D0CA63}" srcId="{1DF9DB9F-CE28-4312-8953-EAF1FC31BEDF}" destId="{132CF353-EDE1-410B-A5D1-308DCEF207C0}" srcOrd="3" destOrd="0" parTransId="{8F75BFDA-2D63-4C48-9941-2A1B7DFFC43D}" sibTransId="{E61ADB36-1A45-4FE8-97A0-A89E84C4524D}"/>
    <dgm:cxn modelId="{0B4B01F4-0CCD-4AFF-AE2D-CF83595F2524}" srcId="{2923FE26-8DB4-4C16-87EF-4C1214B28DB9}" destId="{72497433-491D-4E47-B978-BA80A0508FEB}" srcOrd="3" destOrd="0" parTransId="{B76537D9-7A6D-4B76-902A-5D1EECD2AC36}" sibTransId="{E66147E5-C393-40FE-8E15-F42C0E89589C}"/>
    <dgm:cxn modelId="{55655BF0-5D93-4E7E-A856-4EF983866EE0}" srcId="{09239812-B414-4F5F-A008-269FF27BD150}" destId="{F75681A3-9029-4F7E-BCFA-8368937EA0AB}" srcOrd="0" destOrd="0" parTransId="{878595D4-7837-43AE-A86E-ED80010F5BAA}" sibTransId="{398A2346-76C2-4D7C-B081-3F1EC1CE085D}"/>
    <dgm:cxn modelId="{F9D63F2C-372A-4272-8933-80D7B34CF6FA}" type="presOf" srcId="{2A2C9F15-BF1C-4860-A4B8-9CD2BF7A8D8B}" destId="{A0BEF07C-BBDF-4A2A-A69A-04000F3DB4E9}" srcOrd="0" destOrd="0" presId="urn:microsoft.com/office/officeart/2005/8/layout/vList5"/>
    <dgm:cxn modelId="{433F9E55-4C88-45AE-9237-610EF165E03C}" srcId="{09239812-B414-4F5F-A008-269FF27BD150}" destId="{1DF9DB9F-CE28-4312-8953-EAF1FC31BEDF}" srcOrd="1" destOrd="0" parTransId="{01D512D9-D940-48C1-BF10-12DD3593203F}" sibTransId="{0B9DC161-D1E9-46A5-B401-39DCB05919B9}"/>
    <dgm:cxn modelId="{D44ABFEC-52B0-4384-A75D-51D809BB9352}" type="presOf" srcId="{14C8626F-97FD-47C2-8F04-7E317B17B0C8}" destId="{9A3B3FC4-860A-42B7-817E-B1032FF1FF4C}" srcOrd="0" destOrd="2" presId="urn:microsoft.com/office/officeart/2005/8/layout/vList5"/>
    <dgm:cxn modelId="{D7CFDB15-3F95-473D-A8DC-96BEE914A7C1}" srcId="{2923FE26-8DB4-4C16-87EF-4C1214B28DB9}" destId="{9CD364BE-BC78-49FC-A5F9-AE89761BB9BB}" srcOrd="4" destOrd="0" parTransId="{481701FC-E256-4AFC-A571-C851A04ADC05}" sibTransId="{C3B39FDB-47D1-4531-B139-170469398819}"/>
    <dgm:cxn modelId="{FB62D97B-CD38-4833-8903-713C26C74DF3}" type="presOf" srcId="{132CF353-EDE1-410B-A5D1-308DCEF207C0}" destId="{9A3B3FC4-860A-42B7-817E-B1032FF1FF4C}" srcOrd="0" destOrd="3" presId="urn:microsoft.com/office/officeart/2005/8/layout/vList5"/>
    <dgm:cxn modelId="{6D863718-8502-4753-B734-9C71246C1964}" type="presOf" srcId="{E1F259E8-8A0F-4C6A-AECF-0362B8A0D01F}" destId="{0A1BB839-E891-464B-9D31-87B4EAC5E0B2}" srcOrd="0" destOrd="0" presId="urn:microsoft.com/office/officeart/2005/8/layout/vList5"/>
    <dgm:cxn modelId="{07191F84-0C6E-46A2-819F-8E0FCC183965}" type="presOf" srcId="{2923FE26-8DB4-4C16-87EF-4C1214B28DB9}" destId="{2F9831D1-7A76-4F15-8FE1-73051BF978E7}" srcOrd="0" destOrd="0" presId="urn:microsoft.com/office/officeart/2005/8/layout/vList5"/>
    <dgm:cxn modelId="{DEE188E7-CB52-46E6-B277-F8898B50C215}" type="presOf" srcId="{01FC8B5D-D628-4EF1-96C7-9B4C8C423707}" destId="{A0BEF07C-BBDF-4A2A-A69A-04000F3DB4E9}" srcOrd="0" destOrd="6" presId="urn:microsoft.com/office/officeart/2005/8/layout/vList5"/>
    <dgm:cxn modelId="{4E006C61-7AD1-4301-A3A1-03D8E2FC7622}" type="presOf" srcId="{DF84F4D0-6FF8-49D9-81AA-776B46E6CB43}" destId="{9A3B3FC4-860A-42B7-817E-B1032FF1FF4C}" srcOrd="0" destOrd="4" presId="urn:microsoft.com/office/officeart/2005/8/layout/vList5"/>
    <dgm:cxn modelId="{2D40F034-A8D2-4E97-9719-F32786E7428D}" srcId="{1DF9DB9F-CE28-4312-8953-EAF1FC31BEDF}" destId="{08075512-B782-41F7-80F0-EED04D284858}" srcOrd="1" destOrd="0" parTransId="{EA999C7C-1A05-4B54-92DC-0E35D9026790}" sibTransId="{A4802FDC-4BB6-4FD6-B2E6-B84B8BAD4982}"/>
    <dgm:cxn modelId="{61103954-9586-471A-851B-EAC3D6670A49}" type="presOf" srcId="{1C587038-B63F-45CD-8413-5B22D483FBA2}" destId="{A0BEF07C-BBDF-4A2A-A69A-04000F3DB4E9}" srcOrd="0" destOrd="5" presId="urn:microsoft.com/office/officeart/2005/8/layout/vList5"/>
    <dgm:cxn modelId="{5E9CB2F5-A4D2-41D0-A293-2C6D5436E672}" srcId="{1DF9DB9F-CE28-4312-8953-EAF1FC31BEDF}" destId="{DF84F4D0-6FF8-49D9-81AA-776B46E6CB43}" srcOrd="4" destOrd="0" parTransId="{38072046-0785-4426-B8AA-F5A0239D03D0}" sibTransId="{6306C54A-14DC-433E-BCF6-033F774B4977}"/>
    <dgm:cxn modelId="{AD9636EB-486E-4D3F-90AF-05ABE7293746}" srcId="{1DF9DB9F-CE28-4312-8953-EAF1FC31BEDF}" destId="{56B6EC18-DD77-4AF7-B8C2-89BF960436D7}" srcOrd="0" destOrd="0" parTransId="{AAB3AF8F-E261-4050-B5F3-07190F563D50}" sibTransId="{E5783DB4-0E4F-4977-B7FA-1E33906B70EC}"/>
    <dgm:cxn modelId="{28D10202-96A9-4347-9314-2C8901F7AC7A}" type="presOf" srcId="{72497433-491D-4E47-B978-BA80A0508FEB}" destId="{A0BEF07C-BBDF-4A2A-A69A-04000F3DB4E9}" srcOrd="0" destOrd="3" presId="urn:microsoft.com/office/officeart/2005/8/layout/vList5"/>
    <dgm:cxn modelId="{81A7B3D0-A97C-4C7E-8698-1DC94768D318}" type="presOf" srcId="{56B6EC18-DD77-4AF7-B8C2-89BF960436D7}" destId="{9A3B3FC4-860A-42B7-817E-B1032FF1FF4C}" srcOrd="0" destOrd="0" presId="urn:microsoft.com/office/officeart/2005/8/layout/vList5"/>
    <dgm:cxn modelId="{31A17E76-72FB-473E-934A-9B977440C887}" srcId="{1DF9DB9F-CE28-4312-8953-EAF1FC31BEDF}" destId="{14C8626F-97FD-47C2-8F04-7E317B17B0C8}" srcOrd="2" destOrd="0" parTransId="{EA4EEEBD-5DEC-4320-962B-7EB2978C3B52}" sibTransId="{0F593C69-58DE-4B66-A53A-557E49D5510E}"/>
    <dgm:cxn modelId="{AF8A10A6-61B9-4D4F-906C-A76A2B41D782}" type="presOf" srcId="{8C381D9F-E258-4E93-90A0-0BF5B802BEBD}" destId="{A0BEF07C-BBDF-4A2A-A69A-04000F3DB4E9}" srcOrd="0" destOrd="1" presId="urn:microsoft.com/office/officeart/2005/8/layout/vList5"/>
    <dgm:cxn modelId="{CBF1CBCC-467F-42B7-BAA7-4AA6DE3F7614}" type="presOf" srcId="{42E5C0F1-7EF9-4F13-B58B-4E6A8C61B0EA}" destId="{A0BEF07C-BBDF-4A2A-A69A-04000F3DB4E9}" srcOrd="0" destOrd="2" presId="urn:microsoft.com/office/officeart/2005/8/layout/vList5"/>
    <dgm:cxn modelId="{9EFBF770-F7F1-49E6-8CCE-7706EB333D21}" srcId="{2923FE26-8DB4-4C16-87EF-4C1214B28DB9}" destId="{42E5C0F1-7EF9-4F13-B58B-4E6A8C61B0EA}" srcOrd="2" destOrd="0" parTransId="{CDDB6B16-46CE-44AA-9724-0AD12882E92C}" sibTransId="{9A9F94ED-F3A4-480C-8E0C-58EF8638D298}"/>
    <dgm:cxn modelId="{6A8DB10A-89F9-41C0-8D9F-D574F6CD598D}" srcId="{09239812-B414-4F5F-A008-269FF27BD150}" destId="{2923FE26-8DB4-4C16-87EF-4C1214B28DB9}" srcOrd="2" destOrd="0" parTransId="{E4861231-DC6C-4F4A-9138-BAC7AA757B6E}" sibTransId="{1CF7B57F-1479-4564-8B16-4B9E52FFAEB4}"/>
    <dgm:cxn modelId="{14B79BD2-F090-4ADC-B380-6991A01E1592}" srcId="{F75681A3-9029-4F7E-BCFA-8368937EA0AB}" destId="{392B7A33-E433-492A-8613-31F0F552F665}" srcOrd="1" destOrd="0" parTransId="{D6D22918-6D07-47F4-A1B0-20974E7FBF41}" sibTransId="{1887E3D6-6FF1-437D-B92B-F60692D9581B}"/>
    <dgm:cxn modelId="{2F85485F-EE58-4B87-B982-C03507DB5146}" type="presOf" srcId="{F75681A3-9029-4F7E-BCFA-8368937EA0AB}" destId="{993265EB-C41D-485E-98B2-732F03863281}" srcOrd="0" destOrd="0" presId="urn:microsoft.com/office/officeart/2005/8/layout/vList5"/>
    <dgm:cxn modelId="{29F7FC66-2560-4ED4-9918-3B81A70EFE4A}" srcId="{F75681A3-9029-4F7E-BCFA-8368937EA0AB}" destId="{E1F259E8-8A0F-4C6A-AECF-0362B8A0D01F}" srcOrd="0" destOrd="0" parTransId="{574A793C-3006-4F92-A773-3E55CB9758E7}" sibTransId="{08FCF59A-E557-4EF8-9969-F21CFDA948A7}"/>
    <dgm:cxn modelId="{68FA1C24-3B1C-4311-81C1-BEFFDEAEAF4B}" type="presOf" srcId="{09239812-B414-4F5F-A008-269FF27BD150}" destId="{7BCC00EC-AD76-48CA-B7B2-601A84B1A991}" srcOrd="0" destOrd="0" presId="urn:microsoft.com/office/officeart/2005/8/layout/vList5"/>
    <dgm:cxn modelId="{52869479-AD7F-4DE7-99C9-04520C7A4244}" srcId="{2923FE26-8DB4-4C16-87EF-4C1214B28DB9}" destId="{8C381D9F-E258-4E93-90A0-0BF5B802BEBD}" srcOrd="1" destOrd="0" parTransId="{57350F66-D453-404A-9FFF-5A0FBB87A9E0}" sibTransId="{CE88C285-E4C5-4957-8D81-6FEEC16FE985}"/>
    <dgm:cxn modelId="{A5A2BC72-FACE-4BE5-B48F-7E7EB98B5595}" type="presParOf" srcId="{7BCC00EC-AD76-48CA-B7B2-601A84B1A991}" destId="{25C29E5F-6CA6-48F0-A5F4-0C1093E24584}" srcOrd="0" destOrd="0" presId="urn:microsoft.com/office/officeart/2005/8/layout/vList5"/>
    <dgm:cxn modelId="{FE5AC111-ACFA-4FAA-8050-F6BBF2B8E233}" type="presParOf" srcId="{25C29E5F-6CA6-48F0-A5F4-0C1093E24584}" destId="{993265EB-C41D-485E-98B2-732F03863281}" srcOrd="0" destOrd="0" presId="urn:microsoft.com/office/officeart/2005/8/layout/vList5"/>
    <dgm:cxn modelId="{A887960B-BDA7-42F0-8DC3-471A0A83C94A}" type="presParOf" srcId="{25C29E5F-6CA6-48F0-A5F4-0C1093E24584}" destId="{0A1BB839-E891-464B-9D31-87B4EAC5E0B2}" srcOrd="1" destOrd="0" presId="urn:microsoft.com/office/officeart/2005/8/layout/vList5"/>
    <dgm:cxn modelId="{2A228182-3AFC-496D-B2EB-177A12545D15}" type="presParOf" srcId="{7BCC00EC-AD76-48CA-B7B2-601A84B1A991}" destId="{ED611C6D-701A-4CAB-BB40-375DB6C94791}" srcOrd="1" destOrd="0" presId="urn:microsoft.com/office/officeart/2005/8/layout/vList5"/>
    <dgm:cxn modelId="{FAB89B9A-1058-486A-8FC6-A2596ABC0627}" type="presParOf" srcId="{7BCC00EC-AD76-48CA-B7B2-601A84B1A991}" destId="{B7681A3F-8B52-40F2-8D37-D16CF56FB2BD}" srcOrd="2" destOrd="0" presId="urn:microsoft.com/office/officeart/2005/8/layout/vList5"/>
    <dgm:cxn modelId="{5B5AFF20-B227-462F-A33E-64527954FB65}" type="presParOf" srcId="{B7681A3F-8B52-40F2-8D37-D16CF56FB2BD}" destId="{11D34C2B-221C-43F6-B410-5E9FF329BCBF}" srcOrd="0" destOrd="0" presId="urn:microsoft.com/office/officeart/2005/8/layout/vList5"/>
    <dgm:cxn modelId="{B5B17401-C7BE-416D-919A-B1431B3F104A}" type="presParOf" srcId="{B7681A3F-8B52-40F2-8D37-D16CF56FB2BD}" destId="{9A3B3FC4-860A-42B7-817E-B1032FF1FF4C}" srcOrd="1" destOrd="0" presId="urn:microsoft.com/office/officeart/2005/8/layout/vList5"/>
    <dgm:cxn modelId="{BA7CB808-3B19-4EBD-84E3-F8AA5A5DD6F5}" type="presParOf" srcId="{7BCC00EC-AD76-48CA-B7B2-601A84B1A991}" destId="{4C5F180B-CDC8-40C0-835C-5652B2DB382E}" srcOrd="3" destOrd="0" presId="urn:microsoft.com/office/officeart/2005/8/layout/vList5"/>
    <dgm:cxn modelId="{10376460-AE44-4430-B1A9-AB3B3749E5BA}" type="presParOf" srcId="{7BCC00EC-AD76-48CA-B7B2-601A84B1A991}" destId="{2E97EFC0-E05B-4E8C-A687-98688EFB4701}" srcOrd="4" destOrd="0" presId="urn:microsoft.com/office/officeart/2005/8/layout/vList5"/>
    <dgm:cxn modelId="{3B447598-16A8-4508-A4A2-3F2732106B3D}" type="presParOf" srcId="{2E97EFC0-E05B-4E8C-A687-98688EFB4701}" destId="{2F9831D1-7A76-4F15-8FE1-73051BF978E7}" srcOrd="0" destOrd="0" presId="urn:microsoft.com/office/officeart/2005/8/layout/vList5"/>
    <dgm:cxn modelId="{7AC0B6CF-11EA-4416-9B60-B077E519ABF5}" type="presParOf" srcId="{2E97EFC0-E05B-4E8C-A687-98688EFB4701}" destId="{A0BEF07C-BBDF-4A2A-A69A-04000F3DB4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D798D-011B-4296-818D-E0E51517BE70}">
      <dsp:nvSpPr>
        <dsp:cNvPr id="0" name=""/>
        <dsp:cNvSpPr/>
      </dsp:nvSpPr>
      <dsp:spPr>
        <a:xfrm>
          <a:off x="3625987" y="1557518"/>
          <a:ext cx="3011721" cy="121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ЕКОНОМІЧНИЙ ПОТЕНЦІАЛ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685131" y="1616662"/>
        <a:ext cx="2893433" cy="1093292"/>
      </dsp:txXfrm>
    </dsp:sp>
    <dsp:sp modelId="{5528D0E3-0CAB-4576-BD54-51ECC3884142}">
      <dsp:nvSpPr>
        <dsp:cNvPr id="0" name=""/>
        <dsp:cNvSpPr/>
      </dsp:nvSpPr>
      <dsp:spPr>
        <a:xfrm rot="16191731">
          <a:off x="4816805" y="1244686"/>
          <a:ext cx="6256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5666" y="0"/>
              </a:lnTo>
            </a:path>
          </a:pathLst>
        </a:custGeom>
        <a:noFill/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E5943-C9EA-43C3-AEA5-B2EAE899A411}">
      <dsp:nvSpPr>
        <dsp:cNvPr id="0" name=""/>
        <dsp:cNvSpPr/>
      </dsp:nvSpPr>
      <dsp:spPr>
        <a:xfrm>
          <a:off x="4010337" y="120095"/>
          <a:ext cx="2235144" cy="811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tx1"/>
              </a:solidFill>
            </a:rPr>
            <a:t>ТРУДОВИЙ ПОТЕНЦІАЛ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049964" y="159722"/>
        <a:ext cx="2155890" cy="732504"/>
      </dsp:txXfrm>
    </dsp:sp>
    <dsp:sp modelId="{18F7C567-64F4-469D-AA8A-90305CA203D5}">
      <dsp:nvSpPr>
        <dsp:cNvPr id="0" name=""/>
        <dsp:cNvSpPr/>
      </dsp:nvSpPr>
      <dsp:spPr>
        <a:xfrm rot="1331924">
          <a:off x="6571485" y="2997970"/>
          <a:ext cx="1211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1535" y="0"/>
              </a:lnTo>
            </a:path>
          </a:pathLst>
        </a:custGeom>
        <a:noFill/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F5FEE-B36E-4974-885B-4E6642F4845F}">
      <dsp:nvSpPr>
        <dsp:cNvPr id="0" name=""/>
        <dsp:cNvSpPr/>
      </dsp:nvSpPr>
      <dsp:spPr>
        <a:xfrm>
          <a:off x="7446809" y="3226841"/>
          <a:ext cx="2571902" cy="811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ФІНАНСОВИЙ ПОТЕНЦІАЛ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486436" y="3266468"/>
        <a:ext cx="2492648" cy="732504"/>
      </dsp:txXfrm>
    </dsp:sp>
    <dsp:sp modelId="{CCBC89BA-670B-413C-9674-585B174F904B}">
      <dsp:nvSpPr>
        <dsp:cNvPr id="0" name=""/>
        <dsp:cNvSpPr/>
      </dsp:nvSpPr>
      <dsp:spPr>
        <a:xfrm rot="9468076">
          <a:off x="2480676" y="2997970"/>
          <a:ext cx="1211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1535" y="0"/>
              </a:lnTo>
            </a:path>
          </a:pathLst>
        </a:custGeom>
        <a:noFill/>
        <a:ln w="285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2C83A-9EFD-4DA1-B098-A8E03C7CA560}">
      <dsp:nvSpPr>
        <dsp:cNvPr id="0" name=""/>
        <dsp:cNvSpPr/>
      </dsp:nvSpPr>
      <dsp:spPr>
        <a:xfrm>
          <a:off x="0" y="3226841"/>
          <a:ext cx="3061872" cy="811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ПРИРОДНЬО-РЕСУРСНИЙ ПОТЕНЦІАЛ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627" y="3266468"/>
        <a:ext cx="2982618" cy="732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36104-35B9-45D9-8C19-275032748152}">
      <dsp:nvSpPr>
        <dsp:cNvPr id="0" name=""/>
        <dsp:cNvSpPr/>
      </dsp:nvSpPr>
      <dsp:spPr>
        <a:xfrm>
          <a:off x="2177" y="0"/>
          <a:ext cx="3388355" cy="466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СЕКТОР ДОМАШНІХ ГОСПОДАРСТВ</a:t>
          </a:r>
          <a:endParaRPr lang="en-US" sz="2400" kern="1200" dirty="0"/>
        </a:p>
      </dsp:txBody>
      <dsp:txXfrm>
        <a:off x="2177" y="1864360"/>
        <a:ext cx="3388355" cy="1864360"/>
      </dsp:txXfrm>
    </dsp:sp>
    <dsp:sp modelId="{81D83942-8787-4317-8DAD-CBD3D4DCDD14}">
      <dsp:nvSpPr>
        <dsp:cNvPr id="0" name=""/>
        <dsp:cNvSpPr/>
      </dsp:nvSpPr>
      <dsp:spPr>
        <a:xfrm>
          <a:off x="920316" y="279653"/>
          <a:ext cx="1552079" cy="15520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A0365-2B76-43F5-96F6-1B60DF3D71FA}">
      <dsp:nvSpPr>
        <dsp:cNvPr id="0" name=""/>
        <dsp:cNvSpPr/>
      </dsp:nvSpPr>
      <dsp:spPr>
        <a:xfrm>
          <a:off x="3492184" y="0"/>
          <a:ext cx="3388355" cy="466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ПІДПРИЄМНИЦЬКИЙ СЕКТОР</a:t>
          </a:r>
          <a:endParaRPr lang="en-US" sz="2400" kern="1200" dirty="0"/>
        </a:p>
      </dsp:txBody>
      <dsp:txXfrm>
        <a:off x="3492184" y="1864360"/>
        <a:ext cx="3388355" cy="1864360"/>
      </dsp:txXfrm>
    </dsp:sp>
    <dsp:sp modelId="{381F8AA4-1B73-4E77-8827-6409CB6AD17E}">
      <dsp:nvSpPr>
        <dsp:cNvPr id="0" name=""/>
        <dsp:cNvSpPr/>
      </dsp:nvSpPr>
      <dsp:spPr>
        <a:xfrm>
          <a:off x="4410322" y="279654"/>
          <a:ext cx="1552079" cy="15520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FA174-2573-4EDF-BDB9-74E59396FE36}">
      <dsp:nvSpPr>
        <dsp:cNvPr id="0" name=""/>
        <dsp:cNvSpPr/>
      </dsp:nvSpPr>
      <dsp:spPr>
        <a:xfrm>
          <a:off x="6982191" y="0"/>
          <a:ext cx="3388355" cy="4660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ДЕРЖАВНИЙ СЕКТОР</a:t>
          </a:r>
          <a:endParaRPr lang="en-US" sz="2400" kern="1200" dirty="0"/>
        </a:p>
      </dsp:txBody>
      <dsp:txXfrm>
        <a:off x="6982191" y="1864360"/>
        <a:ext cx="3388355" cy="1864360"/>
      </dsp:txXfrm>
    </dsp:sp>
    <dsp:sp modelId="{122FB179-6DCA-4B49-A61B-746361E78EE5}">
      <dsp:nvSpPr>
        <dsp:cNvPr id="0" name=""/>
        <dsp:cNvSpPr/>
      </dsp:nvSpPr>
      <dsp:spPr>
        <a:xfrm>
          <a:off x="7900329" y="279654"/>
          <a:ext cx="1552079" cy="15520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F3AB-0EEA-4DE8-BC2B-2B7A1D98830B}">
      <dsp:nvSpPr>
        <dsp:cNvPr id="0" name=""/>
        <dsp:cNvSpPr/>
      </dsp:nvSpPr>
      <dsp:spPr>
        <a:xfrm>
          <a:off x="414909" y="3728720"/>
          <a:ext cx="9542907" cy="6991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9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2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6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3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1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889EB8-503E-46C0-8A88-7A474558525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1DA9C7-1225-4F9C-B96A-495723859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4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" y="1380068"/>
            <a:ext cx="11325223" cy="2616199"/>
          </a:xfrm>
        </p:spPr>
        <p:txBody>
          <a:bodyPr>
            <a:normAutofit/>
          </a:bodyPr>
          <a:lstStyle/>
          <a:p>
            <a:r>
              <a:rPr lang="uk-UA" sz="7200" b="1" dirty="0" smtClean="0"/>
              <a:t>НАЦІОНАЛЬНЕ ВИРОБНИЦТВО </a:t>
            </a:r>
            <a:endParaRPr lang="en-US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uk-UA" b="1" dirty="0" smtClean="0"/>
              <a:t>Виробничий потенціал національної економіки.</a:t>
            </a:r>
          </a:p>
          <a:p>
            <a:pPr marL="457200" indent="-457200" algn="l">
              <a:buAutoNum type="arabicPeriod"/>
            </a:pPr>
            <a:r>
              <a:rPr lang="uk-UA" b="1" dirty="0" smtClean="0"/>
              <a:t>Сукупні доходи та сукупні витрати.</a:t>
            </a:r>
          </a:p>
          <a:p>
            <a:pPr marL="457200" indent="-457200" algn="l">
              <a:buAutoNum type="arabicPeriod"/>
            </a:pPr>
            <a:r>
              <a:rPr lang="uk-UA" b="1" dirty="0" smtClean="0"/>
              <a:t>Валовий внутрішній продукт та його підрахунок</a:t>
            </a:r>
            <a:r>
              <a:rPr lang="uk-UA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223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ВАЛОВИЙ ВНУТРІШНІЙ ПРОДУКТ (ВВП)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308101"/>
            <a:ext cx="7718423" cy="1320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ВВП – це сукупна ринкова вартість кінцевих товарів та послуг, створених на території країни за певний період. ВВП показує результативність економіки в цілому. Для порівняння: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889" y="2884487"/>
            <a:ext cx="5905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95300"/>
            <a:ext cx="10018713" cy="5842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ВВП формується вартістю кінцевих продуктів.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0" y="1257301"/>
            <a:ext cx="10423523" cy="45339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ВВП = ВНП – СФД</a:t>
            </a:r>
          </a:p>
          <a:p>
            <a:pPr marL="0" indent="0">
              <a:buNone/>
            </a:pPr>
            <a:r>
              <a:rPr lang="uk-UA" dirty="0" smtClean="0"/>
              <a:t>Де ВНП – валовий національний продукт</a:t>
            </a:r>
          </a:p>
          <a:p>
            <a:pPr marL="0" indent="0">
              <a:buNone/>
            </a:pPr>
            <a:r>
              <a:rPr lang="uk-UA" dirty="0" smtClean="0"/>
              <a:t>СФД – сальдо факторних доходів, що надходять із-за кордону та отриманих закордонними інвесторами в даній країні. </a:t>
            </a:r>
          </a:p>
          <a:p>
            <a:pPr marL="0" indent="0">
              <a:buNone/>
            </a:pPr>
            <a:r>
              <a:rPr lang="uk-UA" dirty="0" smtClean="0"/>
              <a:t>При підрахунку ВВП не враховуються:</a:t>
            </a:r>
          </a:p>
          <a:p>
            <a:pPr marL="0" indent="0">
              <a:buNone/>
            </a:pPr>
            <a:r>
              <a:rPr lang="uk-UA" dirty="0" smtClean="0"/>
              <a:t>Робота на себе;</a:t>
            </a:r>
          </a:p>
          <a:p>
            <a:pPr marL="0" indent="0">
              <a:buNone/>
            </a:pPr>
            <a:r>
              <a:rPr lang="uk-UA" dirty="0" smtClean="0"/>
              <a:t>Непродуктивні операції;</a:t>
            </a:r>
          </a:p>
          <a:p>
            <a:pPr marL="0" indent="0">
              <a:buNone/>
            </a:pPr>
            <a:r>
              <a:rPr lang="uk-UA" dirty="0" smtClean="0"/>
              <a:t>Перепродаж товарів та послуг.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1" y="3511810"/>
            <a:ext cx="4787900" cy="33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497668"/>
              </p:ext>
            </p:extLst>
          </p:nvPr>
        </p:nvGraphicFramePr>
        <p:xfrm>
          <a:off x="774700" y="520700"/>
          <a:ext cx="10728325" cy="52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27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ВВП є основою для розрахунку інших показників, що характеризують процес його перерозподілу.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Чистий внутрішній продукт (ЧВП) – валовий внутрішній продукт, за винятком амортизаційних відрахувань         ЧВП = ВВП – А</a:t>
            </a:r>
          </a:p>
          <a:p>
            <a:r>
              <a:rPr lang="uk-UA" b="1" dirty="0" smtClean="0"/>
              <a:t>Національний дохід (НД) – сума факторних доходів, вироблених усіма верствами суспільства         НД = ЧВП – Т = </a:t>
            </a:r>
            <a:r>
              <a:rPr lang="en-US" b="1" dirty="0" err="1" smtClean="0"/>
              <a:t>w+R+i+Pr</a:t>
            </a:r>
            <a:endParaRPr lang="uk-UA" b="1" dirty="0" smtClean="0"/>
          </a:p>
          <a:p>
            <a:r>
              <a:rPr lang="uk-UA" b="1" dirty="0" smtClean="0"/>
              <a:t>Особистий дохід (ОД) – отриманий дохід ОД = НД – податки на прибуток корпорацій-нерозподілений прибуток корпорацій-відрахування на соціальне </a:t>
            </a:r>
            <a:r>
              <a:rPr lang="uk-UA" b="1" dirty="0" err="1" smtClean="0"/>
              <a:t>страхування+трансфертні</a:t>
            </a:r>
            <a:r>
              <a:rPr lang="uk-UA" b="1" dirty="0" smtClean="0"/>
              <a:t> платежі.</a:t>
            </a:r>
          </a:p>
          <a:p>
            <a:r>
              <a:rPr lang="uk-UA" b="1" dirty="0" smtClean="0"/>
              <a:t>Дохід у розпорядженні (РД) – особистий дохід, що перебуває у розпорядженні населення           РД = ОД – податки на особистий дохід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047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Для здійснення аналізу макроекономічних показників розрізняють номінальний та реальний ВВП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Номінальний ВВП – це обсяг виготовленої продукції у поточних цінах</a:t>
            </a:r>
          </a:p>
          <a:p>
            <a:r>
              <a:rPr lang="uk-UA" dirty="0" smtClean="0"/>
              <a:t>Реальний ВВП – поточний обсяг виробництва, підрахований у цінах базового періоду.</a:t>
            </a:r>
          </a:p>
          <a:p>
            <a:r>
              <a:rPr lang="uk-UA" dirty="0" smtClean="0"/>
              <a:t>Реальний ВВП = Номінальний ВВП 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000500" y="5054600"/>
            <a:ext cx="2451100" cy="254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500" y="5080000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Індекс цін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10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ПРАКТИКУМ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4311" y="2070100"/>
            <a:ext cx="1001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Установіть відповідність між секторами національної економіки та їх окремими складовими:</a:t>
            </a:r>
          </a:p>
          <a:p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96456"/>
              </p:ext>
            </p:extLst>
          </p:nvPr>
        </p:nvGraphicFramePr>
        <p:xfrm>
          <a:off x="2044700" y="2438398"/>
          <a:ext cx="8775700" cy="344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7850"/>
                <a:gridCol w="4387850"/>
              </a:tblGrid>
              <a:tr h="920710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r>
                        <a:rPr lang="uk-UA" baseline="0" dirty="0" smtClean="0"/>
                        <a:t> Виробник взуття – німецька фірма «Саламандра»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А.</a:t>
                      </a:r>
                      <a:r>
                        <a:rPr lang="uk-UA" baseline="0" dirty="0" smtClean="0"/>
                        <a:t> Сектор домогосподарств</a:t>
                      </a:r>
                      <a:endParaRPr lang="en-US" dirty="0"/>
                    </a:p>
                  </a:txBody>
                  <a:tcPr/>
                </a:tc>
              </a:tr>
              <a:tr h="533427">
                <a:tc>
                  <a:txBody>
                    <a:bodyPr/>
                    <a:lstStyle/>
                    <a:p>
                      <a:r>
                        <a:rPr lang="uk-UA" dirty="0" smtClean="0"/>
                        <a:t>2. Міський відділ освіти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Б. Сектор майна</a:t>
                      </a:r>
                      <a:endParaRPr lang="en-US" dirty="0"/>
                    </a:p>
                  </a:txBody>
                  <a:tcPr/>
                </a:tc>
              </a:tr>
              <a:tr h="920710">
                <a:tc>
                  <a:txBody>
                    <a:bodyPr/>
                    <a:lstStyle/>
                    <a:p>
                      <a:r>
                        <a:rPr lang="uk-UA" dirty="0" smtClean="0"/>
                        <a:t>3. Виробник молочної продукції «Галичина»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В. Підприємницький сектор</a:t>
                      </a:r>
                      <a:endParaRPr lang="en-US" dirty="0"/>
                    </a:p>
                  </a:txBody>
                  <a:tcPr/>
                </a:tc>
              </a:tr>
              <a:tr h="533427">
                <a:tc>
                  <a:txBody>
                    <a:bodyPr/>
                    <a:lstStyle/>
                    <a:p>
                      <a:r>
                        <a:rPr lang="uk-UA" dirty="0" smtClean="0"/>
                        <a:t>4. Сім</a:t>
                      </a:r>
                      <a:r>
                        <a:rPr lang="en-US" dirty="0" smtClean="0"/>
                        <a:t>`</a:t>
                      </a:r>
                      <a:r>
                        <a:rPr lang="uk-UA" dirty="0" smtClean="0"/>
                        <a:t>я Шевченків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Г. Зовнішній світ</a:t>
                      </a:r>
                      <a:endParaRPr lang="en-US" dirty="0"/>
                    </a:p>
                  </a:txBody>
                  <a:tcPr/>
                </a:tc>
              </a:tr>
              <a:tr h="5334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Д. Державний сектор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5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2300" y="533400"/>
            <a:ext cx="937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2. Позначте помилкове твердження:</a:t>
            </a:r>
          </a:p>
          <a:p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989653"/>
              </p:ext>
            </p:extLst>
          </p:nvPr>
        </p:nvGraphicFramePr>
        <p:xfrm>
          <a:off x="1866900" y="1179731"/>
          <a:ext cx="8216900" cy="234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6900"/>
              </a:tblGrid>
              <a:tr h="53488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1. При підрахунку чистого внутрішнього</a:t>
                      </a:r>
                      <a:r>
                        <a:rPr lang="uk-UA" b="1" baseline="0" dirty="0" smtClean="0"/>
                        <a:t> продукту враховуються чисті інвестиції;</a:t>
                      </a:r>
                      <a:endParaRPr lang="en-US" b="1" dirty="0"/>
                    </a:p>
                  </a:txBody>
                  <a:tcPr/>
                </a:tc>
              </a:tr>
              <a:tr h="53488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2. Чистий внутрішній продукт перевищує національний дохід на величину амортизації;</a:t>
                      </a:r>
                      <a:endParaRPr lang="en-US" b="1" dirty="0"/>
                    </a:p>
                  </a:txBody>
                  <a:tcPr/>
                </a:tc>
              </a:tr>
              <a:tr h="53488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3. До складу особистого доходу входять трансфертні платежі;</a:t>
                      </a:r>
                      <a:endParaRPr lang="en-US" b="1" dirty="0"/>
                    </a:p>
                  </a:txBody>
                  <a:tcPr/>
                </a:tc>
              </a:tr>
              <a:tr h="53488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4. Сукупні витрати дорівнюють сукупним доходам.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92300" y="3873500"/>
            <a:ext cx="980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3. Охарактеризуйте складові економічного потенціалу національної економіки.</a:t>
            </a:r>
          </a:p>
          <a:p>
            <a:endParaRPr lang="uk-UA" sz="2000" b="1" dirty="0"/>
          </a:p>
          <a:p>
            <a:r>
              <a:rPr lang="uk-UA" sz="2000" b="1" dirty="0" smtClean="0"/>
              <a:t>4. </a:t>
            </a:r>
            <a:r>
              <a:rPr lang="uk-UA" sz="2000" b="1" dirty="0" err="1" smtClean="0"/>
              <a:t>Розв</a:t>
            </a:r>
            <a:r>
              <a:rPr lang="en-US" sz="2000" b="1" dirty="0" smtClean="0"/>
              <a:t>`</a:t>
            </a:r>
            <a:r>
              <a:rPr lang="uk-UA" sz="2000" b="1" dirty="0" err="1" smtClean="0"/>
              <a:t>яжіть</a:t>
            </a:r>
            <a:r>
              <a:rPr lang="uk-UA" sz="2000" b="1" dirty="0" smtClean="0"/>
              <a:t> задачу:</a:t>
            </a:r>
          </a:p>
          <a:p>
            <a:r>
              <a:rPr lang="uk-UA" sz="2000" b="1" dirty="0" smtClean="0"/>
              <a:t>Визначте величину реального ВВП, якщо відомо, що номінальний ВВП країни складав 825 млн. </a:t>
            </a:r>
            <a:r>
              <a:rPr lang="uk-UA" sz="2000" b="1" dirty="0" err="1" smtClean="0"/>
              <a:t>грош</a:t>
            </a:r>
            <a:r>
              <a:rPr lang="uk-UA" sz="2000" b="1" dirty="0" smtClean="0"/>
              <a:t>. од., а ціни на товари та послуги зросли на 12 %.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3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ДОМАШНЄ ЗАВДАННЯ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3200" b="1" dirty="0" smtClean="0">
              <a:solidFill>
                <a:srgbClr val="FF0000"/>
              </a:solidFill>
            </a:endParaRPr>
          </a:p>
          <a:p>
            <a:r>
              <a:rPr lang="uk-UA" sz="3200" b="1" dirty="0" smtClean="0">
                <a:solidFill>
                  <a:srgbClr val="FF0000"/>
                </a:solidFill>
              </a:rPr>
              <a:t>ДОПОВІДЬ </a:t>
            </a:r>
            <a:r>
              <a:rPr lang="uk-UA" sz="3200" b="1" dirty="0" smtClean="0">
                <a:solidFill>
                  <a:srgbClr val="FF0000"/>
                </a:solidFill>
              </a:rPr>
              <a:t>НА ТЕМУ «ТРУДОВІ ТА НЕТРУДОВІ ДОХОДИ НАСЕЛЕННЯ»</a:t>
            </a:r>
          </a:p>
          <a:p>
            <a:endParaRPr lang="uk-UA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0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8800" dirty="0" smtClean="0"/>
              <a:t>ДЯКУЮ ЗА УВАГУ!</a:t>
            </a:r>
            <a:endParaRPr lang="en-US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737" y="2576512"/>
            <a:ext cx="6151563" cy="39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/>
              <a:t>НАЦІОНАЛЬНА ЕКОНОМІКА </a:t>
            </a:r>
            <a:r>
              <a:rPr lang="uk-UA" sz="2400" dirty="0" smtClean="0"/>
              <a:t>– ЦЕ ЕКОНОМІЧНО Й ОРГАНІЗАЦІЙНО ЄДИНА СИСТЕМА ВЗАЄМОПОВ</a:t>
            </a:r>
            <a:r>
              <a:rPr lang="en-US" sz="2400" dirty="0" smtClean="0"/>
              <a:t>`</a:t>
            </a:r>
            <a:r>
              <a:rPr lang="uk-UA" sz="2400" dirty="0" smtClean="0"/>
              <a:t>ЯЗАНИХ ГАЛУЗЕЙ І СФЕР ДІЯЛЬНОСТІ ЛЮДЕЙ, ЯКИМ ВЛАСТИВА ВІДПОВІДНА ПРОПОРЦІЙНСТЬ, ВЗАЄМООБУМОВЛЕНЕ РОЗМІЩЕННЯ НА ТЕРИТОРІЇ, ОБМЕЖЕНІЙ ДЕРЖАВНИМИ КОРДОНАМИ.</a:t>
            </a:r>
            <a:endParaRPr lang="en-US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62497"/>
              </p:ext>
            </p:extLst>
          </p:nvPr>
        </p:nvGraphicFramePr>
        <p:xfrm>
          <a:off x="1484313" y="2667000"/>
          <a:ext cx="10018712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2763448"/>
            <a:ext cx="1968019" cy="634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0" y="2705099"/>
            <a:ext cx="3097212" cy="634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4300" y="6034422"/>
            <a:ext cx="3136899" cy="63403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454400" y="3339138"/>
            <a:ext cx="1702040" cy="14995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7975600" y="3263178"/>
            <a:ext cx="1651480" cy="142312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04000" y="5482811"/>
            <a:ext cx="25400" cy="5144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84311" y="2819400"/>
            <a:ext cx="1970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ВИРОБНИЧИЙ ПОТЕНЦІАЛ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44658" y="2705099"/>
            <a:ext cx="303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ТВОРЧИЙ ПОТЕНЦІАЛ ТА АКТИВНІСТЬ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280938" y="6139589"/>
            <a:ext cx="3136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НАУКОВИЙ ПОТЕНЦІАЛ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92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985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ВИРОБНИЧИЙ ПОТЕНЦІАЛ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257300"/>
            <a:ext cx="10018713" cy="4533901"/>
          </a:xfrm>
        </p:spPr>
        <p:txBody>
          <a:bodyPr/>
          <a:lstStyle/>
          <a:p>
            <a:r>
              <a:rPr lang="uk-UA" dirty="0" smtClean="0"/>
              <a:t>Сукупність засобів виробництва, які можна задіяти при виробництві економічних благ.</a:t>
            </a:r>
          </a:p>
          <a:p>
            <a:r>
              <a:rPr lang="uk-UA" dirty="0" smtClean="0"/>
              <a:t>Він характеризується як величиною основних виробничих фондів, так і їх наявністю в натуральному вимірі.</a:t>
            </a:r>
            <a:endParaRPr lang="en-US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8180" y="1625600"/>
            <a:ext cx="3035300" cy="774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19" y="1607751"/>
            <a:ext cx="3054361" cy="792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219" y="4747225"/>
            <a:ext cx="3054361" cy="79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19" y="4747225"/>
            <a:ext cx="3054361" cy="792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80" y="5880572"/>
            <a:ext cx="3054361" cy="792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7100" y="17272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Приміщення, машини, обладнання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1300" y="17272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Транспортні засоби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487680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Інструменти, інвентар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97841" y="4876800"/>
            <a:ext cx="272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Робоча і продуктивна худоба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35561" y="6014651"/>
            <a:ext cx="282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Багаторічні насадження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858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ТРУДОВИЙ ПОТЕНЦІАЛ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010" y="1612899"/>
            <a:ext cx="10018713" cy="1765301"/>
          </a:xfrm>
        </p:spPr>
        <p:txBody>
          <a:bodyPr/>
          <a:lstStyle/>
          <a:p>
            <a:r>
              <a:rPr lang="uk-UA" b="1" dirty="0" smtClean="0"/>
              <a:t>Характеризується кількістю та якістю робочої сили.</a:t>
            </a:r>
          </a:p>
          <a:p>
            <a:r>
              <a:rPr lang="uk-UA" b="1" dirty="0" smtClean="0"/>
              <a:t>Узагальнені показники: </a:t>
            </a:r>
            <a:r>
              <a:rPr lang="uk-UA" b="1" dirty="0" err="1" smtClean="0"/>
              <a:t>здоров</a:t>
            </a:r>
            <a:r>
              <a:rPr lang="en-US" b="1" dirty="0" smtClean="0"/>
              <a:t>`</a:t>
            </a:r>
            <a:r>
              <a:rPr lang="uk-UA" b="1" dirty="0" smtClean="0"/>
              <a:t>я, рівень освіти, організованість, творчий потенціал та активність, моральність тощо.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507" y="3467100"/>
            <a:ext cx="4513168" cy="31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3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ТВОРЧИЙ ПОТЕНЦІАЛ І АКТИВНІСТЬ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08980"/>
            <a:ext cx="10018713" cy="3124201"/>
          </a:xfrm>
        </p:spPr>
        <p:txBody>
          <a:bodyPr/>
          <a:lstStyle/>
          <a:p>
            <a:r>
              <a:rPr lang="uk-UA" b="1" dirty="0" smtClean="0"/>
              <a:t>Визначаються темпами науково-технічного прогресу в країні, доходами від авторських прав, кількістю патентів міжнародних премій тощо.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59692"/>
            <a:ext cx="3887787" cy="25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7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ПРИРОДНЬО-РЕСУРСНИЙ ПОТЕНЦІАЛ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9300" y="2152648"/>
            <a:ext cx="8902700" cy="4565652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Сукупність усіх запасів і умов, що є і можуть бути задіяні для задоволення певних потреб. До природньо-ресурсного потенціалу належать такі ресурси: </a:t>
            </a:r>
          </a:p>
          <a:p>
            <a:pPr marL="0" indent="0">
              <a:buNone/>
            </a:pPr>
            <a:r>
              <a:rPr lang="uk-UA" b="1" dirty="0" smtClean="0"/>
              <a:t>1.Мінеральні – корисні копалини та мінерально-будівельна сировина;</a:t>
            </a:r>
          </a:p>
          <a:p>
            <a:pPr marL="0" indent="0">
              <a:buNone/>
            </a:pPr>
            <a:r>
              <a:rPr lang="uk-UA" b="1" dirty="0" smtClean="0"/>
              <a:t>2. Земельні;</a:t>
            </a:r>
          </a:p>
          <a:p>
            <a:pPr marL="0" indent="0">
              <a:buNone/>
            </a:pPr>
            <a:r>
              <a:rPr lang="uk-UA" b="1" dirty="0" smtClean="0"/>
              <a:t>3. Водні;</a:t>
            </a:r>
          </a:p>
          <a:p>
            <a:pPr marL="0" indent="0">
              <a:buNone/>
            </a:pPr>
            <a:r>
              <a:rPr lang="uk-UA" b="1" dirty="0" smtClean="0"/>
              <a:t>4. Біологічні – рослинний та тваринний світ;</a:t>
            </a:r>
          </a:p>
          <a:p>
            <a:pPr marL="0" indent="0">
              <a:buNone/>
            </a:pPr>
            <a:r>
              <a:rPr lang="uk-UA" b="1" dirty="0" smtClean="0"/>
              <a:t>5. Рекреаційні – природно-кліматичні та бальнеологічні;</a:t>
            </a:r>
          </a:p>
          <a:p>
            <a:pPr marL="0" indent="0">
              <a:buNone/>
            </a:pPr>
            <a:r>
              <a:rPr lang="uk-UA" b="1" dirty="0" smtClean="0"/>
              <a:t>6. Кліматичні – енергія вітру, сонця, води.</a:t>
            </a:r>
          </a:p>
        </p:txBody>
      </p:sp>
    </p:spTree>
    <p:extLst>
      <p:ext uri="{BB962C8B-B14F-4D97-AF65-F5344CB8AC3E}">
        <p14:creationId xmlns:p14="http://schemas.microsoft.com/office/powerpoint/2010/main" val="42875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876300"/>
          </a:xfrm>
        </p:spPr>
        <p:txBody>
          <a:bodyPr>
            <a:normAutofit/>
          </a:bodyPr>
          <a:lstStyle/>
          <a:p>
            <a:r>
              <a:rPr lang="uk-UA" b="1" dirty="0" smtClean="0"/>
              <a:t>ФІНАНСОВИЙ ПОТЕНЦІАЛ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92201"/>
            <a:ext cx="10018713" cy="469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СУКУПНІСТЬ ГРОШОВИХ ФОНДІВ ПІДПРИЄМСТВ, ГРОМАДЯН, ДЕРЖАВИ.</a:t>
            </a:r>
          </a:p>
          <a:p>
            <a:pPr marL="0" indent="0">
              <a:buNone/>
            </a:pPr>
            <a:r>
              <a:rPr lang="uk-UA" dirty="0" smtClean="0"/>
              <a:t>Фінансові можливості України досить обмежені. Невеликий річний бюджет та великі боргові </a:t>
            </a:r>
            <a:r>
              <a:rPr lang="uk-UA" dirty="0" err="1" smtClean="0"/>
              <a:t>зобов</a:t>
            </a:r>
            <a:r>
              <a:rPr lang="en-US" dirty="0" smtClean="0"/>
              <a:t>`</a:t>
            </a:r>
            <a:r>
              <a:rPr lang="uk-UA" dirty="0" err="1" smtClean="0"/>
              <a:t>язання</a:t>
            </a:r>
            <a:r>
              <a:rPr lang="uk-UA" dirty="0" smtClean="0"/>
              <a:t> характеризують бюджет нашої держави. Для прикладу:</a:t>
            </a:r>
          </a:p>
          <a:p>
            <a:r>
              <a:rPr lang="uk-UA" dirty="0" smtClean="0"/>
              <a:t>Видатки:</a:t>
            </a:r>
            <a:r>
              <a:rPr lang="uk-UA" dirty="0"/>
              <a:t> 1 трильйон 112 мільярдів 130 мільйонів </a:t>
            </a:r>
            <a:r>
              <a:rPr lang="uk-UA" dirty="0" smtClean="0"/>
              <a:t>гривень</a:t>
            </a:r>
          </a:p>
          <a:p>
            <a:r>
              <a:rPr lang="ru-RU" dirty="0" smtClean="0"/>
              <a:t>Доходи:</a:t>
            </a:r>
            <a:r>
              <a:rPr lang="ru-RU" dirty="0"/>
              <a:t> 1 </a:t>
            </a:r>
            <a:r>
              <a:rPr lang="ru-RU" dirty="0" err="1"/>
              <a:t>трильйон</a:t>
            </a:r>
            <a:r>
              <a:rPr lang="ru-RU" dirty="0"/>
              <a:t> 26 </a:t>
            </a:r>
            <a:r>
              <a:rPr lang="ru-RU" dirty="0" err="1"/>
              <a:t>мільярдів</a:t>
            </a:r>
            <a:r>
              <a:rPr lang="ru-RU" dirty="0"/>
              <a:t> 131 </a:t>
            </a:r>
            <a:r>
              <a:rPr lang="ru-RU" dirty="0" err="1"/>
              <a:t>мільйон</a:t>
            </a:r>
            <a:r>
              <a:rPr lang="ru-RU" dirty="0"/>
              <a:t> 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uk-UA" dirty="0"/>
              <a:t>Дефіцит держбюджету: 89 мільярдів 989,3 мільйони гривень</a:t>
            </a:r>
            <a:br>
              <a:rPr lang="uk-UA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1" y="4531718"/>
            <a:ext cx="3200400" cy="23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1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НАУКОВИЙ ПОТЕНЦІАЛ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310" y="2044699"/>
            <a:ext cx="10018713" cy="3124201"/>
          </a:xfrm>
        </p:spPr>
        <p:txBody>
          <a:bodyPr/>
          <a:lstStyle/>
          <a:p>
            <a:r>
              <a:rPr lang="uk-UA" b="1" dirty="0" smtClean="0"/>
              <a:t>БАЗУЄТЬСЯ НА РОЗГАЛУДЖЕНІЙ МЕРЕЖІ НАУКОВО-ДОСЛІДНИЦЬКИХ ІНСТИТУТІВ, НАУКОВО-ДОСЛІДНИЦЬКИХ ЗАКЛАДІВ, ЩО ІСНУЮТЬ У СИСТЕМІ Національної Академії Наук</a:t>
            </a:r>
            <a:r>
              <a:rPr lang="uk-UA" dirty="0" smtClean="0"/>
              <a:t>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1" y="4042229"/>
            <a:ext cx="3759200" cy="28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2400"/>
            <a:ext cx="10018713" cy="6731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СУКУПНІ ОБ</a:t>
            </a:r>
            <a:r>
              <a:rPr lang="en-US" dirty="0" smtClean="0"/>
              <a:t>`</a:t>
            </a:r>
            <a:r>
              <a:rPr lang="uk-UA" dirty="0" smtClean="0"/>
              <a:t>ЄКТИ НАЦІОНАЛЬНОЇ ЕКОНОМІКИ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570644"/>
              </p:ext>
            </p:extLst>
          </p:nvPr>
        </p:nvGraphicFramePr>
        <p:xfrm>
          <a:off x="1130300" y="1130300"/>
          <a:ext cx="10372725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90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173</TotalTime>
  <Words>820</Words>
  <Application>Microsoft Office PowerPoint</Application>
  <PresentationFormat>Произвольный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НАЦІОНАЛЬНЕ ВИРОБНИЦТВО </vt:lpstr>
      <vt:lpstr>НАЦІОНАЛЬНА ЕКОНОМІКА – ЦЕ ЕКОНОМІЧНО Й ОРГАНІЗАЦІЙНО ЄДИНА СИСТЕМА ВЗАЄМОПОВ`ЯЗАНИХ ГАЛУЗЕЙ І СФЕР ДІЯЛЬНОСТІ ЛЮДЕЙ, ЯКИМ ВЛАСТИВА ВІДПОВІДНА ПРОПОРЦІЙНСТЬ, ВЗАЄМООБУМОВЛЕНЕ РОЗМІЩЕННЯ НА ТЕРИТОРІЇ, ОБМЕЖЕНІЙ ДЕРЖАВНИМИ КОРДОНАМИ.</vt:lpstr>
      <vt:lpstr>ВИРОБНИЧИЙ ПОТЕНЦІАЛ</vt:lpstr>
      <vt:lpstr>ТРУДОВИЙ ПОТЕНЦІАЛ</vt:lpstr>
      <vt:lpstr>ТВОРЧИЙ ПОТЕНЦІАЛ І АКТИВНІСТЬ</vt:lpstr>
      <vt:lpstr>ПРИРОДНЬО-РЕСУРСНИЙ ПОТЕНЦІАЛ</vt:lpstr>
      <vt:lpstr>ФІНАНСОВИЙ ПОТЕНЦІАЛ</vt:lpstr>
      <vt:lpstr>НАУКОВИЙ ПОТЕНЦІАЛ</vt:lpstr>
      <vt:lpstr>СУКУПНІ ОБ`ЄКТИ НАЦІОНАЛЬНОЇ ЕКОНОМІКИ</vt:lpstr>
      <vt:lpstr>ВАЛОВИЙ ВНУТРІШНІЙ ПРОДУКТ (ВВП)</vt:lpstr>
      <vt:lpstr>ВВП формується вартістю кінцевих продуктів.</vt:lpstr>
      <vt:lpstr>Презентация PowerPoint</vt:lpstr>
      <vt:lpstr>ВВП є основою для розрахунку інших показників, що характеризують процес його перерозподілу.</vt:lpstr>
      <vt:lpstr>Для здійснення аналізу макроекономічних показників розрізняють номінальний та реальний ВВП</vt:lpstr>
      <vt:lpstr>ПРАКТИКУМ</vt:lpstr>
      <vt:lpstr>Презентация PowerPoint</vt:lpstr>
      <vt:lpstr>ДОМАШНЄ ЗАВДАННЯ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НАЦІОНАЛЬНЕ ВИРОБНИЦТВО </dc:title>
  <dc:creator>Maksym Skripay</dc:creator>
  <cp:lastModifiedBy>D Koledg</cp:lastModifiedBy>
  <cp:revision>19</cp:revision>
  <dcterms:created xsi:type="dcterms:W3CDTF">2019-02-14T12:01:57Z</dcterms:created>
  <dcterms:modified xsi:type="dcterms:W3CDTF">2021-03-14T21:47:02Z</dcterms:modified>
</cp:coreProperties>
</file>