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67" r:id="rId2"/>
    <p:sldId id="305" r:id="rId3"/>
    <p:sldId id="304" r:id="rId4"/>
    <p:sldId id="274" r:id="rId5"/>
    <p:sldId id="269" r:id="rId6"/>
    <p:sldId id="270" r:id="rId7"/>
    <p:sldId id="272" r:id="rId8"/>
    <p:sldId id="273" r:id="rId9"/>
    <p:sldId id="266" r:id="rId10"/>
    <p:sldId id="289" r:id="rId11"/>
    <p:sldId id="276" r:id="rId12"/>
    <p:sldId id="268" r:id="rId13"/>
    <p:sldId id="292" r:id="rId14"/>
    <p:sldId id="294" r:id="rId15"/>
    <p:sldId id="295" r:id="rId16"/>
    <p:sldId id="310" r:id="rId17"/>
    <p:sldId id="297" r:id="rId18"/>
    <p:sldId id="299" r:id="rId19"/>
    <p:sldId id="300" r:id="rId20"/>
    <p:sldId id="301" r:id="rId21"/>
    <p:sldId id="30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CE72A-5B92-429A-A233-DC60DAEFAFC2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D3CCF-50D4-49A9-83EE-C187A80240D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60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3E3574-15BC-4F18-9C22-5BA3CE394DE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98E13-BA73-4824-BA7E-7740C1BCBE2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3E3574-15BC-4F18-9C22-5BA3CE394DE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98E13-BA73-4824-BA7E-7740C1BCBE2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3E3574-15BC-4F18-9C22-5BA3CE394DE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98E13-BA73-4824-BA7E-7740C1BCBE2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3E3574-15BC-4F18-9C22-5BA3CE394DE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98E13-BA73-4824-BA7E-7740C1BCBE2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3E3574-15BC-4F18-9C22-5BA3CE394DE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98E13-BA73-4824-BA7E-7740C1BCBE2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3E3574-15BC-4F18-9C22-5BA3CE394DE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98E13-BA73-4824-BA7E-7740C1BCBE2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3E3574-15BC-4F18-9C22-5BA3CE394DE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98E13-BA73-4824-BA7E-7740C1BCBE2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3E3574-15BC-4F18-9C22-5BA3CE394DE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98E13-BA73-4824-BA7E-7740C1BCBE2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3E3574-15BC-4F18-9C22-5BA3CE394DE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98E13-BA73-4824-BA7E-7740C1BCBE2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3E3574-15BC-4F18-9C22-5BA3CE394DE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98E13-BA73-4824-BA7E-7740C1BCBE2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3E3574-15BC-4F18-9C22-5BA3CE394DE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98E13-BA73-4824-BA7E-7740C1BCBE2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A3E3574-15BC-4F18-9C22-5BA3CE394DE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D98E13-BA73-4824-BA7E-7740C1BCBE2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over dir="ru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+%2011&#1082;&#1083;%20%20&#1087;&#1086;&#1074;&#1077;&#1088;&#1093;&#1085;&#1110;%20&#1082;&#1086;&#1085;&#1091;&#1089;&#1072;\artwols2_-_relaks.mp3" TargetMode="Externa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PowerPoint_Slide.sldx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714488"/>
            <a:ext cx="8352928" cy="385765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 бічної та повної поверхонь конуса</a:t>
            </a:r>
            <a:br>
              <a:rPr lang="uk-U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клас</a:t>
            </a:r>
            <a:endParaRPr lang="ru-RU" sz="5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3" descr="Рисунок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994159"/>
            <a:ext cx="1857389" cy="2863841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cover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КОНУС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Times New Roman" pitchFamily="18" charset="0"/>
              </a:rPr>
              <a:t>OK=H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</a:rPr>
              <a:t>OA=OB=OC=R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</a:rPr>
              <a:t>KA=</a:t>
            </a:r>
            <a:r>
              <a:rPr lang="ru-RU" dirty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KB=</a:t>
            </a:r>
            <a:r>
              <a:rPr lang="ru-RU" dirty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KD=</a:t>
            </a:r>
            <a:r>
              <a:rPr lang="ru-RU" dirty="0">
                <a:latin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</a:rPr>
              <a:t>l</a:t>
            </a:r>
            <a:endParaRPr lang="ru-RU" i="1" dirty="0">
              <a:latin typeface="Times New Roman" pitchFamily="18" charset="0"/>
            </a:endParaRPr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2771775" y="4581525"/>
            <a:ext cx="403225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aseline="0"/>
              <a:t>О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2771775" y="5229225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4716463" y="2781300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392363" y="51054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aseline="0"/>
              <a:t>А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856413" y="50323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aseline="0"/>
              <a:t>В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572000" y="234950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aseline="0"/>
              <a:t>К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2771775" y="2781300"/>
            <a:ext cx="1944688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4716463" y="2781300"/>
            <a:ext cx="2087562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3851275" y="2781300"/>
            <a:ext cx="865188" cy="302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4716463" y="2781300"/>
            <a:ext cx="1223962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4716463" y="2781300"/>
            <a:ext cx="1079500" cy="187166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3851275" y="2781300"/>
            <a:ext cx="865188" cy="187166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4716463" y="2781300"/>
            <a:ext cx="431800" cy="3095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3616325" y="43846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aseline="0"/>
              <a:t>С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703888" y="43846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0"/>
              <a:t>D</a:t>
            </a:r>
            <a:endParaRPr lang="ru-RU" baseline="0"/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3543300" y="568166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0"/>
              <a:t>E</a:t>
            </a:r>
            <a:endParaRPr lang="ru-RU" baseline="0"/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4984750" y="582453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0"/>
              <a:t>F</a:t>
            </a:r>
            <a:endParaRPr lang="ru-RU" baseline="0"/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5848350" y="57531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0"/>
              <a:t>G</a:t>
            </a:r>
            <a:endParaRPr lang="ru-RU" baseline="0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 flipH="1">
            <a:off x="3851275" y="5229225"/>
            <a:ext cx="865188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4716463" y="5229225"/>
            <a:ext cx="431800" cy="647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4716463" y="5229225"/>
            <a:ext cx="1223962" cy="504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>
            <a:off x="3851275" y="4652963"/>
            <a:ext cx="865188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 flipH="1">
            <a:off x="4716463" y="4652963"/>
            <a:ext cx="1150937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>
            <a:off x="4716463" y="5229225"/>
            <a:ext cx="20875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8" name="Picture 3" descr="Рисунок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071546"/>
            <a:ext cx="2725737" cy="414972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0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7" grpId="0" animBg="1"/>
      <p:bldP spid="6168" grpId="0" animBg="1"/>
      <p:bldP spid="6169" grpId="0" animBg="1"/>
      <p:bldP spid="6170" grpId="0" animBg="1"/>
      <p:bldP spid="6171" grpId="0" animBg="1"/>
      <p:bldP spid="61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Oval 4"/>
          <p:cNvSpPr>
            <a:spLocks noChangeArrowheads="1"/>
          </p:cNvSpPr>
          <p:nvPr/>
        </p:nvSpPr>
        <p:spPr bwMode="auto">
          <a:xfrm>
            <a:off x="2700338" y="4764088"/>
            <a:ext cx="2232025" cy="568325"/>
          </a:xfrm>
          <a:prstGeom prst="ellipse">
            <a:avLst/>
          </a:prstGeom>
          <a:solidFill>
            <a:srgbClr val="FFFFFF"/>
          </a:solidFill>
          <a:ln w="44450" algn="ctr">
            <a:solidFill>
              <a:srgbClr val="00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uk-UA" sz="2000">
              <a:solidFill>
                <a:srgbClr val="FF7C80"/>
              </a:solidFill>
              <a:latin typeface="Comic Sans MS" pitchFamily="66" charset="0"/>
            </a:endParaRPr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>
            <a:off x="3851275" y="3213100"/>
            <a:ext cx="0" cy="360363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>
            <a:off x="3851275" y="1844675"/>
            <a:ext cx="0" cy="10795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 flipV="1">
            <a:off x="2700338" y="2349500"/>
            <a:ext cx="1150937" cy="2663825"/>
          </a:xfrm>
          <a:prstGeom prst="line">
            <a:avLst/>
          </a:prstGeom>
          <a:noFill/>
          <a:ln w="44450">
            <a:solidFill>
              <a:srgbClr val="FF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auto">
          <a:xfrm flipH="1" flipV="1">
            <a:off x="3851275" y="2349500"/>
            <a:ext cx="1081088" cy="2663825"/>
          </a:xfrm>
          <a:prstGeom prst="line">
            <a:avLst/>
          </a:prstGeom>
          <a:noFill/>
          <a:ln w="44450">
            <a:solidFill>
              <a:srgbClr val="FF00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auto">
          <a:xfrm flipH="1">
            <a:off x="2987675" y="2420938"/>
            <a:ext cx="863600" cy="2808287"/>
          </a:xfrm>
          <a:prstGeom prst="line">
            <a:avLst/>
          </a:prstGeom>
          <a:noFill/>
          <a:ln w="44450">
            <a:solidFill>
              <a:srgbClr val="FF00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5787" name="Line 11"/>
          <p:cNvSpPr>
            <a:spLocks noChangeShapeType="1"/>
          </p:cNvSpPr>
          <p:nvPr/>
        </p:nvSpPr>
        <p:spPr bwMode="auto">
          <a:xfrm>
            <a:off x="3851275" y="2420938"/>
            <a:ext cx="936625" cy="2808287"/>
          </a:xfrm>
          <a:prstGeom prst="line">
            <a:avLst/>
          </a:prstGeom>
          <a:noFill/>
          <a:ln w="44450">
            <a:solidFill>
              <a:srgbClr val="FF00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>
            <a:off x="3851275" y="2420938"/>
            <a:ext cx="649288" cy="2879725"/>
          </a:xfrm>
          <a:prstGeom prst="line">
            <a:avLst/>
          </a:prstGeom>
          <a:noFill/>
          <a:ln w="44450">
            <a:solidFill>
              <a:srgbClr val="FF00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5789" name="Line 13"/>
          <p:cNvSpPr>
            <a:spLocks noChangeShapeType="1"/>
          </p:cNvSpPr>
          <p:nvPr/>
        </p:nvSpPr>
        <p:spPr bwMode="auto">
          <a:xfrm flipH="1">
            <a:off x="2987675" y="5084763"/>
            <a:ext cx="8636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2819400" y="5334000"/>
            <a:ext cx="3762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3300"/>
                </a:solidFill>
                <a:latin typeface="Comic Sans MS" pitchFamily="66" charset="0"/>
              </a:rPr>
              <a:t>B</a:t>
            </a:r>
            <a:endParaRPr lang="ru-RU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3463925" y="1870075"/>
            <a:ext cx="3429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3300"/>
                </a:solidFill>
                <a:latin typeface="Comic Sans MS" pitchFamily="66" charset="0"/>
              </a:rPr>
              <a:t>P</a:t>
            </a:r>
            <a:endParaRPr lang="ru-RU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3851275" y="4724400"/>
            <a:ext cx="4270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3300"/>
                </a:solidFill>
                <a:latin typeface="Comic Sans MS" pitchFamily="66" charset="0"/>
              </a:rPr>
              <a:t>O</a:t>
            </a:r>
            <a:endParaRPr lang="ru-RU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3184525" y="4724400"/>
            <a:ext cx="3444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FF3300"/>
                </a:solidFill>
                <a:latin typeface="Comic Sans MS" pitchFamily="66" charset="0"/>
              </a:rPr>
              <a:t>R</a:t>
            </a:r>
            <a:endParaRPr lang="ru-RU" sz="2000" b="1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75794" name="Text Box 18"/>
          <p:cNvSpPr txBox="1">
            <a:spLocks noChangeArrowheads="1"/>
          </p:cNvSpPr>
          <p:nvPr/>
        </p:nvSpPr>
        <p:spPr bwMode="auto">
          <a:xfrm>
            <a:off x="4611688" y="5181600"/>
            <a:ext cx="3524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3300"/>
                </a:solidFill>
                <a:latin typeface="Comic Sans MS" pitchFamily="66" charset="0"/>
              </a:rPr>
              <a:t>L</a:t>
            </a:r>
            <a:endParaRPr lang="ru-RU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75795" name="AutoShape 19"/>
          <p:cNvSpPr>
            <a:spLocks/>
          </p:cNvSpPr>
          <p:nvPr/>
        </p:nvSpPr>
        <p:spPr bwMode="auto">
          <a:xfrm>
            <a:off x="4572000" y="1946275"/>
            <a:ext cx="1944688" cy="508000"/>
          </a:xfrm>
          <a:prstGeom prst="callout2">
            <a:avLst>
              <a:gd name="adj1" fmla="val 22500"/>
              <a:gd name="adj2" fmla="val -3917"/>
              <a:gd name="adj3" fmla="val 22500"/>
              <a:gd name="adj4" fmla="val -20245"/>
              <a:gd name="adj5" fmla="val 22500"/>
              <a:gd name="adj6" fmla="val -3706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Вісь</a:t>
            </a:r>
            <a:r>
              <a:rPr lang="ru-RU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конуса</a:t>
            </a:r>
          </a:p>
        </p:txBody>
      </p:sp>
      <p:sp>
        <p:nvSpPr>
          <p:cNvPr id="75796" name="AutoShape 20"/>
          <p:cNvSpPr>
            <a:spLocks/>
          </p:cNvSpPr>
          <p:nvPr/>
        </p:nvSpPr>
        <p:spPr bwMode="auto">
          <a:xfrm>
            <a:off x="1331913" y="2235200"/>
            <a:ext cx="1868487" cy="812800"/>
          </a:xfrm>
          <a:prstGeom prst="accentCallout1">
            <a:avLst>
              <a:gd name="adj1" fmla="val 14065"/>
              <a:gd name="adj2" fmla="val 104079"/>
              <a:gd name="adj3" fmla="val 14065"/>
              <a:gd name="adj4" fmla="val 134833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Вершина</a:t>
            </a:r>
            <a:r>
              <a:rPr lang="ru-RU" b="1" i="1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ru-RU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конуса</a:t>
            </a:r>
          </a:p>
        </p:txBody>
      </p:sp>
      <p:sp>
        <p:nvSpPr>
          <p:cNvPr id="75797" name="AutoShape 21"/>
          <p:cNvSpPr>
            <a:spLocks/>
          </p:cNvSpPr>
          <p:nvPr/>
        </p:nvSpPr>
        <p:spPr bwMode="auto">
          <a:xfrm>
            <a:off x="4864100" y="3602038"/>
            <a:ext cx="2527300" cy="609600"/>
          </a:xfrm>
          <a:prstGeom prst="accentCallout1">
            <a:avLst>
              <a:gd name="adj1" fmla="val 18750"/>
              <a:gd name="adj2" fmla="val -3014"/>
              <a:gd name="adj3" fmla="val 66148"/>
              <a:gd name="adj4" fmla="val -19662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Твірна</a:t>
            </a:r>
          </a:p>
        </p:txBody>
      </p:sp>
      <p:sp>
        <p:nvSpPr>
          <p:cNvPr id="75799" name="AutoShape 23"/>
          <p:cNvSpPr>
            <a:spLocks/>
          </p:cNvSpPr>
          <p:nvPr/>
        </p:nvSpPr>
        <p:spPr bwMode="auto">
          <a:xfrm>
            <a:off x="6324600" y="5105400"/>
            <a:ext cx="1868488" cy="812800"/>
          </a:xfrm>
          <a:prstGeom prst="accentCallout1">
            <a:avLst>
              <a:gd name="adj1" fmla="val 14065"/>
              <a:gd name="adj2" fmla="val -4079"/>
              <a:gd name="adj3" fmla="val -22852"/>
              <a:gd name="adj4" fmla="val -144352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Основа конуса</a:t>
            </a:r>
          </a:p>
        </p:txBody>
      </p:sp>
      <p:sp>
        <p:nvSpPr>
          <p:cNvPr id="75800" name="Line 24"/>
          <p:cNvSpPr>
            <a:spLocks noChangeShapeType="1"/>
          </p:cNvSpPr>
          <p:nvPr/>
        </p:nvSpPr>
        <p:spPr bwMode="auto">
          <a:xfrm flipV="1">
            <a:off x="3048000" y="4953000"/>
            <a:ext cx="762000" cy="228600"/>
          </a:xfrm>
          <a:prstGeom prst="line">
            <a:avLst/>
          </a:prstGeom>
          <a:noFill/>
          <a:ln w="222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5801" name="Line 25"/>
          <p:cNvSpPr>
            <a:spLocks noChangeShapeType="1"/>
          </p:cNvSpPr>
          <p:nvPr/>
        </p:nvSpPr>
        <p:spPr bwMode="auto">
          <a:xfrm>
            <a:off x="3810000" y="3886200"/>
            <a:ext cx="0" cy="10668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5802" name="AutoShape 26"/>
          <p:cNvSpPr>
            <a:spLocks/>
          </p:cNvSpPr>
          <p:nvPr/>
        </p:nvSpPr>
        <p:spPr bwMode="auto">
          <a:xfrm>
            <a:off x="533400" y="3962400"/>
            <a:ext cx="1868488" cy="812800"/>
          </a:xfrm>
          <a:prstGeom prst="accentCallout1">
            <a:avLst>
              <a:gd name="adj1" fmla="val 14065"/>
              <a:gd name="adj2" fmla="val 104079"/>
              <a:gd name="adj3" fmla="val -6250"/>
              <a:gd name="adj4" fmla="val 173153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" action="ppaction://noaction"/>
              </a:rPr>
              <a:t>Висота</a:t>
            </a:r>
            <a:r>
              <a:rPr lang="ru-RU" b="1" i="1" dirty="0">
                <a:solidFill>
                  <a:srgbClr val="FF3300"/>
                </a:solidFill>
                <a:latin typeface="Comic Sans MS" pitchFamily="66" charset="0"/>
                <a:hlinkClick r:id="" action="ppaction://noaction"/>
              </a:rPr>
              <a:t> </a:t>
            </a:r>
            <a:r>
              <a:rPr lang="ru-RU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" action="ppaction://noaction"/>
              </a:rPr>
              <a:t>конуса</a:t>
            </a:r>
            <a:endParaRPr lang="ru-RU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5803" name="AutoShape 27"/>
          <p:cNvSpPr>
            <a:spLocks/>
          </p:cNvSpPr>
          <p:nvPr/>
        </p:nvSpPr>
        <p:spPr bwMode="auto">
          <a:xfrm>
            <a:off x="228600" y="5562600"/>
            <a:ext cx="2057400" cy="1117600"/>
          </a:xfrm>
          <a:prstGeom prst="accentCallout1">
            <a:avLst>
              <a:gd name="adj1" fmla="val 10227"/>
              <a:gd name="adj2" fmla="val 103704"/>
              <a:gd name="adj3" fmla="val -41051"/>
              <a:gd name="adj4" fmla="val 14953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 action="ppaction://hlinksldjump"/>
              </a:rPr>
              <a:t>Радіус</a:t>
            </a:r>
            <a:r>
              <a:rPr lang="ru-RU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 action="ppaction://hlinksldjump"/>
              </a:rPr>
              <a:t> </a:t>
            </a:r>
            <a:r>
              <a:rPr lang="ru-RU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 action="ppaction://hlinksldjump"/>
              </a:rPr>
              <a:t>основи</a:t>
            </a:r>
            <a:r>
              <a:rPr lang="ru-RU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 action="ppaction://hlinksldjump"/>
              </a:rPr>
              <a:t> конуса</a:t>
            </a:r>
            <a:endParaRPr lang="ru-RU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0"/>
            <a:ext cx="652710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+mj-ea"/>
                <a:cs typeface="+mj-cs"/>
              </a:rPr>
              <a:t>Елементи конуса</a:t>
            </a:r>
            <a:endParaRPr lang="en-US" sz="6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5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5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5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5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5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5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nimBg="1"/>
      <p:bldP spid="75782" grpId="0" animBg="1"/>
      <p:bldP spid="75783" grpId="0" animBg="1"/>
      <p:bldP spid="75784" grpId="0" animBg="1"/>
      <p:bldP spid="75785" grpId="0" animBg="1"/>
      <p:bldP spid="75786" grpId="0" animBg="1"/>
      <p:bldP spid="75787" grpId="0" animBg="1"/>
      <p:bldP spid="75788" grpId="0" animBg="1"/>
      <p:bldP spid="75789" grpId="0" animBg="1"/>
      <p:bldP spid="75790" grpId="0"/>
      <p:bldP spid="75791" grpId="0"/>
      <p:bldP spid="75792" grpId="0"/>
      <p:bldP spid="75793" grpId="0"/>
      <p:bldP spid="75794" grpId="0"/>
      <p:bldP spid="75795" grpId="0" animBg="1"/>
      <p:bldP spid="75795" grpId="1" animBg="1"/>
      <p:bldP spid="75796" grpId="0" animBg="1"/>
      <p:bldP spid="75796" grpId="1" animBg="1"/>
      <p:bldP spid="75797" grpId="0" animBg="1"/>
      <p:bldP spid="75797" grpId="1" animBg="1"/>
      <p:bldP spid="75799" grpId="0" animBg="1"/>
      <p:bldP spid="75799" grpId="1" animBg="1"/>
      <p:bldP spid="75800" grpId="0" animBg="1"/>
      <p:bldP spid="75801" grpId="0" animBg="1"/>
      <p:bldP spid="75802" grpId="0" animBg="1"/>
      <p:bldP spid="75802" grpId="1" animBg="1"/>
      <p:bldP spid="7580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1071546"/>
            <a:ext cx="6516687" cy="5786454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>
                <a:solidFill>
                  <a:srgbClr val="17A9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sz="3600" b="1" dirty="0">
                <a:solidFill>
                  <a:srgbClr val="17A9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 dirty="0">
                <a:solidFill>
                  <a:srgbClr val="17A9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вершина конуса,</a:t>
            </a:r>
            <a:br>
              <a:rPr lang="en-US" sz="3600" b="1" dirty="0">
                <a:solidFill>
                  <a:srgbClr val="17A9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b="1" dirty="0">
                <a:solidFill>
                  <a:srgbClr val="17A9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коло </a:t>
            </a:r>
            <a:r>
              <a:rPr lang="ru-RU" sz="3600" b="1" dirty="0" err="1">
                <a:solidFill>
                  <a:srgbClr val="17A9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</a:t>
            </a:r>
            <a:r>
              <a:rPr lang="ru-RU" sz="3600" b="1" dirty="0">
                <a:solidFill>
                  <a:srgbClr val="17A9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центром О – основа конуса.</a:t>
            </a:r>
            <a:br>
              <a:rPr lang="ru-RU" sz="3600" b="1" dirty="0">
                <a:solidFill>
                  <a:srgbClr val="17A9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b="1" dirty="0" err="1">
                <a:solidFill>
                  <a:srgbClr val="17A9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відрізок</a:t>
            </a:r>
            <a:r>
              <a:rPr lang="ru-RU" sz="3600" b="1" dirty="0">
                <a:solidFill>
                  <a:srgbClr val="17A9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SA=L – </a:t>
            </a:r>
            <a:r>
              <a:rPr lang="ru-RU" sz="3600" b="1" dirty="0" err="1">
                <a:solidFill>
                  <a:srgbClr val="17A9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твірна</a:t>
            </a:r>
            <a:r>
              <a:rPr lang="ru-RU" sz="3600" b="1" dirty="0">
                <a:solidFill>
                  <a:srgbClr val="17A9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br>
              <a:rPr lang="ru-RU" sz="3600" b="1" dirty="0">
                <a:solidFill>
                  <a:srgbClr val="17A9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b="1" dirty="0" err="1">
                <a:solidFill>
                  <a:srgbClr val="17A9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відрізок</a:t>
            </a:r>
            <a:r>
              <a:rPr lang="ru-RU" sz="3600" b="1" dirty="0">
                <a:solidFill>
                  <a:srgbClr val="17A9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OA=R – </a:t>
            </a:r>
            <a:r>
              <a:rPr lang="ru-RU" sz="3600" b="1" dirty="0" err="1">
                <a:solidFill>
                  <a:srgbClr val="17A9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радіус</a:t>
            </a:r>
            <a:r>
              <a:rPr lang="ru-RU" sz="3600" b="1" dirty="0">
                <a:solidFill>
                  <a:srgbClr val="17A9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17A9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основи</a:t>
            </a:r>
            <a:r>
              <a:rPr lang="ru-RU" sz="3600" b="1" dirty="0">
                <a:solidFill>
                  <a:srgbClr val="17A9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br>
              <a:rPr lang="ru-RU" sz="3600" b="1" dirty="0">
                <a:solidFill>
                  <a:srgbClr val="17A9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b="1" dirty="0" err="1">
                <a:solidFill>
                  <a:srgbClr val="17A9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відрізок</a:t>
            </a:r>
            <a:r>
              <a:rPr lang="ru-RU" sz="3600" b="1" dirty="0">
                <a:solidFill>
                  <a:srgbClr val="17A9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BC=2R – </a:t>
            </a:r>
            <a:r>
              <a:rPr lang="ru-RU" sz="3600" b="1" dirty="0" err="1">
                <a:solidFill>
                  <a:srgbClr val="17A9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діаметр</a:t>
            </a:r>
            <a:r>
              <a:rPr lang="ru-RU" sz="3600" b="1" dirty="0">
                <a:solidFill>
                  <a:srgbClr val="17A9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17A9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основи</a:t>
            </a:r>
            <a:r>
              <a:rPr lang="ru-RU" sz="3600" b="1" dirty="0">
                <a:solidFill>
                  <a:srgbClr val="17A9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br>
              <a:rPr lang="ru-RU" sz="3600" b="1" dirty="0">
                <a:solidFill>
                  <a:srgbClr val="17A9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>
                <a:solidFill>
                  <a:srgbClr val="17A9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</a:t>
            </a:r>
            <a:r>
              <a:rPr lang="uk-UA" sz="3600" b="1" dirty="0">
                <a:solidFill>
                  <a:srgbClr val="17A9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=Н</a:t>
            </a:r>
            <a:r>
              <a:rPr lang="en-US" sz="3600" b="1" dirty="0">
                <a:solidFill>
                  <a:srgbClr val="17A9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</a:t>
            </a:r>
            <a:r>
              <a:rPr lang="uk-UA" sz="3600" b="1" dirty="0">
                <a:solidFill>
                  <a:srgbClr val="17A9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висота конуса.</a:t>
            </a:r>
            <a:br>
              <a:rPr lang="ru-RU" sz="3600" b="1" dirty="0">
                <a:solidFill>
                  <a:srgbClr val="17A9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b="1" dirty="0">
                <a:solidFill>
                  <a:srgbClr val="17A9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Кут SBO – кут </a:t>
            </a:r>
            <a:r>
              <a:rPr lang="ru-RU" sz="3600" b="1" dirty="0" err="1">
                <a:solidFill>
                  <a:srgbClr val="17A9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нахилу</a:t>
            </a:r>
            <a:r>
              <a:rPr lang="ru-RU" sz="3600" b="1" dirty="0">
                <a:solidFill>
                  <a:srgbClr val="17A9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17A9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твірної</a:t>
            </a:r>
            <a:r>
              <a:rPr lang="ru-RU" sz="3600" b="1" dirty="0">
                <a:solidFill>
                  <a:srgbClr val="17A9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до </a:t>
            </a:r>
            <a:r>
              <a:rPr lang="ru-RU" sz="3600" b="1" dirty="0" err="1">
                <a:solidFill>
                  <a:srgbClr val="17A9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площини</a:t>
            </a:r>
            <a:r>
              <a:rPr lang="ru-RU" sz="3600" b="1" dirty="0">
                <a:solidFill>
                  <a:srgbClr val="17A9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17A9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основи</a:t>
            </a:r>
            <a:r>
              <a:rPr lang="ru-RU" sz="3600" b="1" dirty="0">
                <a:solidFill>
                  <a:srgbClr val="17A9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br>
              <a:rPr lang="en-US" sz="2800" b="1" dirty="0">
                <a:solidFill>
                  <a:srgbClr val="17A9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800" b="1" dirty="0">
              <a:solidFill>
                <a:srgbClr val="17A93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36" y="571480"/>
            <a:ext cx="6572264" cy="628652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/>
              <a:t>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/>
              <a:t>                    </a:t>
            </a:r>
          </a:p>
        </p:txBody>
      </p:sp>
      <p:pic>
        <p:nvPicPr>
          <p:cNvPr id="52230" name="Picture 6" descr="imag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2786050" cy="52864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0768"/>
            <a:ext cx="8229600" cy="1143000"/>
          </a:xfrm>
        </p:spPr>
        <p:txBody>
          <a:bodyPr/>
          <a:lstStyle/>
          <a:p>
            <a:r>
              <a:rPr lang="ru-RU" sz="4000" dirty="0" err="1"/>
              <a:t>Розмітка</a:t>
            </a:r>
            <a:r>
              <a:rPr lang="ru-RU" sz="4000" dirty="0"/>
              <a:t> БІЧНОЇ ПОВЕРХНІ КОНУСА –  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349500"/>
            <a:ext cx="3816350" cy="3781425"/>
          </a:xfrm>
        </p:spPr>
        <p:txBody>
          <a:bodyPr/>
          <a:lstStyle/>
          <a:p>
            <a:pPr>
              <a:buNone/>
            </a:pPr>
            <a:r>
              <a:rPr lang="en-US" dirty="0">
                <a:latin typeface="Times New Roman" pitchFamily="18" charset="0"/>
              </a:rPr>
              <a:t>AK</a:t>
            </a:r>
            <a:r>
              <a:rPr lang="ru-RU" dirty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=</a:t>
            </a:r>
            <a:r>
              <a:rPr lang="ru-RU" dirty="0">
                <a:latin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</a:rPr>
              <a:t>r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ПЛОЩА КРУГА</a:t>
            </a:r>
            <a:r>
              <a:rPr lang="ru-RU" dirty="0"/>
              <a:t>:</a:t>
            </a:r>
            <a:endParaRPr lang="en-US" dirty="0"/>
          </a:p>
          <a:p>
            <a:pPr>
              <a:buNone/>
            </a:pPr>
            <a:r>
              <a:rPr lang="en-US" i="1" dirty="0">
                <a:latin typeface="Times New Roman" pitchFamily="18" charset="0"/>
              </a:rPr>
              <a:t>S</a:t>
            </a:r>
            <a:r>
              <a:rPr lang="ru-RU" i="1" dirty="0">
                <a:latin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</a:rPr>
              <a:t>=</a:t>
            </a:r>
            <a:r>
              <a:rPr lang="ru-RU" i="1" dirty="0">
                <a:latin typeface="Times New Roman" pitchFamily="18" charset="0"/>
              </a:rPr>
              <a:t> </a:t>
            </a:r>
            <a:r>
              <a:rPr lang="el-GR" i="1" dirty="0">
                <a:latin typeface="Times New Roman" pitchFamily="18" charset="0"/>
              </a:rPr>
              <a:t>π</a:t>
            </a:r>
            <a:r>
              <a:rPr lang="en-US" i="1" dirty="0">
                <a:latin typeface="Times New Roman" pitchFamily="18" charset="0"/>
              </a:rPr>
              <a:t>r</a:t>
            </a:r>
            <a:r>
              <a:rPr lang="en-US" i="1" baseline="30000" dirty="0">
                <a:latin typeface="Times New Roman" pitchFamily="18" charset="0"/>
              </a:rPr>
              <a:t>2</a:t>
            </a:r>
            <a:endParaRPr lang="ru-RU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636838"/>
            <a:ext cx="3981450" cy="33909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18488" cy="1782762"/>
          </a:xfrm>
        </p:spPr>
        <p:txBody>
          <a:bodyPr/>
          <a:lstStyle/>
          <a:p>
            <a:r>
              <a:rPr lang="ru-RU" sz="3500" dirty="0"/>
              <a:t>ФОРМУЛА ПЛОЩІ БІЧНОЇ ПОВЕРХНІ КОНУСА: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0094" y="2564904"/>
            <a:ext cx="7931150" cy="4141787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6600" i="1" dirty="0" err="1">
                <a:latin typeface="Times New Roman" pitchFamily="18" charset="0"/>
              </a:rPr>
              <a:t>S</a:t>
            </a:r>
            <a:r>
              <a:rPr lang="ru-RU" sz="6600" i="1" baseline="-25000" dirty="0" err="1">
                <a:latin typeface="Times New Roman" pitchFamily="18" charset="0"/>
              </a:rPr>
              <a:t>б</a:t>
            </a:r>
            <a:r>
              <a:rPr lang="ru-RU" sz="6600" i="1" baseline="-25000" dirty="0">
                <a:latin typeface="Times New Roman" pitchFamily="18" charset="0"/>
              </a:rPr>
              <a:t>. </a:t>
            </a:r>
            <a:r>
              <a:rPr lang="ru-RU" sz="6600" i="1" dirty="0">
                <a:latin typeface="Times New Roman" pitchFamily="18" charset="0"/>
              </a:rPr>
              <a:t>= </a:t>
            </a:r>
            <a:r>
              <a:rPr lang="ru-RU" sz="6600" i="1" dirty="0" err="1">
                <a:latin typeface="Times New Roman" pitchFamily="18" charset="0"/>
              </a:rPr>
              <a:t>π </a:t>
            </a:r>
            <a:r>
              <a:rPr lang="ru-RU" sz="6600" i="1" dirty="0">
                <a:latin typeface="Times New Roman" pitchFamily="18" charset="0"/>
              </a:rPr>
              <a:t>R </a:t>
            </a:r>
            <a:r>
              <a:rPr lang="ru-RU" sz="6600" i="1" dirty="0" err="1">
                <a:latin typeface="Times New Roman" pitchFamily="18" charset="0"/>
              </a:rPr>
              <a:t>l</a:t>
            </a:r>
            <a:r>
              <a:rPr lang="ru-RU" sz="5400" i="1" dirty="0">
                <a:latin typeface="Times New Roman" pitchFamily="18" charset="0"/>
              </a:rPr>
              <a:t> </a:t>
            </a:r>
            <a:endParaRPr lang="ru-RU" sz="4800" i="1" dirty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4800" i="1" dirty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800" i="1" dirty="0">
                <a:latin typeface="Times New Roman" pitchFamily="18" charset="0"/>
              </a:rPr>
              <a:t>R – </a:t>
            </a:r>
            <a:r>
              <a:rPr lang="ru-RU" sz="4800" i="1" dirty="0" err="1">
                <a:latin typeface="Times New Roman" pitchFamily="18" charset="0"/>
              </a:rPr>
              <a:t>радіус</a:t>
            </a:r>
            <a:r>
              <a:rPr lang="ru-RU" sz="4800" i="1" dirty="0">
                <a:latin typeface="Times New Roman" pitchFamily="18" charset="0"/>
              </a:rPr>
              <a:t> </a:t>
            </a:r>
            <a:r>
              <a:rPr lang="ru-RU" sz="4800" i="1" dirty="0" err="1">
                <a:latin typeface="Times New Roman" pitchFamily="18" charset="0"/>
              </a:rPr>
              <a:t>основи</a:t>
            </a:r>
            <a:r>
              <a:rPr lang="ru-RU" sz="4800" i="1" dirty="0">
                <a:latin typeface="Times New Roman" pitchFamily="18" charset="0"/>
              </a:rPr>
              <a:t>,      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800" i="1" dirty="0">
                <a:latin typeface="Times New Roman" pitchFamily="18" charset="0"/>
              </a:rPr>
              <a:t>  </a:t>
            </a:r>
            <a:r>
              <a:rPr lang="ru-RU" sz="4800" i="1" dirty="0" err="1">
                <a:latin typeface="Times New Roman" pitchFamily="18" charset="0"/>
              </a:rPr>
              <a:t>l</a:t>
            </a:r>
            <a:r>
              <a:rPr lang="ru-RU" sz="4800" i="1" dirty="0">
                <a:latin typeface="Times New Roman" pitchFamily="18" charset="0"/>
              </a:rPr>
              <a:t>  –</a:t>
            </a:r>
            <a:r>
              <a:rPr lang="ru-RU" sz="4800" i="1" dirty="0" err="1">
                <a:latin typeface="Times New Roman" pitchFamily="18" charset="0"/>
              </a:rPr>
              <a:t>твірна</a:t>
            </a:r>
            <a:r>
              <a:rPr lang="ru-RU" sz="4800" i="1" dirty="0">
                <a:latin typeface="Times New Roman" pitchFamily="18" charset="0"/>
              </a:rPr>
              <a:t> конуса.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2411413" y="2060575"/>
            <a:ext cx="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2411413" y="3213100"/>
            <a:ext cx="4608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 flipV="1">
            <a:off x="7019925" y="2060575"/>
            <a:ext cx="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flipH="1">
            <a:off x="2411413" y="2060575"/>
            <a:ext cx="4608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40" name="AutoShape 8"/>
          <p:cNvSpPr>
            <a:spLocks/>
          </p:cNvSpPr>
          <p:nvPr/>
        </p:nvSpPr>
        <p:spPr bwMode="auto">
          <a:xfrm>
            <a:off x="827088" y="3933825"/>
            <a:ext cx="431800" cy="2016125"/>
          </a:xfrm>
          <a:prstGeom prst="leftBracket">
            <a:avLst>
              <a:gd name="adj" fmla="val 3890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1" name="AutoShape 9"/>
          <p:cNvSpPr>
            <a:spLocks/>
          </p:cNvSpPr>
          <p:nvPr/>
        </p:nvSpPr>
        <p:spPr bwMode="auto">
          <a:xfrm>
            <a:off x="7956550" y="3789363"/>
            <a:ext cx="431800" cy="2160587"/>
          </a:xfrm>
          <a:prstGeom prst="rightBracket">
            <a:avLst>
              <a:gd name="adj" fmla="val 4169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81088"/>
            <a:ext cx="8229600" cy="1439850"/>
          </a:xfrm>
        </p:spPr>
        <p:txBody>
          <a:bodyPr/>
          <a:lstStyle/>
          <a:p>
            <a:r>
              <a:rPr lang="ru-RU" sz="4000" dirty="0">
                <a:solidFill>
                  <a:srgbClr val="FF0000"/>
                </a:solidFill>
              </a:rPr>
              <a:t>ФОРМУЛА ПЛОЩІ ПОВНОЙ ПОВЕРХНІ КОНУСА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291556"/>
            <a:ext cx="5843588" cy="4530725"/>
          </a:xfrm>
        </p:spPr>
        <p:txBody>
          <a:bodyPr/>
          <a:lstStyle/>
          <a:p>
            <a:pPr>
              <a:buNone/>
            </a:pPr>
            <a:r>
              <a:rPr lang="en-US" sz="5400" i="1" dirty="0">
                <a:latin typeface="Times New Roman" pitchFamily="18" charset="0"/>
              </a:rPr>
              <a:t>S</a:t>
            </a:r>
            <a:r>
              <a:rPr lang="ru-RU" sz="5400" i="1" baseline="-25000" dirty="0" err="1">
                <a:latin typeface="Times New Roman" pitchFamily="18" charset="0"/>
              </a:rPr>
              <a:t>п</a:t>
            </a:r>
            <a:r>
              <a:rPr lang="en-US" sz="5400" i="1" dirty="0">
                <a:latin typeface="Times New Roman" pitchFamily="18" charset="0"/>
              </a:rPr>
              <a:t> = S</a:t>
            </a:r>
            <a:r>
              <a:rPr lang="ru-RU" sz="5400" i="1" baseline="-25000" dirty="0">
                <a:latin typeface="Times New Roman" pitchFamily="18" charset="0"/>
              </a:rPr>
              <a:t>б</a:t>
            </a:r>
            <a:r>
              <a:rPr lang="en-US" sz="5400" i="1" dirty="0">
                <a:latin typeface="Times New Roman" pitchFamily="18" charset="0"/>
              </a:rPr>
              <a:t> + S</a:t>
            </a:r>
            <a:r>
              <a:rPr lang="ru-RU" sz="5400" i="1" baseline="-25000" dirty="0" err="1">
                <a:latin typeface="Times New Roman" pitchFamily="18" charset="0"/>
              </a:rPr>
              <a:t>осн</a:t>
            </a:r>
            <a:endParaRPr lang="en-US" sz="5400" i="1" baseline="-25000" dirty="0">
              <a:latin typeface="Times New Roman" pitchFamily="18" charset="0"/>
            </a:endParaRPr>
          </a:p>
          <a:p>
            <a:pPr>
              <a:buNone/>
            </a:pPr>
            <a:r>
              <a:rPr lang="en-US" sz="5400" i="1" dirty="0">
                <a:latin typeface="Times New Roman" pitchFamily="18" charset="0"/>
              </a:rPr>
              <a:t>S</a:t>
            </a:r>
            <a:r>
              <a:rPr lang="ru-RU" sz="5400" i="1" baseline="-25000" dirty="0" err="1">
                <a:latin typeface="Times New Roman" pitchFamily="18" charset="0"/>
              </a:rPr>
              <a:t>п</a:t>
            </a:r>
            <a:r>
              <a:rPr lang="en-US" sz="5400" i="1" dirty="0">
                <a:latin typeface="Times New Roman" pitchFamily="18" charset="0"/>
              </a:rPr>
              <a:t> = </a:t>
            </a:r>
            <a:r>
              <a:rPr lang="el-GR" sz="5400" i="1" dirty="0">
                <a:latin typeface="Times New Roman" pitchFamily="18" charset="0"/>
              </a:rPr>
              <a:t>π</a:t>
            </a:r>
            <a:r>
              <a:rPr lang="en-US" sz="5400" i="1" dirty="0" err="1">
                <a:latin typeface="Times New Roman" pitchFamily="18" charset="0"/>
              </a:rPr>
              <a:t>Rl</a:t>
            </a:r>
            <a:r>
              <a:rPr lang="en-US" sz="5400" i="1" dirty="0">
                <a:latin typeface="Times New Roman" pitchFamily="18" charset="0"/>
              </a:rPr>
              <a:t> + </a:t>
            </a:r>
            <a:r>
              <a:rPr lang="el-GR" sz="5400" i="1" dirty="0">
                <a:latin typeface="Times New Roman" pitchFamily="18" charset="0"/>
              </a:rPr>
              <a:t>π</a:t>
            </a:r>
            <a:r>
              <a:rPr lang="en-US" sz="5400" i="1" dirty="0">
                <a:latin typeface="Times New Roman" pitchFamily="18" charset="0"/>
              </a:rPr>
              <a:t> R</a:t>
            </a:r>
            <a:r>
              <a:rPr lang="en-US" sz="5400" i="1" baseline="30000" dirty="0">
                <a:latin typeface="Times New Roman" pitchFamily="18" charset="0"/>
              </a:rPr>
              <a:t>2</a:t>
            </a:r>
          </a:p>
          <a:p>
            <a:pPr>
              <a:buNone/>
            </a:pPr>
            <a:r>
              <a:rPr lang="en-US" sz="5400" i="1" dirty="0">
                <a:latin typeface="Times New Roman" pitchFamily="18" charset="0"/>
              </a:rPr>
              <a:t>S</a:t>
            </a:r>
            <a:r>
              <a:rPr lang="ru-RU" sz="5400" i="1" baseline="-25000" dirty="0" err="1">
                <a:latin typeface="Times New Roman" pitchFamily="18" charset="0"/>
              </a:rPr>
              <a:t>п</a:t>
            </a:r>
            <a:r>
              <a:rPr lang="en-US" sz="5400" i="1" dirty="0">
                <a:latin typeface="Times New Roman" pitchFamily="18" charset="0"/>
              </a:rPr>
              <a:t> = </a:t>
            </a:r>
            <a:r>
              <a:rPr lang="el-GR" sz="5400" i="1" dirty="0">
                <a:latin typeface="Times New Roman" pitchFamily="18" charset="0"/>
              </a:rPr>
              <a:t>π</a:t>
            </a:r>
            <a:r>
              <a:rPr lang="en-US" sz="5400" i="1" dirty="0">
                <a:latin typeface="Times New Roman" pitchFamily="18" charset="0"/>
              </a:rPr>
              <a:t> R(</a:t>
            </a:r>
            <a:r>
              <a:rPr lang="en-US" sz="5400" i="1" dirty="0" err="1">
                <a:latin typeface="Times New Roman" pitchFamily="18" charset="0"/>
              </a:rPr>
              <a:t>R+l</a:t>
            </a:r>
            <a:r>
              <a:rPr lang="en-US" sz="5400" i="1" dirty="0">
                <a:latin typeface="Times New Roman" pitchFamily="18" charset="0"/>
              </a:rPr>
              <a:t>)</a:t>
            </a:r>
            <a:endParaRPr lang="ru-RU" sz="5400" i="1" dirty="0">
              <a:latin typeface="Times New Roman" pitchFamily="18" charset="0"/>
            </a:endParaRPr>
          </a:p>
        </p:txBody>
      </p:sp>
      <p:sp>
        <p:nvSpPr>
          <p:cNvPr id="50180" name="Oval 4"/>
          <p:cNvSpPr>
            <a:spLocks noChangeArrowheads="1"/>
          </p:cNvSpPr>
          <p:nvPr/>
        </p:nvSpPr>
        <p:spPr bwMode="auto">
          <a:xfrm>
            <a:off x="6156325" y="4652963"/>
            <a:ext cx="2447925" cy="792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О</a:t>
            </a:r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6156325" y="5084763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 flipV="1">
            <a:off x="7380288" y="2420938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 flipH="1">
            <a:off x="6156325" y="2420938"/>
            <a:ext cx="1223963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7380288" y="2420938"/>
            <a:ext cx="1223962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7216775" y="2154238"/>
            <a:ext cx="273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5848350" y="517842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8583613" y="517842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</p:txBody>
      </p:sp>
    </p:spTree>
  </p:cSld>
  <p:clrMapOvr>
    <a:masterClrMapping/>
  </p:clrMapOvr>
  <p:transition>
    <p:cover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9" name="Picture 5" descr="F:\4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7" name="artwols2_-_relak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286750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7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817563" y="871632"/>
            <a:ext cx="8229600" cy="1143000"/>
          </a:xfrm>
        </p:spPr>
        <p:txBody>
          <a:bodyPr/>
          <a:lstStyle/>
          <a:p>
            <a:r>
              <a:rPr lang="ru-RU" dirty="0"/>
              <a:t>ЗАДАЧА 1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02138" cy="4530725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Дано:</a:t>
            </a:r>
          </a:p>
          <a:p>
            <a:pPr>
              <a:buNone/>
            </a:pPr>
            <a:r>
              <a:rPr lang="ru-RU" dirty="0"/>
              <a:t>   конус; </a:t>
            </a:r>
            <a:r>
              <a:rPr lang="en-US" dirty="0"/>
              <a:t>R=3,</a:t>
            </a:r>
            <a:r>
              <a:rPr lang="en-US" i="1" dirty="0">
                <a:latin typeface="Times New Roman" pitchFamily="18" charset="0"/>
              </a:rPr>
              <a:t>l</a:t>
            </a:r>
            <a:r>
              <a:rPr lang="en-US" dirty="0"/>
              <a:t>=5.</a:t>
            </a:r>
            <a:endParaRPr lang="ru-RU" dirty="0"/>
          </a:p>
          <a:p>
            <a:pPr>
              <a:buNone/>
            </a:pPr>
            <a:r>
              <a:rPr lang="ru-RU" dirty="0" err="1"/>
              <a:t>Знайти</a:t>
            </a:r>
            <a:r>
              <a:rPr lang="ru-RU" dirty="0"/>
              <a:t>:  </a:t>
            </a:r>
            <a:r>
              <a:rPr lang="en-US" dirty="0"/>
              <a:t>S</a:t>
            </a:r>
            <a:r>
              <a:rPr lang="ru-RU" baseline="-25000" dirty="0"/>
              <a:t>Б</a:t>
            </a:r>
            <a:r>
              <a:rPr lang="en-US" dirty="0"/>
              <a:t> </a:t>
            </a:r>
            <a:r>
              <a:rPr lang="ru-RU" dirty="0"/>
              <a:t>, </a:t>
            </a:r>
            <a:r>
              <a:rPr lang="en-US" dirty="0"/>
              <a:t>S</a:t>
            </a:r>
            <a:r>
              <a:rPr lang="ru-RU" baseline="-25000" dirty="0"/>
              <a:t>п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 err="1">
                <a:solidFill>
                  <a:srgbClr val="FF0000"/>
                </a:solidFill>
              </a:rPr>
              <a:t>Розв</a:t>
            </a:r>
            <a:r>
              <a:rPr lang="ru-RU" dirty="0" err="1">
                <a:solidFill>
                  <a:srgbClr val="FF0000"/>
                </a:solidFill>
                <a:latin typeface="Times New Roman"/>
                <a:cs typeface="Times New Roman"/>
              </a:rPr>
              <a:t>'</a:t>
            </a:r>
            <a:r>
              <a:rPr lang="ru-RU" dirty="0" err="1">
                <a:solidFill>
                  <a:srgbClr val="FF0000"/>
                </a:solidFill>
              </a:rPr>
              <a:t>язання</a:t>
            </a:r>
            <a:r>
              <a:rPr lang="ru-RU" dirty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en-US" dirty="0"/>
              <a:t>S</a:t>
            </a:r>
            <a:r>
              <a:rPr lang="ru-RU" baseline="-25000" dirty="0"/>
              <a:t>Б</a:t>
            </a:r>
            <a:r>
              <a:rPr lang="en-US" dirty="0"/>
              <a:t> = </a:t>
            </a:r>
            <a:r>
              <a:rPr lang="el-GR" dirty="0"/>
              <a:t>π</a:t>
            </a:r>
            <a:r>
              <a:rPr lang="en-US" dirty="0">
                <a:latin typeface="Times New Roman"/>
                <a:cs typeface="Times New Roman"/>
              </a:rPr>
              <a:t>·</a:t>
            </a:r>
            <a:r>
              <a:rPr lang="en-US" dirty="0"/>
              <a:t>3</a:t>
            </a:r>
            <a:r>
              <a:rPr lang="en-US" dirty="0">
                <a:latin typeface="Times New Roman"/>
                <a:cs typeface="Times New Roman"/>
              </a:rPr>
              <a:t>·</a:t>
            </a:r>
            <a:r>
              <a:rPr lang="en-US" dirty="0"/>
              <a:t>5</a:t>
            </a:r>
            <a:r>
              <a:rPr lang="ru-RU" dirty="0"/>
              <a:t> </a:t>
            </a:r>
            <a:r>
              <a:rPr lang="en-US" dirty="0"/>
              <a:t>=</a:t>
            </a:r>
            <a:r>
              <a:rPr lang="ru-RU" dirty="0"/>
              <a:t> </a:t>
            </a:r>
            <a:r>
              <a:rPr lang="en-US" dirty="0"/>
              <a:t>15 </a:t>
            </a:r>
            <a:r>
              <a:rPr lang="el-GR" dirty="0"/>
              <a:t>π</a:t>
            </a:r>
            <a:r>
              <a:rPr lang="en-US" dirty="0"/>
              <a:t>;</a:t>
            </a:r>
          </a:p>
          <a:p>
            <a:pPr>
              <a:buNone/>
            </a:pPr>
            <a:r>
              <a:rPr lang="en-US" dirty="0"/>
              <a:t>S</a:t>
            </a:r>
            <a:r>
              <a:rPr lang="ru-RU" baseline="-25000" dirty="0" err="1"/>
              <a:t>осн</a:t>
            </a:r>
            <a:r>
              <a:rPr lang="en-US" dirty="0"/>
              <a:t> = </a:t>
            </a:r>
            <a:r>
              <a:rPr lang="el-GR" dirty="0"/>
              <a:t>π</a:t>
            </a:r>
            <a:r>
              <a:rPr lang="en-US" dirty="0">
                <a:latin typeface="Times New Roman"/>
                <a:cs typeface="Times New Roman"/>
              </a:rPr>
              <a:t>·</a:t>
            </a:r>
            <a:r>
              <a:rPr lang="en-US" dirty="0"/>
              <a:t>3</a:t>
            </a:r>
            <a:r>
              <a:rPr lang="en-US" baseline="30000" dirty="0"/>
              <a:t>2</a:t>
            </a:r>
            <a:r>
              <a:rPr lang="en-US" dirty="0"/>
              <a:t> =</a:t>
            </a:r>
            <a:r>
              <a:rPr lang="ru-RU" dirty="0"/>
              <a:t> </a:t>
            </a:r>
            <a:r>
              <a:rPr lang="en-US" dirty="0"/>
              <a:t>9 </a:t>
            </a:r>
            <a:r>
              <a:rPr lang="el-GR" dirty="0"/>
              <a:t>π</a:t>
            </a:r>
            <a:r>
              <a:rPr lang="en-US" dirty="0"/>
              <a:t>;</a:t>
            </a:r>
          </a:p>
          <a:p>
            <a:pPr>
              <a:buNone/>
            </a:pPr>
            <a:r>
              <a:rPr lang="en-US" dirty="0"/>
              <a:t>S</a:t>
            </a:r>
            <a:r>
              <a:rPr lang="ru-RU" baseline="-25000" dirty="0" err="1"/>
              <a:t>п</a:t>
            </a:r>
            <a:r>
              <a:rPr lang="en-US" dirty="0"/>
              <a:t> =15</a:t>
            </a:r>
            <a:r>
              <a:rPr lang="el-GR" dirty="0"/>
              <a:t>π</a:t>
            </a:r>
            <a:r>
              <a:rPr lang="en-US" dirty="0"/>
              <a:t>+9</a:t>
            </a:r>
            <a:r>
              <a:rPr lang="el-GR" dirty="0"/>
              <a:t>π</a:t>
            </a:r>
            <a:r>
              <a:rPr lang="ru-RU" dirty="0"/>
              <a:t> </a:t>
            </a:r>
            <a:r>
              <a:rPr lang="en-US" dirty="0"/>
              <a:t>=</a:t>
            </a:r>
            <a:r>
              <a:rPr lang="ru-RU" dirty="0"/>
              <a:t> </a:t>
            </a:r>
            <a:r>
              <a:rPr lang="en-US" dirty="0"/>
              <a:t>24</a:t>
            </a:r>
            <a:r>
              <a:rPr lang="el-GR" dirty="0"/>
              <a:t>π</a:t>
            </a:r>
            <a:r>
              <a:rPr lang="ru-RU" dirty="0"/>
              <a:t>.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4400" baseline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468313" y="1268413"/>
            <a:ext cx="4186237" cy="48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</a:pPr>
            <a:endParaRPr lang="ru-RU" sz="3200" baseline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</a:pPr>
            <a:endParaRPr lang="el-GR" sz="3200" baseline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46" name="Oval 6"/>
          <p:cNvSpPr>
            <a:spLocks noChangeArrowheads="1"/>
          </p:cNvSpPr>
          <p:nvPr/>
        </p:nvSpPr>
        <p:spPr bwMode="auto">
          <a:xfrm>
            <a:off x="4932363" y="4508500"/>
            <a:ext cx="3384550" cy="12969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О</a:t>
            </a:r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>
            <a:off x="4932363" y="5157788"/>
            <a:ext cx="33845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 flipV="1">
            <a:off x="6659563" y="2565400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 flipH="1">
            <a:off x="4932363" y="2565400"/>
            <a:ext cx="172720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6659563" y="2565400"/>
            <a:ext cx="165735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4624388" y="517842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8367713" y="5105400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6424613" y="2225675"/>
            <a:ext cx="273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7235825" y="481965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3</a:t>
            </a:r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7308850" y="337978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5</a:t>
            </a:r>
          </a:p>
        </p:txBody>
      </p:sp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6516688" y="5157788"/>
            <a:ext cx="4460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О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ЗАДАЧА 2.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30725"/>
          </a:xfrm>
        </p:spPr>
        <p:txBody>
          <a:bodyPr/>
          <a:lstStyle/>
          <a:p>
            <a:pPr>
              <a:buNone/>
            </a:pPr>
            <a:r>
              <a:rPr lang="ru-RU" dirty="0"/>
              <a:t>   За </a:t>
            </a:r>
            <a:r>
              <a:rPr lang="ru-RU" dirty="0" err="1"/>
              <a:t>даними</a:t>
            </a:r>
            <a:r>
              <a:rPr lang="ru-RU" dirty="0"/>
              <a:t>  </a:t>
            </a:r>
            <a:r>
              <a:rPr lang="ru-RU" dirty="0" err="1"/>
              <a:t>малюнка</a:t>
            </a:r>
            <a:r>
              <a:rPr lang="ru-RU" dirty="0"/>
              <a:t>        (ОВ=5, КО=12)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площу</a:t>
            </a:r>
            <a:r>
              <a:rPr lang="ru-RU" dirty="0"/>
              <a:t> </a:t>
            </a:r>
            <a:r>
              <a:rPr lang="ru-RU" dirty="0" err="1"/>
              <a:t>бічної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повної</a:t>
            </a:r>
            <a:r>
              <a:rPr lang="ru-RU" dirty="0"/>
              <a:t> </a:t>
            </a:r>
            <a:r>
              <a:rPr lang="ru-RU" dirty="0" err="1"/>
              <a:t>поверхонь</a:t>
            </a:r>
            <a:r>
              <a:rPr lang="ru-RU" dirty="0"/>
              <a:t> конуса:</a:t>
            </a:r>
          </a:p>
          <a:p>
            <a:endParaRPr lang="ru-RU" dirty="0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5364163" y="4724400"/>
            <a:ext cx="3095625" cy="1081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5364163" y="5300663"/>
            <a:ext cx="30956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 flipV="1">
            <a:off x="6948488" y="1628775"/>
            <a:ext cx="0" cy="36718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 flipH="1">
            <a:off x="5364163" y="1557338"/>
            <a:ext cx="1584325" cy="3671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6948488" y="1557338"/>
            <a:ext cx="1511300" cy="3671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5056188" y="5272088"/>
            <a:ext cx="319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А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6877050" y="5445125"/>
            <a:ext cx="342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О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8440738" y="5200650"/>
            <a:ext cx="319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В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6784975" y="1239838"/>
            <a:ext cx="303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К</a:t>
            </a: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7504113" y="498475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5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6927850" y="3255963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12</a:t>
            </a:r>
          </a:p>
        </p:txBody>
      </p:sp>
    </p:spTree>
  </p:cSld>
  <p:clrMapOvr>
    <a:masterClrMapping/>
  </p:clrMapOvr>
  <p:transition>
    <p:cover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836613"/>
            <a:ext cx="8229600" cy="1143000"/>
          </a:xfrm>
        </p:spPr>
        <p:txBody>
          <a:bodyPr/>
          <a:lstStyle/>
          <a:p>
            <a:r>
              <a:rPr lang="ru-RU" dirty="0"/>
              <a:t>ЗАДАЧА 3.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75163" cy="4133850"/>
          </a:xfrm>
          <a:noFill/>
          <a:ln/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rgbClr val="FF0000"/>
                </a:solidFill>
              </a:rPr>
              <a:t>Дано: </a:t>
            </a:r>
            <a:r>
              <a:rPr lang="ru-RU" sz="2800" dirty="0"/>
              <a:t>конус; </a:t>
            </a:r>
            <a:r>
              <a:rPr lang="en-US" sz="2800" dirty="0"/>
              <a:t>R=</a:t>
            </a:r>
            <a:r>
              <a:rPr lang="ru-RU" sz="2800" dirty="0"/>
              <a:t>5</a:t>
            </a:r>
            <a:r>
              <a:rPr lang="en-US" sz="2800" dirty="0"/>
              <a:t>,</a:t>
            </a:r>
            <a:r>
              <a:rPr lang="en-US" sz="2800" i="1" dirty="0"/>
              <a:t> h</a:t>
            </a:r>
            <a:r>
              <a:rPr lang="en-US" sz="2800" dirty="0"/>
              <a:t>=12.</a:t>
            </a:r>
            <a:endParaRPr lang="ru-RU" sz="2800" dirty="0"/>
          </a:p>
          <a:p>
            <a:pPr>
              <a:buNone/>
            </a:pPr>
            <a:r>
              <a:rPr lang="ru-RU" sz="2800" dirty="0"/>
              <a:t> </a:t>
            </a:r>
            <a:r>
              <a:rPr lang="ru-RU" sz="2800" dirty="0" err="1"/>
              <a:t>Знайти</a:t>
            </a:r>
            <a:r>
              <a:rPr lang="ru-RU" sz="2800" dirty="0"/>
              <a:t>: </a:t>
            </a:r>
            <a:r>
              <a:rPr lang="en-US" sz="2800" dirty="0"/>
              <a:t>S</a:t>
            </a:r>
            <a:r>
              <a:rPr lang="ru-RU" sz="2800" baseline="-25000" dirty="0"/>
              <a:t>Б</a:t>
            </a:r>
            <a:r>
              <a:rPr lang="en-US" sz="2800" dirty="0"/>
              <a:t> </a:t>
            </a:r>
            <a:r>
              <a:rPr lang="ru-RU" sz="2800" dirty="0"/>
              <a:t>, </a:t>
            </a:r>
            <a:r>
              <a:rPr lang="en-US" sz="2800" dirty="0"/>
              <a:t>S</a:t>
            </a:r>
            <a:r>
              <a:rPr lang="ru-RU" sz="2800" baseline="-25000" dirty="0"/>
              <a:t>п</a:t>
            </a:r>
            <a:r>
              <a:rPr lang="ru-RU" sz="2800" dirty="0"/>
              <a:t>.</a:t>
            </a:r>
          </a:p>
          <a:p>
            <a:pPr>
              <a:buNone/>
            </a:pPr>
            <a:r>
              <a:rPr lang="uk-UA" sz="2800" dirty="0">
                <a:solidFill>
                  <a:srgbClr val="FF0000"/>
                </a:solidFill>
              </a:rPr>
              <a:t>  Розв</a:t>
            </a:r>
            <a:r>
              <a:rPr lang="uk-UA" sz="2800" dirty="0">
                <a:solidFill>
                  <a:srgbClr val="FF0000"/>
                </a:solidFill>
                <a:latin typeface="Times New Roman"/>
                <a:cs typeface="Times New Roman"/>
              </a:rPr>
              <a:t>'</a:t>
            </a:r>
            <a:r>
              <a:rPr lang="uk-UA" sz="2800" dirty="0">
                <a:solidFill>
                  <a:srgbClr val="FF0000"/>
                </a:solidFill>
              </a:rPr>
              <a:t>язання:</a:t>
            </a:r>
            <a:endParaRPr lang="ru-RU" sz="28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uk-UA" sz="2800" i="1" dirty="0">
                <a:latin typeface="Times New Roman" pitchFamily="18" charset="0"/>
              </a:rPr>
              <a:t>  </a:t>
            </a:r>
            <a:r>
              <a:rPr lang="en-US" sz="2800" i="1" dirty="0">
                <a:latin typeface="Times New Roman" pitchFamily="18" charset="0"/>
              </a:rPr>
              <a:t>l</a:t>
            </a:r>
            <a:r>
              <a:rPr lang="en-US" sz="2800" i="1" baseline="30000" dirty="0">
                <a:latin typeface="Times New Roman" pitchFamily="18" charset="0"/>
              </a:rPr>
              <a:t>2</a:t>
            </a:r>
            <a:r>
              <a:rPr lang="en-US" sz="2800" i="1" dirty="0">
                <a:latin typeface="Times New Roman" pitchFamily="18" charset="0"/>
              </a:rPr>
              <a:t>=</a:t>
            </a:r>
            <a:r>
              <a:rPr lang="en-US" sz="2800" dirty="0">
                <a:latin typeface="Times New Roman" pitchFamily="18" charset="0"/>
              </a:rPr>
              <a:t>144+25=169</a:t>
            </a:r>
            <a:r>
              <a:rPr lang="en-US" sz="2800" i="1" dirty="0">
                <a:latin typeface="Times New Roman" pitchFamily="18" charset="0"/>
              </a:rPr>
              <a:t>,</a:t>
            </a:r>
            <a:r>
              <a:rPr lang="ru-RU" sz="2800" i="1" dirty="0">
                <a:latin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</a:rPr>
              <a:t>l</a:t>
            </a:r>
            <a:r>
              <a:rPr lang="ru-RU" sz="2800" i="1" dirty="0">
                <a:latin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</a:rPr>
              <a:t>=</a:t>
            </a:r>
            <a:r>
              <a:rPr lang="en-US" sz="2800" dirty="0">
                <a:latin typeface="Times New Roman" pitchFamily="18" charset="0"/>
              </a:rPr>
              <a:t>13</a:t>
            </a:r>
            <a:r>
              <a:rPr lang="ru-RU" sz="2800" dirty="0">
                <a:latin typeface="Times New Roman" pitchFamily="18" charset="0"/>
              </a:rPr>
              <a:t>;</a:t>
            </a:r>
            <a:endParaRPr lang="en-US" sz="2800" i="1" dirty="0">
              <a:latin typeface="Times New Roman" pitchFamily="18" charset="0"/>
            </a:endParaRPr>
          </a:p>
          <a:p>
            <a:pPr>
              <a:buNone/>
            </a:pPr>
            <a:r>
              <a:rPr lang="uk-UA" sz="2800" dirty="0"/>
              <a:t>  </a:t>
            </a:r>
            <a:r>
              <a:rPr lang="en-US" sz="2800" dirty="0"/>
              <a:t>S</a:t>
            </a:r>
            <a:r>
              <a:rPr lang="ru-RU" sz="2800" baseline="-25000" dirty="0"/>
              <a:t>Б</a:t>
            </a:r>
            <a:r>
              <a:rPr lang="en-US" sz="2800" dirty="0"/>
              <a:t>=</a:t>
            </a:r>
            <a:r>
              <a:rPr lang="el-GR" sz="2800" dirty="0"/>
              <a:t>π</a:t>
            </a:r>
            <a:r>
              <a:rPr lang="en-US" sz="2800" dirty="0">
                <a:latin typeface="Times New Roman"/>
                <a:cs typeface="Times New Roman"/>
              </a:rPr>
              <a:t>·</a:t>
            </a:r>
            <a:r>
              <a:rPr lang="en-US" sz="2800" dirty="0"/>
              <a:t>13</a:t>
            </a:r>
            <a:r>
              <a:rPr lang="en-US" sz="2800" dirty="0">
                <a:latin typeface="Times New Roman"/>
                <a:cs typeface="Times New Roman"/>
              </a:rPr>
              <a:t>·</a:t>
            </a:r>
            <a:r>
              <a:rPr lang="en-US" sz="2800" dirty="0"/>
              <a:t>5=</a:t>
            </a:r>
            <a:r>
              <a:rPr lang="ru-RU" sz="2800" dirty="0"/>
              <a:t>6</a:t>
            </a:r>
            <a:r>
              <a:rPr lang="en-US" sz="2800" dirty="0"/>
              <a:t>5 </a:t>
            </a:r>
            <a:r>
              <a:rPr lang="el-GR" sz="2800" dirty="0"/>
              <a:t>π</a:t>
            </a:r>
            <a:r>
              <a:rPr lang="en-US" sz="2800" dirty="0"/>
              <a:t>;</a:t>
            </a:r>
          </a:p>
          <a:p>
            <a:pPr>
              <a:buNone/>
            </a:pPr>
            <a:r>
              <a:rPr lang="uk-UA" sz="2800" dirty="0"/>
              <a:t>  </a:t>
            </a:r>
            <a:r>
              <a:rPr lang="en-US" sz="2800" dirty="0"/>
              <a:t>S</a:t>
            </a:r>
            <a:r>
              <a:rPr lang="ru-RU" sz="2800" dirty="0" err="1"/>
              <a:t>осн</a:t>
            </a:r>
            <a:r>
              <a:rPr lang="en-US" sz="2800" dirty="0"/>
              <a:t> = </a:t>
            </a:r>
            <a:r>
              <a:rPr lang="el-GR" sz="2800" dirty="0"/>
              <a:t>π</a:t>
            </a:r>
            <a:r>
              <a:rPr lang="en-US" sz="2800" dirty="0">
                <a:latin typeface="Times New Roman"/>
                <a:cs typeface="Times New Roman"/>
              </a:rPr>
              <a:t>·</a:t>
            </a:r>
            <a:r>
              <a:rPr lang="en-US" sz="2800" dirty="0"/>
              <a:t>5</a:t>
            </a:r>
            <a:r>
              <a:rPr lang="en-US" sz="2800" baseline="30000" dirty="0"/>
              <a:t>2</a:t>
            </a:r>
            <a:r>
              <a:rPr lang="en-US" sz="2800" dirty="0"/>
              <a:t> =25</a:t>
            </a:r>
            <a:r>
              <a:rPr lang="ru-RU" sz="2800" dirty="0"/>
              <a:t> </a:t>
            </a:r>
            <a:r>
              <a:rPr lang="el-GR" sz="2800" dirty="0"/>
              <a:t>π</a:t>
            </a:r>
            <a:r>
              <a:rPr lang="en-US" sz="2800" dirty="0"/>
              <a:t>;</a:t>
            </a:r>
          </a:p>
          <a:p>
            <a:pPr>
              <a:buNone/>
            </a:pPr>
            <a:r>
              <a:rPr lang="uk-UA" sz="2800" dirty="0"/>
              <a:t>  </a:t>
            </a:r>
            <a:r>
              <a:rPr lang="en-US" sz="2800" dirty="0"/>
              <a:t>S</a:t>
            </a:r>
            <a:r>
              <a:rPr lang="ru-RU" sz="2800" dirty="0" err="1"/>
              <a:t>п</a:t>
            </a:r>
            <a:r>
              <a:rPr lang="en-US" sz="2800" dirty="0"/>
              <a:t> =</a:t>
            </a:r>
            <a:r>
              <a:rPr lang="ru-RU" sz="2800" dirty="0"/>
              <a:t> 6</a:t>
            </a:r>
            <a:r>
              <a:rPr lang="en-US" sz="2800" dirty="0"/>
              <a:t>5</a:t>
            </a:r>
            <a:r>
              <a:rPr lang="el-GR" sz="2800" dirty="0"/>
              <a:t>π</a:t>
            </a:r>
            <a:r>
              <a:rPr lang="en-US" sz="2800" dirty="0"/>
              <a:t>+25</a:t>
            </a:r>
            <a:r>
              <a:rPr lang="el-GR" sz="2800" dirty="0"/>
              <a:t>π</a:t>
            </a:r>
            <a:r>
              <a:rPr lang="en-US" sz="2800" dirty="0"/>
              <a:t>; </a:t>
            </a:r>
            <a:r>
              <a:rPr lang="ru-RU" sz="2800" dirty="0"/>
              <a:t>      </a:t>
            </a:r>
            <a:r>
              <a:rPr lang="en-US" sz="2800" dirty="0"/>
              <a:t>S</a:t>
            </a:r>
            <a:r>
              <a:rPr lang="ru-RU" sz="2800" dirty="0" err="1"/>
              <a:t>п</a:t>
            </a:r>
            <a:r>
              <a:rPr lang="ru-RU" sz="2800" dirty="0"/>
              <a:t> </a:t>
            </a:r>
            <a:r>
              <a:rPr lang="en-US" sz="2800" dirty="0"/>
              <a:t>=</a:t>
            </a:r>
            <a:r>
              <a:rPr lang="ru-RU" sz="2800" dirty="0"/>
              <a:t> 9</a:t>
            </a:r>
            <a:r>
              <a:rPr lang="en-US" sz="2800" dirty="0"/>
              <a:t>0</a:t>
            </a:r>
            <a:r>
              <a:rPr lang="el-GR" sz="2800" dirty="0"/>
              <a:t>π</a:t>
            </a:r>
            <a:r>
              <a:rPr lang="ru-RU" sz="2800" dirty="0"/>
              <a:t>.</a:t>
            </a:r>
            <a:endParaRPr lang="el-GR" sz="2800" dirty="0"/>
          </a:p>
          <a:p>
            <a:endParaRPr lang="ru-RU" sz="2800" dirty="0"/>
          </a:p>
        </p:txBody>
      </p:sp>
      <p:sp>
        <p:nvSpPr>
          <p:cNvPr id="65541" name="Oval 5"/>
          <p:cNvSpPr>
            <a:spLocks noChangeArrowheads="1"/>
          </p:cNvSpPr>
          <p:nvPr/>
        </p:nvSpPr>
        <p:spPr bwMode="auto">
          <a:xfrm>
            <a:off x="5364163" y="4724400"/>
            <a:ext cx="3095625" cy="1081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>
            <a:off x="5364163" y="5300663"/>
            <a:ext cx="30956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 flipV="1">
            <a:off x="6948488" y="1628775"/>
            <a:ext cx="0" cy="36718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 flipH="1">
            <a:off x="5364163" y="1557338"/>
            <a:ext cx="1584325" cy="3671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>
            <a:off x="6948488" y="1557338"/>
            <a:ext cx="1511300" cy="3671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6877050" y="5445125"/>
            <a:ext cx="342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О</a:t>
            </a: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8440738" y="5200650"/>
            <a:ext cx="319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В</a:t>
            </a: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6784975" y="1239838"/>
            <a:ext cx="303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К</a:t>
            </a: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7504113" y="498475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5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6927850" y="3255963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12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5076825" y="5229225"/>
            <a:ext cx="319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А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МЕТА УРОКУ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/>
              <a:t>1. Домогтися засвоєння формул для обчислення площ бічної та повної </a:t>
            </a:r>
            <a:endParaRPr lang="ru-RU" dirty="0"/>
          </a:p>
          <a:p>
            <a:pPr>
              <a:buNone/>
            </a:pPr>
            <a:r>
              <a:rPr lang="uk-UA" dirty="0"/>
              <a:t>    поверхонь конуса; </a:t>
            </a:r>
            <a:endParaRPr lang="ru-RU" dirty="0"/>
          </a:p>
          <a:p>
            <a:pPr>
              <a:buNone/>
            </a:pPr>
            <a:r>
              <a:rPr lang="uk-UA" dirty="0"/>
              <a:t>  2. Сформулювати вміння розв'язувати задачі на обчислення   площ бічної та повної поверхонь конуса.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cover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 4.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4391025" cy="4530725"/>
          </a:xfrm>
        </p:spPr>
        <p:txBody>
          <a:bodyPr/>
          <a:lstStyle/>
          <a:p>
            <a:pPr>
              <a:buNone/>
            </a:pPr>
            <a:r>
              <a:rPr lang="ru-RU" dirty="0"/>
              <a:t>    За </a:t>
            </a:r>
            <a:r>
              <a:rPr lang="ru-RU" dirty="0" err="1"/>
              <a:t>даними</a:t>
            </a:r>
            <a:r>
              <a:rPr lang="ru-RU" dirty="0"/>
              <a:t>  </a:t>
            </a:r>
            <a:r>
              <a:rPr lang="ru-RU" dirty="0" err="1"/>
              <a:t>малюнка</a:t>
            </a:r>
            <a:r>
              <a:rPr lang="ru-RU" dirty="0"/>
              <a:t>       (ОВ=</a:t>
            </a:r>
            <a:r>
              <a:rPr lang="en-US" dirty="0"/>
              <a:t>6</a:t>
            </a:r>
            <a:r>
              <a:rPr lang="ru-RU" dirty="0"/>
              <a:t>, ∟АКО=30</a:t>
            </a:r>
            <a:r>
              <a:rPr lang="ru-RU" baseline="30000" dirty="0"/>
              <a:t>о</a:t>
            </a:r>
            <a:r>
              <a:rPr lang="ru-RU" dirty="0"/>
              <a:t>) </a:t>
            </a:r>
            <a:r>
              <a:rPr lang="ru-RU" dirty="0" err="1"/>
              <a:t>знайдіть</a:t>
            </a:r>
            <a:r>
              <a:rPr lang="ru-RU" dirty="0"/>
              <a:t> </a:t>
            </a:r>
            <a:r>
              <a:rPr lang="ru-RU" dirty="0" err="1"/>
              <a:t>площу</a:t>
            </a:r>
            <a:r>
              <a:rPr lang="ru-RU" dirty="0"/>
              <a:t>  </a:t>
            </a:r>
            <a:r>
              <a:rPr lang="ru-RU" dirty="0" err="1"/>
              <a:t>бічної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 </a:t>
            </a:r>
            <a:r>
              <a:rPr lang="ru-RU" dirty="0" err="1"/>
              <a:t>повної</a:t>
            </a:r>
            <a:r>
              <a:rPr lang="ru-RU" dirty="0"/>
              <a:t> </a:t>
            </a:r>
            <a:r>
              <a:rPr lang="ru-RU" dirty="0" err="1"/>
              <a:t>поверхонь</a:t>
            </a:r>
            <a:r>
              <a:rPr lang="ru-RU" dirty="0"/>
              <a:t> конуса:</a:t>
            </a:r>
          </a:p>
          <a:p>
            <a:endParaRPr lang="ru-RU" dirty="0"/>
          </a:p>
        </p:txBody>
      </p:sp>
      <p:sp>
        <p:nvSpPr>
          <p:cNvPr id="53252" name="Oval 4"/>
          <p:cNvSpPr>
            <a:spLocks noChangeArrowheads="1"/>
          </p:cNvSpPr>
          <p:nvPr/>
        </p:nvSpPr>
        <p:spPr bwMode="auto">
          <a:xfrm>
            <a:off x="4932363" y="4941888"/>
            <a:ext cx="3527425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4932363" y="5516563"/>
            <a:ext cx="35274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 flipV="1">
            <a:off x="6732588" y="2133600"/>
            <a:ext cx="0" cy="33829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flipH="1">
            <a:off x="4932363" y="2133600"/>
            <a:ext cx="1800225" cy="331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>
            <a:off x="6732588" y="2133600"/>
            <a:ext cx="1727200" cy="331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59" name="Arc 11"/>
          <p:cNvSpPr>
            <a:spLocks/>
          </p:cNvSpPr>
          <p:nvPr/>
        </p:nvSpPr>
        <p:spPr bwMode="auto">
          <a:xfrm rot="5400000" flipV="1">
            <a:off x="6464300" y="2616201"/>
            <a:ext cx="212725" cy="254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5413"/>
              <a:gd name="T2" fmla="*/ 21261 w 21600"/>
              <a:gd name="T3" fmla="*/ 25413 h 25413"/>
              <a:gd name="T4" fmla="*/ 0 w 21600"/>
              <a:gd name="T5" fmla="*/ 21600 h 25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5413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878"/>
                  <a:pt x="21486" y="24154"/>
                  <a:pt x="21260" y="25412"/>
                </a:cubicBezTo>
              </a:path>
              <a:path w="21600" h="25413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878"/>
                  <a:pt x="21486" y="24154"/>
                  <a:pt x="21260" y="25412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6280150" y="2824163"/>
            <a:ext cx="4683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   о</a:t>
            </a:r>
          </a:p>
          <a:p>
            <a:r>
              <a:rPr lang="ru-RU" sz="2400"/>
              <a:t>30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6567488" y="1671638"/>
            <a:ext cx="303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К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4643438" y="5445125"/>
            <a:ext cx="327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8440738" y="539432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6659563" y="5589588"/>
            <a:ext cx="3032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7164388" y="5229225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6</a:t>
            </a:r>
            <a:endParaRPr lang="ru-RU" sz="2400"/>
          </a:p>
        </p:txBody>
      </p:sp>
    </p:spTree>
  </p:cSld>
  <p:clrMapOvr>
    <a:masterClrMapping/>
  </p:clrMapOvr>
  <p:transition>
    <p:cover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r>
              <a:rPr lang="ru-RU" dirty="0"/>
              <a:t>ЗАДАЧА 5.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4248150" cy="5033962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rgbClr val="FF0000"/>
                </a:solidFill>
              </a:rPr>
              <a:t>Дано: </a:t>
            </a:r>
            <a:r>
              <a:rPr lang="ru-RU" sz="2800" dirty="0"/>
              <a:t>конус; </a:t>
            </a:r>
            <a:r>
              <a:rPr lang="en-US" sz="2800" dirty="0"/>
              <a:t>R=6,∟</a:t>
            </a:r>
            <a:r>
              <a:rPr lang="ru-RU" sz="2800" dirty="0"/>
              <a:t>АКО=30</a:t>
            </a:r>
            <a:r>
              <a:rPr lang="ru-RU" sz="2800" baseline="30000" dirty="0"/>
              <a:t>о</a:t>
            </a:r>
            <a:r>
              <a:rPr lang="en-US" sz="2800" dirty="0"/>
              <a:t>.</a:t>
            </a:r>
            <a:endParaRPr lang="ru-RU" sz="2800" dirty="0"/>
          </a:p>
          <a:p>
            <a:pPr>
              <a:buNone/>
            </a:pPr>
            <a:r>
              <a:rPr lang="ru-RU" sz="2800" dirty="0" err="1"/>
              <a:t>Знайти</a:t>
            </a:r>
            <a:r>
              <a:rPr lang="ru-RU" sz="2800" dirty="0"/>
              <a:t>: </a:t>
            </a:r>
            <a:r>
              <a:rPr lang="en-US" sz="2800" dirty="0"/>
              <a:t>S</a:t>
            </a:r>
            <a:r>
              <a:rPr lang="ru-RU" sz="2800" baseline="-25000" dirty="0"/>
              <a:t>Б</a:t>
            </a:r>
            <a:r>
              <a:rPr lang="en-US" sz="2800" dirty="0"/>
              <a:t> </a:t>
            </a:r>
            <a:r>
              <a:rPr lang="ru-RU" sz="2800" dirty="0"/>
              <a:t>, </a:t>
            </a:r>
            <a:r>
              <a:rPr lang="en-US" sz="2800" dirty="0"/>
              <a:t>S</a:t>
            </a:r>
            <a:r>
              <a:rPr lang="ru-RU" sz="2800" baseline="-25000" dirty="0"/>
              <a:t>п</a:t>
            </a:r>
            <a:r>
              <a:rPr lang="ru-RU" sz="2800" dirty="0"/>
              <a:t>.</a:t>
            </a:r>
          </a:p>
          <a:p>
            <a:pPr>
              <a:buNone/>
            </a:pPr>
            <a:r>
              <a:rPr lang="ru-RU" sz="2800" dirty="0" err="1">
                <a:solidFill>
                  <a:srgbClr val="FF0000"/>
                </a:solidFill>
              </a:rPr>
              <a:t>Розв</a:t>
            </a:r>
            <a:r>
              <a:rPr lang="ru-RU" sz="2800" dirty="0" err="1">
                <a:solidFill>
                  <a:srgbClr val="FF0000"/>
                </a:solidFill>
                <a:latin typeface="Times New Roman"/>
                <a:cs typeface="Times New Roman"/>
              </a:rPr>
              <a:t>'</a:t>
            </a:r>
            <a:r>
              <a:rPr lang="ru-RU" sz="2800" dirty="0" err="1">
                <a:solidFill>
                  <a:srgbClr val="FF0000"/>
                </a:solidFill>
              </a:rPr>
              <a:t>язання</a:t>
            </a:r>
            <a:r>
              <a:rPr lang="ru-RU" sz="2800" dirty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en-US" sz="2800" i="1" dirty="0">
                <a:latin typeface="Times New Roman" pitchFamily="18" charset="0"/>
              </a:rPr>
              <a:t>l</a:t>
            </a:r>
            <a:r>
              <a:rPr lang="ru-RU" sz="2800" i="1" dirty="0">
                <a:latin typeface="Times New Roman" pitchFamily="18" charset="0"/>
              </a:rPr>
              <a:t> = </a:t>
            </a:r>
            <a:r>
              <a:rPr lang="en-US" sz="2800" dirty="0"/>
              <a:t>R</a:t>
            </a:r>
            <a:r>
              <a:rPr lang="ru-RU" sz="2800" dirty="0"/>
              <a:t>/</a:t>
            </a:r>
            <a:r>
              <a:rPr lang="en-US" sz="2800" dirty="0"/>
              <a:t>sin</a:t>
            </a:r>
            <a:r>
              <a:rPr lang="ru-RU" sz="2800" dirty="0"/>
              <a:t>30</a:t>
            </a:r>
            <a:r>
              <a:rPr lang="ru-RU" sz="2800" baseline="30000" dirty="0"/>
              <a:t>о</a:t>
            </a:r>
            <a:r>
              <a:rPr lang="en-US" sz="2800" i="1" dirty="0">
                <a:latin typeface="Times New Roman" pitchFamily="18" charset="0"/>
              </a:rPr>
              <a:t>,l=6</a:t>
            </a:r>
            <a:r>
              <a:rPr lang="ru-RU" sz="2800" i="1" dirty="0">
                <a:latin typeface="Times New Roman" pitchFamily="18" charset="0"/>
              </a:rPr>
              <a:t>/</a:t>
            </a:r>
            <a:r>
              <a:rPr lang="en-US" sz="2800" i="1" dirty="0">
                <a:latin typeface="Times New Roman" pitchFamily="18" charset="0"/>
              </a:rPr>
              <a:t>0.5=</a:t>
            </a:r>
            <a:r>
              <a:rPr lang="ru-RU" sz="2800" i="1" dirty="0">
                <a:latin typeface="Times New Roman" pitchFamily="18" charset="0"/>
              </a:rPr>
              <a:t>12</a:t>
            </a:r>
            <a:r>
              <a:rPr lang="en-US" sz="2800" i="1" dirty="0">
                <a:latin typeface="Times New Roman" pitchFamily="18" charset="0"/>
              </a:rPr>
              <a:t>;</a:t>
            </a:r>
          </a:p>
          <a:p>
            <a:pPr>
              <a:buNone/>
            </a:pPr>
            <a:r>
              <a:rPr lang="en-US" sz="2800" dirty="0"/>
              <a:t>S</a:t>
            </a:r>
            <a:r>
              <a:rPr lang="ru-RU" sz="2800" baseline="-25000" dirty="0"/>
              <a:t>Б</a:t>
            </a:r>
            <a:r>
              <a:rPr lang="en-US" sz="2800" dirty="0"/>
              <a:t>=</a:t>
            </a:r>
            <a:r>
              <a:rPr lang="ru-RU" sz="2800" dirty="0"/>
              <a:t> </a:t>
            </a:r>
            <a:r>
              <a:rPr lang="el-GR" sz="2800" dirty="0"/>
              <a:t>π</a:t>
            </a:r>
            <a:r>
              <a:rPr lang="en-US" sz="2800" dirty="0">
                <a:latin typeface="Times New Roman"/>
                <a:cs typeface="Times New Roman"/>
              </a:rPr>
              <a:t>·</a:t>
            </a:r>
            <a:r>
              <a:rPr lang="ru-RU" sz="2800" dirty="0"/>
              <a:t>12</a:t>
            </a:r>
            <a:r>
              <a:rPr lang="en-US" sz="2800" dirty="0">
                <a:latin typeface="Times New Roman"/>
                <a:cs typeface="Times New Roman"/>
              </a:rPr>
              <a:t>·</a:t>
            </a:r>
            <a:r>
              <a:rPr lang="en-US" sz="2800" dirty="0"/>
              <a:t>6=</a:t>
            </a:r>
            <a:r>
              <a:rPr lang="ru-RU" sz="2800" dirty="0"/>
              <a:t>72</a:t>
            </a:r>
            <a:r>
              <a:rPr lang="el-GR" sz="2800" dirty="0"/>
              <a:t>π</a:t>
            </a:r>
            <a:r>
              <a:rPr lang="en-US" sz="2800" dirty="0"/>
              <a:t>;</a:t>
            </a:r>
          </a:p>
          <a:p>
            <a:pPr>
              <a:buNone/>
            </a:pPr>
            <a:r>
              <a:rPr lang="en-US" sz="2800" dirty="0"/>
              <a:t>S</a:t>
            </a:r>
            <a:r>
              <a:rPr lang="ru-RU" sz="2800" baseline="-25000" dirty="0" err="1"/>
              <a:t>осн</a:t>
            </a:r>
            <a:r>
              <a:rPr lang="en-US" sz="2800" dirty="0"/>
              <a:t> = </a:t>
            </a:r>
            <a:r>
              <a:rPr lang="el-GR" sz="2800" dirty="0"/>
              <a:t>π</a:t>
            </a:r>
            <a:r>
              <a:rPr lang="en-US" sz="2800" dirty="0">
                <a:latin typeface="Times New Roman"/>
                <a:cs typeface="Times New Roman"/>
              </a:rPr>
              <a:t>·</a:t>
            </a:r>
            <a:r>
              <a:rPr lang="en-US" sz="2800" dirty="0"/>
              <a:t>6</a:t>
            </a:r>
            <a:r>
              <a:rPr lang="en-US" sz="2800" baseline="30000" dirty="0"/>
              <a:t>2</a:t>
            </a:r>
            <a:r>
              <a:rPr lang="en-US" sz="2800" dirty="0"/>
              <a:t> =36</a:t>
            </a:r>
            <a:r>
              <a:rPr lang="el-GR" sz="2800" dirty="0"/>
              <a:t>π</a:t>
            </a:r>
            <a:r>
              <a:rPr lang="en-US" sz="2800" dirty="0"/>
              <a:t>;</a:t>
            </a:r>
          </a:p>
          <a:p>
            <a:pPr>
              <a:buNone/>
            </a:pPr>
            <a:r>
              <a:rPr lang="en-US" sz="2800" dirty="0"/>
              <a:t>S</a:t>
            </a:r>
            <a:r>
              <a:rPr lang="ru-RU" sz="2800" baseline="-25000" dirty="0" err="1"/>
              <a:t>п</a:t>
            </a:r>
            <a:r>
              <a:rPr lang="en-US" sz="2800" dirty="0"/>
              <a:t> =</a:t>
            </a:r>
            <a:r>
              <a:rPr lang="ru-RU" sz="2800" dirty="0"/>
              <a:t> 72</a:t>
            </a:r>
            <a:r>
              <a:rPr lang="el-GR" sz="2800" dirty="0"/>
              <a:t>π</a:t>
            </a:r>
            <a:r>
              <a:rPr lang="en-US" sz="2800" dirty="0"/>
              <a:t>+36</a:t>
            </a:r>
            <a:r>
              <a:rPr lang="el-GR" sz="2800" dirty="0"/>
              <a:t>π</a:t>
            </a:r>
            <a:r>
              <a:rPr lang="en-US" sz="2800" dirty="0"/>
              <a:t>;    </a:t>
            </a:r>
            <a:r>
              <a:rPr lang="ru-RU" sz="2800" dirty="0"/>
              <a:t>   </a:t>
            </a:r>
          </a:p>
          <a:p>
            <a:pPr>
              <a:buNone/>
            </a:pPr>
            <a:r>
              <a:rPr lang="en-US" sz="2800" dirty="0"/>
              <a:t>S</a:t>
            </a:r>
            <a:r>
              <a:rPr lang="ru-RU" sz="2800" baseline="-25000" dirty="0" err="1"/>
              <a:t>п</a:t>
            </a:r>
            <a:r>
              <a:rPr lang="en-US" sz="2800" dirty="0"/>
              <a:t> =</a:t>
            </a:r>
            <a:r>
              <a:rPr lang="ru-RU" sz="2800" dirty="0"/>
              <a:t> 108</a:t>
            </a:r>
            <a:r>
              <a:rPr lang="el-GR" sz="2800" dirty="0"/>
              <a:t>π</a:t>
            </a:r>
            <a:r>
              <a:rPr lang="ru-RU" sz="2800" dirty="0"/>
              <a:t>.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4400" baseline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468313" y="1628775"/>
            <a:ext cx="439102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</a:pPr>
            <a:endParaRPr lang="ru-RU" sz="3200" baseline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494" name="Oval 6"/>
          <p:cNvSpPr>
            <a:spLocks noChangeArrowheads="1"/>
          </p:cNvSpPr>
          <p:nvPr/>
        </p:nvSpPr>
        <p:spPr bwMode="auto">
          <a:xfrm>
            <a:off x="4932363" y="4941888"/>
            <a:ext cx="3527425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>
            <a:off x="4932363" y="5516563"/>
            <a:ext cx="35274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 flipV="1">
            <a:off x="6732588" y="2133600"/>
            <a:ext cx="0" cy="33829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 flipH="1">
            <a:off x="4932363" y="2133600"/>
            <a:ext cx="1800225" cy="331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>
            <a:off x="6732588" y="2133600"/>
            <a:ext cx="1727200" cy="331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499" name="Arc 11"/>
          <p:cNvSpPr>
            <a:spLocks/>
          </p:cNvSpPr>
          <p:nvPr/>
        </p:nvSpPr>
        <p:spPr bwMode="auto">
          <a:xfrm rot="5400000" flipV="1">
            <a:off x="6464300" y="2616201"/>
            <a:ext cx="212725" cy="254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5413"/>
              <a:gd name="T2" fmla="*/ 21261 w 21600"/>
              <a:gd name="T3" fmla="*/ 25413 h 25413"/>
              <a:gd name="T4" fmla="*/ 0 w 21600"/>
              <a:gd name="T5" fmla="*/ 21600 h 25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5413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878"/>
                  <a:pt x="21486" y="24154"/>
                  <a:pt x="21260" y="25412"/>
                </a:cubicBezTo>
              </a:path>
              <a:path w="21600" h="25413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878"/>
                  <a:pt x="21486" y="24154"/>
                  <a:pt x="21260" y="25412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6000760" y="2852738"/>
            <a:ext cx="7683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/>
              <a:t>     о</a:t>
            </a:r>
          </a:p>
          <a:p>
            <a:r>
              <a:rPr lang="ru-RU" sz="2400" dirty="0"/>
              <a:t>30</a:t>
            </a:r>
          </a:p>
          <a:p>
            <a:r>
              <a:rPr lang="ru-RU" sz="2400" dirty="0"/>
              <a:t>  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6588125" y="1844675"/>
            <a:ext cx="303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К</a:t>
            </a: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4643438" y="5445125"/>
            <a:ext cx="327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8440738" y="539432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6659563" y="5589588"/>
            <a:ext cx="3032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7143750" y="4929198"/>
            <a:ext cx="642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6</a:t>
            </a:r>
            <a:endParaRPr lang="ru-RU" sz="2400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29438" y="1142984"/>
          <a:ext cx="8714562" cy="5142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" r:id="rId2" imgW="4570587" imgH="3427442" progId="PowerPoint.Slide.12">
                  <p:embed/>
                </p:oleObj>
              </mc:Choice>
              <mc:Fallback>
                <p:oleObj name="Слайд" r:id="rId2" imgW="4570587" imgH="3427442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38" y="1142984"/>
                        <a:ext cx="8714562" cy="51423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2071678"/>
            <a:ext cx="4057648" cy="400052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b="1" dirty="0"/>
              <a:t>  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фігури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пішла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грецького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слова «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конос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», так греки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називали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ялинкову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шишку. </a:t>
            </a:r>
          </a:p>
        </p:txBody>
      </p:sp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00174"/>
            <a:ext cx="3936997" cy="505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868" y="142852"/>
            <a:ext cx="17333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/>
              <a:t>Конус</a:t>
            </a:r>
            <a:endParaRPr lang="ru-RU" sz="4800" b="1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095875"/>
          </a:xfrm>
        </p:spPr>
        <p:txBody>
          <a:bodyPr/>
          <a:lstStyle/>
          <a:p>
            <a:pPr eaLnBrk="1" hangingPunct="1">
              <a:defRPr/>
            </a:pPr>
            <a:r>
              <a:rPr lang="uk-UA" sz="9600" i="1" dirty="0">
                <a:solidFill>
                  <a:schemeClr val="accent1"/>
                </a:solidFill>
                <a:latin typeface="Monotype Corsiva" pitchFamily="66" charset="0"/>
              </a:rPr>
              <a:t>Конус серед нас</a:t>
            </a:r>
            <a:endParaRPr lang="ru-RU" sz="9600" i="1" dirty="0">
              <a:solidFill>
                <a:schemeClr val="accent1"/>
              </a:solidFill>
              <a:latin typeface="Monotype Corsiva" pitchFamily="66" charset="0"/>
            </a:endParaRPr>
          </a:p>
        </p:txBody>
      </p:sp>
      <p:pic>
        <p:nvPicPr>
          <p:cNvPr id="14339" name="Picture 4" descr="ax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1511300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285728"/>
            <a:ext cx="2051050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IMG_0001ыук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DEEF0"/>
              </a:clrFrom>
              <a:clrTo>
                <a:srgbClr val="EDEE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143248"/>
            <a:ext cx="28432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Рисунок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8263" y="2708275"/>
            <a:ext cx="2725737" cy="414972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tget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db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0168">
            <a:off x="395288" y="476250"/>
            <a:ext cx="360045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7" descr="elka2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1484313"/>
            <a:ext cx="316865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8" descr="img-23ac0"/>
          <p:cNvPicPr>
            <a:picLocks noChangeAspect="1" noChangeArrowheads="1"/>
          </p:cNvPicPr>
          <p:nvPr/>
        </p:nvPicPr>
        <p:blipFill>
          <a:blip r:embed="rId4"/>
          <a:srcRect l="13086" t="5902" r="5696" b="5511"/>
          <a:stretch>
            <a:fillRect/>
          </a:stretch>
        </p:blipFill>
        <p:spPr bwMode="auto">
          <a:xfrm rot="-353936">
            <a:off x="250825" y="3716338"/>
            <a:ext cx="338455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0" descr="muhomo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4E5DD"/>
              </a:clrFrom>
              <a:clrTo>
                <a:srgbClr val="E4E5DD">
                  <a:alpha val="0"/>
                </a:srgbClr>
              </a:clrTo>
            </a:clrChange>
          </a:blip>
          <a:srcRect l="5141" t="5919" r="10339" b="3264"/>
          <a:stretch>
            <a:fillRect/>
          </a:stretch>
        </p:blipFill>
        <p:spPr bwMode="auto">
          <a:xfrm rot="319527">
            <a:off x="6156325" y="404813"/>
            <a:ext cx="266065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sand_glass_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3357563"/>
            <a:ext cx="2087563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korvinesht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53287">
            <a:off x="6588125" y="333375"/>
            <a:ext cx="2276475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svadebnye-bokaly-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997200"/>
            <a:ext cx="208280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s640x4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839505">
            <a:off x="207963" y="550863"/>
            <a:ext cx="3009900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Oz_Vedro_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5300663"/>
            <a:ext cx="1335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 descr="vedro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2636838"/>
            <a:ext cx="22669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0" descr="zefir1"/>
          <p:cNvPicPr>
            <a:picLocks noChangeAspect="1" noChangeArrowheads="1"/>
          </p:cNvPicPr>
          <p:nvPr/>
        </p:nvPicPr>
        <p:blipFill>
          <a:blip r:embed="rId8"/>
          <a:srcRect l="14059" t="9062" r="24489" b="10625"/>
          <a:stretch>
            <a:fillRect/>
          </a:stretch>
        </p:blipFill>
        <p:spPr bwMode="auto">
          <a:xfrm>
            <a:off x="2339975" y="3789363"/>
            <a:ext cx="2808288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1" descr="zontik"/>
          <p:cNvPicPr>
            <a:picLocks noChangeAspect="1" noChangeArrowheads="1"/>
          </p:cNvPicPr>
          <p:nvPr/>
        </p:nvPicPr>
        <p:blipFill>
          <a:blip r:embed="rId9"/>
          <a:srcRect l="1601" t="14983" r="1601" b="2246"/>
          <a:stretch>
            <a:fillRect/>
          </a:stretch>
        </p:blipFill>
        <p:spPr bwMode="auto">
          <a:xfrm>
            <a:off x="3779838" y="333375"/>
            <a:ext cx="22606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2357430"/>
            <a:ext cx="7164387" cy="998544"/>
          </a:xfrm>
        </p:spPr>
        <p:txBody>
          <a:bodyPr/>
          <a:lstStyle/>
          <a:p>
            <a:pPr eaLnBrk="1" hangingPunct="1">
              <a:defRPr/>
            </a:pPr>
            <a:r>
              <a:rPr lang="uk-UA" sz="4800" dirty="0">
                <a:solidFill>
                  <a:srgbClr val="FF0000"/>
                </a:solidFill>
                <a:latin typeface="Monotype Corsiva" pitchFamily="66" charset="0"/>
              </a:rPr>
              <a:t>Конус – це тіло, отримане обертанням прямокутного трикутника навколо прямої, </a:t>
            </a:r>
            <a:r>
              <a:rPr lang="uk-UA" sz="4800">
                <a:solidFill>
                  <a:srgbClr val="FF0000"/>
                </a:solidFill>
                <a:latin typeface="Monotype Corsiva" pitchFamily="66" charset="0"/>
              </a:rPr>
              <a:t>яка  є </a:t>
            </a:r>
            <a:r>
              <a:rPr lang="uk-UA" sz="4800" dirty="0">
                <a:solidFill>
                  <a:srgbClr val="FF0000"/>
                </a:solidFill>
                <a:latin typeface="Monotype Corsiva" pitchFamily="66" charset="0"/>
              </a:rPr>
              <a:t>нерухомим катетом.</a:t>
            </a: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5143512"/>
            <a:ext cx="8229600" cy="17144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dirty="0">
                <a:solidFill>
                  <a:srgbClr val="FF0000"/>
                </a:solidFill>
              </a:rPr>
              <a:t>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dirty="0">
                <a:solidFill>
                  <a:srgbClr val="FF0000"/>
                </a:solidFill>
              </a:rPr>
              <a:t>         Це є одна з фігур обертання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2918"/>
            <a:ext cx="2916238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IMG_0002чя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FF1F0"/>
              </a:clrFrom>
              <a:clrTo>
                <a:srgbClr val="EFF1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4000504"/>
            <a:ext cx="1979612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7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theme/theme1.xml><?xml version="1.0" encoding="utf-8"?>
<a:theme xmlns:a="http://schemas.openxmlformats.org/drawingml/2006/main" name="Тема1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Тема110</Template>
  <TotalTime>263</TotalTime>
  <Words>560</Words>
  <Application>Microsoft Office PowerPoint</Application>
  <PresentationFormat>Екран (4:3)</PresentationFormat>
  <Paragraphs>119</Paragraphs>
  <Slides>21</Slides>
  <Notes>0</Notes>
  <HiddenSlides>0</HiddenSlides>
  <MMClips>1</MMClips>
  <ScaleCrop>false</ScaleCrop>
  <HeadingPairs>
    <vt:vector size="8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Comic Sans MS</vt:lpstr>
      <vt:lpstr>Monotype Corsiva</vt:lpstr>
      <vt:lpstr>Times New Roman</vt:lpstr>
      <vt:lpstr>Wingdings</vt:lpstr>
      <vt:lpstr>Тема110</vt:lpstr>
      <vt:lpstr>Слайд</vt:lpstr>
      <vt:lpstr>Площа бічної та повної поверхонь конуса 11 клас</vt:lpstr>
      <vt:lpstr>МЕТА УРОКУ</vt:lpstr>
      <vt:lpstr>Презентація PowerPoint</vt:lpstr>
      <vt:lpstr>Презентація PowerPoint</vt:lpstr>
      <vt:lpstr>Конус серед нас</vt:lpstr>
      <vt:lpstr>Презентація PowerPoint</vt:lpstr>
      <vt:lpstr>Презентація PowerPoint</vt:lpstr>
      <vt:lpstr>Презентація PowerPoint</vt:lpstr>
      <vt:lpstr>Конус – це тіло, отримане обертанням прямокутного трикутника навколо прямої, яка  є нерухомим катетом.</vt:lpstr>
      <vt:lpstr>КОНУС</vt:lpstr>
      <vt:lpstr>Презентація PowerPoint</vt:lpstr>
      <vt:lpstr>S - вершина конуса, коло з центром О – основа конуса. відрізок SA=L – твірна. відрізок OA=R – радіус основи. відрізок BC=2R – діаметр основи. SO=Н – висота конуса. Кут SBO – кут нахилу твірної до площини основи. </vt:lpstr>
      <vt:lpstr>Розмітка БІЧНОЇ ПОВЕРХНІ КОНУСА –   </vt:lpstr>
      <vt:lpstr>ФОРМУЛА ПЛОЩІ БІЧНОЇ ПОВЕРХНІ КОНУСА:</vt:lpstr>
      <vt:lpstr>ФОРМУЛА ПЛОЩІ ПОВНОЙ ПОВЕРХНІ КОНУСА</vt:lpstr>
      <vt:lpstr>Презентація PowerPoint</vt:lpstr>
      <vt:lpstr>ЗАДАЧА 1</vt:lpstr>
      <vt:lpstr>ЗАДАЧА 2.</vt:lpstr>
      <vt:lpstr>ЗАДАЧА 3.</vt:lpstr>
      <vt:lpstr>ЗАДАЧА 4.</vt:lpstr>
      <vt:lpstr>ЗАДАЧА 5.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ТІЛА ОБЕРТАННЯ. КОНУС</dc:title>
  <dc:creator>Люда</dc:creator>
  <cp:lastModifiedBy>Olena</cp:lastModifiedBy>
  <cp:revision>47</cp:revision>
  <dcterms:created xsi:type="dcterms:W3CDTF">2012-03-12T18:51:11Z</dcterms:created>
  <dcterms:modified xsi:type="dcterms:W3CDTF">2023-03-01T13:42:20Z</dcterms:modified>
</cp:coreProperties>
</file>