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docProps/custom.xml" ContentType="application/vnd.openxmlformats-officedocument.custom-propertie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4" r:id="rId9"/>
  </p:sldIdLst>
  <p:sldSz cx="12192000" cy="6858000"/>
  <p:notesSz cx="12192000" cy="6858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38" d="100"/>
          <a:sy n="38" d="100"/>
        </p:scale>
        <p:origin x="-1050" y="-108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14400" y="2125980"/>
            <a:ext cx="103632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3/22/2024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1" i="0">
                <a:solidFill>
                  <a:srgbClr val="FFFF00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3/22/2024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1" i="0">
                <a:solidFill>
                  <a:srgbClr val="FFFF00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3/22/2024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17" name="bg object 17"/>
          <p:cNvSpPr/>
          <p:nvPr/>
        </p:nvSpPr>
        <p:spPr>
          <a:xfrm>
            <a:off x="5184966" y="438655"/>
            <a:ext cx="6169660" cy="3090545"/>
          </a:xfrm>
          <a:custGeom>
            <a:avLst/>
            <a:gdLst/>
            <a:ahLst/>
            <a:cxnLst/>
            <a:rect l="l" t="t" r="r" b="b"/>
            <a:pathLst>
              <a:path w="6169659" h="3090545">
                <a:moveTo>
                  <a:pt x="3740682" y="0"/>
                </a:moveTo>
                <a:lnTo>
                  <a:pt x="3690254" y="2783"/>
                </a:lnTo>
                <a:lnTo>
                  <a:pt x="3640482" y="8327"/>
                </a:lnTo>
                <a:lnTo>
                  <a:pt x="3591616" y="16573"/>
                </a:lnTo>
                <a:lnTo>
                  <a:pt x="3543907" y="27464"/>
                </a:lnTo>
                <a:lnTo>
                  <a:pt x="3497605" y="40943"/>
                </a:lnTo>
                <a:lnTo>
                  <a:pt x="3452962" y="56952"/>
                </a:lnTo>
                <a:lnTo>
                  <a:pt x="3410227" y="75435"/>
                </a:lnTo>
                <a:lnTo>
                  <a:pt x="3369652" y="96335"/>
                </a:lnTo>
                <a:lnTo>
                  <a:pt x="3331487" y="119593"/>
                </a:lnTo>
                <a:lnTo>
                  <a:pt x="3295984" y="145154"/>
                </a:lnTo>
                <a:lnTo>
                  <a:pt x="3263391" y="172959"/>
                </a:lnTo>
                <a:lnTo>
                  <a:pt x="3233962" y="202951"/>
                </a:lnTo>
                <a:lnTo>
                  <a:pt x="3207945" y="235074"/>
                </a:lnTo>
                <a:lnTo>
                  <a:pt x="3167335" y="209709"/>
                </a:lnTo>
                <a:lnTo>
                  <a:pt x="3124239" y="186439"/>
                </a:lnTo>
                <a:lnTo>
                  <a:pt x="3078800" y="165358"/>
                </a:lnTo>
                <a:lnTo>
                  <a:pt x="3031161" y="146560"/>
                </a:lnTo>
                <a:lnTo>
                  <a:pt x="2982279" y="130303"/>
                </a:lnTo>
                <a:lnTo>
                  <a:pt x="2932558" y="116629"/>
                </a:lnTo>
                <a:lnTo>
                  <a:pt x="2882170" y="105501"/>
                </a:lnTo>
                <a:lnTo>
                  <a:pt x="2831290" y="96883"/>
                </a:lnTo>
                <a:lnTo>
                  <a:pt x="2780093" y="90739"/>
                </a:lnTo>
                <a:lnTo>
                  <a:pt x="2728751" y="87032"/>
                </a:lnTo>
                <a:lnTo>
                  <a:pt x="2677439" y="85726"/>
                </a:lnTo>
                <a:lnTo>
                  <a:pt x="2626331" y="86785"/>
                </a:lnTo>
                <a:lnTo>
                  <a:pt x="2575600" y="90171"/>
                </a:lnTo>
                <a:lnTo>
                  <a:pt x="2525421" y="95850"/>
                </a:lnTo>
                <a:lnTo>
                  <a:pt x="2475968" y="103784"/>
                </a:lnTo>
                <a:lnTo>
                  <a:pt x="2427415" y="113938"/>
                </a:lnTo>
                <a:lnTo>
                  <a:pt x="2379935" y="126274"/>
                </a:lnTo>
                <a:lnTo>
                  <a:pt x="2333703" y="140756"/>
                </a:lnTo>
                <a:lnTo>
                  <a:pt x="2288893" y="157349"/>
                </a:lnTo>
                <a:lnTo>
                  <a:pt x="2245678" y="176015"/>
                </a:lnTo>
                <a:lnTo>
                  <a:pt x="2204232" y="196718"/>
                </a:lnTo>
                <a:lnTo>
                  <a:pt x="2164730" y="219423"/>
                </a:lnTo>
                <a:lnTo>
                  <a:pt x="2127346" y="244092"/>
                </a:lnTo>
                <a:lnTo>
                  <a:pt x="2092252" y="270690"/>
                </a:lnTo>
                <a:lnTo>
                  <a:pt x="2059624" y="299179"/>
                </a:lnTo>
                <a:lnTo>
                  <a:pt x="2029636" y="329524"/>
                </a:lnTo>
                <a:lnTo>
                  <a:pt x="2002461" y="361688"/>
                </a:lnTo>
                <a:lnTo>
                  <a:pt x="1955348" y="344049"/>
                </a:lnTo>
                <a:lnTo>
                  <a:pt x="1907054" y="328284"/>
                </a:lnTo>
                <a:lnTo>
                  <a:pt x="1857701" y="314411"/>
                </a:lnTo>
                <a:lnTo>
                  <a:pt x="1807408" y="302446"/>
                </a:lnTo>
                <a:lnTo>
                  <a:pt x="1756297" y="292407"/>
                </a:lnTo>
                <a:lnTo>
                  <a:pt x="1704488" y="284311"/>
                </a:lnTo>
                <a:lnTo>
                  <a:pt x="1652103" y="278175"/>
                </a:lnTo>
                <a:lnTo>
                  <a:pt x="1599262" y="274016"/>
                </a:lnTo>
                <a:lnTo>
                  <a:pt x="1546087" y="271852"/>
                </a:lnTo>
                <a:lnTo>
                  <a:pt x="1492697" y="271701"/>
                </a:lnTo>
                <a:lnTo>
                  <a:pt x="1439214" y="273578"/>
                </a:lnTo>
                <a:lnTo>
                  <a:pt x="1385759" y="277502"/>
                </a:lnTo>
                <a:lnTo>
                  <a:pt x="1327848" y="284096"/>
                </a:lnTo>
                <a:lnTo>
                  <a:pt x="1271323" y="292934"/>
                </a:lnTo>
                <a:lnTo>
                  <a:pt x="1216272" y="303939"/>
                </a:lnTo>
                <a:lnTo>
                  <a:pt x="1162780" y="317035"/>
                </a:lnTo>
                <a:lnTo>
                  <a:pt x="1110933" y="332143"/>
                </a:lnTo>
                <a:lnTo>
                  <a:pt x="1060818" y="349186"/>
                </a:lnTo>
                <a:lnTo>
                  <a:pt x="1012520" y="368087"/>
                </a:lnTo>
                <a:lnTo>
                  <a:pt x="966127" y="388769"/>
                </a:lnTo>
                <a:lnTo>
                  <a:pt x="921725" y="411155"/>
                </a:lnTo>
                <a:lnTo>
                  <a:pt x="879399" y="435166"/>
                </a:lnTo>
                <a:lnTo>
                  <a:pt x="839236" y="460727"/>
                </a:lnTo>
                <a:lnTo>
                  <a:pt x="801322" y="487759"/>
                </a:lnTo>
                <a:lnTo>
                  <a:pt x="765743" y="516186"/>
                </a:lnTo>
                <a:lnTo>
                  <a:pt x="732586" y="545929"/>
                </a:lnTo>
                <a:lnTo>
                  <a:pt x="701937" y="576913"/>
                </a:lnTo>
                <a:lnTo>
                  <a:pt x="673882" y="609058"/>
                </a:lnTo>
                <a:lnTo>
                  <a:pt x="648507" y="642289"/>
                </a:lnTo>
                <a:lnTo>
                  <a:pt x="625899" y="676528"/>
                </a:lnTo>
                <a:lnTo>
                  <a:pt x="606144" y="711698"/>
                </a:lnTo>
                <a:lnTo>
                  <a:pt x="589328" y="747721"/>
                </a:lnTo>
                <a:lnTo>
                  <a:pt x="575537" y="784520"/>
                </a:lnTo>
                <a:lnTo>
                  <a:pt x="564858" y="822017"/>
                </a:lnTo>
                <a:lnTo>
                  <a:pt x="557376" y="860136"/>
                </a:lnTo>
                <a:lnTo>
                  <a:pt x="553179" y="898800"/>
                </a:lnTo>
                <a:lnTo>
                  <a:pt x="552352" y="937930"/>
                </a:lnTo>
                <a:lnTo>
                  <a:pt x="554981" y="977450"/>
                </a:lnTo>
                <a:lnTo>
                  <a:pt x="561153" y="1017282"/>
                </a:lnTo>
                <a:lnTo>
                  <a:pt x="555941" y="1026914"/>
                </a:lnTo>
                <a:lnTo>
                  <a:pt x="502958" y="1032245"/>
                </a:lnTo>
                <a:lnTo>
                  <a:pt x="451272" y="1040617"/>
                </a:lnTo>
                <a:lnTo>
                  <a:pt x="401128" y="1051922"/>
                </a:lnTo>
                <a:lnTo>
                  <a:pt x="352771" y="1066052"/>
                </a:lnTo>
                <a:lnTo>
                  <a:pt x="306443" y="1082897"/>
                </a:lnTo>
                <a:lnTo>
                  <a:pt x="262389" y="1102351"/>
                </a:lnTo>
                <a:lnTo>
                  <a:pt x="220854" y="1124304"/>
                </a:lnTo>
                <a:lnTo>
                  <a:pt x="182082" y="1148647"/>
                </a:lnTo>
                <a:lnTo>
                  <a:pt x="146316" y="1175274"/>
                </a:lnTo>
                <a:lnTo>
                  <a:pt x="113801" y="1204074"/>
                </a:lnTo>
                <a:lnTo>
                  <a:pt x="84781" y="1234940"/>
                </a:lnTo>
                <a:lnTo>
                  <a:pt x="57066" y="1271248"/>
                </a:lnTo>
                <a:lnTo>
                  <a:pt x="34908" y="1308515"/>
                </a:lnTo>
                <a:lnTo>
                  <a:pt x="18216" y="1346495"/>
                </a:lnTo>
                <a:lnTo>
                  <a:pt x="6895" y="1384947"/>
                </a:lnTo>
                <a:lnTo>
                  <a:pt x="854" y="1423625"/>
                </a:lnTo>
                <a:lnTo>
                  <a:pt x="0" y="1462285"/>
                </a:lnTo>
                <a:lnTo>
                  <a:pt x="4239" y="1500684"/>
                </a:lnTo>
                <a:lnTo>
                  <a:pt x="13480" y="1538577"/>
                </a:lnTo>
                <a:lnTo>
                  <a:pt x="27629" y="1575721"/>
                </a:lnTo>
                <a:lnTo>
                  <a:pt x="46594" y="1611872"/>
                </a:lnTo>
                <a:lnTo>
                  <a:pt x="70282" y="1646785"/>
                </a:lnTo>
                <a:lnTo>
                  <a:pt x="98600" y="1680218"/>
                </a:lnTo>
                <a:lnTo>
                  <a:pt x="131456" y="1711924"/>
                </a:lnTo>
                <a:lnTo>
                  <a:pt x="168757" y="1741662"/>
                </a:lnTo>
                <a:lnTo>
                  <a:pt x="210410" y="1769187"/>
                </a:lnTo>
                <a:lnTo>
                  <a:pt x="256322" y="1794254"/>
                </a:lnTo>
                <a:lnTo>
                  <a:pt x="306401" y="1816620"/>
                </a:lnTo>
                <a:lnTo>
                  <a:pt x="262569" y="1852200"/>
                </a:lnTo>
                <a:lnTo>
                  <a:pt x="225036" y="1890486"/>
                </a:lnTo>
                <a:lnTo>
                  <a:pt x="193993" y="1931089"/>
                </a:lnTo>
                <a:lnTo>
                  <a:pt x="169626" y="1973619"/>
                </a:lnTo>
                <a:lnTo>
                  <a:pt x="152125" y="2017684"/>
                </a:lnTo>
                <a:lnTo>
                  <a:pt x="141676" y="2062895"/>
                </a:lnTo>
                <a:lnTo>
                  <a:pt x="138470" y="2108861"/>
                </a:lnTo>
                <a:lnTo>
                  <a:pt x="142693" y="2155192"/>
                </a:lnTo>
                <a:lnTo>
                  <a:pt x="151828" y="2193252"/>
                </a:lnTo>
                <a:lnTo>
                  <a:pt x="165698" y="2229955"/>
                </a:lnTo>
                <a:lnTo>
                  <a:pt x="184061" y="2265171"/>
                </a:lnTo>
                <a:lnTo>
                  <a:pt x="206672" y="2298769"/>
                </a:lnTo>
                <a:lnTo>
                  <a:pt x="233289" y="2330619"/>
                </a:lnTo>
                <a:lnTo>
                  <a:pt x="263667" y="2360590"/>
                </a:lnTo>
                <a:lnTo>
                  <a:pt x="297563" y="2388552"/>
                </a:lnTo>
                <a:lnTo>
                  <a:pt x="334734" y="2414373"/>
                </a:lnTo>
                <a:lnTo>
                  <a:pt x="374936" y="2437924"/>
                </a:lnTo>
                <a:lnTo>
                  <a:pt x="417924" y="2459074"/>
                </a:lnTo>
                <a:lnTo>
                  <a:pt x="463457" y="2477693"/>
                </a:lnTo>
                <a:lnTo>
                  <a:pt x="511289" y="2493649"/>
                </a:lnTo>
                <a:lnTo>
                  <a:pt x="561178" y="2506812"/>
                </a:lnTo>
                <a:lnTo>
                  <a:pt x="612879" y="2517051"/>
                </a:lnTo>
                <a:lnTo>
                  <a:pt x="666150" y="2524237"/>
                </a:lnTo>
                <a:lnTo>
                  <a:pt x="720747" y="2528238"/>
                </a:lnTo>
                <a:lnTo>
                  <a:pt x="776426" y="2528924"/>
                </a:lnTo>
                <a:lnTo>
                  <a:pt x="832943" y="2526164"/>
                </a:lnTo>
                <a:lnTo>
                  <a:pt x="836753" y="2530736"/>
                </a:lnTo>
                <a:lnTo>
                  <a:pt x="873069" y="2570617"/>
                </a:lnTo>
                <a:lnTo>
                  <a:pt x="903449" y="2600208"/>
                </a:lnTo>
                <a:lnTo>
                  <a:pt x="935556" y="2628519"/>
                </a:lnTo>
                <a:lnTo>
                  <a:pt x="969311" y="2655535"/>
                </a:lnTo>
                <a:lnTo>
                  <a:pt x="1004634" y="2681244"/>
                </a:lnTo>
                <a:lnTo>
                  <a:pt x="1041447" y="2705632"/>
                </a:lnTo>
                <a:lnTo>
                  <a:pt x="1079670" y="2728685"/>
                </a:lnTo>
                <a:lnTo>
                  <a:pt x="1119225" y="2750390"/>
                </a:lnTo>
                <a:lnTo>
                  <a:pt x="1160031" y="2770734"/>
                </a:lnTo>
                <a:lnTo>
                  <a:pt x="1202010" y="2789702"/>
                </a:lnTo>
                <a:lnTo>
                  <a:pt x="1245083" y="2807283"/>
                </a:lnTo>
                <a:lnTo>
                  <a:pt x="1289170" y="2823461"/>
                </a:lnTo>
                <a:lnTo>
                  <a:pt x="1334193" y="2838224"/>
                </a:lnTo>
                <a:lnTo>
                  <a:pt x="1380072" y="2851558"/>
                </a:lnTo>
                <a:lnTo>
                  <a:pt x="1426728" y="2863450"/>
                </a:lnTo>
                <a:lnTo>
                  <a:pt x="1474082" y="2873886"/>
                </a:lnTo>
                <a:lnTo>
                  <a:pt x="1522054" y="2882852"/>
                </a:lnTo>
                <a:lnTo>
                  <a:pt x="1570566" y="2890336"/>
                </a:lnTo>
                <a:lnTo>
                  <a:pt x="1619539" y="2896324"/>
                </a:lnTo>
                <a:lnTo>
                  <a:pt x="1668892" y="2900802"/>
                </a:lnTo>
                <a:lnTo>
                  <a:pt x="1718548" y="2903757"/>
                </a:lnTo>
                <a:lnTo>
                  <a:pt x="1768426" y="2905176"/>
                </a:lnTo>
                <a:lnTo>
                  <a:pt x="1818449" y="2905044"/>
                </a:lnTo>
                <a:lnTo>
                  <a:pt x="1868536" y="2903348"/>
                </a:lnTo>
                <a:lnTo>
                  <a:pt x="1918608" y="2900076"/>
                </a:lnTo>
                <a:lnTo>
                  <a:pt x="1968587" y="2895213"/>
                </a:lnTo>
                <a:lnTo>
                  <a:pt x="2018392" y="2888746"/>
                </a:lnTo>
                <a:lnTo>
                  <a:pt x="2067946" y="2880662"/>
                </a:lnTo>
                <a:lnTo>
                  <a:pt x="2117168" y="2870947"/>
                </a:lnTo>
                <a:lnTo>
                  <a:pt x="2165980" y="2859587"/>
                </a:lnTo>
                <a:lnTo>
                  <a:pt x="2214303" y="2846570"/>
                </a:lnTo>
                <a:lnTo>
                  <a:pt x="2262056" y="2831881"/>
                </a:lnTo>
                <a:lnTo>
                  <a:pt x="2309162" y="2815508"/>
                </a:lnTo>
                <a:lnTo>
                  <a:pt x="2355541" y="2797436"/>
                </a:lnTo>
                <a:lnTo>
                  <a:pt x="2387763" y="2828446"/>
                </a:lnTo>
                <a:lnTo>
                  <a:pt x="2422391" y="2858010"/>
                </a:lnTo>
                <a:lnTo>
                  <a:pt x="2459317" y="2886073"/>
                </a:lnTo>
                <a:lnTo>
                  <a:pt x="2498431" y="2912579"/>
                </a:lnTo>
                <a:lnTo>
                  <a:pt x="2539626" y="2937474"/>
                </a:lnTo>
                <a:lnTo>
                  <a:pt x="2582792" y="2960702"/>
                </a:lnTo>
                <a:lnTo>
                  <a:pt x="2627822" y="2982208"/>
                </a:lnTo>
                <a:lnTo>
                  <a:pt x="2674606" y="3001937"/>
                </a:lnTo>
                <a:lnTo>
                  <a:pt x="2723036" y="3019832"/>
                </a:lnTo>
                <a:lnTo>
                  <a:pt x="2773003" y="3035840"/>
                </a:lnTo>
                <a:lnTo>
                  <a:pt x="2824399" y="3049905"/>
                </a:lnTo>
                <a:lnTo>
                  <a:pt x="2877115" y="3061972"/>
                </a:lnTo>
                <a:lnTo>
                  <a:pt x="2929869" y="3071803"/>
                </a:lnTo>
                <a:lnTo>
                  <a:pt x="2982725" y="3079516"/>
                </a:lnTo>
                <a:lnTo>
                  <a:pt x="3035581" y="3085146"/>
                </a:lnTo>
                <a:lnTo>
                  <a:pt x="3088337" y="3088731"/>
                </a:lnTo>
                <a:lnTo>
                  <a:pt x="3140890" y="3090308"/>
                </a:lnTo>
                <a:lnTo>
                  <a:pt x="3193139" y="3089914"/>
                </a:lnTo>
                <a:lnTo>
                  <a:pt x="3244984" y="3087587"/>
                </a:lnTo>
                <a:lnTo>
                  <a:pt x="3296323" y="3083362"/>
                </a:lnTo>
                <a:lnTo>
                  <a:pt x="3347053" y="3077278"/>
                </a:lnTo>
                <a:lnTo>
                  <a:pt x="3397075" y="3069372"/>
                </a:lnTo>
                <a:lnTo>
                  <a:pt x="3446287" y="3059680"/>
                </a:lnTo>
                <a:lnTo>
                  <a:pt x="3494587" y="3048239"/>
                </a:lnTo>
                <a:lnTo>
                  <a:pt x="3541875" y="3035088"/>
                </a:lnTo>
                <a:lnTo>
                  <a:pt x="3588048" y="3020262"/>
                </a:lnTo>
                <a:lnTo>
                  <a:pt x="3633005" y="3003799"/>
                </a:lnTo>
                <a:lnTo>
                  <a:pt x="3676646" y="2985735"/>
                </a:lnTo>
                <a:lnTo>
                  <a:pt x="3718868" y="2966109"/>
                </a:lnTo>
                <a:lnTo>
                  <a:pt x="3759571" y="2944957"/>
                </a:lnTo>
                <a:lnTo>
                  <a:pt x="3798652" y="2922316"/>
                </a:lnTo>
                <a:lnTo>
                  <a:pt x="3836012" y="2898223"/>
                </a:lnTo>
                <a:lnTo>
                  <a:pt x="3871548" y="2872715"/>
                </a:lnTo>
                <a:lnTo>
                  <a:pt x="3905159" y="2845830"/>
                </a:lnTo>
                <a:lnTo>
                  <a:pt x="3936744" y="2817605"/>
                </a:lnTo>
                <a:lnTo>
                  <a:pt x="3966201" y="2788076"/>
                </a:lnTo>
                <a:lnTo>
                  <a:pt x="3993429" y="2757280"/>
                </a:lnTo>
                <a:lnTo>
                  <a:pt x="4018328" y="2725255"/>
                </a:lnTo>
                <a:lnTo>
                  <a:pt x="4040794" y="2692038"/>
                </a:lnTo>
                <a:lnTo>
                  <a:pt x="4060728" y="2657666"/>
                </a:lnTo>
                <a:lnTo>
                  <a:pt x="4078027" y="2622176"/>
                </a:lnTo>
                <a:lnTo>
                  <a:pt x="4121795" y="2639560"/>
                </a:lnTo>
                <a:lnTo>
                  <a:pt x="4166892" y="2655034"/>
                </a:lnTo>
                <a:lnTo>
                  <a:pt x="4213181" y="2668571"/>
                </a:lnTo>
                <a:lnTo>
                  <a:pt x="4260526" y="2680142"/>
                </a:lnTo>
                <a:lnTo>
                  <a:pt x="4308790" y="2689720"/>
                </a:lnTo>
                <a:lnTo>
                  <a:pt x="4357838" y="2697274"/>
                </a:lnTo>
                <a:lnTo>
                  <a:pt x="4407532" y="2702778"/>
                </a:lnTo>
                <a:lnTo>
                  <a:pt x="4457736" y="2706203"/>
                </a:lnTo>
                <a:lnTo>
                  <a:pt x="4508313" y="2707520"/>
                </a:lnTo>
                <a:lnTo>
                  <a:pt x="4564833" y="2706536"/>
                </a:lnTo>
                <a:lnTo>
                  <a:pt x="4620359" y="2703006"/>
                </a:lnTo>
                <a:lnTo>
                  <a:pt x="4674770" y="2697014"/>
                </a:lnTo>
                <a:lnTo>
                  <a:pt x="4727939" y="2688642"/>
                </a:lnTo>
                <a:lnTo>
                  <a:pt x="4779745" y="2677974"/>
                </a:lnTo>
                <a:lnTo>
                  <a:pt x="4830062" y="2665093"/>
                </a:lnTo>
                <a:lnTo>
                  <a:pt x="4878768" y="2650082"/>
                </a:lnTo>
                <a:lnTo>
                  <a:pt x="4925738" y="2633024"/>
                </a:lnTo>
                <a:lnTo>
                  <a:pt x="4970848" y="2614001"/>
                </a:lnTo>
                <a:lnTo>
                  <a:pt x="5013975" y="2593098"/>
                </a:lnTo>
                <a:lnTo>
                  <a:pt x="5054995" y="2570396"/>
                </a:lnTo>
                <a:lnTo>
                  <a:pt x="5093784" y="2545980"/>
                </a:lnTo>
                <a:lnTo>
                  <a:pt x="5130219" y="2519932"/>
                </a:lnTo>
                <a:lnTo>
                  <a:pt x="5164174" y="2492335"/>
                </a:lnTo>
                <a:lnTo>
                  <a:pt x="5195528" y="2463273"/>
                </a:lnTo>
                <a:lnTo>
                  <a:pt x="5224155" y="2432828"/>
                </a:lnTo>
                <a:lnTo>
                  <a:pt x="5249932" y="2401083"/>
                </a:lnTo>
                <a:lnTo>
                  <a:pt x="5272736" y="2368122"/>
                </a:lnTo>
                <a:lnTo>
                  <a:pt x="5292442" y="2334028"/>
                </a:lnTo>
                <a:lnTo>
                  <a:pt x="5308926" y="2298883"/>
                </a:lnTo>
                <a:lnTo>
                  <a:pt x="5322065" y="2262771"/>
                </a:lnTo>
                <a:lnTo>
                  <a:pt x="5331735" y="2225775"/>
                </a:lnTo>
                <a:lnTo>
                  <a:pt x="5337813" y="2187977"/>
                </a:lnTo>
                <a:lnTo>
                  <a:pt x="5340173" y="2149462"/>
                </a:lnTo>
                <a:lnTo>
                  <a:pt x="5394638" y="2143071"/>
                </a:lnTo>
                <a:lnTo>
                  <a:pt x="5448324" y="2134591"/>
                </a:lnTo>
                <a:lnTo>
                  <a:pt x="5501108" y="2124057"/>
                </a:lnTo>
                <a:lnTo>
                  <a:pt x="5552863" y="2111504"/>
                </a:lnTo>
                <a:lnTo>
                  <a:pt x="5603468" y="2096966"/>
                </a:lnTo>
                <a:lnTo>
                  <a:pt x="5652796" y="2080480"/>
                </a:lnTo>
                <a:lnTo>
                  <a:pt x="5700725" y="2062080"/>
                </a:lnTo>
                <a:lnTo>
                  <a:pt x="5747130" y="2041801"/>
                </a:lnTo>
                <a:lnTo>
                  <a:pt x="5791887" y="2019678"/>
                </a:lnTo>
                <a:lnTo>
                  <a:pt x="5839201" y="1993258"/>
                </a:lnTo>
                <a:lnTo>
                  <a:pt x="5883444" y="1965240"/>
                </a:lnTo>
                <a:lnTo>
                  <a:pt x="5924595" y="1935734"/>
                </a:lnTo>
                <a:lnTo>
                  <a:pt x="5962632" y="1904847"/>
                </a:lnTo>
                <a:lnTo>
                  <a:pt x="5997536" y="1872688"/>
                </a:lnTo>
                <a:lnTo>
                  <a:pt x="6029286" y="1839365"/>
                </a:lnTo>
                <a:lnTo>
                  <a:pt x="6057859" y="1804986"/>
                </a:lnTo>
                <a:lnTo>
                  <a:pt x="6083237" y="1769660"/>
                </a:lnTo>
                <a:lnTo>
                  <a:pt x="6105397" y="1733495"/>
                </a:lnTo>
                <a:lnTo>
                  <a:pt x="6124319" y="1696599"/>
                </a:lnTo>
                <a:lnTo>
                  <a:pt x="6139982" y="1659081"/>
                </a:lnTo>
                <a:lnTo>
                  <a:pt x="6152366" y="1621048"/>
                </a:lnTo>
                <a:lnTo>
                  <a:pt x="6161449" y="1582610"/>
                </a:lnTo>
                <a:lnTo>
                  <a:pt x="6167211" y="1543874"/>
                </a:lnTo>
                <a:lnTo>
                  <a:pt x="6169631" y="1504949"/>
                </a:lnTo>
                <a:lnTo>
                  <a:pt x="6168687" y="1465942"/>
                </a:lnTo>
                <a:lnTo>
                  <a:pt x="6164360" y="1426963"/>
                </a:lnTo>
                <a:lnTo>
                  <a:pt x="6156628" y="1388120"/>
                </a:lnTo>
                <a:lnTo>
                  <a:pt x="6145471" y="1349521"/>
                </a:lnTo>
                <a:lnTo>
                  <a:pt x="6130868" y="1311273"/>
                </a:lnTo>
                <a:lnTo>
                  <a:pt x="6112797" y="1273486"/>
                </a:lnTo>
                <a:lnTo>
                  <a:pt x="6091238" y="1236268"/>
                </a:lnTo>
                <a:lnTo>
                  <a:pt x="6066171" y="1199727"/>
                </a:lnTo>
                <a:lnTo>
                  <a:pt x="6037574" y="1163972"/>
                </a:lnTo>
                <a:lnTo>
                  <a:pt x="6005426" y="1129110"/>
                </a:lnTo>
                <a:lnTo>
                  <a:pt x="5969707" y="1095250"/>
                </a:lnTo>
                <a:lnTo>
                  <a:pt x="5979727" y="1078469"/>
                </a:lnTo>
                <a:lnTo>
                  <a:pt x="5997105" y="1044278"/>
                </a:lnTo>
                <a:lnTo>
                  <a:pt x="6017895" y="987293"/>
                </a:lnTo>
                <a:lnTo>
                  <a:pt x="6026670" y="947694"/>
                </a:lnTo>
                <a:lnTo>
                  <a:pt x="6030929" y="908259"/>
                </a:lnTo>
                <a:lnTo>
                  <a:pt x="6030791" y="869131"/>
                </a:lnTo>
                <a:lnTo>
                  <a:pt x="6026373" y="830451"/>
                </a:lnTo>
                <a:lnTo>
                  <a:pt x="6017796" y="792362"/>
                </a:lnTo>
                <a:lnTo>
                  <a:pt x="6005176" y="755005"/>
                </a:lnTo>
                <a:lnTo>
                  <a:pt x="5988632" y="718523"/>
                </a:lnTo>
                <a:lnTo>
                  <a:pt x="5968284" y="683057"/>
                </a:lnTo>
                <a:lnTo>
                  <a:pt x="5944250" y="648750"/>
                </a:lnTo>
                <a:lnTo>
                  <a:pt x="5916647" y="615744"/>
                </a:lnTo>
                <a:lnTo>
                  <a:pt x="5885596" y="584181"/>
                </a:lnTo>
                <a:lnTo>
                  <a:pt x="5851213" y="554203"/>
                </a:lnTo>
                <a:lnTo>
                  <a:pt x="5813619" y="525951"/>
                </a:lnTo>
                <a:lnTo>
                  <a:pt x="5772931" y="499569"/>
                </a:lnTo>
                <a:lnTo>
                  <a:pt x="5729268" y="475198"/>
                </a:lnTo>
                <a:lnTo>
                  <a:pt x="5682748" y="452980"/>
                </a:lnTo>
                <a:lnTo>
                  <a:pt x="5633491" y="433057"/>
                </a:lnTo>
                <a:lnTo>
                  <a:pt x="5581613" y="415571"/>
                </a:lnTo>
                <a:lnTo>
                  <a:pt x="5527235" y="400665"/>
                </a:lnTo>
                <a:lnTo>
                  <a:pt x="5470475" y="388480"/>
                </a:lnTo>
                <a:lnTo>
                  <a:pt x="5457247" y="348565"/>
                </a:lnTo>
                <a:lnTo>
                  <a:pt x="5439114" y="309806"/>
                </a:lnTo>
                <a:lnTo>
                  <a:pt x="5416241" y="272394"/>
                </a:lnTo>
                <a:lnTo>
                  <a:pt x="5388793" y="236522"/>
                </a:lnTo>
                <a:lnTo>
                  <a:pt x="5356934" y="202381"/>
                </a:lnTo>
                <a:lnTo>
                  <a:pt x="5320829" y="170164"/>
                </a:lnTo>
                <a:lnTo>
                  <a:pt x="5280644" y="140063"/>
                </a:lnTo>
                <a:lnTo>
                  <a:pt x="5236541" y="112270"/>
                </a:lnTo>
                <a:lnTo>
                  <a:pt x="5193897" y="89523"/>
                </a:lnTo>
                <a:lnTo>
                  <a:pt x="5149492" y="69388"/>
                </a:lnTo>
                <a:lnTo>
                  <a:pt x="5103545" y="51854"/>
                </a:lnTo>
                <a:lnTo>
                  <a:pt x="5056273" y="36908"/>
                </a:lnTo>
                <a:lnTo>
                  <a:pt x="5007891" y="24539"/>
                </a:lnTo>
                <a:lnTo>
                  <a:pt x="4958618" y="14733"/>
                </a:lnTo>
                <a:lnTo>
                  <a:pt x="4908671" y="7480"/>
                </a:lnTo>
                <a:lnTo>
                  <a:pt x="4858266" y="2766"/>
                </a:lnTo>
                <a:lnTo>
                  <a:pt x="4807621" y="581"/>
                </a:lnTo>
                <a:lnTo>
                  <a:pt x="4756953" y="911"/>
                </a:lnTo>
                <a:lnTo>
                  <a:pt x="4706479" y="3746"/>
                </a:lnTo>
                <a:lnTo>
                  <a:pt x="4656415" y="9071"/>
                </a:lnTo>
                <a:lnTo>
                  <a:pt x="4606979" y="16877"/>
                </a:lnTo>
                <a:lnTo>
                  <a:pt x="4558388" y="27150"/>
                </a:lnTo>
                <a:lnTo>
                  <a:pt x="4510859" y="39878"/>
                </a:lnTo>
                <a:lnTo>
                  <a:pt x="4464610" y="55049"/>
                </a:lnTo>
                <a:lnTo>
                  <a:pt x="4419856" y="72652"/>
                </a:lnTo>
                <a:lnTo>
                  <a:pt x="4376816" y="92674"/>
                </a:lnTo>
                <a:lnTo>
                  <a:pt x="4335706" y="115103"/>
                </a:lnTo>
                <a:lnTo>
                  <a:pt x="4296743" y="139927"/>
                </a:lnTo>
                <a:lnTo>
                  <a:pt x="4260145" y="167134"/>
                </a:lnTo>
                <a:lnTo>
                  <a:pt x="4223608" y="137316"/>
                </a:lnTo>
                <a:lnTo>
                  <a:pt x="4183345" y="109993"/>
                </a:lnTo>
                <a:lnTo>
                  <a:pt x="4139635" y="85310"/>
                </a:lnTo>
                <a:lnTo>
                  <a:pt x="4092753" y="63414"/>
                </a:lnTo>
                <a:lnTo>
                  <a:pt x="4042975" y="44452"/>
                </a:lnTo>
                <a:lnTo>
                  <a:pt x="3993879" y="29477"/>
                </a:lnTo>
                <a:lnTo>
                  <a:pt x="3943934" y="17604"/>
                </a:lnTo>
                <a:lnTo>
                  <a:pt x="3893391" y="8778"/>
                </a:lnTo>
                <a:lnTo>
                  <a:pt x="3842501" y="2939"/>
                </a:lnTo>
                <a:lnTo>
                  <a:pt x="3791514" y="32"/>
                </a:lnTo>
                <a:lnTo>
                  <a:pt x="3740682" y="0"/>
                </a:lnTo>
                <a:close/>
              </a:path>
            </a:pathLst>
          </a:custGeom>
          <a:solidFill>
            <a:srgbClr val="4471C4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8" name="bg object 18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003432" y="4518147"/>
            <a:ext cx="171571" cy="171581"/>
          </a:xfrm>
          <a:prstGeom prst="rect">
            <a:avLst/>
          </a:prstGeom>
        </p:spPr>
      </p:pic>
      <p:sp>
        <p:nvSpPr>
          <p:cNvPr id="19" name="bg object 19"/>
          <p:cNvSpPr/>
          <p:nvPr/>
        </p:nvSpPr>
        <p:spPr>
          <a:xfrm>
            <a:off x="6213987" y="4074795"/>
            <a:ext cx="343535" cy="343535"/>
          </a:xfrm>
          <a:custGeom>
            <a:avLst/>
            <a:gdLst/>
            <a:ahLst/>
            <a:cxnLst/>
            <a:rect l="l" t="t" r="r" b="b"/>
            <a:pathLst>
              <a:path w="343534" h="343535">
                <a:moveTo>
                  <a:pt x="171693" y="0"/>
                </a:moveTo>
                <a:lnTo>
                  <a:pt x="126040" y="6129"/>
                </a:lnTo>
                <a:lnTo>
                  <a:pt x="85023" y="23428"/>
                </a:lnTo>
                <a:lnTo>
                  <a:pt x="50276" y="50259"/>
                </a:lnTo>
                <a:lnTo>
                  <a:pt x="23434" y="84985"/>
                </a:lnTo>
                <a:lnTo>
                  <a:pt x="6130" y="125972"/>
                </a:lnTo>
                <a:lnTo>
                  <a:pt x="0" y="171581"/>
                </a:lnTo>
                <a:lnTo>
                  <a:pt x="6130" y="217240"/>
                </a:lnTo>
                <a:lnTo>
                  <a:pt x="23434" y="258259"/>
                </a:lnTo>
                <a:lnTo>
                  <a:pt x="50276" y="293006"/>
                </a:lnTo>
                <a:lnTo>
                  <a:pt x="85023" y="319848"/>
                </a:lnTo>
                <a:lnTo>
                  <a:pt x="126040" y="337150"/>
                </a:lnTo>
                <a:lnTo>
                  <a:pt x="171693" y="343280"/>
                </a:lnTo>
                <a:lnTo>
                  <a:pt x="217306" y="337150"/>
                </a:lnTo>
                <a:lnTo>
                  <a:pt x="258292" y="319848"/>
                </a:lnTo>
                <a:lnTo>
                  <a:pt x="293015" y="293006"/>
                </a:lnTo>
                <a:lnTo>
                  <a:pt x="319842" y="258259"/>
                </a:lnTo>
                <a:lnTo>
                  <a:pt x="337137" y="217240"/>
                </a:lnTo>
                <a:lnTo>
                  <a:pt x="343265" y="171581"/>
                </a:lnTo>
                <a:lnTo>
                  <a:pt x="337137" y="125972"/>
                </a:lnTo>
                <a:lnTo>
                  <a:pt x="319842" y="84985"/>
                </a:lnTo>
                <a:lnTo>
                  <a:pt x="293015" y="50259"/>
                </a:lnTo>
                <a:lnTo>
                  <a:pt x="258292" y="23428"/>
                </a:lnTo>
                <a:lnTo>
                  <a:pt x="217306" y="6129"/>
                </a:lnTo>
                <a:lnTo>
                  <a:pt x="171693" y="0"/>
                </a:lnTo>
                <a:close/>
              </a:path>
            </a:pathLst>
          </a:custGeom>
          <a:solidFill>
            <a:srgbClr val="4471C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bg object 20"/>
          <p:cNvSpPr/>
          <p:nvPr/>
        </p:nvSpPr>
        <p:spPr>
          <a:xfrm>
            <a:off x="6534271" y="3499347"/>
            <a:ext cx="514984" cy="514984"/>
          </a:xfrm>
          <a:custGeom>
            <a:avLst/>
            <a:gdLst/>
            <a:ahLst/>
            <a:cxnLst/>
            <a:rect l="l" t="t" r="r" b="b"/>
            <a:pathLst>
              <a:path w="514984" h="514985">
                <a:moveTo>
                  <a:pt x="257434" y="0"/>
                </a:moveTo>
                <a:lnTo>
                  <a:pt x="211140" y="4145"/>
                </a:lnTo>
                <a:lnTo>
                  <a:pt x="167577" y="16097"/>
                </a:lnTo>
                <a:lnTo>
                  <a:pt x="127469" y="35131"/>
                </a:lnTo>
                <a:lnTo>
                  <a:pt x="91542" y="60521"/>
                </a:lnTo>
                <a:lnTo>
                  <a:pt x="60521" y="91542"/>
                </a:lnTo>
                <a:lnTo>
                  <a:pt x="35131" y="127469"/>
                </a:lnTo>
                <a:lnTo>
                  <a:pt x="16097" y="167577"/>
                </a:lnTo>
                <a:lnTo>
                  <a:pt x="4145" y="211140"/>
                </a:lnTo>
                <a:lnTo>
                  <a:pt x="0" y="257434"/>
                </a:lnTo>
                <a:lnTo>
                  <a:pt x="4145" y="303693"/>
                </a:lnTo>
                <a:lnTo>
                  <a:pt x="16097" y="347239"/>
                </a:lnTo>
                <a:lnTo>
                  <a:pt x="35131" y="387341"/>
                </a:lnTo>
                <a:lnTo>
                  <a:pt x="60521" y="423273"/>
                </a:lnTo>
                <a:lnTo>
                  <a:pt x="91542" y="454304"/>
                </a:lnTo>
                <a:lnTo>
                  <a:pt x="127469" y="479708"/>
                </a:lnTo>
                <a:lnTo>
                  <a:pt x="167577" y="498756"/>
                </a:lnTo>
                <a:lnTo>
                  <a:pt x="211140" y="510718"/>
                </a:lnTo>
                <a:lnTo>
                  <a:pt x="257434" y="514868"/>
                </a:lnTo>
                <a:lnTo>
                  <a:pt x="303695" y="510718"/>
                </a:lnTo>
                <a:lnTo>
                  <a:pt x="347241" y="498756"/>
                </a:lnTo>
                <a:lnTo>
                  <a:pt x="387344" y="479708"/>
                </a:lnTo>
                <a:lnTo>
                  <a:pt x="423275" y="454304"/>
                </a:lnTo>
                <a:lnTo>
                  <a:pt x="454306" y="423273"/>
                </a:lnTo>
                <a:lnTo>
                  <a:pt x="479710" y="387341"/>
                </a:lnTo>
                <a:lnTo>
                  <a:pt x="498756" y="347239"/>
                </a:lnTo>
                <a:lnTo>
                  <a:pt x="510718" y="303693"/>
                </a:lnTo>
                <a:lnTo>
                  <a:pt x="514868" y="257434"/>
                </a:lnTo>
                <a:lnTo>
                  <a:pt x="510718" y="211140"/>
                </a:lnTo>
                <a:lnTo>
                  <a:pt x="498756" y="167577"/>
                </a:lnTo>
                <a:lnTo>
                  <a:pt x="479710" y="127469"/>
                </a:lnTo>
                <a:lnTo>
                  <a:pt x="454306" y="91542"/>
                </a:lnTo>
                <a:lnTo>
                  <a:pt x="423275" y="60521"/>
                </a:lnTo>
                <a:lnTo>
                  <a:pt x="387344" y="35131"/>
                </a:lnTo>
                <a:lnTo>
                  <a:pt x="347241" y="16097"/>
                </a:lnTo>
                <a:lnTo>
                  <a:pt x="303695" y="4145"/>
                </a:lnTo>
                <a:lnTo>
                  <a:pt x="257434" y="0"/>
                </a:lnTo>
                <a:close/>
              </a:path>
            </a:pathLst>
          </a:custGeom>
          <a:solidFill>
            <a:srgbClr val="4471C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bg object 21"/>
          <p:cNvSpPr/>
          <p:nvPr/>
        </p:nvSpPr>
        <p:spPr>
          <a:xfrm>
            <a:off x="5184966" y="438655"/>
            <a:ext cx="6169660" cy="3090545"/>
          </a:xfrm>
          <a:custGeom>
            <a:avLst/>
            <a:gdLst/>
            <a:ahLst/>
            <a:cxnLst/>
            <a:rect l="l" t="t" r="r" b="b"/>
            <a:pathLst>
              <a:path w="6169659" h="3090545">
                <a:moveTo>
                  <a:pt x="561153" y="1017282"/>
                </a:moveTo>
                <a:lnTo>
                  <a:pt x="554981" y="977450"/>
                </a:lnTo>
                <a:lnTo>
                  <a:pt x="552352" y="937930"/>
                </a:lnTo>
                <a:lnTo>
                  <a:pt x="553179" y="898800"/>
                </a:lnTo>
                <a:lnTo>
                  <a:pt x="557376" y="860136"/>
                </a:lnTo>
                <a:lnTo>
                  <a:pt x="564858" y="822017"/>
                </a:lnTo>
                <a:lnTo>
                  <a:pt x="575537" y="784520"/>
                </a:lnTo>
                <a:lnTo>
                  <a:pt x="589328" y="747721"/>
                </a:lnTo>
                <a:lnTo>
                  <a:pt x="606144" y="711698"/>
                </a:lnTo>
                <a:lnTo>
                  <a:pt x="625899" y="676528"/>
                </a:lnTo>
                <a:lnTo>
                  <a:pt x="648507" y="642289"/>
                </a:lnTo>
                <a:lnTo>
                  <a:pt x="673882" y="609058"/>
                </a:lnTo>
                <a:lnTo>
                  <a:pt x="701937" y="576913"/>
                </a:lnTo>
                <a:lnTo>
                  <a:pt x="732586" y="545929"/>
                </a:lnTo>
                <a:lnTo>
                  <a:pt x="765743" y="516186"/>
                </a:lnTo>
                <a:lnTo>
                  <a:pt x="801322" y="487759"/>
                </a:lnTo>
                <a:lnTo>
                  <a:pt x="839236" y="460727"/>
                </a:lnTo>
                <a:lnTo>
                  <a:pt x="879399" y="435166"/>
                </a:lnTo>
                <a:lnTo>
                  <a:pt x="921725" y="411155"/>
                </a:lnTo>
                <a:lnTo>
                  <a:pt x="966127" y="388769"/>
                </a:lnTo>
                <a:lnTo>
                  <a:pt x="1012520" y="368087"/>
                </a:lnTo>
                <a:lnTo>
                  <a:pt x="1060818" y="349186"/>
                </a:lnTo>
                <a:lnTo>
                  <a:pt x="1110933" y="332143"/>
                </a:lnTo>
                <a:lnTo>
                  <a:pt x="1162780" y="317035"/>
                </a:lnTo>
                <a:lnTo>
                  <a:pt x="1216272" y="303939"/>
                </a:lnTo>
                <a:lnTo>
                  <a:pt x="1271323" y="292934"/>
                </a:lnTo>
                <a:lnTo>
                  <a:pt x="1327848" y="284096"/>
                </a:lnTo>
                <a:lnTo>
                  <a:pt x="1385759" y="277502"/>
                </a:lnTo>
                <a:lnTo>
                  <a:pt x="1439214" y="273578"/>
                </a:lnTo>
                <a:lnTo>
                  <a:pt x="1492697" y="271701"/>
                </a:lnTo>
                <a:lnTo>
                  <a:pt x="1546087" y="271852"/>
                </a:lnTo>
                <a:lnTo>
                  <a:pt x="1599262" y="274016"/>
                </a:lnTo>
                <a:lnTo>
                  <a:pt x="1652103" y="278175"/>
                </a:lnTo>
                <a:lnTo>
                  <a:pt x="1704488" y="284311"/>
                </a:lnTo>
                <a:lnTo>
                  <a:pt x="1756297" y="292407"/>
                </a:lnTo>
                <a:lnTo>
                  <a:pt x="1807408" y="302446"/>
                </a:lnTo>
                <a:lnTo>
                  <a:pt x="1857701" y="314411"/>
                </a:lnTo>
                <a:lnTo>
                  <a:pt x="1907054" y="328284"/>
                </a:lnTo>
                <a:lnTo>
                  <a:pt x="1955348" y="344049"/>
                </a:lnTo>
                <a:lnTo>
                  <a:pt x="2002461" y="361688"/>
                </a:lnTo>
                <a:lnTo>
                  <a:pt x="2029636" y="329524"/>
                </a:lnTo>
                <a:lnTo>
                  <a:pt x="2059624" y="299179"/>
                </a:lnTo>
                <a:lnTo>
                  <a:pt x="2092252" y="270690"/>
                </a:lnTo>
                <a:lnTo>
                  <a:pt x="2127346" y="244092"/>
                </a:lnTo>
                <a:lnTo>
                  <a:pt x="2164730" y="219423"/>
                </a:lnTo>
                <a:lnTo>
                  <a:pt x="2204232" y="196718"/>
                </a:lnTo>
                <a:lnTo>
                  <a:pt x="2245678" y="176015"/>
                </a:lnTo>
                <a:lnTo>
                  <a:pt x="2288893" y="157349"/>
                </a:lnTo>
                <a:lnTo>
                  <a:pt x="2333703" y="140756"/>
                </a:lnTo>
                <a:lnTo>
                  <a:pt x="2379935" y="126274"/>
                </a:lnTo>
                <a:lnTo>
                  <a:pt x="2427415" y="113938"/>
                </a:lnTo>
                <a:lnTo>
                  <a:pt x="2475968" y="103784"/>
                </a:lnTo>
                <a:lnTo>
                  <a:pt x="2525421" y="95850"/>
                </a:lnTo>
                <a:lnTo>
                  <a:pt x="2575600" y="90171"/>
                </a:lnTo>
                <a:lnTo>
                  <a:pt x="2626331" y="86785"/>
                </a:lnTo>
                <a:lnTo>
                  <a:pt x="2677439" y="85726"/>
                </a:lnTo>
                <a:lnTo>
                  <a:pt x="2728751" y="87032"/>
                </a:lnTo>
                <a:lnTo>
                  <a:pt x="2780093" y="90739"/>
                </a:lnTo>
                <a:lnTo>
                  <a:pt x="2831290" y="96883"/>
                </a:lnTo>
                <a:lnTo>
                  <a:pt x="2882170" y="105501"/>
                </a:lnTo>
                <a:lnTo>
                  <a:pt x="2932558" y="116629"/>
                </a:lnTo>
                <a:lnTo>
                  <a:pt x="2982279" y="130303"/>
                </a:lnTo>
                <a:lnTo>
                  <a:pt x="3031161" y="146560"/>
                </a:lnTo>
                <a:lnTo>
                  <a:pt x="3078800" y="165358"/>
                </a:lnTo>
                <a:lnTo>
                  <a:pt x="3124239" y="186439"/>
                </a:lnTo>
                <a:lnTo>
                  <a:pt x="3167335" y="209709"/>
                </a:lnTo>
                <a:lnTo>
                  <a:pt x="3207945" y="235074"/>
                </a:lnTo>
                <a:lnTo>
                  <a:pt x="3233962" y="202951"/>
                </a:lnTo>
                <a:lnTo>
                  <a:pt x="3263391" y="172959"/>
                </a:lnTo>
                <a:lnTo>
                  <a:pt x="3295984" y="145154"/>
                </a:lnTo>
                <a:lnTo>
                  <a:pt x="3331487" y="119593"/>
                </a:lnTo>
                <a:lnTo>
                  <a:pt x="3369652" y="96335"/>
                </a:lnTo>
                <a:lnTo>
                  <a:pt x="3410227" y="75435"/>
                </a:lnTo>
                <a:lnTo>
                  <a:pt x="3452962" y="56952"/>
                </a:lnTo>
                <a:lnTo>
                  <a:pt x="3497605" y="40943"/>
                </a:lnTo>
                <a:lnTo>
                  <a:pt x="3543907" y="27464"/>
                </a:lnTo>
                <a:lnTo>
                  <a:pt x="3591616" y="16573"/>
                </a:lnTo>
                <a:lnTo>
                  <a:pt x="3640482" y="8327"/>
                </a:lnTo>
                <a:lnTo>
                  <a:pt x="3690254" y="2783"/>
                </a:lnTo>
                <a:lnTo>
                  <a:pt x="3740682" y="0"/>
                </a:lnTo>
                <a:lnTo>
                  <a:pt x="3791514" y="32"/>
                </a:lnTo>
                <a:lnTo>
                  <a:pt x="3842501" y="2939"/>
                </a:lnTo>
                <a:lnTo>
                  <a:pt x="3893391" y="8778"/>
                </a:lnTo>
                <a:lnTo>
                  <a:pt x="3943934" y="17604"/>
                </a:lnTo>
                <a:lnTo>
                  <a:pt x="3993879" y="29477"/>
                </a:lnTo>
                <a:lnTo>
                  <a:pt x="4042975" y="44452"/>
                </a:lnTo>
                <a:lnTo>
                  <a:pt x="4092753" y="63414"/>
                </a:lnTo>
                <a:lnTo>
                  <a:pt x="4139635" y="85310"/>
                </a:lnTo>
                <a:lnTo>
                  <a:pt x="4183345" y="109993"/>
                </a:lnTo>
                <a:lnTo>
                  <a:pt x="4223608" y="137316"/>
                </a:lnTo>
                <a:lnTo>
                  <a:pt x="4260145" y="167134"/>
                </a:lnTo>
                <a:lnTo>
                  <a:pt x="4296743" y="139927"/>
                </a:lnTo>
                <a:lnTo>
                  <a:pt x="4335706" y="115103"/>
                </a:lnTo>
                <a:lnTo>
                  <a:pt x="4376816" y="92674"/>
                </a:lnTo>
                <a:lnTo>
                  <a:pt x="4419856" y="72652"/>
                </a:lnTo>
                <a:lnTo>
                  <a:pt x="4464610" y="55049"/>
                </a:lnTo>
                <a:lnTo>
                  <a:pt x="4510859" y="39878"/>
                </a:lnTo>
                <a:lnTo>
                  <a:pt x="4558388" y="27150"/>
                </a:lnTo>
                <a:lnTo>
                  <a:pt x="4606979" y="16877"/>
                </a:lnTo>
                <a:lnTo>
                  <a:pt x="4656415" y="9071"/>
                </a:lnTo>
                <a:lnTo>
                  <a:pt x="4706479" y="3746"/>
                </a:lnTo>
                <a:lnTo>
                  <a:pt x="4756953" y="911"/>
                </a:lnTo>
                <a:lnTo>
                  <a:pt x="4807621" y="581"/>
                </a:lnTo>
                <a:lnTo>
                  <a:pt x="4858266" y="2766"/>
                </a:lnTo>
                <a:lnTo>
                  <a:pt x="4908671" y="7480"/>
                </a:lnTo>
                <a:lnTo>
                  <a:pt x="4958618" y="14733"/>
                </a:lnTo>
                <a:lnTo>
                  <a:pt x="5007891" y="24539"/>
                </a:lnTo>
                <a:lnTo>
                  <a:pt x="5056273" y="36908"/>
                </a:lnTo>
                <a:lnTo>
                  <a:pt x="5103545" y="51854"/>
                </a:lnTo>
                <a:lnTo>
                  <a:pt x="5149492" y="69388"/>
                </a:lnTo>
                <a:lnTo>
                  <a:pt x="5193897" y="89523"/>
                </a:lnTo>
                <a:lnTo>
                  <a:pt x="5236541" y="112270"/>
                </a:lnTo>
                <a:lnTo>
                  <a:pt x="5280644" y="140063"/>
                </a:lnTo>
                <a:lnTo>
                  <a:pt x="5320829" y="170164"/>
                </a:lnTo>
                <a:lnTo>
                  <a:pt x="5356934" y="202381"/>
                </a:lnTo>
                <a:lnTo>
                  <a:pt x="5388793" y="236522"/>
                </a:lnTo>
                <a:lnTo>
                  <a:pt x="5416241" y="272394"/>
                </a:lnTo>
                <a:lnTo>
                  <a:pt x="5439114" y="309806"/>
                </a:lnTo>
                <a:lnTo>
                  <a:pt x="5457247" y="348565"/>
                </a:lnTo>
                <a:lnTo>
                  <a:pt x="5470475" y="388480"/>
                </a:lnTo>
                <a:lnTo>
                  <a:pt x="5527235" y="400665"/>
                </a:lnTo>
                <a:lnTo>
                  <a:pt x="5581613" y="415571"/>
                </a:lnTo>
                <a:lnTo>
                  <a:pt x="5633491" y="433057"/>
                </a:lnTo>
                <a:lnTo>
                  <a:pt x="5682748" y="452980"/>
                </a:lnTo>
                <a:lnTo>
                  <a:pt x="5729268" y="475198"/>
                </a:lnTo>
                <a:lnTo>
                  <a:pt x="5772931" y="499569"/>
                </a:lnTo>
                <a:lnTo>
                  <a:pt x="5813619" y="525951"/>
                </a:lnTo>
                <a:lnTo>
                  <a:pt x="5851213" y="554203"/>
                </a:lnTo>
                <a:lnTo>
                  <a:pt x="5885596" y="584181"/>
                </a:lnTo>
                <a:lnTo>
                  <a:pt x="5916647" y="615744"/>
                </a:lnTo>
                <a:lnTo>
                  <a:pt x="5944250" y="648750"/>
                </a:lnTo>
                <a:lnTo>
                  <a:pt x="5968284" y="683057"/>
                </a:lnTo>
                <a:lnTo>
                  <a:pt x="5988632" y="718523"/>
                </a:lnTo>
                <a:lnTo>
                  <a:pt x="6005176" y="755005"/>
                </a:lnTo>
                <a:lnTo>
                  <a:pt x="6017796" y="792362"/>
                </a:lnTo>
                <a:lnTo>
                  <a:pt x="6026373" y="830451"/>
                </a:lnTo>
                <a:lnTo>
                  <a:pt x="6030791" y="869131"/>
                </a:lnTo>
                <a:lnTo>
                  <a:pt x="6030929" y="908259"/>
                </a:lnTo>
                <a:lnTo>
                  <a:pt x="6026670" y="947694"/>
                </a:lnTo>
                <a:lnTo>
                  <a:pt x="6017895" y="987293"/>
                </a:lnTo>
                <a:lnTo>
                  <a:pt x="6004485" y="1026914"/>
                </a:lnTo>
                <a:lnTo>
                  <a:pt x="5979727" y="1078469"/>
                </a:lnTo>
                <a:lnTo>
                  <a:pt x="5969707" y="1095250"/>
                </a:lnTo>
                <a:lnTo>
                  <a:pt x="6005426" y="1129110"/>
                </a:lnTo>
                <a:lnTo>
                  <a:pt x="6037574" y="1163972"/>
                </a:lnTo>
                <a:lnTo>
                  <a:pt x="6066171" y="1199727"/>
                </a:lnTo>
                <a:lnTo>
                  <a:pt x="6091238" y="1236268"/>
                </a:lnTo>
                <a:lnTo>
                  <a:pt x="6112797" y="1273486"/>
                </a:lnTo>
                <a:lnTo>
                  <a:pt x="6130868" y="1311273"/>
                </a:lnTo>
                <a:lnTo>
                  <a:pt x="6145471" y="1349521"/>
                </a:lnTo>
                <a:lnTo>
                  <a:pt x="6156628" y="1388120"/>
                </a:lnTo>
                <a:lnTo>
                  <a:pt x="6164360" y="1426963"/>
                </a:lnTo>
                <a:lnTo>
                  <a:pt x="6168687" y="1465942"/>
                </a:lnTo>
                <a:lnTo>
                  <a:pt x="6169631" y="1504949"/>
                </a:lnTo>
                <a:lnTo>
                  <a:pt x="6167211" y="1543874"/>
                </a:lnTo>
                <a:lnTo>
                  <a:pt x="6161449" y="1582610"/>
                </a:lnTo>
                <a:lnTo>
                  <a:pt x="6152366" y="1621048"/>
                </a:lnTo>
                <a:lnTo>
                  <a:pt x="6139982" y="1659081"/>
                </a:lnTo>
                <a:lnTo>
                  <a:pt x="6124319" y="1696599"/>
                </a:lnTo>
                <a:lnTo>
                  <a:pt x="6105397" y="1733495"/>
                </a:lnTo>
                <a:lnTo>
                  <a:pt x="6083237" y="1769660"/>
                </a:lnTo>
                <a:lnTo>
                  <a:pt x="6057859" y="1804986"/>
                </a:lnTo>
                <a:lnTo>
                  <a:pt x="6029286" y="1839365"/>
                </a:lnTo>
                <a:lnTo>
                  <a:pt x="5997536" y="1872688"/>
                </a:lnTo>
                <a:lnTo>
                  <a:pt x="5962632" y="1904847"/>
                </a:lnTo>
                <a:lnTo>
                  <a:pt x="5924595" y="1935734"/>
                </a:lnTo>
                <a:lnTo>
                  <a:pt x="5883444" y="1965240"/>
                </a:lnTo>
                <a:lnTo>
                  <a:pt x="5839201" y="1993258"/>
                </a:lnTo>
                <a:lnTo>
                  <a:pt x="5791887" y="2019678"/>
                </a:lnTo>
                <a:lnTo>
                  <a:pt x="5747130" y="2041801"/>
                </a:lnTo>
                <a:lnTo>
                  <a:pt x="5700725" y="2062080"/>
                </a:lnTo>
                <a:lnTo>
                  <a:pt x="5652796" y="2080480"/>
                </a:lnTo>
                <a:lnTo>
                  <a:pt x="5603468" y="2096966"/>
                </a:lnTo>
                <a:lnTo>
                  <a:pt x="5552863" y="2111504"/>
                </a:lnTo>
                <a:lnTo>
                  <a:pt x="5501108" y="2124057"/>
                </a:lnTo>
                <a:lnTo>
                  <a:pt x="5448324" y="2134591"/>
                </a:lnTo>
                <a:lnTo>
                  <a:pt x="5394638" y="2143071"/>
                </a:lnTo>
                <a:lnTo>
                  <a:pt x="5340173" y="2149462"/>
                </a:lnTo>
                <a:lnTo>
                  <a:pt x="5337813" y="2187977"/>
                </a:lnTo>
                <a:lnTo>
                  <a:pt x="5331735" y="2225775"/>
                </a:lnTo>
                <a:lnTo>
                  <a:pt x="5322065" y="2262771"/>
                </a:lnTo>
                <a:lnTo>
                  <a:pt x="5308926" y="2298883"/>
                </a:lnTo>
                <a:lnTo>
                  <a:pt x="5292442" y="2334028"/>
                </a:lnTo>
                <a:lnTo>
                  <a:pt x="5272736" y="2368122"/>
                </a:lnTo>
                <a:lnTo>
                  <a:pt x="5249932" y="2401083"/>
                </a:lnTo>
                <a:lnTo>
                  <a:pt x="5224155" y="2432828"/>
                </a:lnTo>
                <a:lnTo>
                  <a:pt x="5195528" y="2463273"/>
                </a:lnTo>
                <a:lnTo>
                  <a:pt x="5164174" y="2492335"/>
                </a:lnTo>
                <a:lnTo>
                  <a:pt x="5130219" y="2519932"/>
                </a:lnTo>
                <a:lnTo>
                  <a:pt x="5093784" y="2545980"/>
                </a:lnTo>
                <a:lnTo>
                  <a:pt x="5054995" y="2570396"/>
                </a:lnTo>
                <a:lnTo>
                  <a:pt x="5013975" y="2593098"/>
                </a:lnTo>
                <a:lnTo>
                  <a:pt x="4970848" y="2614001"/>
                </a:lnTo>
                <a:lnTo>
                  <a:pt x="4925738" y="2633024"/>
                </a:lnTo>
                <a:lnTo>
                  <a:pt x="4878768" y="2650082"/>
                </a:lnTo>
                <a:lnTo>
                  <a:pt x="4830062" y="2665093"/>
                </a:lnTo>
                <a:lnTo>
                  <a:pt x="4779745" y="2677974"/>
                </a:lnTo>
                <a:lnTo>
                  <a:pt x="4727939" y="2688642"/>
                </a:lnTo>
                <a:lnTo>
                  <a:pt x="4674770" y="2697014"/>
                </a:lnTo>
                <a:lnTo>
                  <a:pt x="4620359" y="2703006"/>
                </a:lnTo>
                <a:lnTo>
                  <a:pt x="4564833" y="2706536"/>
                </a:lnTo>
                <a:lnTo>
                  <a:pt x="4508313" y="2707520"/>
                </a:lnTo>
                <a:lnTo>
                  <a:pt x="4457736" y="2706203"/>
                </a:lnTo>
                <a:lnTo>
                  <a:pt x="4407532" y="2702778"/>
                </a:lnTo>
                <a:lnTo>
                  <a:pt x="4357838" y="2697274"/>
                </a:lnTo>
                <a:lnTo>
                  <a:pt x="4308790" y="2689720"/>
                </a:lnTo>
                <a:lnTo>
                  <a:pt x="4260526" y="2680142"/>
                </a:lnTo>
                <a:lnTo>
                  <a:pt x="4213181" y="2668571"/>
                </a:lnTo>
                <a:lnTo>
                  <a:pt x="4166892" y="2655034"/>
                </a:lnTo>
                <a:lnTo>
                  <a:pt x="4121795" y="2639560"/>
                </a:lnTo>
                <a:lnTo>
                  <a:pt x="4078027" y="2622176"/>
                </a:lnTo>
                <a:lnTo>
                  <a:pt x="4060728" y="2657666"/>
                </a:lnTo>
                <a:lnTo>
                  <a:pt x="4040794" y="2692038"/>
                </a:lnTo>
                <a:lnTo>
                  <a:pt x="4018328" y="2725255"/>
                </a:lnTo>
                <a:lnTo>
                  <a:pt x="3993429" y="2757280"/>
                </a:lnTo>
                <a:lnTo>
                  <a:pt x="3966201" y="2788076"/>
                </a:lnTo>
                <a:lnTo>
                  <a:pt x="3936744" y="2817605"/>
                </a:lnTo>
                <a:lnTo>
                  <a:pt x="3905159" y="2845830"/>
                </a:lnTo>
                <a:lnTo>
                  <a:pt x="3871548" y="2872715"/>
                </a:lnTo>
                <a:lnTo>
                  <a:pt x="3836012" y="2898223"/>
                </a:lnTo>
                <a:lnTo>
                  <a:pt x="3798652" y="2922316"/>
                </a:lnTo>
                <a:lnTo>
                  <a:pt x="3759571" y="2944957"/>
                </a:lnTo>
                <a:lnTo>
                  <a:pt x="3718868" y="2966109"/>
                </a:lnTo>
                <a:lnTo>
                  <a:pt x="3676646" y="2985735"/>
                </a:lnTo>
                <a:lnTo>
                  <a:pt x="3633005" y="3003799"/>
                </a:lnTo>
                <a:lnTo>
                  <a:pt x="3588048" y="3020262"/>
                </a:lnTo>
                <a:lnTo>
                  <a:pt x="3541875" y="3035088"/>
                </a:lnTo>
                <a:lnTo>
                  <a:pt x="3494587" y="3048239"/>
                </a:lnTo>
                <a:lnTo>
                  <a:pt x="3446287" y="3059680"/>
                </a:lnTo>
                <a:lnTo>
                  <a:pt x="3397075" y="3069372"/>
                </a:lnTo>
                <a:lnTo>
                  <a:pt x="3347053" y="3077278"/>
                </a:lnTo>
                <a:lnTo>
                  <a:pt x="3296323" y="3083362"/>
                </a:lnTo>
                <a:lnTo>
                  <a:pt x="3244984" y="3087587"/>
                </a:lnTo>
                <a:lnTo>
                  <a:pt x="3193139" y="3089914"/>
                </a:lnTo>
                <a:lnTo>
                  <a:pt x="3140890" y="3090308"/>
                </a:lnTo>
                <a:lnTo>
                  <a:pt x="3088337" y="3088731"/>
                </a:lnTo>
                <a:lnTo>
                  <a:pt x="3035581" y="3085146"/>
                </a:lnTo>
                <a:lnTo>
                  <a:pt x="2982725" y="3079516"/>
                </a:lnTo>
                <a:lnTo>
                  <a:pt x="2929869" y="3071803"/>
                </a:lnTo>
                <a:lnTo>
                  <a:pt x="2877115" y="3061972"/>
                </a:lnTo>
                <a:lnTo>
                  <a:pt x="2824399" y="3049905"/>
                </a:lnTo>
                <a:lnTo>
                  <a:pt x="2773003" y="3035840"/>
                </a:lnTo>
                <a:lnTo>
                  <a:pt x="2723036" y="3019832"/>
                </a:lnTo>
                <a:lnTo>
                  <a:pt x="2674606" y="3001937"/>
                </a:lnTo>
                <a:lnTo>
                  <a:pt x="2627822" y="2982208"/>
                </a:lnTo>
                <a:lnTo>
                  <a:pt x="2582792" y="2960702"/>
                </a:lnTo>
                <a:lnTo>
                  <a:pt x="2539626" y="2937474"/>
                </a:lnTo>
                <a:lnTo>
                  <a:pt x="2498431" y="2912579"/>
                </a:lnTo>
                <a:lnTo>
                  <a:pt x="2459317" y="2886073"/>
                </a:lnTo>
                <a:lnTo>
                  <a:pt x="2422391" y="2858010"/>
                </a:lnTo>
                <a:lnTo>
                  <a:pt x="2387763" y="2828446"/>
                </a:lnTo>
                <a:lnTo>
                  <a:pt x="2355541" y="2797436"/>
                </a:lnTo>
                <a:lnTo>
                  <a:pt x="2309162" y="2815508"/>
                </a:lnTo>
                <a:lnTo>
                  <a:pt x="2262056" y="2831881"/>
                </a:lnTo>
                <a:lnTo>
                  <a:pt x="2214303" y="2846570"/>
                </a:lnTo>
                <a:lnTo>
                  <a:pt x="2165980" y="2859587"/>
                </a:lnTo>
                <a:lnTo>
                  <a:pt x="2117168" y="2870947"/>
                </a:lnTo>
                <a:lnTo>
                  <a:pt x="2067946" y="2880662"/>
                </a:lnTo>
                <a:lnTo>
                  <a:pt x="2018392" y="2888746"/>
                </a:lnTo>
                <a:lnTo>
                  <a:pt x="1968587" y="2895213"/>
                </a:lnTo>
                <a:lnTo>
                  <a:pt x="1918608" y="2900076"/>
                </a:lnTo>
                <a:lnTo>
                  <a:pt x="1868536" y="2903348"/>
                </a:lnTo>
                <a:lnTo>
                  <a:pt x="1818449" y="2905044"/>
                </a:lnTo>
                <a:lnTo>
                  <a:pt x="1768426" y="2905176"/>
                </a:lnTo>
                <a:lnTo>
                  <a:pt x="1718548" y="2903757"/>
                </a:lnTo>
                <a:lnTo>
                  <a:pt x="1668892" y="2900802"/>
                </a:lnTo>
                <a:lnTo>
                  <a:pt x="1619539" y="2896324"/>
                </a:lnTo>
                <a:lnTo>
                  <a:pt x="1570566" y="2890336"/>
                </a:lnTo>
                <a:lnTo>
                  <a:pt x="1522054" y="2882852"/>
                </a:lnTo>
                <a:lnTo>
                  <a:pt x="1474082" y="2873886"/>
                </a:lnTo>
                <a:lnTo>
                  <a:pt x="1426728" y="2863450"/>
                </a:lnTo>
                <a:lnTo>
                  <a:pt x="1380072" y="2851558"/>
                </a:lnTo>
                <a:lnTo>
                  <a:pt x="1334193" y="2838224"/>
                </a:lnTo>
                <a:lnTo>
                  <a:pt x="1289170" y="2823461"/>
                </a:lnTo>
                <a:lnTo>
                  <a:pt x="1245083" y="2807283"/>
                </a:lnTo>
                <a:lnTo>
                  <a:pt x="1202010" y="2789702"/>
                </a:lnTo>
                <a:lnTo>
                  <a:pt x="1160031" y="2770734"/>
                </a:lnTo>
                <a:lnTo>
                  <a:pt x="1119225" y="2750390"/>
                </a:lnTo>
                <a:lnTo>
                  <a:pt x="1079670" y="2728685"/>
                </a:lnTo>
                <a:lnTo>
                  <a:pt x="1041447" y="2705632"/>
                </a:lnTo>
                <a:lnTo>
                  <a:pt x="1004634" y="2681244"/>
                </a:lnTo>
                <a:lnTo>
                  <a:pt x="969311" y="2655535"/>
                </a:lnTo>
                <a:lnTo>
                  <a:pt x="935556" y="2628519"/>
                </a:lnTo>
                <a:lnTo>
                  <a:pt x="903449" y="2600208"/>
                </a:lnTo>
                <a:lnTo>
                  <a:pt x="873069" y="2570617"/>
                </a:lnTo>
                <a:lnTo>
                  <a:pt x="844495" y="2539758"/>
                </a:lnTo>
                <a:lnTo>
                  <a:pt x="832943" y="2526164"/>
                </a:lnTo>
                <a:lnTo>
                  <a:pt x="776426" y="2528924"/>
                </a:lnTo>
                <a:lnTo>
                  <a:pt x="720747" y="2528238"/>
                </a:lnTo>
                <a:lnTo>
                  <a:pt x="666150" y="2524237"/>
                </a:lnTo>
                <a:lnTo>
                  <a:pt x="612879" y="2517051"/>
                </a:lnTo>
                <a:lnTo>
                  <a:pt x="561178" y="2506812"/>
                </a:lnTo>
                <a:lnTo>
                  <a:pt x="511289" y="2493649"/>
                </a:lnTo>
                <a:lnTo>
                  <a:pt x="463457" y="2477693"/>
                </a:lnTo>
                <a:lnTo>
                  <a:pt x="417924" y="2459074"/>
                </a:lnTo>
                <a:lnTo>
                  <a:pt x="374936" y="2437924"/>
                </a:lnTo>
                <a:lnTo>
                  <a:pt x="334734" y="2414373"/>
                </a:lnTo>
                <a:lnTo>
                  <a:pt x="297563" y="2388552"/>
                </a:lnTo>
                <a:lnTo>
                  <a:pt x="263667" y="2360590"/>
                </a:lnTo>
                <a:lnTo>
                  <a:pt x="233289" y="2330619"/>
                </a:lnTo>
                <a:lnTo>
                  <a:pt x="206672" y="2298769"/>
                </a:lnTo>
                <a:lnTo>
                  <a:pt x="184061" y="2265171"/>
                </a:lnTo>
                <a:lnTo>
                  <a:pt x="165698" y="2229955"/>
                </a:lnTo>
                <a:lnTo>
                  <a:pt x="151828" y="2193252"/>
                </a:lnTo>
                <a:lnTo>
                  <a:pt x="142693" y="2155192"/>
                </a:lnTo>
                <a:lnTo>
                  <a:pt x="138470" y="2108861"/>
                </a:lnTo>
                <a:lnTo>
                  <a:pt x="141676" y="2062895"/>
                </a:lnTo>
                <a:lnTo>
                  <a:pt x="152125" y="2017684"/>
                </a:lnTo>
                <a:lnTo>
                  <a:pt x="169626" y="1973619"/>
                </a:lnTo>
                <a:lnTo>
                  <a:pt x="193993" y="1931089"/>
                </a:lnTo>
                <a:lnTo>
                  <a:pt x="225036" y="1890486"/>
                </a:lnTo>
                <a:lnTo>
                  <a:pt x="262569" y="1852200"/>
                </a:lnTo>
                <a:lnTo>
                  <a:pt x="306401" y="1816620"/>
                </a:lnTo>
                <a:lnTo>
                  <a:pt x="256322" y="1794254"/>
                </a:lnTo>
                <a:lnTo>
                  <a:pt x="210410" y="1769187"/>
                </a:lnTo>
                <a:lnTo>
                  <a:pt x="168757" y="1741662"/>
                </a:lnTo>
                <a:lnTo>
                  <a:pt x="131456" y="1711924"/>
                </a:lnTo>
                <a:lnTo>
                  <a:pt x="98600" y="1680218"/>
                </a:lnTo>
                <a:lnTo>
                  <a:pt x="70282" y="1646785"/>
                </a:lnTo>
                <a:lnTo>
                  <a:pt x="46594" y="1611872"/>
                </a:lnTo>
                <a:lnTo>
                  <a:pt x="27629" y="1575721"/>
                </a:lnTo>
                <a:lnTo>
                  <a:pt x="13480" y="1538577"/>
                </a:lnTo>
                <a:lnTo>
                  <a:pt x="4239" y="1500684"/>
                </a:lnTo>
                <a:lnTo>
                  <a:pt x="0" y="1462285"/>
                </a:lnTo>
                <a:lnTo>
                  <a:pt x="854" y="1423625"/>
                </a:lnTo>
                <a:lnTo>
                  <a:pt x="6895" y="1384947"/>
                </a:lnTo>
                <a:lnTo>
                  <a:pt x="18216" y="1346495"/>
                </a:lnTo>
                <a:lnTo>
                  <a:pt x="34908" y="1308515"/>
                </a:lnTo>
                <a:lnTo>
                  <a:pt x="57066" y="1271248"/>
                </a:lnTo>
                <a:lnTo>
                  <a:pt x="84781" y="1234940"/>
                </a:lnTo>
                <a:lnTo>
                  <a:pt x="113801" y="1204074"/>
                </a:lnTo>
                <a:lnTo>
                  <a:pt x="146316" y="1175274"/>
                </a:lnTo>
                <a:lnTo>
                  <a:pt x="182082" y="1148647"/>
                </a:lnTo>
                <a:lnTo>
                  <a:pt x="220854" y="1124304"/>
                </a:lnTo>
                <a:lnTo>
                  <a:pt x="262389" y="1102351"/>
                </a:lnTo>
                <a:lnTo>
                  <a:pt x="306443" y="1082897"/>
                </a:lnTo>
                <a:lnTo>
                  <a:pt x="352771" y="1066052"/>
                </a:lnTo>
                <a:lnTo>
                  <a:pt x="401128" y="1051922"/>
                </a:lnTo>
                <a:lnTo>
                  <a:pt x="451272" y="1040617"/>
                </a:lnTo>
                <a:lnTo>
                  <a:pt x="502958" y="1032245"/>
                </a:lnTo>
                <a:lnTo>
                  <a:pt x="555941" y="1026914"/>
                </a:lnTo>
                <a:lnTo>
                  <a:pt x="561153" y="1017282"/>
                </a:lnTo>
                <a:close/>
              </a:path>
            </a:pathLst>
          </a:custGeom>
          <a:ln w="12700">
            <a:solidFill>
              <a:srgbClr val="2E528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22" name="bg object 22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5997082" y="4511797"/>
            <a:ext cx="184271" cy="184281"/>
          </a:xfrm>
          <a:prstGeom prst="rect">
            <a:avLst/>
          </a:prstGeom>
        </p:spPr>
      </p:pic>
      <p:sp>
        <p:nvSpPr>
          <p:cNvPr id="23" name="bg object 23"/>
          <p:cNvSpPr/>
          <p:nvPr/>
        </p:nvSpPr>
        <p:spPr>
          <a:xfrm>
            <a:off x="6213987" y="4074795"/>
            <a:ext cx="343535" cy="343535"/>
          </a:xfrm>
          <a:custGeom>
            <a:avLst/>
            <a:gdLst/>
            <a:ahLst/>
            <a:cxnLst/>
            <a:rect l="l" t="t" r="r" b="b"/>
            <a:pathLst>
              <a:path w="343534" h="343535">
                <a:moveTo>
                  <a:pt x="343265" y="171581"/>
                </a:moveTo>
                <a:lnTo>
                  <a:pt x="337137" y="217240"/>
                </a:lnTo>
                <a:lnTo>
                  <a:pt x="319842" y="258259"/>
                </a:lnTo>
                <a:lnTo>
                  <a:pt x="293015" y="293006"/>
                </a:lnTo>
                <a:lnTo>
                  <a:pt x="258292" y="319848"/>
                </a:lnTo>
                <a:lnTo>
                  <a:pt x="217306" y="337150"/>
                </a:lnTo>
                <a:lnTo>
                  <a:pt x="171693" y="343280"/>
                </a:lnTo>
                <a:lnTo>
                  <a:pt x="126040" y="337150"/>
                </a:lnTo>
                <a:lnTo>
                  <a:pt x="85023" y="319848"/>
                </a:lnTo>
                <a:lnTo>
                  <a:pt x="50276" y="293006"/>
                </a:lnTo>
                <a:lnTo>
                  <a:pt x="23434" y="258259"/>
                </a:lnTo>
                <a:lnTo>
                  <a:pt x="6130" y="217240"/>
                </a:lnTo>
                <a:lnTo>
                  <a:pt x="0" y="171581"/>
                </a:lnTo>
                <a:lnTo>
                  <a:pt x="6130" y="125972"/>
                </a:lnTo>
                <a:lnTo>
                  <a:pt x="23434" y="84985"/>
                </a:lnTo>
                <a:lnTo>
                  <a:pt x="50276" y="50259"/>
                </a:lnTo>
                <a:lnTo>
                  <a:pt x="85023" y="23428"/>
                </a:lnTo>
                <a:lnTo>
                  <a:pt x="126040" y="6129"/>
                </a:lnTo>
                <a:lnTo>
                  <a:pt x="171693" y="0"/>
                </a:lnTo>
                <a:lnTo>
                  <a:pt x="217306" y="6129"/>
                </a:lnTo>
                <a:lnTo>
                  <a:pt x="258292" y="23428"/>
                </a:lnTo>
                <a:lnTo>
                  <a:pt x="293015" y="50259"/>
                </a:lnTo>
                <a:lnTo>
                  <a:pt x="319842" y="84985"/>
                </a:lnTo>
                <a:lnTo>
                  <a:pt x="337137" y="125972"/>
                </a:lnTo>
                <a:lnTo>
                  <a:pt x="343265" y="171581"/>
                </a:lnTo>
                <a:close/>
              </a:path>
            </a:pathLst>
          </a:custGeom>
          <a:ln w="12700">
            <a:solidFill>
              <a:srgbClr val="2E528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bg object 24"/>
          <p:cNvSpPr/>
          <p:nvPr/>
        </p:nvSpPr>
        <p:spPr>
          <a:xfrm>
            <a:off x="6534271" y="3499348"/>
            <a:ext cx="514984" cy="514984"/>
          </a:xfrm>
          <a:custGeom>
            <a:avLst/>
            <a:gdLst/>
            <a:ahLst/>
            <a:cxnLst/>
            <a:rect l="l" t="t" r="r" b="b"/>
            <a:pathLst>
              <a:path w="514984" h="514985">
                <a:moveTo>
                  <a:pt x="514868" y="257434"/>
                </a:moveTo>
                <a:lnTo>
                  <a:pt x="510718" y="303693"/>
                </a:lnTo>
                <a:lnTo>
                  <a:pt x="498756" y="347239"/>
                </a:lnTo>
                <a:lnTo>
                  <a:pt x="479710" y="387341"/>
                </a:lnTo>
                <a:lnTo>
                  <a:pt x="454306" y="423273"/>
                </a:lnTo>
                <a:lnTo>
                  <a:pt x="423275" y="454304"/>
                </a:lnTo>
                <a:lnTo>
                  <a:pt x="387344" y="479708"/>
                </a:lnTo>
                <a:lnTo>
                  <a:pt x="347241" y="498756"/>
                </a:lnTo>
                <a:lnTo>
                  <a:pt x="303695" y="510718"/>
                </a:lnTo>
                <a:lnTo>
                  <a:pt x="257434" y="514868"/>
                </a:lnTo>
                <a:lnTo>
                  <a:pt x="211140" y="510718"/>
                </a:lnTo>
                <a:lnTo>
                  <a:pt x="167577" y="498756"/>
                </a:lnTo>
                <a:lnTo>
                  <a:pt x="127469" y="479708"/>
                </a:lnTo>
                <a:lnTo>
                  <a:pt x="91542" y="454304"/>
                </a:lnTo>
                <a:lnTo>
                  <a:pt x="60521" y="423273"/>
                </a:lnTo>
                <a:lnTo>
                  <a:pt x="35131" y="387341"/>
                </a:lnTo>
                <a:lnTo>
                  <a:pt x="16097" y="347239"/>
                </a:lnTo>
                <a:lnTo>
                  <a:pt x="4145" y="303693"/>
                </a:lnTo>
                <a:lnTo>
                  <a:pt x="0" y="257434"/>
                </a:lnTo>
                <a:lnTo>
                  <a:pt x="4145" y="211140"/>
                </a:lnTo>
                <a:lnTo>
                  <a:pt x="16097" y="167577"/>
                </a:lnTo>
                <a:lnTo>
                  <a:pt x="35131" y="127469"/>
                </a:lnTo>
                <a:lnTo>
                  <a:pt x="60521" y="91542"/>
                </a:lnTo>
                <a:lnTo>
                  <a:pt x="91542" y="60521"/>
                </a:lnTo>
                <a:lnTo>
                  <a:pt x="127469" y="35131"/>
                </a:lnTo>
                <a:lnTo>
                  <a:pt x="167577" y="16097"/>
                </a:lnTo>
                <a:lnTo>
                  <a:pt x="211140" y="4145"/>
                </a:lnTo>
                <a:lnTo>
                  <a:pt x="257434" y="0"/>
                </a:lnTo>
                <a:lnTo>
                  <a:pt x="303695" y="4145"/>
                </a:lnTo>
                <a:lnTo>
                  <a:pt x="347241" y="16097"/>
                </a:lnTo>
                <a:lnTo>
                  <a:pt x="387344" y="35131"/>
                </a:lnTo>
                <a:lnTo>
                  <a:pt x="423275" y="60521"/>
                </a:lnTo>
                <a:lnTo>
                  <a:pt x="454306" y="91542"/>
                </a:lnTo>
                <a:lnTo>
                  <a:pt x="479710" y="127469"/>
                </a:lnTo>
                <a:lnTo>
                  <a:pt x="498756" y="167577"/>
                </a:lnTo>
                <a:lnTo>
                  <a:pt x="510718" y="211140"/>
                </a:lnTo>
                <a:lnTo>
                  <a:pt x="514868" y="257434"/>
                </a:lnTo>
                <a:close/>
              </a:path>
            </a:pathLst>
          </a:custGeom>
          <a:ln w="12700">
            <a:solidFill>
              <a:srgbClr val="2E528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bg object 25"/>
          <p:cNvSpPr/>
          <p:nvPr/>
        </p:nvSpPr>
        <p:spPr>
          <a:xfrm>
            <a:off x="5497951" y="2243328"/>
            <a:ext cx="361315" cy="58419"/>
          </a:xfrm>
          <a:custGeom>
            <a:avLst/>
            <a:gdLst/>
            <a:ahLst/>
            <a:cxnLst/>
            <a:rect l="l" t="t" r="r" b="b"/>
            <a:pathLst>
              <a:path w="361314" h="58419">
                <a:moveTo>
                  <a:pt x="361309" y="56906"/>
                </a:moveTo>
                <a:lnTo>
                  <a:pt x="307316" y="58163"/>
                </a:lnTo>
                <a:lnTo>
                  <a:pt x="253618" y="56218"/>
                </a:lnTo>
                <a:lnTo>
                  <a:pt x="200513" y="51115"/>
                </a:lnTo>
                <a:lnTo>
                  <a:pt x="148300" y="42897"/>
                </a:lnTo>
                <a:lnTo>
                  <a:pt x="97278" y="31609"/>
                </a:lnTo>
                <a:lnTo>
                  <a:pt x="47745" y="17295"/>
                </a:lnTo>
                <a:lnTo>
                  <a:pt x="0" y="0"/>
                </a:lnTo>
              </a:path>
            </a:pathLst>
          </a:custGeom>
          <a:ln w="12700">
            <a:solidFill>
              <a:srgbClr val="2E528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bg object 26"/>
          <p:cNvSpPr/>
          <p:nvPr/>
        </p:nvSpPr>
        <p:spPr>
          <a:xfrm>
            <a:off x="6019921" y="2923916"/>
            <a:ext cx="158750" cy="27305"/>
          </a:xfrm>
          <a:custGeom>
            <a:avLst/>
            <a:gdLst/>
            <a:ahLst/>
            <a:cxnLst/>
            <a:rect l="l" t="t" r="r" b="b"/>
            <a:pathLst>
              <a:path w="158750" h="27305">
                <a:moveTo>
                  <a:pt x="158130" y="0"/>
                </a:moveTo>
                <a:lnTo>
                  <a:pt x="119663" y="9496"/>
                </a:lnTo>
                <a:lnTo>
                  <a:pt x="80390" y="17221"/>
                </a:lnTo>
                <a:lnTo>
                  <a:pt x="40455" y="23162"/>
                </a:lnTo>
                <a:lnTo>
                  <a:pt x="0" y="27310"/>
                </a:lnTo>
              </a:path>
            </a:pathLst>
          </a:custGeom>
          <a:ln w="12700">
            <a:solidFill>
              <a:srgbClr val="2E528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bg object 27"/>
          <p:cNvSpPr/>
          <p:nvPr/>
        </p:nvSpPr>
        <p:spPr>
          <a:xfrm>
            <a:off x="7444983" y="3099175"/>
            <a:ext cx="95250" cy="124460"/>
          </a:xfrm>
          <a:custGeom>
            <a:avLst/>
            <a:gdLst/>
            <a:ahLst/>
            <a:cxnLst/>
            <a:rect l="l" t="t" r="r" b="b"/>
            <a:pathLst>
              <a:path w="95250" h="124460">
                <a:moveTo>
                  <a:pt x="95249" y="124449"/>
                </a:moveTo>
                <a:lnTo>
                  <a:pt x="67778" y="94700"/>
                </a:lnTo>
                <a:lnTo>
                  <a:pt x="42721" y="63985"/>
                </a:lnTo>
                <a:lnTo>
                  <a:pt x="20116" y="32389"/>
                </a:lnTo>
                <a:lnTo>
                  <a:pt x="0" y="0"/>
                </a:lnTo>
              </a:path>
            </a:pathLst>
          </a:custGeom>
          <a:ln w="12700">
            <a:solidFill>
              <a:srgbClr val="2E528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bg object 28"/>
          <p:cNvSpPr/>
          <p:nvPr/>
        </p:nvSpPr>
        <p:spPr>
          <a:xfrm>
            <a:off x="9263633" y="2913369"/>
            <a:ext cx="38100" cy="136525"/>
          </a:xfrm>
          <a:custGeom>
            <a:avLst/>
            <a:gdLst/>
            <a:ahLst/>
            <a:cxnLst/>
            <a:rect l="l" t="t" r="r" b="b"/>
            <a:pathLst>
              <a:path w="38100" h="136525">
                <a:moveTo>
                  <a:pt x="37978" y="0"/>
                </a:moveTo>
                <a:lnTo>
                  <a:pt x="32459" y="34640"/>
                </a:lnTo>
                <a:lnTo>
                  <a:pt x="24281" y="68980"/>
                </a:lnTo>
                <a:lnTo>
                  <a:pt x="13456" y="102960"/>
                </a:lnTo>
                <a:lnTo>
                  <a:pt x="0" y="136519"/>
                </a:lnTo>
              </a:path>
            </a:pathLst>
          </a:custGeom>
          <a:ln w="12700">
            <a:solidFill>
              <a:srgbClr val="2E528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bg object 29"/>
          <p:cNvSpPr/>
          <p:nvPr/>
        </p:nvSpPr>
        <p:spPr>
          <a:xfrm>
            <a:off x="10057881" y="2069835"/>
            <a:ext cx="464184" cy="510540"/>
          </a:xfrm>
          <a:custGeom>
            <a:avLst/>
            <a:gdLst/>
            <a:ahLst/>
            <a:cxnLst/>
            <a:rect l="l" t="t" r="r" b="b"/>
            <a:pathLst>
              <a:path w="464184" h="510539">
                <a:moveTo>
                  <a:pt x="0" y="0"/>
                </a:moveTo>
                <a:lnTo>
                  <a:pt x="55751" y="20332"/>
                </a:lnTo>
                <a:lnTo>
                  <a:pt x="108552" y="43276"/>
                </a:lnTo>
                <a:lnTo>
                  <a:pt x="158266" y="68680"/>
                </a:lnTo>
                <a:lnTo>
                  <a:pt x="204753" y="96391"/>
                </a:lnTo>
                <a:lnTo>
                  <a:pt x="247878" y="126259"/>
                </a:lnTo>
                <a:lnTo>
                  <a:pt x="287501" y="158131"/>
                </a:lnTo>
                <a:lnTo>
                  <a:pt x="323484" y="191856"/>
                </a:lnTo>
                <a:lnTo>
                  <a:pt x="355691" y="227283"/>
                </a:lnTo>
                <a:lnTo>
                  <a:pt x="383984" y="264260"/>
                </a:lnTo>
                <a:lnTo>
                  <a:pt x="408224" y="302634"/>
                </a:lnTo>
                <a:lnTo>
                  <a:pt x="428273" y="342256"/>
                </a:lnTo>
                <a:lnTo>
                  <a:pt x="443995" y="382972"/>
                </a:lnTo>
                <a:lnTo>
                  <a:pt x="455251" y="424631"/>
                </a:lnTo>
                <a:lnTo>
                  <a:pt x="461903" y="467082"/>
                </a:lnTo>
                <a:lnTo>
                  <a:pt x="463814" y="510174"/>
                </a:lnTo>
              </a:path>
            </a:pathLst>
          </a:custGeom>
          <a:ln w="12700">
            <a:solidFill>
              <a:srgbClr val="2E528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30" name="bg object 30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10938895" y="1519936"/>
            <a:ext cx="219202" cy="204083"/>
          </a:xfrm>
          <a:prstGeom prst="rect">
            <a:avLst/>
          </a:prstGeom>
        </p:spPr>
      </p:pic>
      <p:sp>
        <p:nvSpPr>
          <p:cNvPr id="31" name="bg object 31"/>
          <p:cNvSpPr/>
          <p:nvPr/>
        </p:nvSpPr>
        <p:spPr>
          <a:xfrm>
            <a:off x="10656203" y="816346"/>
            <a:ext cx="11430" cy="90805"/>
          </a:xfrm>
          <a:custGeom>
            <a:avLst/>
            <a:gdLst/>
            <a:ahLst/>
            <a:cxnLst/>
            <a:rect l="l" t="t" r="r" b="b"/>
            <a:pathLst>
              <a:path w="11429" h="90805">
                <a:moveTo>
                  <a:pt x="0" y="0"/>
                </a:moveTo>
                <a:lnTo>
                  <a:pt x="5163" y="22449"/>
                </a:lnTo>
                <a:lnTo>
                  <a:pt x="8690" y="45022"/>
                </a:lnTo>
                <a:lnTo>
                  <a:pt x="10599" y="67692"/>
                </a:lnTo>
                <a:lnTo>
                  <a:pt x="10911" y="90434"/>
                </a:lnTo>
              </a:path>
            </a:pathLst>
          </a:custGeom>
          <a:ln w="12700">
            <a:solidFill>
              <a:srgbClr val="2E528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bg object 32"/>
          <p:cNvSpPr/>
          <p:nvPr/>
        </p:nvSpPr>
        <p:spPr>
          <a:xfrm>
            <a:off x="9337426" y="595762"/>
            <a:ext cx="106045" cy="115570"/>
          </a:xfrm>
          <a:custGeom>
            <a:avLst/>
            <a:gdLst/>
            <a:ahLst/>
            <a:cxnLst/>
            <a:rect l="l" t="t" r="r" b="b"/>
            <a:pathLst>
              <a:path w="106045" h="115570">
                <a:moveTo>
                  <a:pt x="0" y="115183"/>
                </a:moveTo>
                <a:lnTo>
                  <a:pt x="21794" y="84481"/>
                </a:lnTo>
                <a:lnTo>
                  <a:pt x="46748" y="54963"/>
                </a:lnTo>
                <a:lnTo>
                  <a:pt x="74777" y="26758"/>
                </a:lnTo>
                <a:lnTo>
                  <a:pt x="105796" y="0"/>
                </a:lnTo>
              </a:path>
            </a:pathLst>
          </a:custGeom>
          <a:ln w="12700">
            <a:solidFill>
              <a:srgbClr val="2E528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bg object 33"/>
          <p:cNvSpPr/>
          <p:nvPr/>
        </p:nvSpPr>
        <p:spPr>
          <a:xfrm>
            <a:off x="8347954" y="666506"/>
            <a:ext cx="51435" cy="99695"/>
          </a:xfrm>
          <a:custGeom>
            <a:avLst/>
            <a:gdLst/>
            <a:ahLst/>
            <a:cxnLst/>
            <a:rect l="l" t="t" r="r" b="b"/>
            <a:pathLst>
              <a:path w="51434" h="99695">
                <a:moveTo>
                  <a:pt x="0" y="99425"/>
                </a:moveTo>
                <a:lnTo>
                  <a:pt x="9381" y="73749"/>
                </a:lnTo>
                <a:lnTo>
                  <a:pt x="21076" y="48569"/>
                </a:lnTo>
                <a:lnTo>
                  <a:pt x="35035" y="23962"/>
                </a:lnTo>
                <a:lnTo>
                  <a:pt x="51206" y="0"/>
                </a:lnTo>
              </a:path>
            </a:pathLst>
          </a:custGeom>
          <a:ln w="12700">
            <a:solidFill>
              <a:srgbClr val="2E528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bg object 34"/>
          <p:cNvSpPr/>
          <p:nvPr/>
        </p:nvSpPr>
        <p:spPr>
          <a:xfrm>
            <a:off x="7186817" y="799581"/>
            <a:ext cx="185420" cy="97155"/>
          </a:xfrm>
          <a:custGeom>
            <a:avLst/>
            <a:gdLst/>
            <a:ahLst/>
            <a:cxnLst/>
            <a:rect l="l" t="t" r="r" b="b"/>
            <a:pathLst>
              <a:path w="185420" h="97155">
                <a:moveTo>
                  <a:pt x="0" y="0"/>
                </a:moveTo>
                <a:lnTo>
                  <a:pt x="49454" y="21216"/>
                </a:lnTo>
                <a:lnTo>
                  <a:pt x="96945" y="44413"/>
                </a:lnTo>
                <a:lnTo>
                  <a:pt x="142316" y="69535"/>
                </a:lnTo>
                <a:lnTo>
                  <a:pt x="185409" y="96530"/>
                </a:lnTo>
              </a:path>
            </a:pathLst>
          </a:custGeom>
          <a:ln w="12700">
            <a:solidFill>
              <a:srgbClr val="2E528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bg object 35"/>
          <p:cNvSpPr/>
          <p:nvPr/>
        </p:nvSpPr>
        <p:spPr>
          <a:xfrm>
            <a:off x="5746119" y="1455938"/>
            <a:ext cx="32384" cy="101600"/>
          </a:xfrm>
          <a:custGeom>
            <a:avLst/>
            <a:gdLst/>
            <a:ahLst/>
            <a:cxnLst/>
            <a:rect l="l" t="t" r="r" b="b"/>
            <a:pathLst>
              <a:path w="32385" h="101600">
                <a:moveTo>
                  <a:pt x="32369" y="101467"/>
                </a:moveTo>
                <a:lnTo>
                  <a:pt x="22065" y="76462"/>
                </a:lnTo>
                <a:lnTo>
                  <a:pt x="13235" y="51202"/>
                </a:lnTo>
                <a:lnTo>
                  <a:pt x="5880" y="25708"/>
                </a:lnTo>
                <a:lnTo>
                  <a:pt x="0" y="0"/>
                </a:lnTo>
              </a:path>
            </a:pathLst>
          </a:custGeom>
          <a:ln w="12700">
            <a:solidFill>
              <a:srgbClr val="2E528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1" i="0">
                <a:solidFill>
                  <a:srgbClr val="FFFF00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3/22/2024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3/22/2024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119744" y="511550"/>
            <a:ext cx="5952510" cy="51815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200" b="1" i="0">
                <a:solidFill>
                  <a:srgbClr val="FFFF00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609600" y="1577340"/>
            <a:ext cx="1097280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3/22/2024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uk.wikipedia.org/wiki/%D0%97%D0%B0%D0%B3%D0%B0%D0%BB%D1%8C%D0%BD%D0%BE%D0%B4%D0%B5%D1%80%D0%B6%D0%B0%D0%B2%D0%BD%D1%96_%D0%BF%D0%BE%D0%B4%D0%B0%D1%82%D0%BA%D0%B8_%D1%82%D0%B0_%D0%B7%D0%B1%D0%BE%D1%80%D0%B8_%D0%B2_%D0%A3%D0%BA%D1%80%D0%B0%D1%97%D0%BD%D1%96" TargetMode="Externa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5.xml"/><Relationship Id="rId5" Type="http://schemas.openxmlformats.org/officeDocument/2006/relationships/hyperlink" Target="https://uk.wikipedia.org/wiki/%D0%9F%D1%80%D0%B8%D0%B1%D1%83%D1%82%D0%BE%D0%BA" TargetMode="External"/><Relationship Id="rId4" Type="http://schemas.openxmlformats.org/officeDocument/2006/relationships/hyperlink" Target="https://uk.wikipedia.org/wiki/%D0%9F%D0%BE%D0%B4%D0%B0%D1%82%D0%BE%D0%BA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2795914" y="855657"/>
            <a:ext cx="7465695" cy="4632037"/>
          </a:xfrm>
          <a:prstGeom prst="rect">
            <a:avLst/>
          </a:prstGeom>
        </p:spPr>
        <p:txBody>
          <a:bodyPr vert="horz" wrap="square" lIns="0" tIns="104140" rIns="0" bIns="0" rtlCol="0">
            <a:spAutoFit/>
          </a:bodyPr>
          <a:lstStyle/>
          <a:p>
            <a:pPr marL="584200" marR="572135" indent="1581785">
              <a:lnSpc>
                <a:spcPts val="5860"/>
              </a:lnSpc>
              <a:spcBef>
                <a:spcPts val="820"/>
              </a:spcBef>
            </a:pPr>
            <a:r>
              <a:rPr lang="uk-UA" sz="5400" dirty="0" smtClean="0">
                <a:latin typeface="Times New Roman"/>
                <a:cs typeface="Times New Roman"/>
              </a:rPr>
              <a:t>             </a:t>
            </a:r>
            <a:r>
              <a:rPr sz="5400" smtClean="0">
                <a:latin typeface="Times New Roman"/>
                <a:cs typeface="Times New Roman"/>
              </a:rPr>
              <a:t> </a:t>
            </a:r>
            <a:r>
              <a:rPr sz="5400" spc="5" smtClean="0">
                <a:latin typeface="Times New Roman"/>
                <a:cs typeface="Times New Roman"/>
              </a:rPr>
              <a:t> </a:t>
            </a:r>
            <a:r>
              <a:rPr sz="5400" spc="-80" smtClean="0">
                <a:latin typeface="Times New Roman"/>
                <a:cs typeface="Times New Roman"/>
              </a:rPr>
              <a:t>Податок</a:t>
            </a:r>
            <a:r>
              <a:rPr sz="5400" spc="125" smtClean="0">
                <a:latin typeface="Times New Roman"/>
                <a:cs typeface="Times New Roman"/>
              </a:rPr>
              <a:t> </a:t>
            </a:r>
            <a:r>
              <a:rPr sz="5400" spc="15" dirty="0">
                <a:latin typeface="Times New Roman"/>
                <a:cs typeface="Times New Roman"/>
              </a:rPr>
              <a:t>на</a:t>
            </a:r>
            <a:r>
              <a:rPr sz="5400" spc="-5" dirty="0">
                <a:latin typeface="Times New Roman"/>
                <a:cs typeface="Times New Roman"/>
              </a:rPr>
              <a:t> </a:t>
            </a:r>
            <a:r>
              <a:rPr sz="5400" spc="-55" dirty="0">
                <a:latin typeface="Times New Roman"/>
                <a:cs typeface="Times New Roman"/>
              </a:rPr>
              <a:t>прибуток.</a:t>
            </a:r>
            <a:endParaRPr sz="5400">
              <a:latin typeface="Times New Roman"/>
              <a:cs typeface="Times New Roman"/>
            </a:endParaRPr>
          </a:p>
          <a:p>
            <a:pPr algn="ctr">
              <a:lnSpc>
                <a:spcPts val="5380"/>
              </a:lnSpc>
            </a:pPr>
            <a:r>
              <a:rPr sz="5400" spc="-15" dirty="0">
                <a:latin typeface="Times New Roman"/>
                <a:cs typeface="Times New Roman"/>
              </a:rPr>
              <a:t>Платники</a:t>
            </a:r>
            <a:r>
              <a:rPr sz="5400" spc="-50" dirty="0">
                <a:latin typeface="Times New Roman"/>
                <a:cs typeface="Times New Roman"/>
              </a:rPr>
              <a:t> </a:t>
            </a:r>
            <a:r>
              <a:rPr sz="5400" spc="-140" dirty="0">
                <a:latin typeface="Times New Roman"/>
                <a:cs typeface="Times New Roman"/>
              </a:rPr>
              <a:t>податку,</a:t>
            </a:r>
            <a:r>
              <a:rPr sz="5400" spc="195" dirty="0">
                <a:latin typeface="Times New Roman"/>
                <a:cs typeface="Times New Roman"/>
              </a:rPr>
              <a:t> </a:t>
            </a:r>
            <a:r>
              <a:rPr sz="5400" spc="-20" dirty="0">
                <a:latin typeface="Times New Roman"/>
                <a:cs typeface="Times New Roman"/>
              </a:rPr>
              <a:t>об’єкт</a:t>
            </a:r>
            <a:endParaRPr sz="5400">
              <a:latin typeface="Times New Roman"/>
              <a:cs typeface="Times New Roman"/>
            </a:endParaRPr>
          </a:p>
          <a:p>
            <a:pPr marL="155575" marR="142875" indent="-635" algn="ctr">
              <a:lnSpc>
                <a:spcPts val="5860"/>
              </a:lnSpc>
              <a:spcBef>
                <a:spcPts val="400"/>
              </a:spcBef>
            </a:pPr>
            <a:r>
              <a:rPr sz="5400" spc="-50" dirty="0">
                <a:latin typeface="Times New Roman"/>
                <a:cs typeface="Times New Roman"/>
              </a:rPr>
              <a:t>оподаткування.</a:t>
            </a:r>
            <a:r>
              <a:rPr sz="5400" spc="180" dirty="0">
                <a:latin typeface="Times New Roman"/>
                <a:cs typeface="Times New Roman"/>
              </a:rPr>
              <a:t> </a:t>
            </a:r>
            <a:r>
              <a:rPr sz="5400" spc="-20" dirty="0">
                <a:latin typeface="Times New Roman"/>
                <a:cs typeface="Times New Roman"/>
              </a:rPr>
              <a:t>Порядок </a:t>
            </a:r>
            <a:r>
              <a:rPr sz="5400" spc="-1335" dirty="0">
                <a:latin typeface="Times New Roman"/>
                <a:cs typeface="Times New Roman"/>
              </a:rPr>
              <a:t> </a:t>
            </a:r>
            <a:r>
              <a:rPr sz="5400" spc="-25" dirty="0">
                <a:latin typeface="Times New Roman"/>
                <a:cs typeface="Times New Roman"/>
              </a:rPr>
              <a:t>визначення</a:t>
            </a:r>
            <a:r>
              <a:rPr sz="5400" spc="5" dirty="0">
                <a:latin typeface="Times New Roman"/>
                <a:cs typeface="Times New Roman"/>
              </a:rPr>
              <a:t> </a:t>
            </a:r>
            <a:r>
              <a:rPr sz="5400" spc="-105" dirty="0">
                <a:latin typeface="Times New Roman"/>
                <a:cs typeface="Times New Roman"/>
              </a:rPr>
              <a:t>доходів</a:t>
            </a:r>
            <a:r>
              <a:rPr sz="5400" spc="220" dirty="0">
                <a:latin typeface="Times New Roman"/>
                <a:cs typeface="Times New Roman"/>
              </a:rPr>
              <a:t> </a:t>
            </a:r>
            <a:r>
              <a:rPr sz="5400" spc="15" dirty="0">
                <a:latin typeface="Times New Roman"/>
                <a:cs typeface="Times New Roman"/>
              </a:rPr>
              <a:t>та</a:t>
            </a:r>
            <a:r>
              <a:rPr sz="5400" spc="-5" dirty="0">
                <a:latin typeface="Times New Roman"/>
                <a:cs typeface="Times New Roman"/>
              </a:rPr>
              <a:t> </a:t>
            </a:r>
            <a:r>
              <a:rPr sz="5400" dirty="0">
                <a:latin typeface="Times New Roman"/>
                <a:cs typeface="Times New Roman"/>
              </a:rPr>
              <a:t>їх </a:t>
            </a:r>
            <a:r>
              <a:rPr sz="5400" spc="-1335" dirty="0">
                <a:latin typeface="Times New Roman"/>
                <a:cs typeface="Times New Roman"/>
              </a:rPr>
              <a:t> </a:t>
            </a:r>
            <a:r>
              <a:rPr sz="5400" spc="5" dirty="0">
                <a:latin typeface="Times New Roman"/>
                <a:cs typeface="Times New Roman"/>
              </a:rPr>
              <a:t>склад.</a:t>
            </a:r>
            <a:endParaRPr sz="54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572000" y="2774512"/>
            <a:ext cx="6573774" cy="3354445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667376" y="241675"/>
            <a:ext cx="11314430" cy="2463165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R="134620" algn="ctr">
              <a:lnSpc>
                <a:spcPct val="100000"/>
              </a:lnSpc>
              <a:spcBef>
                <a:spcPts val="130"/>
              </a:spcBef>
            </a:pPr>
            <a:r>
              <a:rPr sz="3950" b="1" spc="-30" dirty="0">
                <a:latin typeface="Times New Roman"/>
                <a:cs typeface="Times New Roman"/>
              </a:rPr>
              <a:t>Податок</a:t>
            </a:r>
            <a:r>
              <a:rPr sz="3950" b="1" spc="-135" dirty="0">
                <a:latin typeface="Times New Roman"/>
                <a:cs typeface="Times New Roman"/>
              </a:rPr>
              <a:t> </a:t>
            </a:r>
            <a:r>
              <a:rPr sz="3950" b="1" spc="30" dirty="0">
                <a:latin typeface="Times New Roman"/>
                <a:cs typeface="Times New Roman"/>
              </a:rPr>
              <a:t>на</a:t>
            </a:r>
            <a:r>
              <a:rPr sz="3950" b="1" spc="25" dirty="0">
                <a:latin typeface="Times New Roman"/>
                <a:cs typeface="Times New Roman"/>
              </a:rPr>
              <a:t> </a:t>
            </a:r>
            <a:r>
              <a:rPr sz="3950" b="1" dirty="0">
                <a:latin typeface="Times New Roman"/>
                <a:cs typeface="Times New Roman"/>
              </a:rPr>
              <a:t>прибуток</a:t>
            </a:r>
            <a:r>
              <a:rPr sz="3950" b="1" spc="-200" dirty="0">
                <a:latin typeface="Times New Roman"/>
                <a:cs typeface="Times New Roman"/>
              </a:rPr>
              <a:t> </a:t>
            </a:r>
            <a:r>
              <a:rPr sz="3950" b="1" spc="25" dirty="0">
                <a:latin typeface="Times New Roman"/>
                <a:cs typeface="Times New Roman"/>
              </a:rPr>
              <a:t>підприємств</a:t>
            </a:r>
            <a:endParaRPr sz="3950">
              <a:latin typeface="Times New Roman"/>
              <a:cs typeface="Times New Roman"/>
            </a:endParaRPr>
          </a:p>
          <a:p>
            <a:pPr marL="12700" marR="5080" algn="ctr">
              <a:lnSpc>
                <a:spcPts val="4810"/>
              </a:lnSpc>
              <a:spcBef>
                <a:spcPts val="165"/>
              </a:spcBef>
              <a:tabLst>
                <a:tab pos="2853055" algn="l"/>
                <a:tab pos="4645025" algn="l"/>
                <a:tab pos="5369560" algn="l"/>
                <a:tab pos="6598920" algn="l"/>
                <a:tab pos="7047230" algn="l"/>
                <a:tab pos="8972550" algn="l"/>
                <a:tab pos="9687560" algn="l"/>
              </a:tabLst>
            </a:pPr>
            <a:r>
              <a:rPr sz="3950" spc="30" dirty="0">
                <a:latin typeface="Times New Roman"/>
                <a:cs typeface="Times New Roman"/>
              </a:rPr>
              <a:t>(</a:t>
            </a:r>
            <a:r>
              <a:rPr sz="3950" u="heavy" spc="5" dirty="0">
                <a:solidFill>
                  <a:srgbClr val="0462C1"/>
                </a:solidFill>
                <a:uFill>
                  <a:solidFill>
                    <a:srgbClr val="3F0080"/>
                  </a:solidFill>
                </a:uFill>
                <a:latin typeface="Times New Roman"/>
                <a:cs typeface="Times New Roman"/>
                <a:hlinkClick r:id="rId3"/>
              </a:rPr>
              <a:t>з</a:t>
            </a:r>
            <a:r>
              <a:rPr sz="3950" u="heavy" spc="45" dirty="0">
                <a:solidFill>
                  <a:srgbClr val="0462C1"/>
                </a:solidFill>
                <a:uFill>
                  <a:solidFill>
                    <a:srgbClr val="3F0080"/>
                  </a:solidFill>
                </a:uFill>
                <a:latin typeface="Times New Roman"/>
                <a:cs typeface="Times New Roman"/>
                <a:hlinkClick r:id="rId3"/>
              </a:rPr>
              <a:t>а</a:t>
            </a:r>
            <a:r>
              <a:rPr sz="3950" u="heavy" spc="25" dirty="0">
                <a:solidFill>
                  <a:srgbClr val="0462C1"/>
                </a:solidFill>
                <a:uFill>
                  <a:solidFill>
                    <a:srgbClr val="3F0080"/>
                  </a:solidFill>
                </a:uFill>
                <a:latin typeface="Times New Roman"/>
                <a:cs typeface="Times New Roman"/>
                <a:hlinkClick r:id="rId3"/>
              </a:rPr>
              <a:t>г</a:t>
            </a:r>
            <a:r>
              <a:rPr sz="3950" u="heavy" spc="40" dirty="0">
                <a:solidFill>
                  <a:srgbClr val="0462C1"/>
                </a:solidFill>
                <a:uFill>
                  <a:solidFill>
                    <a:srgbClr val="3F0080"/>
                  </a:solidFill>
                </a:uFill>
                <a:latin typeface="Times New Roman"/>
                <a:cs typeface="Times New Roman"/>
                <a:hlinkClick r:id="rId3"/>
              </a:rPr>
              <a:t>а</a:t>
            </a:r>
            <a:r>
              <a:rPr sz="3950" u="heavy" spc="-25" dirty="0">
                <a:solidFill>
                  <a:srgbClr val="0462C1"/>
                </a:solidFill>
                <a:uFill>
                  <a:solidFill>
                    <a:srgbClr val="3F0080"/>
                  </a:solidFill>
                </a:uFill>
                <a:latin typeface="Times New Roman"/>
                <a:cs typeface="Times New Roman"/>
                <a:hlinkClick r:id="rId3"/>
              </a:rPr>
              <a:t>л</a:t>
            </a:r>
            <a:r>
              <a:rPr sz="3950" u="heavy" spc="-5" dirty="0">
                <a:solidFill>
                  <a:srgbClr val="0462C1"/>
                </a:solidFill>
                <a:uFill>
                  <a:solidFill>
                    <a:srgbClr val="3F0080"/>
                  </a:solidFill>
                </a:uFill>
                <a:latin typeface="Times New Roman"/>
                <a:cs typeface="Times New Roman"/>
                <a:hlinkClick r:id="rId3"/>
              </a:rPr>
              <a:t>ь</a:t>
            </a:r>
            <a:r>
              <a:rPr sz="3950" u="heavy" spc="-15" dirty="0">
                <a:solidFill>
                  <a:srgbClr val="0462C1"/>
                </a:solidFill>
                <a:uFill>
                  <a:solidFill>
                    <a:srgbClr val="3F0080"/>
                  </a:solidFill>
                </a:uFill>
                <a:latin typeface="Times New Roman"/>
                <a:cs typeface="Times New Roman"/>
                <a:hlinkClick r:id="rId3"/>
              </a:rPr>
              <a:t>н</a:t>
            </a:r>
            <a:r>
              <a:rPr sz="3950" u="heavy" spc="-100" dirty="0">
                <a:solidFill>
                  <a:srgbClr val="0462C1"/>
                </a:solidFill>
                <a:uFill>
                  <a:solidFill>
                    <a:srgbClr val="3F0080"/>
                  </a:solidFill>
                </a:uFill>
                <a:latin typeface="Times New Roman"/>
                <a:cs typeface="Times New Roman"/>
                <a:hlinkClick r:id="rId3"/>
              </a:rPr>
              <a:t>о</a:t>
            </a:r>
            <a:r>
              <a:rPr sz="3950" u="heavy" spc="15" dirty="0">
                <a:solidFill>
                  <a:srgbClr val="0462C1"/>
                </a:solidFill>
                <a:uFill>
                  <a:solidFill>
                    <a:srgbClr val="3F0080"/>
                  </a:solidFill>
                </a:uFill>
                <a:latin typeface="Times New Roman"/>
                <a:cs typeface="Times New Roman"/>
                <a:hlinkClick r:id="rId3"/>
              </a:rPr>
              <a:t>д</a:t>
            </a:r>
            <a:r>
              <a:rPr sz="3950" u="heavy" spc="40" dirty="0">
                <a:solidFill>
                  <a:srgbClr val="0462C1"/>
                </a:solidFill>
                <a:uFill>
                  <a:solidFill>
                    <a:srgbClr val="3F0080"/>
                  </a:solidFill>
                </a:uFill>
                <a:latin typeface="Times New Roman"/>
                <a:cs typeface="Times New Roman"/>
                <a:hlinkClick r:id="rId3"/>
              </a:rPr>
              <a:t>ержа</a:t>
            </a:r>
            <a:r>
              <a:rPr sz="3950" u="heavy" spc="5" dirty="0">
                <a:solidFill>
                  <a:srgbClr val="0462C1"/>
                </a:solidFill>
                <a:uFill>
                  <a:solidFill>
                    <a:srgbClr val="3F0080"/>
                  </a:solidFill>
                </a:uFill>
                <a:latin typeface="Times New Roman"/>
                <a:cs typeface="Times New Roman"/>
                <a:hlinkClick r:id="rId3"/>
              </a:rPr>
              <a:t>в</a:t>
            </a:r>
            <a:r>
              <a:rPr sz="3950" u="heavy" spc="-15" dirty="0">
                <a:solidFill>
                  <a:srgbClr val="0462C1"/>
                </a:solidFill>
                <a:uFill>
                  <a:solidFill>
                    <a:srgbClr val="3F0080"/>
                  </a:solidFill>
                </a:uFill>
                <a:latin typeface="Times New Roman"/>
                <a:cs typeface="Times New Roman"/>
                <a:hlinkClick r:id="rId3"/>
              </a:rPr>
              <a:t>ни</a:t>
            </a:r>
            <a:r>
              <a:rPr sz="3950" u="heavy" spc="15" dirty="0">
                <a:solidFill>
                  <a:srgbClr val="0462C1"/>
                </a:solidFill>
                <a:uFill>
                  <a:solidFill>
                    <a:srgbClr val="3F0080"/>
                  </a:solidFill>
                </a:uFill>
                <a:latin typeface="Times New Roman"/>
                <a:cs typeface="Times New Roman"/>
                <a:hlinkClick r:id="rId3"/>
              </a:rPr>
              <a:t>й</a:t>
            </a:r>
            <a:r>
              <a:rPr sz="3950" dirty="0">
                <a:solidFill>
                  <a:srgbClr val="0462C1"/>
                </a:solidFill>
                <a:latin typeface="Times New Roman"/>
                <a:cs typeface="Times New Roman"/>
              </a:rPr>
              <a:t>	</a:t>
            </a:r>
            <a:r>
              <a:rPr sz="3950" u="heavy" spc="-15" dirty="0">
                <a:solidFill>
                  <a:srgbClr val="0462C1"/>
                </a:solidFill>
                <a:uFill>
                  <a:solidFill>
                    <a:srgbClr val="3F0080"/>
                  </a:solidFill>
                </a:uFill>
                <a:latin typeface="Times New Roman"/>
                <a:cs typeface="Times New Roman"/>
                <a:hlinkClick r:id="rId3"/>
              </a:rPr>
              <a:t>п</a:t>
            </a:r>
            <a:r>
              <a:rPr sz="3950" u="heavy" spc="-100" dirty="0">
                <a:solidFill>
                  <a:srgbClr val="0462C1"/>
                </a:solidFill>
                <a:uFill>
                  <a:solidFill>
                    <a:srgbClr val="3F0080"/>
                  </a:solidFill>
                </a:uFill>
                <a:latin typeface="Times New Roman"/>
                <a:cs typeface="Times New Roman"/>
                <a:hlinkClick r:id="rId3"/>
              </a:rPr>
              <a:t>о</a:t>
            </a:r>
            <a:r>
              <a:rPr sz="3950" u="heavy" spc="15" dirty="0">
                <a:solidFill>
                  <a:srgbClr val="0462C1"/>
                </a:solidFill>
                <a:uFill>
                  <a:solidFill>
                    <a:srgbClr val="3F0080"/>
                  </a:solidFill>
                </a:uFill>
                <a:latin typeface="Times New Roman"/>
                <a:cs typeface="Times New Roman"/>
                <a:hlinkClick r:id="rId3"/>
              </a:rPr>
              <a:t>д</a:t>
            </a:r>
            <a:r>
              <a:rPr sz="3950" u="heavy" spc="-30" dirty="0">
                <a:solidFill>
                  <a:srgbClr val="0462C1"/>
                </a:solidFill>
                <a:uFill>
                  <a:solidFill>
                    <a:srgbClr val="3F0080"/>
                  </a:solidFill>
                </a:uFill>
                <a:latin typeface="Times New Roman"/>
                <a:cs typeface="Times New Roman"/>
                <a:hlinkClick r:id="rId3"/>
              </a:rPr>
              <a:t>а</a:t>
            </a:r>
            <a:r>
              <a:rPr sz="3950" u="heavy" spc="-80" dirty="0">
                <a:solidFill>
                  <a:srgbClr val="0462C1"/>
                </a:solidFill>
                <a:uFill>
                  <a:solidFill>
                    <a:srgbClr val="3F0080"/>
                  </a:solidFill>
                </a:uFill>
                <a:latin typeface="Times New Roman"/>
                <a:cs typeface="Times New Roman"/>
                <a:hlinkClick r:id="rId3"/>
              </a:rPr>
              <a:t>т</a:t>
            </a:r>
            <a:r>
              <a:rPr sz="3950" u="heavy" spc="45" dirty="0">
                <a:solidFill>
                  <a:srgbClr val="0462C1"/>
                </a:solidFill>
                <a:uFill>
                  <a:solidFill>
                    <a:srgbClr val="3F0080"/>
                  </a:solidFill>
                </a:uFill>
                <a:latin typeface="Times New Roman"/>
                <a:cs typeface="Times New Roman"/>
                <a:hlinkClick r:id="rId3"/>
              </a:rPr>
              <a:t>о</a:t>
            </a:r>
            <a:r>
              <a:rPr sz="3950" u="heavy" spc="10" dirty="0">
                <a:solidFill>
                  <a:srgbClr val="0462C1"/>
                </a:solidFill>
                <a:uFill>
                  <a:solidFill>
                    <a:srgbClr val="3F0080"/>
                  </a:solidFill>
                </a:uFill>
                <a:latin typeface="Times New Roman"/>
                <a:cs typeface="Times New Roman"/>
              </a:rPr>
              <a:t>к</a:t>
            </a:r>
            <a:r>
              <a:rPr sz="3950" u="heavy" dirty="0">
                <a:solidFill>
                  <a:srgbClr val="0462C1"/>
                </a:solidFill>
                <a:uFill>
                  <a:solidFill>
                    <a:srgbClr val="3F0080"/>
                  </a:solidFill>
                </a:uFill>
                <a:latin typeface="Times New Roman"/>
                <a:cs typeface="Times New Roman"/>
              </a:rPr>
              <a:t>	</a:t>
            </a:r>
            <a:r>
              <a:rPr sz="3950" u="heavy" spc="10" dirty="0">
                <a:solidFill>
                  <a:srgbClr val="0462C1"/>
                </a:solidFill>
                <a:uFill>
                  <a:solidFill>
                    <a:srgbClr val="3F0080"/>
                  </a:solidFill>
                </a:uFill>
                <a:latin typeface="Times New Roman"/>
                <a:cs typeface="Times New Roman"/>
                <a:hlinkClick r:id="rId3"/>
              </a:rPr>
              <a:t>в</a:t>
            </a:r>
            <a:r>
              <a:rPr sz="3950" u="heavy" dirty="0">
                <a:solidFill>
                  <a:srgbClr val="0462C1"/>
                </a:solidFill>
                <a:uFill>
                  <a:solidFill>
                    <a:srgbClr val="3F0080"/>
                  </a:solidFill>
                </a:uFill>
                <a:latin typeface="Times New Roman"/>
                <a:cs typeface="Times New Roman"/>
              </a:rPr>
              <a:t>	</a:t>
            </a:r>
            <a:r>
              <a:rPr sz="3950" u="heavy" spc="-395" dirty="0">
                <a:solidFill>
                  <a:srgbClr val="0462C1"/>
                </a:solidFill>
                <a:uFill>
                  <a:solidFill>
                    <a:srgbClr val="3F0080"/>
                  </a:solidFill>
                </a:uFill>
                <a:latin typeface="Times New Roman"/>
                <a:cs typeface="Times New Roman"/>
                <a:hlinkClick r:id="rId3"/>
              </a:rPr>
              <a:t>У</a:t>
            </a:r>
            <a:r>
              <a:rPr sz="3950" u="heavy" spc="-50" dirty="0">
                <a:solidFill>
                  <a:srgbClr val="0462C1"/>
                </a:solidFill>
                <a:uFill>
                  <a:solidFill>
                    <a:srgbClr val="3F0080"/>
                  </a:solidFill>
                </a:uFill>
                <a:latin typeface="Times New Roman"/>
                <a:cs typeface="Times New Roman"/>
                <a:hlinkClick r:id="rId3"/>
              </a:rPr>
              <a:t>к</a:t>
            </a:r>
            <a:r>
              <a:rPr sz="3950" u="heavy" spc="-30" dirty="0">
                <a:solidFill>
                  <a:srgbClr val="0462C1"/>
                </a:solidFill>
                <a:uFill>
                  <a:solidFill>
                    <a:srgbClr val="3F0080"/>
                  </a:solidFill>
                </a:uFill>
                <a:latin typeface="Times New Roman"/>
                <a:cs typeface="Times New Roman"/>
                <a:hlinkClick r:id="rId3"/>
              </a:rPr>
              <a:t>ра</a:t>
            </a:r>
            <a:r>
              <a:rPr sz="3950" u="heavy" spc="-50" dirty="0">
                <a:solidFill>
                  <a:srgbClr val="0462C1"/>
                </a:solidFill>
                <a:uFill>
                  <a:solidFill>
                    <a:srgbClr val="3F0080"/>
                  </a:solidFill>
                </a:uFill>
                <a:latin typeface="Times New Roman"/>
                <a:cs typeface="Times New Roman"/>
                <a:hlinkClick r:id="rId3"/>
              </a:rPr>
              <a:t>ї</a:t>
            </a:r>
            <a:r>
              <a:rPr sz="3950" u="heavy" spc="-90" dirty="0">
                <a:solidFill>
                  <a:srgbClr val="0462C1"/>
                </a:solidFill>
                <a:uFill>
                  <a:solidFill>
                    <a:srgbClr val="3F0080"/>
                  </a:solidFill>
                </a:uFill>
                <a:latin typeface="Times New Roman"/>
                <a:cs typeface="Times New Roman"/>
                <a:hlinkClick r:id="rId3"/>
              </a:rPr>
              <a:t>н</a:t>
            </a:r>
            <a:r>
              <a:rPr sz="3950" u="heavy" spc="-60" dirty="0">
                <a:solidFill>
                  <a:srgbClr val="0462C1"/>
                </a:solidFill>
                <a:uFill>
                  <a:solidFill>
                    <a:srgbClr val="3F0080"/>
                  </a:solidFill>
                </a:uFill>
                <a:latin typeface="Times New Roman"/>
                <a:cs typeface="Times New Roman"/>
                <a:hlinkClick r:id="rId3"/>
              </a:rPr>
              <a:t>і</a:t>
            </a:r>
            <a:r>
              <a:rPr sz="3950" spc="10" dirty="0">
                <a:latin typeface="Times New Roman"/>
                <a:cs typeface="Times New Roman"/>
              </a:rPr>
              <a:t>)</a:t>
            </a:r>
            <a:r>
              <a:rPr sz="3950" dirty="0">
                <a:latin typeface="Times New Roman"/>
                <a:cs typeface="Times New Roman"/>
              </a:rPr>
              <a:t>	</a:t>
            </a:r>
            <a:r>
              <a:rPr sz="3950" spc="30" dirty="0">
                <a:latin typeface="Times New Roman"/>
                <a:cs typeface="Times New Roman"/>
              </a:rPr>
              <a:t>—</a:t>
            </a:r>
            <a:r>
              <a:rPr sz="3950" dirty="0">
                <a:latin typeface="Times New Roman"/>
                <a:cs typeface="Times New Roman"/>
              </a:rPr>
              <a:t>	</a:t>
            </a:r>
            <a:r>
              <a:rPr sz="3950" spc="-15" dirty="0">
                <a:latin typeface="Times New Roman"/>
                <a:cs typeface="Times New Roman"/>
              </a:rPr>
              <a:t>п</a:t>
            </a:r>
            <a:r>
              <a:rPr sz="3950" spc="45" dirty="0">
                <a:latin typeface="Times New Roman"/>
                <a:cs typeface="Times New Roman"/>
              </a:rPr>
              <a:t>р</a:t>
            </a:r>
            <a:r>
              <a:rPr sz="3950" spc="-20" dirty="0">
                <a:latin typeface="Times New Roman"/>
                <a:cs typeface="Times New Roman"/>
              </a:rPr>
              <a:t>я</a:t>
            </a:r>
            <a:r>
              <a:rPr sz="3950" spc="40" dirty="0">
                <a:latin typeface="Times New Roman"/>
                <a:cs typeface="Times New Roman"/>
              </a:rPr>
              <a:t>м</a:t>
            </a:r>
            <a:r>
              <a:rPr sz="3950" spc="-15" dirty="0">
                <a:latin typeface="Times New Roman"/>
                <a:cs typeface="Times New Roman"/>
              </a:rPr>
              <a:t>и</a:t>
            </a:r>
            <a:r>
              <a:rPr sz="3950" spc="10" dirty="0">
                <a:latin typeface="Times New Roman"/>
                <a:cs typeface="Times New Roman"/>
              </a:rPr>
              <a:t>й  </a:t>
            </a:r>
            <a:r>
              <a:rPr sz="3950" u="heavy" spc="-15" dirty="0">
                <a:solidFill>
                  <a:srgbClr val="0462C1"/>
                </a:solidFill>
                <a:uFill>
                  <a:solidFill>
                    <a:srgbClr val="3F0080"/>
                  </a:solidFill>
                </a:uFill>
                <a:latin typeface="Times New Roman"/>
                <a:cs typeface="Times New Roman"/>
                <a:hlinkClick r:id="rId4"/>
              </a:rPr>
              <a:t>податок</a:t>
            </a:r>
            <a:r>
              <a:rPr sz="3950" spc="-15" dirty="0">
                <a:latin typeface="Times New Roman"/>
                <a:cs typeface="Times New Roman"/>
              </a:rPr>
              <a:t>,</a:t>
            </a:r>
            <a:r>
              <a:rPr sz="3950" spc="345" dirty="0">
                <a:latin typeface="Times New Roman"/>
                <a:cs typeface="Times New Roman"/>
              </a:rPr>
              <a:t> </a:t>
            </a:r>
            <a:r>
              <a:rPr sz="3950" spc="20" dirty="0">
                <a:latin typeface="Times New Roman"/>
                <a:cs typeface="Times New Roman"/>
              </a:rPr>
              <a:t>що	</a:t>
            </a:r>
            <a:r>
              <a:rPr sz="3950" spc="-5" dirty="0">
                <a:latin typeface="Times New Roman"/>
                <a:cs typeface="Times New Roman"/>
              </a:rPr>
              <a:t>стягується	</a:t>
            </a:r>
            <a:r>
              <a:rPr sz="3950" spc="10" dirty="0">
                <a:latin typeface="Times New Roman"/>
                <a:cs typeface="Times New Roman"/>
              </a:rPr>
              <a:t>з</a:t>
            </a:r>
            <a:r>
              <a:rPr sz="3950" spc="60" dirty="0">
                <a:latin typeface="Times New Roman"/>
                <a:cs typeface="Times New Roman"/>
              </a:rPr>
              <a:t> </a:t>
            </a:r>
            <a:r>
              <a:rPr sz="3950" u="heavy" spc="-35" dirty="0">
                <a:solidFill>
                  <a:srgbClr val="0462C1"/>
                </a:solidFill>
                <a:uFill>
                  <a:solidFill>
                    <a:srgbClr val="3F0080"/>
                  </a:solidFill>
                </a:uFill>
                <a:latin typeface="Times New Roman"/>
                <a:cs typeface="Times New Roman"/>
                <a:hlinkClick r:id="rId5"/>
              </a:rPr>
              <a:t>прибутку</a:t>
            </a:r>
            <a:r>
              <a:rPr sz="3950" spc="90" dirty="0">
                <a:solidFill>
                  <a:srgbClr val="0462C1"/>
                </a:solidFill>
                <a:latin typeface="Times New Roman"/>
                <a:cs typeface="Times New Roman"/>
                <a:hlinkClick r:id="rId5"/>
              </a:rPr>
              <a:t> </a:t>
            </a:r>
            <a:r>
              <a:rPr sz="3950" spc="20" dirty="0">
                <a:latin typeface="Times New Roman"/>
                <a:cs typeface="Times New Roman"/>
              </a:rPr>
              <a:t>організації</a:t>
            </a:r>
            <a:endParaRPr sz="3950">
              <a:latin typeface="Times New Roman"/>
              <a:cs typeface="Times New Roman"/>
            </a:endParaRPr>
          </a:p>
          <a:p>
            <a:pPr marR="127635" algn="ctr">
              <a:lnSpc>
                <a:spcPts val="4635"/>
              </a:lnSpc>
              <a:tabLst>
                <a:tab pos="7044055" algn="l"/>
              </a:tabLst>
            </a:pPr>
            <a:r>
              <a:rPr sz="3950" spc="10" dirty="0">
                <a:latin typeface="Times New Roman"/>
                <a:cs typeface="Times New Roman"/>
              </a:rPr>
              <a:t>(підприємства,</a:t>
            </a:r>
            <a:r>
              <a:rPr sz="3950" spc="150" dirty="0">
                <a:latin typeface="Times New Roman"/>
                <a:cs typeface="Times New Roman"/>
              </a:rPr>
              <a:t> </a:t>
            </a:r>
            <a:r>
              <a:rPr sz="3950" spc="-140" dirty="0">
                <a:latin typeface="Times New Roman"/>
                <a:cs typeface="Times New Roman"/>
              </a:rPr>
              <a:t>банку,</a:t>
            </a:r>
            <a:r>
              <a:rPr sz="3950" spc="130" dirty="0">
                <a:latin typeface="Times New Roman"/>
                <a:cs typeface="Times New Roman"/>
              </a:rPr>
              <a:t> </a:t>
            </a:r>
            <a:r>
              <a:rPr sz="3950" spc="20" dirty="0">
                <a:latin typeface="Times New Roman"/>
                <a:cs typeface="Times New Roman"/>
              </a:rPr>
              <a:t>страхової	</a:t>
            </a:r>
            <a:r>
              <a:rPr sz="3950" spc="-20" dirty="0">
                <a:latin typeface="Times New Roman"/>
                <a:cs typeface="Times New Roman"/>
              </a:rPr>
              <a:t>компанії,</a:t>
            </a:r>
            <a:r>
              <a:rPr sz="3950" spc="-130" dirty="0">
                <a:latin typeface="Times New Roman"/>
                <a:cs typeface="Times New Roman"/>
              </a:rPr>
              <a:t> </a:t>
            </a:r>
            <a:r>
              <a:rPr sz="3950" spc="10" dirty="0">
                <a:latin typeface="Times New Roman"/>
                <a:cs typeface="Times New Roman"/>
              </a:rPr>
              <a:t>тощо).</a:t>
            </a:r>
            <a:endParaRPr sz="395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262121" y="0"/>
            <a:ext cx="8929878" cy="6857999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41401" y="691880"/>
            <a:ext cx="2446653" cy="368238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88333" y="444886"/>
            <a:ext cx="4399280" cy="354330"/>
          </a:xfrm>
          <a:custGeom>
            <a:avLst/>
            <a:gdLst/>
            <a:ahLst/>
            <a:cxnLst/>
            <a:rect l="l" t="t" r="r" b="b"/>
            <a:pathLst>
              <a:path w="4399280" h="354330">
                <a:moveTo>
                  <a:pt x="4398971" y="0"/>
                </a:moveTo>
                <a:lnTo>
                  <a:pt x="0" y="0"/>
                </a:lnTo>
                <a:lnTo>
                  <a:pt x="354212" y="354208"/>
                </a:lnTo>
                <a:lnTo>
                  <a:pt x="4044794" y="354208"/>
                </a:lnTo>
                <a:lnTo>
                  <a:pt x="4398971" y="0"/>
                </a:lnTo>
                <a:close/>
              </a:path>
            </a:pathLst>
          </a:custGeom>
          <a:solidFill>
            <a:srgbClr val="698DD0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" name="object 3"/>
          <p:cNvGrpSpPr/>
          <p:nvPr/>
        </p:nvGrpSpPr>
        <p:grpSpPr>
          <a:xfrm>
            <a:off x="281983" y="438536"/>
            <a:ext cx="4411980" cy="2846705"/>
            <a:chOff x="281983" y="438536"/>
            <a:chExt cx="4411980" cy="2846705"/>
          </a:xfrm>
        </p:grpSpPr>
        <p:sp>
          <p:nvSpPr>
            <p:cNvPr id="4" name="object 4"/>
            <p:cNvSpPr/>
            <p:nvPr/>
          </p:nvSpPr>
          <p:spPr>
            <a:xfrm>
              <a:off x="288333" y="2924434"/>
              <a:ext cx="4399280" cy="354330"/>
            </a:xfrm>
            <a:custGeom>
              <a:avLst/>
              <a:gdLst/>
              <a:ahLst/>
              <a:cxnLst/>
              <a:rect l="l" t="t" r="r" b="b"/>
              <a:pathLst>
                <a:path w="4399280" h="354329">
                  <a:moveTo>
                    <a:pt x="4044794" y="0"/>
                  </a:moveTo>
                  <a:lnTo>
                    <a:pt x="354212" y="0"/>
                  </a:lnTo>
                  <a:lnTo>
                    <a:pt x="0" y="354208"/>
                  </a:lnTo>
                  <a:lnTo>
                    <a:pt x="4398971" y="354208"/>
                  </a:lnTo>
                  <a:lnTo>
                    <a:pt x="4044794" y="0"/>
                  </a:lnTo>
                  <a:close/>
                </a:path>
              </a:pathLst>
            </a:custGeom>
            <a:solidFill>
              <a:srgbClr val="375C9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288333" y="444886"/>
              <a:ext cx="354330" cy="2834005"/>
            </a:xfrm>
            <a:custGeom>
              <a:avLst/>
              <a:gdLst/>
              <a:ahLst/>
              <a:cxnLst/>
              <a:rect l="l" t="t" r="r" b="b"/>
              <a:pathLst>
                <a:path w="354330" h="2834004">
                  <a:moveTo>
                    <a:pt x="0" y="0"/>
                  </a:moveTo>
                  <a:lnTo>
                    <a:pt x="0" y="2833756"/>
                  </a:lnTo>
                  <a:lnTo>
                    <a:pt x="354212" y="2479547"/>
                  </a:lnTo>
                  <a:lnTo>
                    <a:pt x="354212" y="35420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EAAD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4333127" y="444886"/>
              <a:ext cx="354330" cy="2834005"/>
            </a:xfrm>
            <a:custGeom>
              <a:avLst/>
              <a:gdLst/>
              <a:ahLst/>
              <a:cxnLst/>
              <a:rect l="l" t="t" r="r" b="b"/>
              <a:pathLst>
                <a:path w="354329" h="2834004">
                  <a:moveTo>
                    <a:pt x="354177" y="0"/>
                  </a:moveTo>
                  <a:lnTo>
                    <a:pt x="0" y="354208"/>
                  </a:lnTo>
                  <a:lnTo>
                    <a:pt x="0" y="2479547"/>
                  </a:lnTo>
                  <a:lnTo>
                    <a:pt x="354177" y="2833756"/>
                  </a:lnTo>
                  <a:lnTo>
                    <a:pt x="354177" y="0"/>
                  </a:lnTo>
                  <a:close/>
                </a:path>
              </a:pathLst>
            </a:custGeom>
            <a:solidFill>
              <a:srgbClr val="29447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288333" y="444886"/>
              <a:ext cx="4399280" cy="2834005"/>
            </a:xfrm>
            <a:custGeom>
              <a:avLst/>
              <a:gdLst/>
              <a:ahLst/>
              <a:cxnLst/>
              <a:rect l="l" t="t" r="r" b="b"/>
              <a:pathLst>
                <a:path w="4399280" h="2834004">
                  <a:moveTo>
                    <a:pt x="0" y="0"/>
                  </a:moveTo>
                  <a:lnTo>
                    <a:pt x="4398964" y="0"/>
                  </a:lnTo>
                  <a:lnTo>
                    <a:pt x="4398964" y="2833759"/>
                  </a:lnTo>
                  <a:lnTo>
                    <a:pt x="0" y="2833759"/>
                  </a:lnTo>
                  <a:lnTo>
                    <a:pt x="0" y="0"/>
                  </a:lnTo>
                  <a:close/>
                </a:path>
                <a:path w="4399280" h="2834004">
                  <a:moveTo>
                    <a:pt x="0" y="0"/>
                  </a:moveTo>
                  <a:lnTo>
                    <a:pt x="354212" y="354208"/>
                  </a:lnTo>
                </a:path>
                <a:path w="4399280" h="2834004">
                  <a:moveTo>
                    <a:pt x="0" y="2833756"/>
                  </a:moveTo>
                  <a:lnTo>
                    <a:pt x="354212" y="2479547"/>
                  </a:lnTo>
                </a:path>
                <a:path w="4399280" h="2834004">
                  <a:moveTo>
                    <a:pt x="4398971" y="0"/>
                  </a:moveTo>
                  <a:lnTo>
                    <a:pt x="4044794" y="354208"/>
                  </a:lnTo>
                </a:path>
                <a:path w="4399280" h="2834004">
                  <a:moveTo>
                    <a:pt x="4398971" y="2833756"/>
                  </a:moveTo>
                  <a:lnTo>
                    <a:pt x="4044794" y="2479547"/>
                  </a:lnTo>
                </a:path>
              </a:pathLst>
            </a:custGeom>
            <a:ln w="12700">
              <a:solidFill>
                <a:srgbClr val="2E528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 txBox="1"/>
          <p:nvPr/>
        </p:nvSpPr>
        <p:spPr>
          <a:xfrm>
            <a:off x="642545" y="799094"/>
            <a:ext cx="3690620" cy="2125345"/>
          </a:xfrm>
          <a:prstGeom prst="rect">
            <a:avLst/>
          </a:prstGeom>
          <a:solidFill>
            <a:srgbClr val="4471C4"/>
          </a:solidFill>
          <a:ln w="12700">
            <a:solidFill>
              <a:srgbClr val="2E528E"/>
            </a:solidFill>
          </a:ln>
        </p:spPr>
        <p:txBody>
          <a:bodyPr vert="horz" wrap="square" lIns="0" tIns="226060" rIns="0" bIns="0" rtlCol="0">
            <a:spAutoFit/>
          </a:bodyPr>
          <a:lstStyle/>
          <a:p>
            <a:pPr marL="663575" marR="657225" indent="85725">
              <a:lnSpc>
                <a:spcPct val="100800"/>
              </a:lnSpc>
              <a:spcBef>
                <a:spcPts val="1780"/>
              </a:spcBef>
            </a:pPr>
            <a:r>
              <a:rPr sz="1800" b="1" spc="-45" dirty="0">
                <a:solidFill>
                  <a:srgbClr val="FFFFFF"/>
                </a:solidFill>
                <a:latin typeface="Times New Roman"/>
                <a:cs typeface="Times New Roman"/>
              </a:rPr>
              <a:t>Платниками</a:t>
            </a:r>
            <a:r>
              <a:rPr sz="1800" b="1" spc="-4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800" b="1" spc="-65" dirty="0">
                <a:solidFill>
                  <a:srgbClr val="FFFFFF"/>
                </a:solidFill>
                <a:latin typeface="Times New Roman"/>
                <a:cs typeface="Times New Roman"/>
              </a:rPr>
              <a:t>податку- </a:t>
            </a:r>
            <a:r>
              <a:rPr sz="1800" b="1" spc="-434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800" b="1" spc="-15" dirty="0">
                <a:solidFill>
                  <a:srgbClr val="FFFFFF"/>
                </a:solidFill>
                <a:latin typeface="Times New Roman"/>
                <a:cs typeface="Times New Roman"/>
              </a:rPr>
              <a:t>резидентами</a:t>
            </a:r>
            <a:r>
              <a:rPr sz="1800" b="1" spc="7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800" spc="-15" dirty="0">
                <a:solidFill>
                  <a:srgbClr val="FFFFFF"/>
                </a:solidFill>
                <a:latin typeface="Times New Roman"/>
                <a:cs typeface="Times New Roman"/>
              </a:rPr>
              <a:t>є:суб’єкти</a:t>
            </a:r>
            <a:endParaRPr sz="1800">
              <a:latin typeface="Times New Roman"/>
              <a:cs typeface="Times New Roman"/>
            </a:endParaRPr>
          </a:p>
          <a:p>
            <a:pPr marL="501650" marR="188595" indent="-305435">
              <a:lnSpc>
                <a:spcPts val="2180"/>
              </a:lnSpc>
            </a:pPr>
            <a:r>
              <a:rPr sz="1800" spc="-70" dirty="0">
                <a:solidFill>
                  <a:srgbClr val="FFFFFF"/>
                </a:solidFill>
                <a:latin typeface="Times New Roman"/>
                <a:cs typeface="Times New Roman"/>
              </a:rPr>
              <a:t>г</a:t>
            </a:r>
            <a:r>
              <a:rPr sz="1800" spc="70" dirty="0">
                <a:solidFill>
                  <a:srgbClr val="FFFFFF"/>
                </a:solidFill>
                <a:latin typeface="Times New Roman"/>
                <a:cs typeface="Times New Roman"/>
              </a:rPr>
              <a:t>о</a:t>
            </a:r>
            <a:r>
              <a:rPr sz="1800" spc="20" dirty="0">
                <a:solidFill>
                  <a:srgbClr val="FFFFFF"/>
                </a:solidFill>
                <a:latin typeface="Times New Roman"/>
                <a:cs typeface="Times New Roman"/>
              </a:rPr>
              <a:t>с</a:t>
            </a:r>
            <a:r>
              <a:rPr sz="1800" spc="5" dirty="0">
                <a:solidFill>
                  <a:srgbClr val="FFFFFF"/>
                </a:solidFill>
                <a:latin typeface="Times New Roman"/>
                <a:cs typeface="Times New Roman"/>
              </a:rPr>
              <a:t>п</a:t>
            </a:r>
            <a:r>
              <a:rPr sz="1800" spc="-80" dirty="0">
                <a:solidFill>
                  <a:srgbClr val="FFFFFF"/>
                </a:solidFill>
                <a:latin typeface="Times New Roman"/>
                <a:cs typeface="Times New Roman"/>
              </a:rPr>
              <a:t>о</a:t>
            </a:r>
            <a:r>
              <a:rPr sz="1800" spc="-20" dirty="0">
                <a:solidFill>
                  <a:srgbClr val="FFFFFF"/>
                </a:solidFill>
                <a:latin typeface="Times New Roman"/>
                <a:cs typeface="Times New Roman"/>
              </a:rPr>
              <a:t>д</a:t>
            </a:r>
            <a:r>
              <a:rPr sz="1800" spc="20" dirty="0">
                <a:solidFill>
                  <a:srgbClr val="FFFFFF"/>
                </a:solidFill>
                <a:latin typeface="Times New Roman"/>
                <a:cs typeface="Times New Roman"/>
              </a:rPr>
              <a:t>а</a:t>
            </a:r>
            <a:r>
              <a:rPr sz="1800" dirty="0">
                <a:solidFill>
                  <a:srgbClr val="FFFFFF"/>
                </a:solidFill>
                <a:latin typeface="Times New Roman"/>
                <a:cs typeface="Times New Roman"/>
              </a:rPr>
              <a:t>рю</a:t>
            </a:r>
            <a:r>
              <a:rPr sz="1800" spc="-25" dirty="0">
                <a:solidFill>
                  <a:srgbClr val="FFFFFF"/>
                </a:solidFill>
                <a:latin typeface="Times New Roman"/>
                <a:cs typeface="Times New Roman"/>
              </a:rPr>
              <a:t>в</a:t>
            </a:r>
            <a:r>
              <a:rPr sz="1800" spc="20" dirty="0">
                <a:solidFill>
                  <a:srgbClr val="FFFFFF"/>
                </a:solidFill>
                <a:latin typeface="Times New Roman"/>
                <a:cs typeface="Times New Roman"/>
              </a:rPr>
              <a:t>а</a:t>
            </a:r>
            <a:r>
              <a:rPr sz="1800" spc="5" dirty="0">
                <a:solidFill>
                  <a:srgbClr val="FFFFFF"/>
                </a:solidFill>
                <a:latin typeface="Times New Roman"/>
                <a:cs typeface="Times New Roman"/>
              </a:rPr>
              <a:t>нн</a:t>
            </a:r>
            <a:r>
              <a:rPr sz="1800" spc="15" dirty="0">
                <a:solidFill>
                  <a:srgbClr val="FFFFFF"/>
                </a:solidFill>
                <a:latin typeface="Times New Roman"/>
                <a:cs typeface="Times New Roman"/>
              </a:rPr>
              <a:t>я</a:t>
            </a:r>
            <a:r>
              <a:rPr sz="1800" spc="-5" dirty="0">
                <a:solidFill>
                  <a:srgbClr val="FFFFFF"/>
                </a:solidFill>
                <a:latin typeface="Times New Roman"/>
                <a:cs typeface="Times New Roman"/>
              </a:rPr>
              <a:t>-юр</a:t>
            </a:r>
            <a:r>
              <a:rPr sz="1800" spc="-65" dirty="0">
                <a:solidFill>
                  <a:srgbClr val="FFFFFF"/>
                </a:solidFill>
                <a:latin typeface="Times New Roman"/>
                <a:cs typeface="Times New Roman"/>
              </a:rPr>
              <a:t>и</a:t>
            </a:r>
            <a:r>
              <a:rPr sz="1800" spc="-20" dirty="0">
                <a:solidFill>
                  <a:srgbClr val="FFFFFF"/>
                </a:solidFill>
                <a:latin typeface="Times New Roman"/>
                <a:cs typeface="Times New Roman"/>
              </a:rPr>
              <a:t>д</a:t>
            </a:r>
            <a:r>
              <a:rPr sz="1800" spc="5" dirty="0">
                <a:solidFill>
                  <a:srgbClr val="FFFFFF"/>
                </a:solidFill>
                <a:latin typeface="Times New Roman"/>
                <a:cs typeface="Times New Roman"/>
              </a:rPr>
              <a:t>и</a:t>
            </a:r>
            <a:r>
              <a:rPr sz="1800" spc="-10" dirty="0">
                <a:solidFill>
                  <a:srgbClr val="FFFFFF"/>
                </a:solidFill>
                <a:latin typeface="Times New Roman"/>
                <a:cs typeface="Times New Roman"/>
              </a:rPr>
              <a:t>ч</a:t>
            </a:r>
            <a:r>
              <a:rPr sz="1800" spc="5" dirty="0">
                <a:solidFill>
                  <a:srgbClr val="FFFFFF"/>
                </a:solidFill>
                <a:latin typeface="Times New Roman"/>
                <a:cs typeface="Times New Roman"/>
              </a:rPr>
              <a:t>н</a:t>
            </a:r>
            <a:r>
              <a:rPr sz="1800" dirty="0">
                <a:solidFill>
                  <a:srgbClr val="FFFFFF"/>
                </a:solidFill>
                <a:latin typeface="Times New Roman"/>
                <a:cs typeface="Times New Roman"/>
              </a:rPr>
              <a:t>і</a:t>
            </a:r>
            <a:r>
              <a:rPr sz="1800" spc="-19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800" spc="70" dirty="0">
                <a:solidFill>
                  <a:srgbClr val="FFFFFF"/>
                </a:solidFill>
                <a:latin typeface="Times New Roman"/>
                <a:cs typeface="Times New Roman"/>
              </a:rPr>
              <a:t>о</a:t>
            </a:r>
            <a:r>
              <a:rPr sz="1800" spc="20" dirty="0">
                <a:solidFill>
                  <a:srgbClr val="FFFFFF"/>
                </a:solidFill>
                <a:latin typeface="Times New Roman"/>
                <a:cs typeface="Times New Roman"/>
              </a:rPr>
              <a:t>с</a:t>
            </a:r>
            <a:r>
              <a:rPr sz="1800" dirty="0">
                <a:solidFill>
                  <a:srgbClr val="FFFFFF"/>
                </a:solidFill>
                <a:latin typeface="Times New Roman"/>
                <a:cs typeface="Times New Roman"/>
              </a:rPr>
              <a:t>о</a:t>
            </a:r>
            <a:r>
              <a:rPr sz="1800" spc="-20" dirty="0">
                <a:solidFill>
                  <a:srgbClr val="FFFFFF"/>
                </a:solidFill>
                <a:latin typeface="Times New Roman"/>
                <a:cs typeface="Times New Roman"/>
              </a:rPr>
              <a:t>б</a:t>
            </a:r>
            <a:r>
              <a:rPr sz="1800" spc="5" dirty="0">
                <a:solidFill>
                  <a:srgbClr val="FFFFFF"/>
                </a:solidFill>
                <a:latin typeface="Times New Roman"/>
                <a:cs typeface="Times New Roman"/>
              </a:rPr>
              <a:t>и</a:t>
            </a:r>
            <a:r>
              <a:rPr sz="1800" dirty="0">
                <a:solidFill>
                  <a:srgbClr val="FFFFFF"/>
                </a:solidFill>
                <a:latin typeface="Times New Roman"/>
                <a:cs typeface="Times New Roman"/>
              </a:rPr>
              <a:t>,  </a:t>
            </a:r>
            <a:r>
              <a:rPr sz="1800" spc="5" dirty="0">
                <a:solidFill>
                  <a:srgbClr val="FFFFFF"/>
                </a:solidFill>
                <a:latin typeface="Times New Roman"/>
                <a:cs typeface="Times New Roman"/>
              </a:rPr>
              <a:t>які </a:t>
            </a:r>
            <a:r>
              <a:rPr sz="1800" spc="-10" dirty="0">
                <a:solidFill>
                  <a:srgbClr val="FFFFFF"/>
                </a:solidFill>
                <a:latin typeface="Times New Roman"/>
                <a:cs typeface="Times New Roman"/>
              </a:rPr>
              <a:t>провадять </a:t>
            </a:r>
            <a:r>
              <a:rPr sz="1800" dirty="0">
                <a:solidFill>
                  <a:srgbClr val="FFFFFF"/>
                </a:solidFill>
                <a:latin typeface="Times New Roman"/>
                <a:cs typeface="Times New Roman"/>
              </a:rPr>
              <a:t>господарську </a:t>
            </a:r>
            <a:r>
              <a:rPr sz="1800" spc="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800" spc="-15" dirty="0">
                <a:solidFill>
                  <a:srgbClr val="FFFFFF"/>
                </a:solidFill>
                <a:latin typeface="Times New Roman"/>
                <a:cs typeface="Times New Roman"/>
              </a:rPr>
              <a:t>діяльність</a:t>
            </a:r>
            <a:r>
              <a:rPr sz="1800" spc="-1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Times New Roman"/>
                <a:cs typeface="Times New Roman"/>
              </a:rPr>
              <a:t>як</a:t>
            </a:r>
            <a:r>
              <a:rPr sz="180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800" spc="5" dirty="0">
                <a:solidFill>
                  <a:srgbClr val="FFFFFF"/>
                </a:solidFill>
                <a:latin typeface="Times New Roman"/>
                <a:cs typeface="Times New Roman"/>
              </a:rPr>
              <a:t>на</a:t>
            </a:r>
            <a:r>
              <a:rPr sz="1800" spc="1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800" spc="-15" dirty="0">
                <a:solidFill>
                  <a:srgbClr val="FFFFFF"/>
                </a:solidFill>
                <a:latin typeface="Times New Roman"/>
                <a:cs typeface="Times New Roman"/>
              </a:rPr>
              <a:t>території </a:t>
            </a:r>
            <a:r>
              <a:rPr sz="1800" spc="-1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800" spc="-20" dirty="0">
                <a:solidFill>
                  <a:srgbClr val="FFFFFF"/>
                </a:solidFill>
                <a:latin typeface="Times New Roman"/>
                <a:cs typeface="Times New Roman"/>
              </a:rPr>
              <a:t>України,</a:t>
            </a:r>
            <a:r>
              <a:rPr sz="1800" spc="6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800" spc="-10" dirty="0">
                <a:solidFill>
                  <a:srgbClr val="FFFFFF"/>
                </a:solidFill>
                <a:latin typeface="Times New Roman"/>
                <a:cs typeface="Times New Roman"/>
              </a:rPr>
              <a:t>так</a:t>
            </a:r>
            <a:r>
              <a:rPr sz="1800" spc="24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FFFFFF"/>
                </a:solidFill>
                <a:latin typeface="Times New Roman"/>
                <a:cs typeface="Times New Roman"/>
              </a:rPr>
              <a:t>і</a:t>
            </a:r>
            <a:r>
              <a:rPr sz="1800" spc="1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800" spc="-20" dirty="0">
                <a:solidFill>
                  <a:srgbClr val="FFFFFF"/>
                </a:solidFill>
                <a:latin typeface="Times New Roman"/>
                <a:cs typeface="Times New Roman"/>
              </a:rPr>
              <a:t>за</a:t>
            </a:r>
            <a:r>
              <a:rPr sz="1800" spc="2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800" spc="-30" dirty="0">
                <a:solidFill>
                  <a:srgbClr val="FFFFFF"/>
                </a:solidFill>
                <a:latin typeface="Times New Roman"/>
                <a:cs typeface="Times New Roman"/>
              </a:rPr>
              <a:t>її</a:t>
            </a:r>
            <a:r>
              <a:rPr sz="1800" spc="-6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800" spc="5" dirty="0">
                <a:solidFill>
                  <a:srgbClr val="FFFFFF"/>
                </a:solidFill>
                <a:latin typeface="Times New Roman"/>
                <a:cs typeface="Times New Roman"/>
              </a:rPr>
              <a:t>межами.</a:t>
            </a:r>
            <a:endParaRPr sz="1800">
              <a:latin typeface="Times New Roman"/>
              <a:cs typeface="Times New Roman"/>
            </a:endParaRPr>
          </a:p>
        </p:txBody>
      </p:sp>
      <p:grpSp>
        <p:nvGrpSpPr>
          <p:cNvPr id="9" name="object 9"/>
          <p:cNvGrpSpPr/>
          <p:nvPr/>
        </p:nvGrpSpPr>
        <p:grpSpPr>
          <a:xfrm>
            <a:off x="3733667" y="3824223"/>
            <a:ext cx="4420235" cy="2760345"/>
            <a:chOff x="3733667" y="3824223"/>
            <a:chExt cx="4420235" cy="2760345"/>
          </a:xfrm>
        </p:grpSpPr>
        <p:sp>
          <p:nvSpPr>
            <p:cNvPr id="10" name="object 10"/>
            <p:cNvSpPr/>
            <p:nvPr/>
          </p:nvSpPr>
          <p:spPr>
            <a:xfrm>
              <a:off x="3740017" y="3830573"/>
              <a:ext cx="4407535" cy="343535"/>
            </a:xfrm>
            <a:custGeom>
              <a:avLst/>
              <a:gdLst/>
              <a:ahLst/>
              <a:cxnLst/>
              <a:rect l="l" t="t" r="r" b="b"/>
              <a:pathLst>
                <a:path w="4407534" h="343535">
                  <a:moveTo>
                    <a:pt x="4407164" y="0"/>
                  </a:moveTo>
                  <a:lnTo>
                    <a:pt x="0" y="0"/>
                  </a:lnTo>
                  <a:lnTo>
                    <a:pt x="343418" y="343412"/>
                  </a:lnTo>
                  <a:lnTo>
                    <a:pt x="4063745" y="343412"/>
                  </a:lnTo>
                  <a:lnTo>
                    <a:pt x="4407164" y="0"/>
                  </a:lnTo>
                  <a:close/>
                </a:path>
              </a:pathLst>
            </a:custGeom>
            <a:solidFill>
              <a:srgbClr val="698DD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3740017" y="6234491"/>
              <a:ext cx="4407535" cy="343535"/>
            </a:xfrm>
            <a:custGeom>
              <a:avLst/>
              <a:gdLst/>
              <a:ahLst/>
              <a:cxnLst/>
              <a:rect l="l" t="t" r="r" b="b"/>
              <a:pathLst>
                <a:path w="4407534" h="343534">
                  <a:moveTo>
                    <a:pt x="4063745" y="0"/>
                  </a:moveTo>
                  <a:lnTo>
                    <a:pt x="343418" y="0"/>
                  </a:lnTo>
                  <a:lnTo>
                    <a:pt x="0" y="343425"/>
                  </a:lnTo>
                  <a:lnTo>
                    <a:pt x="4407164" y="343425"/>
                  </a:lnTo>
                  <a:lnTo>
                    <a:pt x="4063745" y="0"/>
                  </a:lnTo>
                  <a:close/>
                </a:path>
              </a:pathLst>
            </a:custGeom>
            <a:solidFill>
              <a:srgbClr val="375C9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3740017" y="3830573"/>
              <a:ext cx="343535" cy="2747645"/>
            </a:xfrm>
            <a:custGeom>
              <a:avLst/>
              <a:gdLst/>
              <a:ahLst/>
              <a:cxnLst/>
              <a:rect l="l" t="t" r="r" b="b"/>
              <a:pathLst>
                <a:path w="343535" h="2747645">
                  <a:moveTo>
                    <a:pt x="0" y="0"/>
                  </a:moveTo>
                  <a:lnTo>
                    <a:pt x="0" y="2747343"/>
                  </a:lnTo>
                  <a:lnTo>
                    <a:pt x="343418" y="2403917"/>
                  </a:lnTo>
                  <a:lnTo>
                    <a:pt x="343418" y="34341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EAAD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7803763" y="3830573"/>
              <a:ext cx="343535" cy="2747645"/>
            </a:xfrm>
            <a:custGeom>
              <a:avLst/>
              <a:gdLst/>
              <a:ahLst/>
              <a:cxnLst/>
              <a:rect l="l" t="t" r="r" b="b"/>
              <a:pathLst>
                <a:path w="343534" h="2747645">
                  <a:moveTo>
                    <a:pt x="343418" y="0"/>
                  </a:moveTo>
                  <a:lnTo>
                    <a:pt x="0" y="343412"/>
                  </a:lnTo>
                  <a:lnTo>
                    <a:pt x="0" y="2403917"/>
                  </a:lnTo>
                  <a:lnTo>
                    <a:pt x="343418" y="2747343"/>
                  </a:lnTo>
                  <a:lnTo>
                    <a:pt x="343418" y="0"/>
                  </a:lnTo>
                  <a:close/>
                </a:path>
              </a:pathLst>
            </a:custGeom>
            <a:solidFill>
              <a:srgbClr val="29447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3740017" y="3830573"/>
              <a:ext cx="4407535" cy="2747645"/>
            </a:xfrm>
            <a:custGeom>
              <a:avLst/>
              <a:gdLst/>
              <a:ahLst/>
              <a:cxnLst/>
              <a:rect l="l" t="t" r="r" b="b"/>
              <a:pathLst>
                <a:path w="4407534" h="2747645">
                  <a:moveTo>
                    <a:pt x="0" y="0"/>
                  </a:moveTo>
                  <a:lnTo>
                    <a:pt x="4407133" y="0"/>
                  </a:lnTo>
                  <a:lnTo>
                    <a:pt x="4407133" y="2747342"/>
                  </a:lnTo>
                  <a:lnTo>
                    <a:pt x="0" y="2747342"/>
                  </a:lnTo>
                  <a:lnTo>
                    <a:pt x="0" y="0"/>
                  </a:lnTo>
                  <a:close/>
                </a:path>
                <a:path w="4407534" h="2747645">
                  <a:moveTo>
                    <a:pt x="0" y="0"/>
                  </a:moveTo>
                  <a:lnTo>
                    <a:pt x="343418" y="343412"/>
                  </a:lnTo>
                </a:path>
                <a:path w="4407534" h="2747645">
                  <a:moveTo>
                    <a:pt x="0" y="2747343"/>
                  </a:moveTo>
                  <a:lnTo>
                    <a:pt x="343418" y="2403917"/>
                  </a:lnTo>
                </a:path>
                <a:path w="4407534" h="2747645">
                  <a:moveTo>
                    <a:pt x="4407164" y="0"/>
                  </a:moveTo>
                  <a:lnTo>
                    <a:pt x="4063745" y="343412"/>
                  </a:lnTo>
                </a:path>
                <a:path w="4407534" h="2747645">
                  <a:moveTo>
                    <a:pt x="4407164" y="2747343"/>
                  </a:moveTo>
                  <a:lnTo>
                    <a:pt x="4063745" y="2403917"/>
                  </a:lnTo>
                </a:path>
              </a:pathLst>
            </a:custGeom>
            <a:ln w="12700">
              <a:solidFill>
                <a:srgbClr val="2E528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5" name="object 15"/>
          <p:cNvSpPr txBox="1"/>
          <p:nvPr/>
        </p:nvSpPr>
        <p:spPr>
          <a:xfrm>
            <a:off x="4083436" y="4173986"/>
            <a:ext cx="3720465" cy="2060575"/>
          </a:xfrm>
          <a:prstGeom prst="rect">
            <a:avLst/>
          </a:prstGeom>
          <a:solidFill>
            <a:srgbClr val="4471C4"/>
          </a:solidFill>
          <a:ln w="12700">
            <a:solidFill>
              <a:srgbClr val="2E528E"/>
            </a:solidFill>
          </a:ln>
        </p:spPr>
        <p:txBody>
          <a:bodyPr vert="horz" wrap="square" lIns="0" tIns="66040" rIns="0" bIns="0" rtlCol="0">
            <a:spAutoFit/>
          </a:bodyPr>
          <a:lstStyle/>
          <a:p>
            <a:pPr marL="561340" marR="167640" indent="10160" algn="ctr">
              <a:lnSpc>
                <a:spcPct val="100299"/>
              </a:lnSpc>
              <a:spcBef>
                <a:spcPts val="520"/>
              </a:spcBef>
            </a:pPr>
            <a:r>
              <a:rPr sz="1800" b="1" spc="10" dirty="0">
                <a:solidFill>
                  <a:srgbClr val="FFFFFF"/>
                </a:solidFill>
                <a:latin typeface="Times New Roman"/>
                <a:cs typeface="Times New Roman"/>
              </a:rPr>
              <a:t>Не </a:t>
            </a:r>
            <a:r>
              <a:rPr sz="1800" b="1" dirty="0">
                <a:solidFill>
                  <a:srgbClr val="FFFFFF"/>
                </a:solidFill>
                <a:latin typeface="Times New Roman"/>
                <a:cs typeface="Times New Roman"/>
              </a:rPr>
              <a:t>є </a:t>
            </a:r>
            <a:r>
              <a:rPr sz="1800" b="1" spc="-20" dirty="0">
                <a:solidFill>
                  <a:srgbClr val="FFFFFF"/>
                </a:solidFill>
                <a:latin typeface="Times New Roman"/>
                <a:cs typeface="Times New Roman"/>
              </a:rPr>
              <a:t>платниками </a:t>
            </a:r>
            <a:r>
              <a:rPr sz="1800" b="1" spc="-95" dirty="0">
                <a:solidFill>
                  <a:srgbClr val="FFFFFF"/>
                </a:solidFill>
                <a:latin typeface="Times New Roman"/>
                <a:cs typeface="Times New Roman"/>
              </a:rPr>
              <a:t>податку: </a:t>
            </a:r>
            <a:r>
              <a:rPr sz="1800" b="1" spc="-9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800" spc="-30" dirty="0">
                <a:solidFill>
                  <a:srgbClr val="FFFFFF"/>
                </a:solidFill>
                <a:latin typeface="Times New Roman"/>
                <a:cs typeface="Times New Roman"/>
              </a:rPr>
              <a:t>неприбуткові </a:t>
            </a:r>
            <a:r>
              <a:rPr sz="1800" spc="-10" dirty="0">
                <a:solidFill>
                  <a:srgbClr val="FFFFFF"/>
                </a:solidFill>
                <a:latin typeface="Times New Roman"/>
                <a:cs typeface="Times New Roman"/>
              </a:rPr>
              <a:t>підприємства, </a:t>
            </a:r>
            <a:r>
              <a:rPr sz="1800" spc="-5" dirty="0">
                <a:solidFill>
                  <a:srgbClr val="FFFFFF"/>
                </a:solidFill>
                <a:latin typeface="Times New Roman"/>
                <a:cs typeface="Times New Roman"/>
              </a:rPr>
              <a:t> установи</a:t>
            </a:r>
            <a:r>
              <a:rPr sz="180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800" spc="-20" dirty="0">
                <a:solidFill>
                  <a:srgbClr val="FFFFFF"/>
                </a:solidFill>
                <a:latin typeface="Times New Roman"/>
                <a:cs typeface="Times New Roman"/>
              </a:rPr>
              <a:t>та </a:t>
            </a:r>
            <a:r>
              <a:rPr sz="1800" spc="-15" dirty="0">
                <a:solidFill>
                  <a:srgbClr val="FFFFFF"/>
                </a:solidFill>
                <a:latin typeface="Times New Roman"/>
                <a:cs typeface="Times New Roman"/>
              </a:rPr>
              <a:t>організації</a:t>
            </a:r>
            <a:r>
              <a:rPr sz="1800" i="1" spc="-15" dirty="0">
                <a:solidFill>
                  <a:srgbClr val="FFFFFF"/>
                </a:solidFill>
                <a:latin typeface="Times New Roman"/>
                <a:cs typeface="Times New Roman"/>
              </a:rPr>
              <a:t>; </a:t>
            </a:r>
            <a:r>
              <a:rPr sz="1800" i="1" spc="-1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800" spc="25" dirty="0">
                <a:solidFill>
                  <a:srgbClr val="FFFFFF"/>
                </a:solidFill>
                <a:latin typeface="Times New Roman"/>
                <a:cs typeface="Times New Roman"/>
              </a:rPr>
              <a:t>с</a:t>
            </a:r>
            <a:r>
              <a:rPr sz="1800" spc="-80" dirty="0">
                <a:solidFill>
                  <a:srgbClr val="FFFFFF"/>
                </a:solidFill>
                <a:latin typeface="Times New Roman"/>
                <a:cs typeface="Times New Roman"/>
              </a:rPr>
              <a:t>у</a:t>
            </a:r>
            <a:r>
              <a:rPr sz="1800" spc="-20" dirty="0">
                <a:solidFill>
                  <a:srgbClr val="FFFFFF"/>
                </a:solidFill>
                <a:latin typeface="Times New Roman"/>
                <a:cs typeface="Times New Roman"/>
              </a:rPr>
              <a:t>б</a:t>
            </a:r>
            <a:r>
              <a:rPr sz="1800" spc="-5" dirty="0">
                <a:solidFill>
                  <a:srgbClr val="FFFFFF"/>
                </a:solidFill>
                <a:latin typeface="Times New Roman"/>
                <a:cs typeface="Times New Roman"/>
              </a:rPr>
              <a:t>’</a:t>
            </a:r>
            <a:r>
              <a:rPr sz="1800" spc="-25" dirty="0">
                <a:solidFill>
                  <a:srgbClr val="FFFFFF"/>
                </a:solidFill>
                <a:latin typeface="Times New Roman"/>
                <a:cs typeface="Times New Roman"/>
              </a:rPr>
              <a:t>є</a:t>
            </a:r>
            <a:r>
              <a:rPr sz="1800" spc="20" dirty="0">
                <a:solidFill>
                  <a:srgbClr val="FFFFFF"/>
                </a:solidFill>
                <a:latin typeface="Times New Roman"/>
                <a:cs typeface="Times New Roman"/>
              </a:rPr>
              <a:t>к</a:t>
            </a:r>
            <a:r>
              <a:rPr sz="1800" spc="-40" dirty="0">
                <a:solidFill>
                  <a:srgbClr val="FFFFFF"/>
                </a:solidFill>
                <a:latin typeface="Times New Roman"/>
                <a:cs typeface="Times New Roman"/>
              </a:rPr>
              <a:t>т</a:t>
            </a:r>
            <a:r>
              <a:rPr sz="1800" dirty="0">
                <a:solidFill>
                  <a:srgbClr val="FFFFFF"/>
                </a:solidFill>
                <a:latin typeface="Times New Roman"/>
                <a:cs typeface="Times New Roman"/>
              </a:rPr>
              <a:t>и</a:t>
            </a:r>
            <a:r>
              <a:rPr sz="1800" spc="-6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800" spc="-140" dirty="0">
                <a:solidFill>
                  <a:srgbClr val="FFFFFF"/>
                </a:solidFill>
                <a:latin typeface="Times New Roman"/>
                <a:cs typeface="Times New Roman"/>
              </a:rPr>
              <a:t>г</a:t>
            </a:r>
            <a:r>
              <a:rPr sz="1800" spc="145" dirty="0">
                <a:solidFill>
                  <a:srgbClr val="FFFFFF"/>
                </a:solidFill>
                <a:latin typeface="Times New Roman"/>
                <a:cs typeface="Times New Roman"/>
              </a:rPr>
              <a:t>о</a:t>
            </a:r>
            <a:r>
              <a:rPr sz="1800" spc="25" dirty="0">
                <a:solidFill>
                  <a:srgbClr val="FFFFFF"/>
                </a:solidFill>
                <a:latin typeface="Times New Roman"/>
                <a:cs typeface="Times New Roman"/>
              </a:rPr>
              <a:t>с</a:t>
            </a:r>
            <a:r>
              <a:rPr sz="1800" spc="10" dirty="0">
                <a:solidFill>
                  <a:srgbClr val="FFFFFF"/>
                </a:solidFill>
                <a:latin typeface="Times New Roman"/>
                <a:cs typeface="Times New Roman"/>
              </a:rPr>
              <a:t>п</a:t>
            </a:r>
            <a:r>
              <a:rPr sz="1800" spc="-155" dirty="0">
                <a:solidFill>
                  <a:srgbClr val="FFFFFF"/>
                </a:solidFill>
                <a:latin typeface="Times New Roman"/>
                <a:cs typeface="Times New Roman"/>
              </a:rPr>
              <a:t>о</a:t>
            </a:r>
            <a:r>
              <a:rPr sz="1800" spc="-20" dirty="0">
                <a:solidFill>
                  <a:srgbClr val="FFFFFF"/>
                </a:solidFill>
                <a:latin typeface="Times New Roman"/>
                <a:cs typeface="Times New Roman"/>
              </a:rPr>
              <a:t>д</a:t>
            </a:r>
            <a:r>
              <a:rPr sz="1800" spc="25" dirty="0">
                <a:solidFill>
                  <a:srgbClr val="FFFFFF"/>
                </a:solidFill>
                <a:latin typeface="Times New Roman"/>
                <a:cs typeface="Times New Roman"/>
              </a:rPr>
              <a:t>а</a:t>
            </a:r>
            <a:r>
              <a:rPr sz="1800" dirty="0">
                <a:solidFill>
                  <a:srgbClr val="FFFFFF"/>
                </a:solidFill>
                <a:latin typeface="Times New Roman"/>
                <a:cs typeface="Times New Roman"/>
              </a:rPr>
              <a:t>рю</a:t>
            </a:r>
            <a:r>
              <a:rPr sz="1800" spc="-25" dirty="0">
                <a:solidFill>
                  <a:srgbClr val="FFFFFF"/>
                </a:solidFill>
                <a:latin typeface="Times New Roman"/>
                <a:cs typeface="Times New Roman"/>
              </a:rPr>
              <a:t>в</a:t>
            </a:r>
            <a:r>
              <a:rPr sz="1800" spc="25" dirty="0">
                <a:solidFill>
                  <a:srgbClr val="FFFFFF"/>
                </a:solidFill>
                <a:latin typeface="Times New Roman"/>
                <a:cs typeface="Times New Roman"/>
              </a:rPr>
              <a:t>а</a:t>
            </a:r>
            <a:r>
              <a:rPr sz="1800" spc="10" dirty="0">
                <a:solidFill>
                  <a:srgbClr val="FFFFFF"/>
                </a:solidFill>
                <a:latin typeface="Times New Roman"/>
                <a:cs typeface="Times New Roman"/>
              </a:rPr>
              <a:t>нн</a:t>
            </a:r>
            <a:r>
              <a:rPr sz="1800" spc="-5" dirty="0">
                <a:solidFill>
                  <a:srgbClr val="FFFFFF"/>
                </a:solidFill>
                <a:latin typeface="Times New Roman"/>
                <a:cs typeface="Times New Roman"/>
              </a:rPr>
              <a:t>я</a:t>
            </a:r>
            <a:r>
              <a:rPr sz="1800" dirty="0">
                <a:solidFill>
                  <a:srgbClr val="FFFFFF"/>
                </a:solidFill>
                <a:latin typeface="Times New Roman"/>
                <a:cs typeface="Times New Roman"/>
              </a:rPr>
              <a:t>,</a:t>
            </a:r>
            <a:r>
              <a:rPr sz="1800" spc="-15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800" spc="-40" dirty="0">
                <a:solidFill>
                  <a:srgbClr val="FFFFFF"/>
                </a:solidFill>
                <a:latin typeface="Times New Roman"/>
                <a:cs typeface="Times New Roman"/>
              </a:rPr>
              <a:t>щ</a:t>
            </a:r>
            <a:r>
              <a:rPr sz="1800" dirty="0">
                <a:solidFill>
                  <a:srgbClr val="FFFFFF"/>
                </a:solidFill>
                <a:latin typeface="Times New Roman"/>
                <a:cs typeface="Times New Roman"/>
              </a:rPr>
              <a:t>о  </a:t>
            </a:r>
            <a:r>
              <a:rPr sz="1800" spc="-15" dirty="0">
                <a:solidFill>
                  <a:srgbClr val="FFFFFF"/>
                </a:solidFill>
                <a:latin typeface="Times New Roman"/>
                <a:cs typeface="Times New Roman"/>
              </a:rPr>
              <a:t>застосовують</a:t>
            </a:r>
            <a:r>
              <a:rPr sz="1800" spc="-1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FFFFFF"/>
                </a:solidFill>
                <a:latin typeface="Times New Roman"/>
                <a:cs typeface="Times New Roman"/>
              </a:rPr>
              <a:t>спрощену </a:t>
            </a:r>
            <a:r>
              <a:rPr sz="1800" spc="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FFFFFF"/>
                </a:solidFill>
                <a:latin typeface="Times New Roman"/>
                <a:cs typeface="Times New Roman"/>
              </a:rPr>
              <a:t>систему</a:t>
            </a:r>
            <a:r>
              <a:rPr sz="1800" spc="-6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800" spc="-20" dirty="0">
                <a:solidFill>
                  <a:srgbClr val="FFFFFF"/>
                </a:solidFill>
                <a:latin typeface="Times New Roman"/>
                <a:cs typeface="Times New Roman"/>
              </a:rPr>
              <a:t>оподаткування,</a:t>
            </a:r>
            <a:r>
              <a:rPr sz="1800" spc="-15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800" spc="-25" dirty="0">
                <a:solidFill>
                  <a:srgbClr val="FFFFFF"/>
                </a:solidFill>
                <a:latin typeface="Times New Roman"/>
                <a:cs typeface="Times New Roman"/>
              </a:rPr>
              <a:t>обліку </a:t>
            </a:r>
            <a:r>
              <a:rPr sz="1800" spc="-434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800" spc="-20" dirty="0">
                <a:solidFill>
                  <a:srgbClr val="FFFFFF"/>
                </a:solidFill>
                <a:latin typeface="Times New Roman"/>
                <a:cs typeface="Times New Roman"/>
              </a:rPr>
              <a:t>та</a:t>
            </a:r>
            <a:r>
              <a:rPr sz="1800" spc="2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800" spc="-15" dirty="0">
                <a:solidFill>
                  <a:srgbClr val="FFFFFF"/>
                </a:solidFill>
                <a:latin typeface="Times New Roman"/>
                <a:cs typeface="Times New Roman"/>
              </a:rPr>
              <a:t>звітності.</a:t>
            </a:r>
            <a:endParaRPr sz="1800">
              <a:latin typeface="Times New Roman"/>
              <a:cs typeface="Times New Roman"/>
            </a:endParaRPr>
          </a:p>
        </p:txBody>
      </p:sp>
      <p:grpSp>
        <p:nvGrpSpPr>
          <p:cNvPr id="16" name="object 16"/>
          <p:cNvGrpSpPr/>
          <p:nvPr/>
        </p:nvGrpSpPr>
        <p:grpSpPr>
          <a:xfrm>
            <a:off x="7284100" y="479684"/>
            <a:ext cx="4511040" cy="2747645"/>
            <a:chOff x="7284100" y="479684"/>
            <a:chExt cx="4511040" cy="2747645"/>
          </a:xfrm>
        </p:grpSpPr>
        <p:sp>
          <p:nvSpPr>
            <p:cNvPr id="17" name="object 17"/>
            <p:cNvSpPr/>
            <p:nvPr/>
          </p:nvSpPr>
          <p:spPr>
            <a:xfrm>
              <a:off x="7290450" y="486034"/>
              <a:ext cx="4498340" cy="342265"/>
            </a:xfrm>
            <a:custGeom>
              <a:avLst/>
              <a:gdLst/>
              <a:ahLst/>
              <a:cxnLst/>
              <a:rect l="l" t="t" r="r" b="b"/>
              <a:pathLst>
                <a:path w="4498340" h="342265">
                  <a:moveTo>
                    <a:pt x="4497933" y="0"/>
                  </a:moveTo>
                  <a:lnTo>
                    <a:pt x="0" y="0"/>
                  </a:lnTo>
                  <a:lnTo>
                    <a:pt x="341863" y="341863"/>
                  </a:lnTo>
                  <a:lnTo>
                    <a:pt x="4156069" y="341863"/>
                  </a:lnTo>
                  <a:lnTo>
                    <a:pt x="4497933" y="0"/>
                  </a:lnTo>
                  <a:close/>
                </a:path>
              </a:pathLst>
            </a:custGeom>
            <a:solidFill>
              <a:srgbClr val="698DD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7290450" y="2879080"/>
              <a:ext cx="4498340" cy="342265"/>
            </a:xfrm>
            <a:custGeom>
              <a:avLst/>
              <a:gdLst/>
              <a:ahLst/>
              <a:cxnLst/>
              <a:rect l="l" t="t" r="r" b="b"/>
              <a:pathLst>
                <a:path w="4498340" h="342264">
                  <a:moveTo>
                    <a:pt x="4156069" y="0"/>
                  </a:moveTo>
                  <a:lnTo>
                    <a:pt x="341863" y="0"/>
                  </a:lnTo>
                  <a:lnTo>
                    <a:pt x="0" y="341894"/>
                  </a:lnTo>
                  <a:lnTo>
                    <a:pt x="4497933" y="341894"/>
                  </a:lnTo>
                  <a:lnTo>
                    <a:pt x="4156069" y="0"/>
                  </a:lnTo>
                  <a:close/>
                </a:path>
              </a:pathLst>
            </a:custGeom>
            <a:solidFill>
              <a:srgbClr val="375C9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7290450" y="486034"/>
              <a:ext cx="342265" cy="2734945"/>
            </a:xfrm>
            <a:custGeom>
              <a:avLst/>
              <a:gdLst/>
              <a:ahLst/>
              <a:cxnLst/>
              <a:rect l="l" t="t" r="r" b="b"/>
              <a:pathLst>
                <a:path w="342265" h="2734945">
                  <a:moveTo>
                    <a:pt x="0" y="0"/>
                  </a:moveTo>
                  <a:lnTo>
                    <a:pt x="0" y="2734939"/>
                  </a:lnTo>
                  <a:lnTo>
                    <a:pt x="341863" y="2393045"/>
                  </a:lnTo>
                  <a:lnTo>
                    <a:pt x="341863" y="34186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EAAD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11446520" y="486034"/>
              <a:ext cx="342265" cy="2734945"/>
            </a:xfrm>
            <a:custGeom>
              <a:avLst/>
              <a:gdLst/>
              <a:ahLst/>
              <a:cxnLst/>
              <a:rect l="l" t="t" r="r" b="b"/>
              <a:pathLst>
                <a:path w="342265" h="2734945">
                  <a:moveTo>
                    <a:pt x="341863" y="0"/>
                  </a:moveTo>
                  <a:lnTo>
                    <a:pt x="0" y="341863"/>
                  </a:lnTo>
                  <a:lnTo>
                    <a:pt x="0" y="2393045"/>
                  </a:lnTo>
                  <a:lnTo>
                    <a:pt x="341863" y="2734939"/>
                  </a:lnTo>
                  <a:lnTo>
                    <a:pt x="341863" y="0"/>
                  </a:lnTo>
                  <a:close/>
                </a:path>
              </a:pathLst>
            </a:custGeom>
            <a:solidFill>
              <a:srgbClr val="29447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7290450" y="486034"/>
              <a:ext cx="4498340" cy="2734945"/>
            </a:xfrm>
            <a:custGeom>
              <a:avLst/>
              <a:gdLst/>
              <a:ahLst/>
              <a:cxnLst/>
              <a:rect l="l" t="t" r="r" b="b"/>
              <a:pathLst>
                <a:path w="4498340" h="2734945">
                  <a:moveTo>
                    <a:pt x="0" y="0"/>
                  </a:moveTo>
                  <a:lnTo>
                    <a:pt x="4497963" y="0"/>
                  </a:lnTo>
                  <a:lnTo>
                    <a:pt x="4497963" y="2734949"/>
                  </a:lnTo>
                  <a:lnTo>
                    <a:pt x="0" y="2734949"/>
                  </a:lnTo>
                  <a:lnTo>
                    <a:pt x="0" y="0"/>
                  </a:lnTo>
                  <a:close/>
                </a:path>
                <a:path w="4498340" h="2734945">
                  <a:moveTo>
                    <a:pt x="0" y="0"/>
                  </a:moveTo>
                  <a:lnTo>
                    <a:pt x="341863" y="341863"/>
                  </a:lnTo>
                </a:path>
                <a:path w="4498340" h="2734945">
                  <a:moveTo>
                    <a:pt x="0" y="2734939"/>
                  </a:moveTo>
                  <a:lnTo>
                    <a:pt x="341863" y="2393045"/>
                  </a:lnTo>
                </a:path>
                <a:path w="4498340" h="2734945">
                  <a:moveTo>
                    <a:pt x="4497933" y="0"/>
                  </a:moveTo>
                  <a:lnTo>
                    <a:pt x="4156069" y="341863"/>
                  </a:lnTo>
                </a:path>
                <a:path w="4498340" h="2734945">
                  <a:moveTo>
                    <a:pt x="4497933" y="2734939"/>
                  </a:moveTo>
                  <a:lnTo>
                    <a:pt x="4156069" y="2393045"/>
                  </a:lnTo>
                </a:path>
              </a:pathLst>
            </a:custGeom>
            <a:ln w="12700">
              <a:solidFill>
                <a:srgbClr val="2E528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2" name="object 22"/>
          <p:cNvSpPr txBox="1"/>
          <p:nvPr/>
        </p:nvSpPr>
        <p:spPr>
          <a:xfrm>
            <a:off x="7632313" y="827897"/>
            <a:ext cx="3814445" cy="2051685"/>
          </a:xfrm>
          <a:prstGeom prst="rect">
            <a:avLst/>
          </a:prstGeom>
          <a:solidFill>
            <a:srgbClr val="4471C4"/>
          </a:solidFill>
          <a:ln w="12700">
            <a:solidFill>
              <a:srgbClr val="2E528E"/>
            </a:solidFill>
          </a:ln>
        </p:spPr>
        <p:txBody>
          <a:bodyPr vert="horz" wrap="square" lIns="0" tIns="57150" rIns="0" bIns="0" rtlCol="0">
            <a:spAutoFit/>
          </a:bodyPr>
          <a:lstStyle/>
          <a:p>
            <a:pPr marL="97155" marR="90170" algn="ctr">
              <a:lnSpc>
                <a:spcPct val="100200"/>
              </a:lnSpc>
              <a:spcBef>
                <a:spcPts val="450"/>
              </a:spcBef>
            </a:pPr>
            <a:r>
              <a:rPr sz="1800" spc="-10" dirty="0">
                <a:solidFill>
                  <a:srgbClr val="FFFFFF"/>
                </a:solidFill>
                <a:latin typeface="Times New Roman"/>
                <a:cs typeface="Times New Roman"/>
              </a:rPr>
              <a:t>Платниками</a:t>
            </a:r>
            <a:r>
              <a:rPr sz="1800" spc="1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800" spc="-20" dirty="0">
                <a:solidFill>
                  <a:srgbClr val="FFFFFF"/>
                </a:solidFill>
                <a:latin typeface="Times New Roman"/>
                <a:cs typeface="Times New Roman"/>
              </a:rPr>
              <a:t>податку-</a:t>
            </a:r>
            <a:r>
              <a:rPr sz="1800" spc="-1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Times New Roman"/>
                <a:cs typeface="Times New Roman"/>
              </a:rPr>
              <a:t>нерезидентами </a:t>
            </a:r>
            <a:r>
              <a:rPr sz="1800" spc="-434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800" spc="-15" dirty="0">
                <a:solidFill>
                  <a:srgbClr val="FFFFFF"/>
                </a:solidFill>
                <a:latin typeface="Times New Roman"/>
                <a:cs typeface="Times New Roman"/>
              </a:rPr>
              <a:t>є: </a:t>
            </a:r>
            <a:r>
              <a:rPr sz="1800" spc="-5" dirty="0">
                <a:solidFill>
                  <a:srgbClr val="FFFFFF"/>
                </a:solidFill>
                <a:latin typeface="Times New Roman"/>
                <a:cs typeface="Times New Roman"/>
              </a:rPr>
              <a:t>юридичні </a:t>
            </a:r>
            <a:r>
              <a:rPr sz="1800" spc="10" dirty="0">
                <a:solidFill>
                  <a:srgbClr val="FFFFFF"/>
                </a:solidFill>
                <a:latin typeface="Times New Roman"/>
                <a:cs typeface="Times New Roman"/>
              </a:rPr>
              <a:t>особи, </a:t>
            </a:r>
            <a:r>
              <a:rPr sz="1800" spc="5" dirty="0">
                <a:solidFill>
                  <a:srgbClr val="FFFFFF"/>
                </a:solidFill>
                <a:latin typeface="Times New Roman"/>
                <a:cs typeface="Times New Roman"/>
              </a:rPr>
              <a:t>які </a:t>
            </a:r>
            <a:r>
              <a:rPr sz="1800" spc="-10" dirty="0">
                <a:solidFill>
                  <a:srgbClr val="FFFFFF"/>
                </a:solidFill>
                <a:latin typeface="Times New Roman"/>
                <a:cs typeface="Times New Roman"/>
              </a:rPr>
              <a:t>отримують </a:t>
            </a:r>
            <a:r>
              <a:rPr sz="1800" spc="-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800" spc="-20" dirty="0">
                <a:solidFill>
                  <a:srgbClr val="FFFFFF"/>
                </a:solidFill>
                <a:latin typeface="Times New Roman"/>
                <a:cs typeface="Times New Roman"/>
              </a:rPr>
              <a:t>д</a:t>
            </a:r>
            <a:r>
              <a:rPr sz="1800" spc="-80" dirty="0">
                <a:solidFill>
                  <a:srgbClr val="FFFFFF"/>
                </a:solidFill>
                <a:latin typeface="Times New Roman"/>
                <a:cs typeface="Times New Roman"/>
              </a:rPr>
              <a:t>охо</a:t>
            </a:r>
            <a:r>
              <a:rPr sz="1800" spc="-20" dirty="0">
                <a:solidFill>
                  <a:srgbClr val="FFFFFF"/>
                </a:solidFill>
                <a:latin typeface="Times New Roman"/>
                <a:cs typeface="Times New Roman"/>
              </a:rPr>
              <a:t>д</a:t>
            </a:r>
            <a:r>
              <a:rPr sz="1800" dirty="0">
                <a:solidFill>
                  <a:srgbClr val="FFFFFF"/>
                </a:solidFill>
                <a:latin typeface="Times New Roman"/>
                <a:cs typeface="Times New Roman"/>
              </a:rPr>
              <a:t>и</a:t>
            </a:r>
            <a:r>
              <a:rPr sz="1800" spc="8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800" spc="-20" dirty="0">
                <a:solidFill>
                  <a:srgbClr val="FFFFFF"/>
                </a:solidFill>
                <a:latin typeface="Times New Roman"/>
                <a:cs typeface="Times New Roman"/>
              </a:rPr>
              <a:t>д</a:t>
            </a:r>
            <a:r>
              <a:rPr sz="1800" spc="30" dirty="0">
                <a:solidFill>
                  <a:srgbClr val="FFFFFF"/>
                </a:solidFill>
                <a:latin typeface="Times New Roman"/>
                <a:cs typeface="Times New Roman"/>
              </a:rPr>
              <a:t>ж</a:t>
            </a:r>
            <a:r>
              <a:rPr sz="1800" spc="20" dirty="0">
                <a:solidFill>
                  <a:srgbClr val="FFFFFF"/>
                </a:solidFill>
                <a:latin typeface="Times New Roman"/>
                <a:cs typeface="Times New Roman"/>
              </a:rPr>
              <a:t>е</a:t>
            </a:r>
            <a:r>
              <a:rPr sz="1800" dirty="0">
                <a:solidFill>
                  <a:srgbClr val="FFFFFF"/>
                </a:solidFill>
                <a:latin typeface="Times New Roman"/>
                <a:cs typeface="Times New Roman"/>
              </a:rPr>
              <a:t>р</a:t>
            </a:r>
            <a:r>
              <a:rPr sz="1800" spc="20" dirty="0">
                <a:solidFill>
                  <a:srgbClr val="FFFFFF"/>
                </a:solidFill>
                <a:latin typeface="Times New Roman"/>
                <a:cs typeface="Times New Roman"/>
              </a:rPr>
              <a:t>е</a:t>
            </a:r>
            <a:r>
              <a:rPr sz="1800" dirty="0">
                <a:solidFill>
                  <a:srgbClr val="FFFFFF"/>
                </a:solidFill>
                <a:latin typeface="Times New Roman"/>
                <a:cs typeface="Times New Roman"/>
              </a:rPr>
              <a:t>лом</a:t>
            </a:r>
            <a:r>
              <a:rPr sz="1800" spc="-16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800" spc="5" dirty="0">
                <a:solidFill>
                  <a:srgbClr val="FFFFFF"/>
                </a:solidFill>
                <a:latin typeface="Times New Roman"/>
                <a:cs typeface="Times New Roman"/>
              </a:rPr>
              <a:t>п</a:t>
            </a:r>
            <a:r>
              <a:rPr sz="1800" spc="-80" dirty="0">
                <a:solidFill>
                  <a:srgbClr val="FFFFFF"/>
                </a:solidFill>
                <a:latin typeface="Times New Roman"/>
                <a:cs typeface="Times New Roman"/>
              </a:rPr>
              <a:t>охо</a:t>
            </a:r>
            <a:r>
              <a:rPr sz="1800" spc="-20" dirty="0">
                <a:solidFill>
                  <a:srgbClr val="FFFFFF"/>
                </a:solidFill>
                <a:latin typeface="Times New Roman"/>
                <a:cs typeface="Times New Roman"/>
              </a:rPr>
              <a:t>д</a:t>
            </a:r>
            <a:r>
              <a:rPr sz="1800" spc="30" dirty="0">
                <a:solidFill>
                  <a:srgbClr val="FFFFFF"/>
                </a:solidFill>
                <a:latin typeface="Times New Roman"/>
                <a:cs typeface="Times New Roman"/>
              </a:rPr>
              <a:t>ж</a:t>
            </a:r>
            <a:r>
              <a:rPr sz="1800" spc="20" dirty="0">
                <a:solidFill>
                  <a:srgbClr val="FFFFFF"/>
                </a:solidFill>
                <a:latin typeface="Times New Roman"/>
                <a:cs typeface="Times New Roman"/>
              </a:rPr>
              <a:t>е</a:t>
            </a:r>
            <a:r>
              <a:rPr sz="1800" spc="5" dirty="0">
                <a:solidFill>
                  <a:srgbClr val="FFFFFF"/>
                </a:solidFill>
                <a:latin typeface="Times New Roman"/>
                <a:cs typeface="Times New Roman"/>
              </a:rPr>
              <a:t>нн</a:t>
            </a:r>
            <a:r>
              <a:rPr sz="1800" dirty="0">
                <a:solidFill>
                  <a:srgbClr val="FFFFFF"/>
                </a:solidFill>
                <a:latin typeface="Times New Roman"/>
                <a:cs typeface="Times New Roman"/>
              </a:rPr>
              <a:t>я </a:t>
            </a:r>
            <a:r>
              <a:rPr sz="1800" spc="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FFFFFF"/>
                </a:solidFill>
                <a:latin typeface="Times New Roman"/>
                <a:cs typeface="Times New Roman"/>
              </a:rPr>
              <a:t>з  </a:t>
            </a:r>
            <a:r>
              <a:rPr sz="1800" spc="-20" dirty="0">
                <a:solidFill>
                  <a:srgbClr val="FFFFFF"/>
                </a:solidFill>
                <a:latin typeface="Times New Roman"/>
                <a:cs typeface="Times New Roman"/>
              </a:rPr>
              <a:t>України,</a:t>
            </a:r>
            <a:r>
              <a:rPr sz="1800" spc="-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800" spc="-20" dirty="0">
                <a:solidFill>
                  <a:srgbClr val="FFFFFF"/>
                </a:solidFill>
                <a:latin typeface="Times New Roman"/>
                <a:cs typeface="Times New Roman"/>
              </a:rPr>
              <a:t>за</a:t>
            </a:r>
            <a:r>
              <a:rPr sz="1800" spc="2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800" spc="-15" dirty="0">
                <a:solidFill>
                  <a:srgbClr val="FFFFFF"/>
                </a:solidFill>
                <a:latin typeface="Times New Roman"/>
                <a:cs typeface="Times New Roman"/>
              </a:rPr>
              <a:t>винятком</a:t>
            </a:r>
            <a:r>
              <a:rPr sz="1800" spc="-9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FFFFFF"/>
                </a:solidFill>
                <a:latin typeface="Times New Roman"/>
                <a:cs typeface="Times New Roman"/>
              </a:rPr>
              <a:t>установ</a:t>
            </a:r>
            <a:r>
              <a:rPr sz="1800" spc="5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800" spc="-20" dirty="0">
                <a:solidFill>
                  <a:srgbClr val="FFFFFF"/>
                </a:solidFill>
                <a:latin typeface="Times New Roman"/>
                <a:cs typeface="Times New Roman"/>
              </a:rPr>
              <a:t>та </a:t>
            </a:r>
            <a:r>
              <a:rPr sz="1800" spc="-1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800" spc="-10" dirty="0">
                <a:solidFill>
                  <a:srgbClr val="FFFFFF"/>
                </a:solidFill>
                <a:latin typeface="Times New Roman"/>
                <a:cs typeface="Times New Roman"/>
              </a:rPr>
              <a:t>організацій, </a:t>
            </a:r>
            <a:r>
              <a:rPr sz="1800" spc="-20" dirty="0">
                <a:solidFill>
                  <a:srgbClr val="FFFFFF"/>
                </a:solidFill>
                <a:latin typeface="Times New Roman"/>
                <a:cs typeface="Times New Roman"/>
              </a:rPr>
              <a:t>що</a:t>
            </a:r>
            <a:r>
              <a:rPr sz="1800" spc="7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800" spc="-10" dirty="0">
                <a:solidFill>
                  <a:srgbClr val="FFFFFF"/>
                </a:solidFill>
                <a:latin typeface="Times New Roman"/>
                <a:cs typeface="Times New Roman"/>
              </a:rPr>
              <a:t>мають</a:t>
            </a:r>
            <a:r>
              <a:rPr sz="1800" spc="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800" spc="-10" dirty="0">
                <a:solidFill>
                  <a:srgbClr val="FFFFFF"/>
                </a:solidFill>
                <a:latin typeface="Times New Roman"/>
                <a:cs typeface="Times New Roman"/>
              </a:rPr>
              <a:t>дипломатичні </a:t>
            </a:r>
            <a:r>
              <a:rPr sz="1800" spc="-434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800" spc="-10" dirty="0">
                <a:solidFill>
                  <a:srgbClr val="FFFFFF"/>
                </a:solidFill>
                <a:latin typeface="Times New Roman"/>
                <a:cs typeface="Times New Roman"/>
              </a:rPr>
              <a:t>привілеї </a:t>
            </a:r>
            <a:r>
              <a:rPr sz="1800" dirty="0">
                <a:solidFill>
                  <a:srgbClr val="FFFFFF"/>
                </a:solidFill>
                <a:latin typeface="Times New Roman"/>
                <a:cs typeface="Times New Roman"/>
              </a:rPr>
              <a:t>або </a:t>
            </a:r>
            <a:r>
              <a:rPr sz="1800" spc="-20" dirty="0">
                <a:solidFill>
                  <a:srgbClr val="FFFFFF"/>
                </a:solidFill>
                <a:latin typeface="Times New Roman"/>
                <a:cs typeface="Times New Roman"/>
              </a:rPr>
              <a:t>імунітет</a:t>
            </a:r>
            <a:r>
              <a:rPr sz="1800" spc="-1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800" spc="-20" dirty="0">
                <a:solidFill>
                  <a:srgbClr val="FFFFFF"/>
                </a:solidFill>
                <a:latin typeface="Times New Roman"/>
                <a:cs typeface="Times New Roman"/>
              </a:rPr>
              <a:t>згідно </a:t>
            </a:r>
            <a:r>
              <a:rPr sz="1800" dirty="0">
                <a:solidFill>
                  <a:srgbClr val="FFFFFF"/>
                </a:solidFill>
                <a:latin typeface="Times New Roman"/>
                <a:cs typeface="Times New Roman"/>
              </a:rPr>
              <a:t>з </a:t>
            </a:r>
            <a:r>
              <a:rPr sz="1800" spc="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800" spc="-10" dirty="0">
                <a:solidFill>
                  <a:srgbClr val="FFFFFF"/>
                </a:solidFill>
                <a:latin typeface="Times New Roman"/>
                <a:cs typeface="Times New Roman"/>
              </a:rPr>
              <a:t>міжнародними</a:t>
            </a:r>
            <a:r>
              <a:rPr sz="1800" spc="1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800" spc="-15" dirty="0">
                <a:solidFill>
                  <a:srgbClr val="FFFFFF"/>
                </a:solidFill>
                <a:latin typeface="Times New Roman"/>
                <a:cs typeface="Times New Roman"/>
              </a:rPr>
              <a:t>договорами</a:t>
            </a:r>
            <a:r>
              <a:rPr sz="1800" spc="1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800" spc="-20" dirty="0">
                <a:solidFill>
                  <a:srgbClr val="FFFFFF"/>
                </a:solidFill>
                <a:latin typeface="Times New Roman"/>
                <a:cs typeface="Times New Roman"/>
              </a:rPr>
              <a:t>України.</a:t>
            </a:r>
            <a:endParaRPr sz="18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782695" y="877819"/>
            <a:ext cx="5106035" cy="1996439"/>
          </a:xfrm>
          <a:prstGeom prst="rect">
            <a:avLst/>
          </a:prstGeom>
        </p:spPr>
        <p:txBody>
          <a:bodyPr vert="horz" wrap="square" lIns="0" tIns="8255" rIns="0" bIns="0" rtlCol="0">
            <a:spAutoFit/>
          </a:bodyPr>
          <a:lstStyle/>
          <a:p>
            <a:pPr marL="546100" marR="43815" indent="-76200">
              <a:lnSpc>
                <a:spcPct val="101699"/>
              </a:lnSpc>
              <a:spcBef>
                <a:spcPts val="65"/>
              </a:spcBef>
            </a:pPr>
            <a:r>
              <a:rPr spc="-25" dirty="0">
                <a:solidFill>
                  <a:srgbClr val="000000"/>
                </a:solidFill>
              </a:rPr>
              <a:t>Об</a:t>
            </a:r>
            <a:r>
              <a:rPr spc="-20" dirty="0">
                <a:solidFill>
                  <a:srgbClr val="000000"/>
                </a:solidFill>
              </a:rPr>
              <a:t>’</a:t>
            </a:r>
            <a:r>
              <a:rPr spc="35" dirty="0">
                <a:solidFill>
                  <a:srgbClr val="000000"/>
                </a:solidFill>
              </a:rPr>
              <a:t>є</a:t>
            </a:r>
            <a:r>
              <a:rPr spc="20" dirty="0">
                <a:solidFill>
                  <a:srgbClr val="000000"/>
                </a:solidFill>
              </a:rPr>
              <a:t>к</a:t>
            </a:r>
            <a:r>
              <a:rPr spc="-5" dirty="0">
                <a:solidFill>
                  <a:srgbClr val="000000"/>
                </a:solidFill>
              </a:rPr>
              <a:t>т</a:t>
            </a:r>
            <a:r>
              <a:rPr spc="-105" dirty="0">
                <a:solidFill>
                  <a:srgbClr val="000000"/>
                </a:solidFill>
              </a:rPr>
              <a:t>о</a:t>
            </a:r>
            <a:r>
              <a:rPr spc="20" dirty="0">
                <a:solidFill>
                  <a:srgbClr val="000000"/>
                </a:solidFill>
              </a:rPr>
              <a:t>м</a:t>
            </a:r>
            <a:r>
              <a:rPr spc="-210" dirty="0">
                <a:solidFill>
                  <a:srgbClr val="000000"/>
                </a:solidFill>
              </a:rPr>
              <a:t> </a:t>
            </a:r>
            <a:r>
              <a:rPr spc="-25" dirty="0">
                <a:solidFill>
                  <a:srgbClr val="000000"/>
                </a:solidFill>
              </a:rPr>
              <a:t>о</a:t>
            </a:r>
            <a:r>
              <a:rPr spc="20" dirty="0">
                <a:solidFill>
                  <a:srgbClr val="000000"/>
                </a:solidFill>
              </a:rPr>
              <a:t>п</a:t>
            </a:r>
            <a:r>
              <a:rPr spc="-105" dirty="0">
                <a:solidFill>
                  <a:srgbClr val="000000"/>
                </a:solidFill>
              </a:rPr>
              <a:t>о</a:t>
            </a:r>
            <a:r>
              <a:rPr spc="25" dirty="0">
                <a:solidFill>
                  <a:srgbClr val="000000"/>
                </a:solidFill>
              </a:rPr>
              <a:t>д</a:t>
            </a:r>
            <a:r>
              <a:rPr spc="-25" dirty="0">
                <a:solidFill>
                  <a:srgbClr val="000000"/>
                </a:solidFill>
              </a:rPr>
              <a:t>а</a:t>
            </a:r>
            <a:r>
              <a:rPr spc="70" dirty="0">
                <a:solidFill>
                  <a:srgbClr val="000000"/>
                </a:solidFill>
              </a:rPr>
              <a:t>т</a:t>
            </a:r>
            <a:r>
              <a:rPr spc="-125" dirty="0">
                <a:solidFill>
                  <a:srgbClr val="000000"/>
                </a:solidFill>
              </a:rPr>
              <a:t>к</a:t>
            </a:r>
            <a:r>
              <a:rPr spc="-25" dirty="0">
                <a:solidFill>
                  <a:srgbClr val="000000"/>
                </a:solidFill>
              </a:rPr>
              <a:t>у</a:t>
            </a:r>
            <a:r>
              <a:rPr spc="-5" dirty="0">
                <a:solidFill>
                  <a:srgbClr val="000000"/>
                </a:solidFill>
              </a:rPr>
              <a:t>в</a:t>
            </a:r>
            <a:r>
              <a:rPr spc="-25" dirty="0">
                <a:solidFill>
                  <a:srgbClr val="000000"/>
                </a:solidFill>
              </a:rPr>
              <a:t>а</a:t>
            </a:r>
            <a:r>
              <a:rPr spc="20" dirty="0">
                <a:solidFill>
                  <a:srgbClr val="000000"/>
                </a:solidFill>
              </a:rPr>
              <a:t>н</a:t>
            </a:r>
            <a:r>
              <a:rPr spc="-50" dirty="0">
                <a:solidFill>
                  <a:srgbClr val="000000"/>
                </a:solidFill>
              </a:rPr>
              <a:t>н</a:t>
            </a:r>
            <a:r>
              <a:rPr spc="10" dirty="0">
                <a:solidFill>
                  <a:srgbClr val="000000"/>
                </a:solidFill>
              </a:rPr>
              <a:t>я  є</a:t>
            </a:r>
            <a:r>
              <a:rPr spc="-30" dirty="0">
                <a:solidFill>
                  <a:srgbClr val="000000"/>
                </a:solidFill>
              </a:rPr>
              <a:t> </a:t>
            </a:r>
            <a:r>
              <a:rPr b="0" spc="-95" dirty="0">
                <a:solidFill>
                  <a:srgbClr val="000000"/>
                </a:solidFill>
                <a:latin typeface="Times New Roman"/>
                <a:cs typeface="Times New Roman"/>
              </a:rPr>
              <a:t>прибуток</a:t>
            </a:r>
            <a:r>
              <a:rPr b="0" spc="24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b="0" spc="10" dirty="0">
                <a:solidFill>
                  <a:srgbClr val="000000"/>
                </a:solidFill>
                <a:latin typeface="Times New Roman"/>
                <a:cs typeface="Times New Roman"/>
              </a:rPr>
              <a:t>із</a:t>
            </a:r>
            <a:r>
              <a:rPr b="0" spc="1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b="0" spc="-30" dirty="0">
                <a:solidFill>
                  <a:srgbClr val="000000"/>
                </a:solidFill>
                <a:latin typeface="Times New Roman"/>
                <a:cs typeface="Times New Roman"/>
              </a:rPr>
              <a:t>джерелом</a:t>
            </a:r>
          </a:p>
          <a:p>
            <a:pPr marL="1813560" marR="5080" indent="-1801495">
              <a:lnSpc>
                <a:spcPts val="3910"/>
              </a:lnSpc>
              <a:spcBef>
                <a:spcPts val="20"/>
              </a:spcBef>
              <a:tabLst>
                <a:tab pos="2233295" algn="l"/>
              </a:tabLst>
            </a:pPr>
            <a:r>
              <a:rPr b="0" spc="-105" dirty="0">
                <a:solidFill>
                  <a:srgbClr val="000000"/>
                </a:solidFill>
                <a:latin typeface="Times New Roman"/>
                <a:cs typeface="Times New Roman"/>
              </a:rPr>
              <a:t>походження	</a:t>
            </a:r>
            <a:r>
              <a:rPr b="0" spc="10" dirty="0">
                <a:solidFill>
                  <a:srgbClr val="000000"/>
                </a:solidFill>
                <a:latin typeface="Times New Roman"/>
                <a:cs typeface="Times New Roman"/>
              </a:rPr>
              <a:t>з </a:t>
            </a:r>
            <a:r>
              <a:rPr b="0" spc="-100" dirty="0">
                <a:solidFill>
                  <a:srgbClr val="000000"/>
                </a:solidFill>
                <a:latin typeface="Times New Roman"/>
                <a:cs typeface="Times New Roman"/>
              </a:rPr>
              <a:t>України</a:t>
            </a:r>
            <a:r>
              <a:rPr b="0" spc="-5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b="0" spc="90" dirty="0">
                <a:solidFill>
                  <a:srgbClr val="000000"/>
                </a:solidFill>
                <a:latin typeface="Times New Roman"/>
                <a:cs typeface="Times New Roman"/>
              </a:rPr>
              <a:t>та</a:t>
            </a:r>
            <a:r>
              <a:rPr b="0" spc="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b="0" spc="10" dirty="0">
                <a:solidFill>
                  <a:srgbClr val="000000"/>
                </a:solidFill>
                <a:latin typeface="Times New Roman"/>
                <a:cs typeface="Times New Roman"/>
              </a:rPr>
              <a:t>за</a:t>
            </a:r>
            <a:r>
              <a:rPr b="0" spc="5" dirty="0">
                <a:solidFill>
                  <a:srgbClr val="000000"/>
                </a:solidFill>
                <a:latin typeface="Times New Roman"/>
                <a:cs typeface="Times New Roman"/>
              </a:rPr>
              <a:t> її </a:t>
            </a:r>
            <a:r>
              <a:rPr b="0" spc="-78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b="0" spc="-5" dirty="0">
                <a:solidFill>
                  <a:srgbClr val="000000"/>
                </a:solidFill>
                <a:latin typeface="Times New Roman"/>
                <a:cs typeface="Times New Roman"/>
              </a:rPr>
              <a:t>межами.</a:t>
            </a: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878836" y="3009846"/>
            <a:ext cx="4313163" cy="3848153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153299" y="700162"/>
            <a:ext cx="3097408" cy="4209531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378840" y="253105"/>
            <a:ext cx="10222230" cy="63246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3950" spc="-140" dirty="0">
                <a:solidFill>
                  <a:srgbClr val="000000"/>
                </a:solidFill>
              </a:rPr>
              <a:t>Доходи</a:t>
            </a:r>
            <a:r>
              <a:rPr sz="3950" spc="325" dirty="0">
                <a:solidFill>
                  <a:srgbClr val="000000"/>
                </a:solidFill>
              </a:rPr>
              <a:t> </a:t>
            </a:r>
            <a:r>
              <a:rPr sz="3950" spc="25" dirty="0">
                <a:solidFill>
                  <a:srgbClr val="000000"/>
                </a:solidFill>
              </a:rPr>
              <a:t>класифікуються</a:t>
            </a:r>
            <a:r>
              <a:rPr sz="3950" spc="-229" dirty="0">
                <a:solidFill>
                  <a:srgbClr val="000000"/>
                </a:solidFill>
              </a:rPr>
              <a:t> </a:t>
            </a:r>
            <a:r>
              <a:rPr sz="3950" dirty="0">
                <a:solidFill>
                  <a:srgbClr val="000000"/>
                </a:solidFill>
              </a:rPr>
              <a:t>за</a:t>
            </a:r>
            <a:r>
              <a:rPr sz="3950" spc="25" dirty="0">
                <a:solidFill>
                  <a:srgbClr val="000000"/>
                </a:solidFill>
              </a:rPr>
              <a:t> </a:t>
            </a:r>
            <a:r>
              <a:rPr sz="3950" spc="95" dirty="0">
                <a:solidFill>
                  <a:srgbClr val="000000"/>
                </a:solidFill>
              </a:rPr>
              <a:t>такими</a:t>
            </a:r>
            <a:r>
              <a:rPr sz="3950" spc="-100" dirty="0">
                <a:solidFill>
                  <a:srgbClr val="000000"/>
                </a:solidFill>
              </a:rPr>
              <a:t> </a:t>
            </a:r>
            <a:r>
              <a:rPr sz="3950" spc="15" dirty="0">
                <a:solidFill>
                  <a:srgbClr val="000000"/>
                </a:solidFill>
              </a:rPr>
              <a:t>групами:</a:t>
            </a:r>
            <a:endParaRPr sz="3950"/>
          </a:p>
        </p:txBody>
      </p:sp>
      <p:grpSp>
        <p:nvGrpSpPr>
          <p:cNvPr id="3" name="object 3"/>
          <p:cNvGrpSpPr/>
          <p:nvPr/>
        </p:nvGrpSpPr>
        <p:grpSpPr>
          <a:xfrm>
            <a:off x="391581" y="1466839"/>
            <a:ext cx="3348990" cy="2510790"/>
            <a:chOff x="391581" y="1466839"/>
            <a:chExt cx="3348990" cy="2510790"/>
          </a:xfrm>
        </p:grpSpPr>
        <p:sp>
          <p:nvSpPr>
            <p:cNvPr id="4" name="object 4"/>
            <p:cNvSpPr/>
            <p:nvPr/>
          </p:nvSpPr>
          <p:spPr>
            <a:xfrm>
              <a:off x="397931" y="1473189"/>
              <a:ext cx="3336290" cy="2498090"/>
            </a:xfrm>
            <a:custGeom>
              <a:avLst/>
              <a:gdLst/>
              <a:ahLst/>
              <a:cxnLst/>
              <a:rect l="l" t="t" r="r" b="b"/>
              <a:pathLst>
                <a:path w="3336290" h="2498090">
                  <a:moveTo>
                    <a:pt x="2242779" y="0"/>
                  </a:moveTo>
                  <a:lnTo>
                    <a:pt x="1667981" y="670681"/>
                  </a:lnTo>
                  <a:lnTo>
                    <a:pt x="1289898" y="265450"/>
                  </a:lnTo>
                  <a:lnTo>
                    <a:pt x="1129247" y="730757"/>
                  </a:lnTo>
                  <a:lnTo>
                    <a:pt x="57149" y="265450"/>
                  </a:lnTo>
                  <a:lnTo>
                    <a:pt x="714588" y="880750"/>
                  </a:lnTo>
                  <a:lnTo>
                    <a:pt x="0" y="996208"/>
                  </a:lnTo>
                  <a:lnTo>
                    <a:pt x="574822" y="1361572"/>
                  </a:lnTo>
                  <a:lnTo>
                    <a:pt x="20848" y="1686702"/>
                  </a:lnTo>
                  <a:lnTo>
                    <a:pt x="875239" y="1611629"/>
                  </a:lnTo>
                  <a:lnTo>
                    <a:pt x="735436" y="2037100"/>
                  </a:lnTo>
                  <a:lnTo>
                    <a:pt x="1191469" y="1806976"/>
                  </a:lnTo>
                  <a:lnTo>
                    <a:pt x="1310472" y="2497723"/>
                  </a:lnTo>
                  <a:lnTo>
                    <a:pt x="1626571" y="1726966"/>
                  </a:lnTo>
                  <a:lnTo>
                    <a:pt x="2045802" y="2282189"/>
                  </a:lnTo>
                  <a:lnTo>
                    <a:pt x="2165186" y="1671706"/>
                  </a:lnTo>
                  <a:lnTo>
                    <a:pt x="2802346" y="2092330"/>
                  </a:lnTo>
                  <a:lnTo>
                    <a:pt x="2600288" y="1496567"/>
                  </a:lnTo>
                  <a:lnTo>
                    <a:pt x="3335868" y="1536710"/>
                  </a:lnTo>
                  <a:lnTo>
                    <a:pt x="2719166" y="1211214"/>
                  </a:lnTo>
                  <a:lnTo>
                    <a:pt x="3258144" y="940948"/>
                  </a:lnTo>
                  <a:lnTo>
                    <a:pt x="2579452" y="845819"/>
                  </a:lnTo>
                  <a:lnTo>
                    <a:pt x="2838526" y="515386"/>
                  </a:lnTo>
                  <a:lnTo>
                    <a:pt x="2186141" y="615695"/>
                  </a:lnTo>
                  <a:lnTo>
                    <a:pt x="2242779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397931" y="1473189"/>
              <a:ext cx="3336290" cy="2498090"/>
            </a:xfrm>
            <a:custGeom>
              <a:avLst/>
              <a:gdLst/>
              <a:ahLst/>
              <a:cxnLst/>
              <a:rect l="l" t="t" r="r" b="b"/>
              <a:pathLst>
                <a:path w="3336290" h="2498090">
                  <a:moveTo>
                    <a:pt x="1667981" y="670681"/>
                  </a:moveTo>
                  <a:lnTo>
                    <a:pt x="2242779" y="0"/>
                  </a:lnTo>
                  <a:lnTo>
                    <a:pt x="2186141" y="615695"/>
                  </a:lnTo>
                  <a:lnTo>
                    <a:pt x="2838526" y="515386"/>
                  </a:lnTo>
                  <a:lnTo>
                    <a:pt x="2579452" y="845819"/>
                  </a:lnTo>
                  <a:lnTo>
                    <a:pt x="3258144" y="940948"/>
                  </a:lnTo>
                  <a:lnTo>
                    <a:pt x="2719166" y="1211214"/>
                  </a:lnTo>
                  <a:lnTo>
                    <a:pt x="3335868" y="1536710"/>
                  </a:lnTo>
                  <a:lnTo>
                    <a:pt x="2600288" y="1496567"/>
                  </a:lnTo>
                  <a:lnTo>
                    <a:pt x="2802346" y="2092330"/>
                  </a:lnTo>
                  <a:lnTo>
                    <a:pt x="2165186" y="1671706"/>
                  </a:lnTo>
                  <a:lnTo>
                    <a:pt x="2045802" y="2282189"/>
                  </a:lnTo>
                  <a:lnTo>
                    <a:pt x="1626571" y="1726966"/>
                  </a:lnTo>
                  <a:lnTo>
                    <a:pt x="1310472" y="2497723"/>
                  </a:lnTo>
                  <a:lnTo>
                    <a:pt x="1191469" y="1806976"/>
                  </a:lnTo>
                  <a:lnTo>
                    <a:pt x="735436" y="2037100"/>
                  </a:lnTo>
                  <a:lnTo>
                    <a:pt x="875239" y="1611629"/>
                  </a:lnTo>
                  <a:lnTo>
                    <a:pt x="20848" y="1686702"/>
                  </a:lnTo>
                  <a:lnTo>
                    <a:pt x="574822" y="1361572"/>
                  </a:lnTo>
                  <a:lnTo>
                    <a:pt x="0" y="996208"/>
                  </a:lnTo>
                  <a:lnTo>
                    <a:pt x="714588" y="880750"/>
                  </a:lnTo>
                  <a:lnTo>
                    <a:pt x="57149" y="265450"/>
                  </a:lnTo>
                  <a:lnTo>
                    <a:pt x="1129247" y="730757"/>
                  </a:lnTo>
                  <a:lnTo>
                    <a:pt x="1289898" y="265450"/>
                  </a:lnTo>
                  <a:lnTo>
                    <a:pt x="1667981" y="670681"/>
                  </a:lnTo>
                  <a:close/>
                </a:path>
              </a:pathLst>
            </a:custGeom>
            <a:ln w="12700">
              <a:solidFill>
                <a:srgbClr val="2E528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/>
          <p:nvPr/>
        </p:nvSpPr>
        <p:spPr>
          <a:xfrm>
            <a:off x="1611631" y="2320603"/>
            <a:ext cx="791845" cy="63944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25"/>
              </a:spcBef>
            </a:pPr>
            <a:r>
              <a:rPr sz="2000" spc="35" dirty="0">
                <a:solidFill>
                  <a:srgbClr val="FFFFFF"/>
                </a:solidFill>
                <a:latin typeface="Times New Roman"/>
                <a:cs typeface="Times New Roman"/>
              </a:rPr>
              <a:t>ч</a:t>
            </a:r>
            <a:r>
              <a:rPr sz="2000" spc="-25" dirty="0">
                <a:solidFill>
                  <a:srgbClr val="FFFFFF"/>
                </a:solidFill>
                <a:latin typeface="Times New Roman"/>
                <a:cs typeface="Times New Roman"/>
              </a:rPr>
              <a:t>и</a:t>
            </a:r>
            <a:r>
              <a:rPr sz="2000" spc="10" dirty="0">
                <a:solidFill>
                  <a:srgbClr val="FFFFFF"/>
                </a:solidFill>
                <a:latin typeface="Times New Roman"/>
                <a:cs typeface="Times New Roman"/>
              </a:rPr>
              <a:t>с</a:t>
            </a:r>
            <a:r>
              <a:rPr sz="2000" spc="20" dirty="0">
                <a:solidFill>
                  <a:srgbClr val="FFFFFF"/>
                </a:solidFill>
                <a:latin typeface="Times New Roman"/>
                <a:cs typeface="Times New Roman"/>
              </a:rPr>
              <a:t>т</a:t>
            </a:r>
            <a:r>
              <a:rPr sz="2000" spc="-25" dirty="0">
                <a:solidFill>
                  <a:srgbClr val="FFFFFF"/>
                </a:solidFill>
                <a:latin typeface="Times New Roman"/>
                <a:cs typeface="Times New Roman"/>
              </a:rPr>
              <a:t>и</a:t>
            </a:r>
            <a:r>
              <a:rPr sz="2000" spc="5" dirty="0">
                <a:solidFill>
                  <a:srgbClr val="FFFFFF"/>
                </a:solidFill>
                <a:latin typeface="Times New Roman"/>
                <a:cs typeface="Times New Roman"/>
              </a:rPr>
              <a:t>й  </a:t>
            </a:r>
            <a:r>
              <a:rPr sz="2000" spc="-10" dirty="0">
                <a:solidFill>
                  <a:srgbClr val="FFFFFF"/>
                </a:solidFill>
                <a:latin typeface="Times New Roman"/>
                <a:cs typeface="Times New Roman"/>
              </a:rPr>
              <a:t>дохід</a:t>
            </a:r>
            <a:endParaRPr sz="2000">
              <a:latin typeface="Times New Roman"/>
              <a:cs typeface="Times New Roman"/>
            </a:endParaRPr>
          </a:p>
        </p:txBody>
      </p:sp>
      <p:grpSp>
        <p:nvGrpSpPr>
          <p:cNvPr id="7" name="object 7"/>
          <p:cNvGrpSpPr/>
          <p:nvPr/>
        </p:nvGrpSpPr>
        <p:grpSpPr>
          <a:xfrm>
            <a:off x="8104774" y="3913759"/>
            <a:ext cx="3712845" cy="2798445"/>
            <a:chOff x="8104774" y="3913759"/>
            <a:chExt cx="3712845" cy="2798445"/>
          </a:xfrm>
        </p:grpSpPr>
        <p:sp>
          <p:nvSpPr>
            <p:cNvPr id="8" name="object 8"/>
            <p:cNvSpPr/>
            <p:nvPr/>
          </p:nvSpPr>
          <p:spPr>
            <a:xfrm>
              <a:off x="8111124" y="3920109"/>
              <a:ext cx="3700145" cy="2785745"/>
            </a:xfrm>
            <a:custGeom>
              <a:avLst/>
              <a:gdLst/>
              <a:ahLst/>
              <a:cxnLst/>
              <a:rect l="l" t="t" r="r" b="b"/>
              <a:pathLst>
                <a:path w="3700145" h="2785745">
                  <a:moveTo>
                    <a:pt x="2487411" y="0"/>
                  </a:moveTo>
                  <a:lnTo>
                    <a:pt x="1849861" y="747902"/>
                  </a:lnTo>
                  <a:lnTo>
                    <a:pt x="1430639" y="295905"/>
                  </a:lnTo>
                  <a:lnTo>
                    <a:pt x="1252453" y="814958"/>
                  </a:lnTo>
                  <a:lnTo>
                    <a:pt x="63367" y="295905"/>
                  </a:lnTo>
                  <a:lnTo>
                    <a:pt x="792479" y="982217"/>
                  </a:lnTo>
                  <a:lnTo>
                    <a:pt x="0" y="1110995"/>
                  </a:lnTo>
                  <a:lnTo>
                    <a:pt x="637519" y="1518416"/>
                  </a:lnTo>
                  <a:lnTo>
                    <a:pt x="23103" y="1881103"/>
                  </a:lnTo>
                  <a:lnTo>
                    <a:pt x="970635" y="1797259"/>
                  </a:lnTo>
                  <a:lnTo>
                    <a:pt x="815583" y="2271841"/>
                  </a:lnTo>
                  <a:lnTo>
                    <a:pt x="1321429" y="2015215"/>
                  </a:lnTo>
                  <a:lnTo>
                    <a:pt x="1453377" y="2785490"/>
                  </a:lnTo>
                  <a:lnTo>
                    <a:pt x="1804019" y="1925967"/>
                  </a:lnTo>
                  <a:lnTo>
                    <a:pt x="2269083" y="2545235"/>
                  </a:lnTo>
                  <a:lnTo>
                    <a:pt x="2401427" y="1864339"/>
                  </a:lnTo>
                  <a:lnTo>
                    <a:pt x="3108045" y="2333481"/>
                  </a:lnTo>
                  <a:lnTo>
                    <a:pt x="2884017" y="1668959"/>
                  </a:lnTo>
                  <a:lnTo>
                    <a:pt x="3699875" y="1713844"/>
                  </a:lnTo>
                  <a:lnTo>
                    <a:pt x="3015843" y="1350776"/>
                  </a:lnTo>
                  <a:lnTo>
                    <a:pt x="3613769" y="1049273"/>
                  </a:lnTo>
                  <a:lnTo>
                    <a:pt x="2860913" y="943355"/>
                  </a:lnTo>
                  <a:lnTo>
                    <a:pt x="3148309" y="574679"/>
                  </a:lnTo>
                  <a:lnTo>
                    <a:pt x="2424531" y="686693"/>
                  </a:lnTo>
                  <a:lnTo>
                    <a:pt x="2487411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8111124" y="3920109"/>
              <a:ext cx="3700145" cy="2785745"/>
            </a:xfrm>
            <a:custGeom>
              <a:avLst/>
              <a:gdLst/>
              <a:ahLst/>
              <a:cxnLst/>
              <a:rect l="l" t="t" r="r" b="b"/>
              <a:pathLst>
                <a:path w="3700145" h="2785745">
                  <a:moveTo>
                    <a:pt x="1849861" y="747902"/>
                  </a:moveTo>
                  <a:lnTo>
                    <a:pt x="2487411" y="0"/>
                  </a:lnTo>
                  <a:lnTo>
                    <a:pt x="2424531" y="686693"/>
                  </a:lnTo>
                  <a:lnTo>
                    <a:pt x="3148309" y="574679"/>
                  </a:lnTo>
                  <a:lnTo>
                    <a:pt x="2860913" y="943355"/>
                  </a:lnTo>
                  <a:lnTo>
                    <a:pt x="3613769" y="1049273"/>
                  </a:lnTo>
                  <a:lnTo>
                    <a:pt x="3015843" y="1350776"/>
                  </a:lnTo>
                  <a:lnTo>
                    <a:pt x="3699875" y="1713844"/>
                  </a:lnTo>
                  <a:lnTo>
                    <a:pt x="2884017" y="1668959"/>
                  </a:lnTo>
                  <a:lnTo>
                    <a:pt x="3108045" y="2333481"/>
                  </a:lnTo>
                  <a:lnTo>
                    <a:pt x="2401427" y="1864339"/>
                  </a:lnTo>
                  <a:lnTo>
                    <a:pt x="2269083" y="2545235"/>
                  </a:lnTo>
                  <a:lnTo>
                    <a:pt x="1804019" y="1925967"/>
                  </a:lnTo>
                  <a:lnTo>
                    <a:pt x="1453377" y="2785490"/>
                  </a:lnTo>
                  <a:lnTo>
                    <a:pt x="1321429" y="2015215"/>
                  </a:lnTo>
                  <a:lnTo>
                    <a:pt x="815583" y="2271841"/>
                  </a:lnTo>
                  <a:lnTo>
                    <a:pt x="970635" y="1797259"/>
                  </a:lnTo>
                  <a:lnTo>
                    <a:pt x="23103" y="1881103"/>
                  </a:lnTo>
                  <a:lnTo>
                    <a:pt x="637519" y="1518416"/>
                  </a:lnTo>
                  <a:lnTo>
                    <a:pt x="0" y="1110995"/>
                  </a:lnTo>
                  <a:lnTo>
                    <a:pt x="792479" y="982217"/>
                  </a:lnTo>
                  <a:lnTo>
                    <a:pt x="63367" y="295905"/>
                  </a:lnTo>
                  <a:lnTo>
                    <a:pt x="1252453" y="814958"/>
                  </a:lnTo>
                  <a:lnTo>
                    <a:pt x="1430639" y="295905"/>
                  </a:lnTo>
                  <a:lnTo>
                    <a:pt x="1849861" y="747902"/>
                  </a:lnTo>
                  <a:close/>
                </a:path>
              </a:pathLst>
            </a:custGeom>
            <a:ln w="12700">
              <a:solidFill>
                <a:srgbClr val="2E528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object 10"/>
          <p:cNvSpPr txBox="1"/>
          <p:nvPr/>
        </p:nvSpPr>
        <p:spPr>
          <a:xfrm>
            <a:off x="9027802" y="5048947"/>
            <a:ext cx="1850389" cy="33464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2000" spc="50" dirty="0">
                <a:solidFill>
                  <a:srgbClr val="FFFFFF"/>
                </a:solidFill>
                <a:latin typeface="Times New Roman"/>
                <a:cs typeface="Times New Roman"/>
              </a:rPr>
              <a:t>ф</a:t>
            </a:r>
            <a:r>
              <a:rPr sz="2000" spc="-35" dirty="0">
                <a:solidFill>
                  <a:srgbClr val="FFFFFF"/>
                </a:solidFill>
                <a:latin typeface="Times New Roman"/>
                <a:cs typeface="Times New Roman"/>
              </a:rPr>
              <a:t>і</a:t>
            </a:r>
            <a:r>
              <a:rPr sz="2000" spc="-25" dirty="0">
                <a:solidFill>
                  <a:srgbClr val="FFFFFF"/>
                </a:solidFill>
                <a:latin typeface="Times New Roman"/>
                <a:cs typeface="Times New Roman"/>
              </a:rPr>
              <a:t>н</a:t>
            </a:r>
            <a:r>
              <a:rPr sz="2000" spc="10" dirty="0">
                <a:solidFill>
                  <a:srgbClr val="FFFFFF"/>
                </a:solidFill>
                <a:latin typeface="Times New Roman"/>
                <a:cs typeface="Times New Roman"/>
              </a:rPr>
              <a:t>а</a:t>
            </a:r>
            <a:r>
              <a:rPr sz="2000" spc="-25" dirty="0">
                <a:solidFill>
                  <a:srgbClr val="FFFFFF"/>
                </a:solidFill>
                <a:latin typeface="Times New Roman"/>
                <a:cs typeface="Times New Roman"/>
              </a:rPr>
              <a:t>н</a:t>
            </a:r>
            <a:r>
              <a:rPr sz="2000" spc="10" dirty="0">
                <a:solidFill>
                  <a:srgbClr val="FFFFFF"/>
                </a:solidFill>
                <a:latin typeface="Times New Roman"/>
                <a:cs typeface="Times New Roman"/>
              </a:rPr>
              <a:t>с</a:t>
            </a:r>
            <a:r>
              <a:rPr sz="2000" spc="40" dirty="0">
                <a:solidFill>
                  <a:srgbClr val="FFFFFF"/>
                </a:solidFill>
                <a:latin typeface="Times New Roman"/>
                <a:cs typeface="Times New Roman"/>
              </a:rPr>
              <a:t>о</a:t>
            </a:r>
            <a:r>
              <a:rPr sz="2000" spc="-50" dirty="0">
                <a:solidFill>
                  <a:srgbClr val="FFFFFF"/>
                </a:solidFill>
                <a:latin typeface="Times New Roman"/>
                <a:cs typeface="Times New Roman"/>
              </a:rPr>
              <a:t>в</a:t>
            </a:r>
            <a:r>
              <a:rPr sz="2000" spc="5" dirty="0">
                <a:solidFill>
                  <a:srgbClr val="FFFFFF"/>
                </a:solidFill>
                <a:latin typeface="Times New Roman"/>
                <a:cs typeface="Times New Roman"/>
              </a:rPr>
              <a:t>і</a:t>
            </a:r>
            <a:r>
              <a:rPr sz="2000" spc="-8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spc="-50" dirty="0">
                <a:solidFill>
                  <a:srgbClr val="FFFFFF"/>
                </a:solidFill>
                <a:latin typeface="Times New Roman"/>
                <a:cs typeface="Times New Roman"/>
              </a:rPr>
              <a:t>д</a:t>
            </a:r>
            <a:r>
              <a:rPr sz="2000" spc="-105" dirty="0">
                <a:solidFill>
                  <a:srgbClr val="FFFFFF"/>
                </a:solidFill>
                <a:latin typeface="Times New Roman"/>
                <a:cs typeface="Times New Roman"/>
              </a:rPr>
              <a:t>о</a:t>
            </a:r>
            <a:r>
              <a:rPr sz="2000" spc="-180" dirty="0">
                <a:solidFill>
                  <a:srgbClr val="FFFFFF"/>
                </a:solidFill>
                <a:latin typeface="Times New Roman"/>
                <a:cs typeface="Times New Roman"/>
              </a:rPr>
              <a:t>х</a:t>
            </a:r>
            <a:r>
              <a:rPr sz="2000" spc="-105" dirty="0">
                <a:solidFill>
                  <a:srgbClr val="FFFFFF"/>
                </a:solidFill>
                <a:latin typeface="Times New Roman"/>
                <a:cs typeface="Times New Roman"/>
              </a:rPr>
              <a:t>о</a:t>
            </a:r>
            <a:r>
              <a:rPr sz="2000" spc="-50" dirty="0">
                <a:solidFill>
                  <a:srgbClr val="FFFFFF"/>
                </a:solidFill>
                <a:latin typeface="Times New Roman"/>
                <a:cs typeface="Times New Roman"/>
              </a:rPr>
              <a:t>д</a:t>
            </a:r>
            <a:r>
              <a:rPr sz="2000" spc="10" dirty="0">
                <a:solidFill>
                  <a:srgbClr val="FFFFFF"/>
                </a:solidFill>
                <a:latin typeface="Times New Roman"/>
                <a:cs typeface="Times New Roman"/>
              </a:rPr>
              <a:t>и</a:t>
            </a:r>
            <a:endParaRPr sz="2000">
              <a:latin typeface="Times New Roman"/>
              <a:cs typeface="Times New Roman"/>
            </a:endParaRPr>
          </a:p>
        </p:txBody>
      </p:sp>
      <p:grpSp>
        <p:nvGrpSpPr>
          <p:cNvPr id="11" name="object 11"/>
          <p:cNvGrpSpPr/>
          <p:nvPr/>
        </p:nvGrpSpPr>
        <p:grpSpPr>
          <a:xfrm>
            <a:off x="3608974" y="4480936"/>
            <a:ext cx="3712845" cy="2383790"/>
            <a:chOff x="3608974" y="4480936"/>
            <a:chExt cx="3712845" cy="2383790"/>
          </a:xfrm>
        </p:grpSpPr>
        <p:sp>
          <p:nvSpPr>
            <p:cNvPr id="12" name="object 12"/>
            <p:cNvSpPr/>
            <p:nvPr/>
          </p:nvSpPr>
          <p:spPr>
            <a:xfrm>
              <a:off x="3615324" y="4487286"/>
              <a:ext cx="3700145" cy="2371090"/>
            </a:xfrm>
            <a:custGeom>
              <a:avLst/>
              <a:gdLst/>
              <a:ahLst/>
              <a:cxnLst/>
              <a:rect l="l" t="t" r="r" b="b"/>
              <a:pathLst>
                <a:path w="3700145" h="2371090">
                  <a:moveTo>
                    <a:pt x="1767617" y="1807034"/>
                  </a:moveTo>
                  <a:lnTo>
                    <a:pt x="1321429" y="1807034"/>
                  </a:lnTo>
                  <a:lnTo>
                    <a:pt x="1429115" y="2370713"/>
                  </a:lnTo>
                  <a:lnTo>
                    <a:pt x="1511160" y="2370713"/>
                  </a:lnTo>
                  <a:lnTo>
                    <a:pt x="1767617" y="1807034"/>
                  </a:lnTo>
                  <a:close/>
                </a:path>
                <a:path w="3700145" h="2371090">
                  <a:moveTo>
                    <a:pt x="2389445" y="1727024"/>
                  </a:moveTo>
                  <a:lnTo>
                    <a:pt x="1804019" y="1727024"/>
                  </a:lnTo>
                  <a:lnTo>
                    <a:pt x="2269083" y="2282285"/>
                  </a:lnTo>
                  <a:lnTo>
                    <a:pt x="2389445" y="1727024"/>
                  </a:lnTo>
                  <a:close/>
                </a:path>
                <a:path w="3700145" h="2371090">
                  <a:moveTo>
                    <a:pt x="2949884" y="1671745"/>
                  </a:moveTo>
                  <a:lnTo>
                    <a:pt x="2401427" y="1671745"/>
                  </a:lnTo>
                  <a:lnTo>
                    <a:pt x="3108045" y="2092416"/>
                  </a:lnTo>
                  <a:lnTo>
                    <a:pt x="2949884" y="1671745"/>
                  </a:lnTo>
                  <a:close/>
                </a:path>
                <a:path w="3700145" h="2371090">
                  <a:moveTo>
                    <a:pt x="2927277" y="1611617"/>
                  </a:moveTo>
                  <a:lnTo>
                    <a:pt x="970635" y="1611617"/>
                  </a:lnTo>
                  <a:lnTo>
                    <a:pt x="815583" y="2037146"/>
                  </a:lnTo>
                  <a:lnTo>
                    <a:pt x="1321429" y="1807034"/>
                  </a:lnTo>
                  <a:lnTo>
                    <a:pt x="1767617" y="1807034"/>
                  </a:lnTo>
                  <a:lnTo>
                    <a:pt x="1804019" y="1727024"/>
                  </a:lnTo>
                  <a:lnTo>
                    <a:pt x="2389445" y="1727024"/>
                  </a:lnTo>
                  <a:lnTo>
                    <a:pt x="2401427" y="1671745"/>
                  </a:lnTo>
                  <a:lnTo>
                    <a:pt x="2949884" y="1671745"/>
                  </a:lnTo>
                  <a:lnTo>
                    <a:pt x="2927277" y="1611617"/>
                  </a:lnTo>
                  <a:close/>
                </a:path>
                <a:path w="3700145" h="2371090">
                  <a:moveTo>
                    <a:pt x="63367" y="265438"/>
                  </a:moveTo>
                  <a:lnTo>
                    <a:pt x="792480" y="880872"/>
                  </a:lnTo>
                  <a:lnTo>
                    <a:pt x="0" y="996196"/>
                  </a:lnTo>
                  <a:lnTo>
                    <a:pt x="637519" y="1361623"/>
                  </a:lnTo>
                  <a:lnTo>
                    <a:pt x="23103" y="1686781"/>
                  </a:lnTo>
                  <a:lnTo>
                    <a:pt x="970635" y="1611617"/>
                  </a:lnTo>
                  <a:lnTo>
                    <a:pt x="2927277" y="1611617"/>
                  </a:lnTo>
                  <a:lnTo>
                    <a:pt x="2884017" y="1496555"/>
                  </a:lnTo>
                  <a:lnTo>
                    <a:pt x="3615282" y="1496555"/>
                  </a:lnTo>
                  <a:lnTo>
                    <a:pt x="3015843" y="1211305"/>
                  </a:lnTo>
                  <a:lnTo>
                    <a:pt x="3613769" y="940951"/>
                  </a:lnTo>
                  <a:lnTo>
                    <a:pt x="2860913" y="845951"/>
                  </a:lnTo>
                  <a:lnTo>
                    <a:pt x="2960946" y="730889"/>
                  </a:lnTo>
                  <a:lnTo>
                    <a:pt x="1252453" y="730889"/>
                  </a:lnTo>
                  <a:lnTo>
                    <a:pt x="63367" y="265438"/>
                  </a:lnTo>
                  <a:close/>
                </a:path>
                <a:path w="3700145" h="2371090">
                  <a:moveTo>
                    <a:pt x="3615282" y="1496555"/>
                  </a:moveTo>
                  <a:lnTo>
                    <a:pt x="2884017" y="1496555"/>
                  </a:lnTo>
                  <a:lnTo>
                    <a:pt x="3699875" y="1536810"/>
                  </a:lnTo>
                  <a:lnTo>
                    <a:pt x="3615282" y="1496555"/>
                  </a:lnTo>
                  <a:close/>
                </a:path>
                <a:path w="3700145" h="2371090">
                  <a:moveTo>
                    <a:pt x="1430639" y="265438"/>
                  </a:moveTo>
                  <a:lnTo>
                    <a:pt x="1252453" y="730889"/>
                  </a:lnTo>
                  <a:lnTo>
                    <a:pt x="2960946" y="730889"/>
                  </a:lnTo>
                  <a:lnTo>
                    <a:pt x="3013280" y="670691"/>
                  </a:lnTo>
                  <a:lnTo>
                    <a:pt x="1849861" y="670691"/>
                  </a:lnTo>
                  <a:lnTo>
                    <a:pt x="1430639" y="265438"/>
                  </a:lnTo>
                  <a:close/>
                </a:path>
                <a:path w="3700145" h="2371090">
                  <a:moveTo>
                    <a:pt x="2487411" y="0"/>
                  </a:moveTo>
                  <a:lnTo>
                    <a:pt x="1849861" y="670691"/>
                  </a:lnTo>
                  <a:lnTo>
                    <a:pt x="3013280" y="670691"/>
                  </a:lnTo>
                  <a:lnTo>
                    <a:pt x="3060978" y="615827"/>
                  </a:lnTo>
                  <a:lnTo>
                    <a:pt x="2424531" y="615827"/>
                  </a:lnTo>
                  <a:lnTo>
                    <a:pt x="2487411" y="0"/>
                  </a:lnTo>
                  <a:close/>
                </a:path>
                <a:path w="3700145" h="2371090">
                  <a:moveTo>
                    <a:pt x="3148309" y="515374"/>
                  </a:moveTo>
                  <a:lnTo>
                    <a:pt x="2424531" y="615827"/>
                  </a:lnTo>
                  <a:lnTo>
                    <a:pt x="3060978" y="615827"/>
                  </a:lnTo>
                  <a:lnTo>
                    <a:pt x="3148309" y="515374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3615324" y="4487286"/>
              <a:ext cx="3700145" cy="2371090"/>
            </a:xfrm>
            <a:custGeom>
              <a:avLst/>
              <a:gdLst/>
              <a:ahLst/>
              <a:cxnLst/>
              <a:rect l="l" t="t" r="r" b="b"/>
              <a:pathLst>
                <a:path w="3700145" h="2371090">
                  <a:moveTo>
                    <a:pt x="1849861" y="670691"/>
                  </a:moveTo>
                  <a:lnTo>
                    <a:pt x="2487411" y="0"/>
                  </a:lnTo>
                  <a:lnTo>
                    <a:pt x="2424531" y="615827"/>
                  </a:lnTo>
                  <a:lnTo>
                    <a:pt x="3148309" y="515374"/>
                  </a:lnTo>
                  <a:lnTo>
                    <a:pt x="2860913" y="845951"/>
                  </a:lnTo>
                  <a:lnTo>
                    <a:pt x="3613769" y="940951"/>
                  </a:lnTo>
                  <a:lnTo>
                    <a:pt x="3015843" y="1211305"/>
                  </a:lnTo>
                  <a:lnTo>
                    <a:pt x="3699875" y="1536810"/>
                  </a:lnTo>
                  <a:lnTo>
                    <a:pt x="2884017" y="1496555"/>
                  </a:lnTo>
                  <a:lnTo>
                    <a:pt x="3108045" y="2092416"/>
                  </a:lnTo>
                  <a:lnTo>
                    <a:pt x="2401427" y="1671745"/>
                  </a:lnTo>
                  <a:lnTo>
                    <a:pt x="2269083" y="2282285"/>
                  </a:lnTo>
                  <a:lnTo>
                    <a:pt x="1804019" y="1727024"/>
                  </a:lnTo>
                  <a:lnTo>
                    <a:pt x="1511160" y="2370713"/>
                  </a:lnTo>
                </a:path>
                <a:path w="3700145" h="2371090">
                  <a:moveTo>
                    <a:pt x="1429114" y="2370713"/>
                  </a:moveTo>
                  <a:lnTo>
                    <a:pt x="1321429" y="1807034"/>
                  </a:lnTo>
                  <a:lnTo>
                    <a:pt x="815583" y="2037145"/>
                  </a:lnTo>
                  <a:lnTo>
                    <a:pt x="970635" y="1611617"/>
                  </a:lnTo>
                  <a:lnTo>
                    <a:pt x="23103" y="1686781"/>
                  </a:lnTo>
                  <a:lnTo>
                    <a:pt x="637519" y="1361623"/>
                  </a:lnTo>
                  <a:lnTo>
                    <a:pt x="0" y="996196"/>
                  </a:lnTo>
                  <a:lnTo>
                    <a:pt x="792479" y="880871"/>
                  </a:lnTo>
                  <a:lnTo>
                    <a:pt x="63367" y="265438"/>
                  </a:lnTo>
                  <a:lnTo>
                    <a:pt x="1252453" y="730889"/>
                  </a:lnTo>
                  <a:lnTo>
                    <a:pt x="1430639" y="265438"/>
                  </a:lnTo>
                  <a:lnTo>
                    <a:pt x="1849861" y="670691"/>
                  </a:lnTo>
                </a:path>
              </a:pathLst>
            </a:custGeom>
            <a:ln w="12700">
              <a:solidFill>
                <a:srgbClr val="2E528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4" name="object 14"/>
          <p:cNvSpPr txBox="1"/>
          <p:nvPr/>
        </p:nvSpPr>
        <p:spPr>
          <a:xfrm>
            <a:off x="4576194" y="5338757"/>
            <a:ext cx="1737360" cy="63055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algn="ctr">
              <a:lnSpc>
                <a:spcPts val="2365"/>
              </a:lnSpc>
              <a:spcBef>
                <a:spcPts val="125"/>
              </a:spcBef>
            </a:pPr>
            <a:r>
              <a:rPr sz="2000" spc="-5" dirty="0">
                <a:solidFill>
                  <a:srgbClr val="FFFFFF"/>
                </a:solidFill>
                <a:latin typeface="Times New Roman"/>
                <a:cs typeface="Times New Roman"/>
              </a:rPr>
              <a:t>інші</a:t>
            </a:r>
            <a:r>
              <a:rPr sz="2000" dirty="0">
                <a:solidFill>
                  <a:srgbClr val="FFFFFF"/>
                </a:solidFill>
                <a:latin typeface="Times New Roman"/>
                <a:cs typeface="Times New Roman"/>
              </a:rPr>
              <a:t> операційні</a:t>
            </a:r>
            <a:endParaRPr sz="2000">
              <a:latin typeface="Times New Roman"/>
              <a:cs typeface="Times New Roman"/>
            </a:endParaRPr>
          </a:p>
          <a:p>
            <a:pPr marL="8255" algn="ctr">
              <a:lnSpc>
                <a:spcPts val="2365"/>
              </a:lnSpc>
            </a:pPr>
            <a:r>
              <a:rPr sz="2000" spc="-65" dirty="0">
                <a:solidFill>
                  <a:srgbClr val="FFFFFF"/>
                </a:solidFill>
                <a:latin typeface="Times New Roman"/>
                <a:cs typeface="Times New Roman"/>
              </a:rPr>
              <a:t>доходи</a:t>
            </a:r>
            <a:endParaRPr sz="2000">
              <a:latin typeface="Times New Roman"/>
              <a:cs typeface="Times New Roman"/>
            </a:endParaRPr>
          </a:p>
        </p:txBody>
      </p:sp>
      <p:grpSp>
        <p:nvGrpSpPr>
          <p:cNvPr id="15" name="object 15"/>
          <p:cNvGrpSpPr/>
          <p:nvPr/>
        </p:nvGrpSpPr>
        <p:grpSpPr>
          <a:xfrm>
            <a:off x="3972935" y="1162039"/>
            <a:ext cx="4119245" cy="3958590"/>
            <a:chOff x="3972935" y="1162039"/>
            <a:chExt cx="4119245" cy="3958590"/>
          </a:xfrm>
        </p:grpSpPr>
        <p:sp>
          <p:nvSpPr>
            <p:cNvPr id="16" name="object 16"/>
            <p:cNvSpPr/>
            <p:nvPr/>
          </p:nvSpPr>
          <p:spPr>
            <a:xfrm>
              <a:off x="3979285" y="1168389"/>
              <a:ext cx="4106545" cy="3945890"/>
            </a:xfrm>
            <a:custGeom>
              <a:avLst/>
              <a:gdLst/>
              <a:ahLst/>
              <a:cxnLst/>
              <a:rect l="l" t="t" r="r" b="b"/>
              <a:pathLst>
                <a:path w="4106545" h="3945890">
                  <a:moveTo>
                    <a:pt x="2760847" y="0"/>
                  </a:moveTo>
                  <a:lnTo>
                    <a:pt x="2053224" y="1059454"/>
                  </a:lnTo>
                  <a:lnTo>
                    <a:pt x="1587886" y="419221"/>
                  </a:lnTo>
                  <a:lnTo>
                    <a:pt x="1390162" y="1154429"/>
                  </a:lnTo>
                  <a:lnTo>
                    <a:pt x="70378" y="419221"/>
                  </a:lnTo>
                  <a:lnTo>
                    <a:pt x="879744" y="1391290"/>
                  </a:lnTo>
                  <a:lnTo>
                    <a:pt x="0" y="1573651"/>
                  </a:lnTo>
                  <a:lnTo>
                    <a:pt x="707654" y="2150882"/>
                  </a:lnTo>
                  <a:lnTo>
                    <a:pt x="25664" y="2664470"/>
                  </a:lnTo>
                  <a:lnTo>
                    <a:pt x="1077346" y="2545720"/>
                  </a:lnTo>
                  <a:lnTo>
                    <a:pt x="905377" y="3217932"/>
                  </a:lnTo>
                  <a:lnTo>
                    <a:pt x="1466728" y="2854458"/>
                  </a:lnTo>
                  <a:lnTo>
                    <a:pt x="1613153" y="3945523"/>
                  </a:lnTo>
                  <a:lnTo>
                    <a:pt x="2002292" y="2728097"/>
                  </a:lnTo>
                  <a:lnTo>
                    <a:pt x="2518409" y="3605159"/>
                  </a:lnTo>
                  <a:lnTo>
                    <a:pt x="2665354" y="2640726"/>
                  </a:lnTo>
                  <a:lnTo>
                    <a:pt x="3449573" y="3305312"/>
                  </a:lnTo>
                  <a:lnTo>
                    <a:pt x="3200918" y="2363998"/>
                  </a:lnTo>
                  <a:lnTo>
                    <a:pt x="4106417" y="2427610"/>
                  </a:lnTo>
                  <a:lnTo>
                    <a:pt x="3347222" y="1913381"/>
                  </a:lnTo>
                  <a:lnTo>
                    <a:pt x="4010802" y="1486296"/>
                  </a:lnTo>
                  <a:lnTo>
                    <a:pt x="3175253" y="1336182"/>
                  </a:lnTo>
                  <a:lnTo>
                    <a:pt x="3494288" y="814090"/>
                  </a:lnTo>
                  <a:lnTo>
                    <a:pt x="2691018" y="972708"/>
                  </a:lnTo>
                  <a:lnTo>
                    <a:pt x="2760847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3979285" y="1168389"/>
              <a:ext cx="4106545" cy="3945890"/>
            </a:xfrm>
            <a:custGeom>
              <a:avLst/>
              <a:gdLst/>
              <a:ahLst/>
              <a:cxnLst/>
              <a:rect l="l" t="t" r="r" b="b"/>
              <a:pathLst>
                <a:path w="4106545" h="3945890">
                  <a:moveTo>
                    <a:pt x="2053224" y="1059454"/>
                  </a:moveTo>
                  <a:lnTo>
                    <a:pt x="2760847" y="0"/>
                  </a:lnTo>
                  <a:lnTo>
                    <a:pt x="2691018" y="972708"/>
                  </a:lnTo>
                  <a:lnTo>
                    <a:pt x="3494288" y="814090"/>
                  </a:lnTo>
                  <a:lnTo>
                    <a:pt x="3175253" y="1336182"/>
                  </a:lnTo>
                  <a:lnTo>
                    <a:pt x="4010802" y="1486296"/>
                  </a:lnTo>
                  <a:lnTo>
                    <a:pt x="3347222" y="1913381"/>
                  </a:lnTo>
                  <a:lnTo>
                    <a:pt x="4106417" y="2427610"/>
                  </a:lnTo>
                  <a:lnTo>
                    <a:pt x="3200918" y="2363998"/>
                  </a:lnTo>
                  <a:lnTo>
                    <a:pt x="3449573" y="3305312"/>
                  </a:lnTo>
                  <a:lnTo>
                    <a:pt x="2665354" y="2640726"/>
                  </a:lnTo>
                  <a:lnTo>
                    <a:pt x="2518409" y="3605159"/>
                  </a:lnTo>
                  <a:lnTo>
                    <a:pt x="2002292" y="2728097"/>
                  </a:lnTo>
                  <a:lnTo>
                    <a:pt x="1613153" y="3945523"/>
                  </a:lnTo>
                  <a:lnTo>
                    <a:pt x="1466728" y="2854458"/>
                  </a:lnTo>
                  <a:lnTo>
                    <a:pt x="905377" y="3217932"/>
                  </a:lnTo>
                  <a:lnTo>
                    <a:pt x="1077346" y="2545720"/>
                  </a:lnTo>
                  <a:lnTo>
                    <a:pt x="25664" y="2664470"/>
                  </a:lnTo>
                  <a:lnTo>
                    <a:pt x="707654" y="2150882"/>
                  </a:lnTo>
                  <a:lnTo>
                    <a:pt x="0" y="1573651"/>
                  </a:lnTo>
                  <a:lnTo>
                    <a:pt x="879744" y="1391290"/>
                  </a:lnTo>
                  <a:lnTo>
                    <a:pt x="70378" y="419221"/>
                  </a:lnTo>
                  <a:lnTo>
                    <a:pt x="1390162" y="1154429"/>
                  </a:lnTo>
                  <a:lnTo>
                    <a:pt x="1587886" y="419221"/>
                  </a:lnTo>
                  <a:lnTo>
                    <a:pt x="2053224" y="1059454"/>
                  </a:lnTo>
                  <a:close/>
                </a:path>
              </a:pathLst>
            </a:custGeom>
            <a:ln w="12700">
              <a:solidFill>
                <a:srgbClr val="2E528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8" name="object 18"/>
          <p:cNvSpPr txBox="1"/>
          <p:nvPr/>
        </p:nvSpPr>
        <p:spPr>
          <a:xfrm>
            <a:off x="4980311" y="2389819"/>
            <a:ext cx="2065655" cy="125031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400050" algn="ctr">
              <a:lnSpc>
                <a:spcPct val="100000"/>
              </a:lnSpc>
              <a:spcBef>
                <a:spcPts val="125"/>
              </a:spcBef>
            </a:pPr>
            <a:r>
              <a:rPr sz="2000" spc="-40" dirty="0">
                <a:solidFill>
                  <a:srgbClr val="FFFFFF"/>
                </a:solidFill>
                <a:latin typeface="Times New Roman"/>
                <a:cs typeface="Times New Roman"/>
              </a:rPr>
              <a:t>дохід</a:t>
            </a:r>
            <a:r>
              <a:rPr sz="2000" spc="-7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spc="-25" dirty="0">
                <a:solidFill>
                  <a:srgbClr val="FFFFFF"/>
                </a:solidFill>
                <a:latin typeface="Times New Roman"/>
                <a:cs typeface="Times New Roman"/>
              </a:rPr>
              <a:t>(виручка)</a:t>
            </a:r>
            <a:endParaRPr sz="2000">
              <a:latin typeface="Times New Roman"/>
              <a:cs typeface="Times New Roman"/>
            </a:endParaRPr>
          </a:p>
          <a:p>
            <a:pPr marL="12700" marR="16510" indent="15875" algn="ctr">
              <a:lnSpc>
                <a:spcPct val="100000"/>
              </a:lnSpc>
              <a:spcBef>
                <a:spcPts val="5"/>
              </a:spcBef>
            </a:pPr>
            <a:r>
              <a:rPr sz="2000" spc="-25" dirty="0">
                <a:solidFill>
                  <a:srgbClr val="FFFFFF"/>
                </a:solidFill>
                <a:latin typeface="Times New Roman"/>
                <a:cs typeface="Times New Roman"/>
              </a:rPr>
              <a:t>від</a:t>
            </a:r>
            <a:r>
              <a:rPr sz="2000" spc="3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spc="5" dirty="0">
                <a:solidFill>
                  <a:srgbClr val="FFFFFF"/>
                </a:solidFill>
                <a:latin typeface="Times New Roman"/>
                <a:cs typeface="Times New Roman"/>
              </a:rPr>
              <a:t>реалізації </a:t>
            </a:r>
            <a:r>
              <a:rPr sz="2000" spc="1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spc="-25" dirty="0">
                <a:solidFill>
                  <a:srgbClr val="FFFFFF"/>
                </a:solidFill>
                <a:latin typeface="Times New Roman"/>
                <a:cs typeface="Times New Roman"/>
              </a:rPr>
              <a:t>п</a:t>
            </a:r>
            <a:r>
              <a:rPr sz="2000" spc="40" dirty="0">
                <a:solidFill>
                  <a:srgbClr val="FFFFFF"/>
                </a:solidFill>
                <a:latin typeface="Times New Roman"/>
                <a:cs typeface="Times New Roman"/>
              </a:rPr>
              <a:t>р</a:t>
            </a:r>
            <a:r>
              <a:rPr sz="2000" spc="-30" dirty="0">
                <a:solidFill>
                  <a:srgbClr val="FFFFFF"/>
                </a:solidFill>
                <a:latin typeface="Times New Roman"/>
                <a:cs typeface="Times New Roman"/>
              </a:rPr>
              <a:t>о</a:t>
            </a:r>
            <a:r>
              <a:rPr sz="2000" spc="25" dirty="0">
                <a:solidFill>
                  <a:srgbClr val="FFFFFF"/>
                </a:solidFill>
                <a:latin typeface="Times New Roman"/>
                <a:cs typeface="Times New Roman"/>
              </a:rPr>
              <a:t>д</a:t>
            </a:r>
            <a:r>
              <a:rPr sz="2000" spc="-30" dirty="0">
                <a:solidFill>
                  <a:srgbClr val="FFFFFF"/>
                </a:solidFill>
                <a:latin typeface="Times New Roman"/>
                <a:cs typeface="Times New Roman"/>
              </a:rPr>
              <a:t>у</a:t>
            </a:r>
            <a:r>
              <a:rPr sz="2000" dirty="0">
                <a:solidFill>
                  <a:srgbClr val="FFFFFF"/>
                </a:solidFill>
                <a:latin typeface="Times New Roman"/>
                <a:cs typeface="Times New Roman"/>
              </a:rPr>
              <a:t>к</a:t>
            </a:r>
            <a:r>
              <a:rPr sz="2000" spc="-25" dirty="0">
                <a:solidFill>
                  <a:srgbClr val="FFFFFF"/>
                </a:solidFill>
                <a:latin typeface="Times New Roman"/>
                <a:cs typeface="Times New Roman"/>
              </a:rPr>
              <a:t>ц</a:t>
            </a:r>
            <a:r>
              <a:rPr sz="2000" spc="-35" dirty="0">
                <a:solidFill>
                  <a:srgbClr val="FFFFFF"/>
                </a:solidFill>
                <a:latin typeface="Times New Roman"/>
                <a:cs typeface="Times New Roman"/>
              </a:rPr>
              <a:t>і</a:t>
            </a:r>
            <a:r>
              <a:rPr sz="2000" spc="5" dirty="0">
                <a:solidFill>
                  <a:srgbClr val="FFFFFF"/>
                </a:solidFill>
                <a:latin typeface="Times New Roman"/>
                <a:cs typeface="Times New Roman"/>
              </a:rPr>
              <a:t>ї</a:t>
            </a:r>
            <a:r>
              <a:rPr sz="2000" spc="-15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FFFFFF"/>
                </a:solidFill>
                <a:latin typeface="Times New Roman"/>
                <a:cs typeface="Times New Roman"/>
              </a:rPr>
              <a:t>(</a:t>
            </a:r>
            <a:r>
              <a:rPr sz="2000" spc="20" dirty="0">
                <a:solidFill>
                  <a:srgbClr val="FFFFFF"/>
                </a:solidFill>
                <a:latin typeface="Times New Roman"/>
                <a:cs typeface="Times New Roman"/>
              </a:rPr>
              <a:t>т</a:t>
            </a:r>
            <a:r>
              <a:rPr sz="2000" spc="40" dirty="0">
                <a:solidFill>
                  <a:srgbClr val="FFFFFF"/>
                </a:solidFill>
                <a:latin typeface="Times New Roman"/>
                <a:cs typeface="Times New Roman"/>
              </a:rPr>
              <a:t>о</a:t>
            </a:r>
            <a:r>
              <a:rPr sz="2000" spc="-50" dirty="0">
                <a:solidFill>
                  <a:srgbClr val="FFFFFF"/>
                </a:solidFill>
                <a:latin typeface="Times New Roman"/>
                <a:cs typeface="Times New Roman"/>
              </a:rPr>
              <a:t>в</a:t>
            </a:r>
            <a:r>
              <a:rPr sz="2000" spc="10" dirty="0">
                <a:solidFill>
                  <a:srgbClr val="FFFFFF"/>
                </a:solidFill>
                <a:latin typeface="Times New Roman"/>
                <a:cs typeface="Times New Roman"/>
              </a:rPr>
              <a:t>а</a:t>
            </a:r>
            <a:r>
              <a:rPr sz="2000" spc="40" dirty="0">
                <a:solidFill>
                  <a:srgbClr val="FFFFFF"/>
                </a:solidFill>
                <a:latin typeface="Times New Roman"/>
                <a:cs typeface="Times New Roman"/>
              </a:rPr>
              <a:t>р</a:t>
            </a:r>
            <a:r>
              <a:rPr sz="2000" spc="-35" dirty="0">
                <a:solidFill>
                  <a:srgbClr val="FFFFFF"/>
                </a:solidFill>
                <a:latin typeface="Times New Roman"/>
                <a:cs typeface="Times New Roman"/>
              </a:rPr>
              <a:t>і</a:t>
            </a:r>
            <a:r>
              <a:rPr sz="2000" spc="-40" dirty="0">
                <a:solidFill>
                  <a:srgbClr val="FFFFFF"/>
                </a:solidFill>
                <a:latin typeface="Times New Roman"/>
                <a:cs typeface="Times New Roman"/>
              </a:rPr>
              <a:t>в</a:t>
            </a:r>
            <a:r>
              <a:rPr sz="2000" spc="5" dirty="0">
                <a:solidFill>
                  <a:srgbClr val="FFFFFF"/>
                </a:solidFill>
                <a:latin typeface="Times New Roman"/>
                <a:cs typeface="Times New Roman"/>
              </a:rPr>
              <a:t>,  </a:t>
            </a:r>
            <a:r>
              <a:rPr sz="2000" spc="40" dirty="0">
                <a:solidFill>
                  <a:srgbClr val="FFFFFF"/>
                </a:solidFill>
                <a:latin typeface="Times New Roman"/>
                <a:cs typeface="Times New Roman"/>
              </a:rPr>
              <a:t>ро</a:t>
            </a:r>
            <a:r>
              <a:rPr sz="2000" spc="25" dirty="0">
                <a:solidFill>
                  <a:srgbClr val="FFFFFF"/>
                </a:solidFill>
                <a:latin typeface="Times New Roman"/>
                <a:cs typeface="Times New Roman"/>
              </a:rPr>
              <a:t>б</a:t>
            </a:r>
            <a:r>
              <a:rPr sz="2000" spc="-35" dirty="0">
                <a:solidFill>
                  <a:srgbClr val="FFFFFF"/>
                </a:solidFill>
                <a:latin typeface="Times New Roman"/>
                <a:cs typeface="Times New Roman"/>
              </a:rPr>
              <a:t>і</a:t>
            </a:r>
            <a:r>
              <a:rPr sz="2000" spc="-195" dirty="0">
                <a:solidFill>
                  <a:srgbClr val="FFFFFF"/>
                </a:solidFill>
                <a:latin typeface="Times New Roman"/>
                <a:cs typeface="Times New Roman"/>
              </a:rPr>
              <a:t>т</a:t>
            </a:r>
            <a:r>
              <a:rPr sz="2000" spc="5" dirty="0">
                <a:solidFill>
                  <a:srgbClr val="FFFFFF"/>
                </a:solidFill>
                <a:latin typeface="Times New Roman"/>
                <a:cs typeface="Times New Roman"/>
              </a:rPr>
              <a:t>,</a:t>
            </a:r>
            <a:r>
              <a:rPr sz="2000" spc="-26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spc="-25" dirty="0">
                <a:solidFill>
                  <a:srgbClr val="FFFFFF"/>
                </a:solidFill>
                <a:latin typeface="Times New Roman"/>
                <a:cs typeface="Times New Roman"/>
              </a:rPr>
              <a:t>п</a:t>
            </a:r>
            <a:r>
              <a:rPr sz="2000" spc="114" dirty="0">
                <a:solidFill>
                  <a:srgbClr val="FFFFFF"/>
                </a:solidFill>
                <a:latin typeface="Times New Roman"/>
                <a:cs typeface="Times New Roman"/>
              </a:rPr>
              <a:t>о</a:t>
            </a:r>
            <a:r>
              <a:rPr sz="2000" spc="10" dirty="0">
                <a:solidFill>
                  <a:srgbClr val="FFFFFF"/>
                </a:solidFill>
                <a:latin typeface="Times New Roman"/>
                <a:cs typeface="Times New Roman"/>
              </a:rPr>
              <a:t>с</a:t>
            </a:r>
            <a:r>
              <a:rPr sz="2000" spc="-30" dirty="0">
                <a:solidFill>
                  <a:srgbClr val="FFFFFF"/>
                </a:solidFill>
                <a:latin typeface="Times New Roman"/>
                <a:cs typeface="Times New Roman"/>
              </a:rPr>
              <a:t>лу</a:t>
            </a:r>
            <a:r>
              <a:rPr sz="2000" spc="5" dirty="0">
                <a:solidFill>
                  <a:srgbClr val="FFFFFF"/>
                </a:solidFill>
                <a:latin typeface="Times New Roman"/>
                <a:cs typeface="Times New Roman"/>
              </a:rPr>
              <a:t>г)</a:t>
            </a:r>
            <a:endParaRPr sz="2000">
              <a:latin typeface="Times New Roman"/>
              <a:cs typeface="Times New Roman"/>
            </a:endParaRPr>
          </a:p>
        </p:txBody>
      </p:sp>
      <p:grpSp>
        <p:nvGrpSpPr>
          <p:cNvPr id="19" name="object 19"/>
          <p:cNvGrpSpPr/>
          <p:nvPr/>
        </p:nvGrpSpPr>
        <p:grpSpPr>
          <a:xfrm>
            <a:off x="8333374" y="1085839"/>
            <a:ext cx="3517900" cy="2510790"/>
            <a:chOff x="8333374" y="1085839"/>
            <a:chExt cx="3517900" cy="2510790"/>
          </a:xfrm>
        </p:grpSpPr>
        <p:sp>
          <p:nvSpPr>
            <p:cNvPr id="20" name="object 20"/>
            <p:cNvSpPr/>
            <p:nvPr/>
          </p:nvSpPr>
          <p:spPr>
            <a:xfrm>
              <a:off x="8339724" y="1092189"/>
              <a:ext cx="3505200" cy="2498090"/>
            </a:xfrm>
            <a:custGeom>
              <a:avLst/>
              <a:gdLst/>
              <a:ahLst/>
              <a:cxnLst/>
              <a:rect l="l" t="t" r="r" b="b"/>
              <a:pathLst>
                <a:path w="3505200" h="2498090">
                  <a:moveTo>
                    <a:pt x="2356591" y="0"/>
                  </a:moveTo>
                  <a:lnTo>
                    <a:pt x="1752599" y="670681"/>
                  </a:lnTo>
                  <a:lnTo>
                    <a:pt x="1355323" y="265450"/>
                  </a:lnTo>
                  <a:lnTo>
                    <a:pt x="1186555" y="730757"/>
                  </a:lnTo>
                  <a:lnTo>
                    <a:pt x="59923" y="265450"/>
                  </a:lnTo>
                  <a:lnTo>
                    <a:pt x="750813" y="880750"/>
                  </a:lnTo>
                  <a:lnTo>
                    <a:pt x="0" y="996208"/>
                  </a:lnTo>
                  <a:lnTo>
                    <a:pt x="603991" y="1361572"/>
                  </a:lnTo>
                  <a:lnTo>
                    <a:pt x="21823" y="1686702"/>
                  </a:lnTo>
                  <a:lnTo>
                    <a:pt x="919581" y="1611629"/>
                  </a:lnTo>
                  <a:lnTo>
                    <a:pt x="772667" y="2037100"/>
                  </a:lnTo>
                  <a:lnTo>
                    <a:pt x="1251965" y="1806976"/>
                  </a:lnTo>
                  <a:lnTo>
                    <a:pt x="1376933" y="2497714"/>
                  </a:lnTo>
                  <a:lnTo>
                    <a:pt x="1709013" y="1726966"/>
                  </a:lnTo>
                  <a:lnTo>
                    <a:pt x="2149601" y="2282189"/>
                  </a:lnTo>
                  <a:lnTo>
                    <a:pt x="2275057" y="1671706"/>
                  </a:lnTo>
                  <a:lnTo>
                    <a:pt x="2944489" y="2092330"/>
                  </a:lnTo>
                  <a:lnTo>
                    <a:pt x="2732257" y="1496567"/>
                  </a:lnTo>
                  <a:lnTo>
                    <a:pt x="3505199" y="1536710"/>
                  </a:lnTo>
                  <a:lnTo>
                    <a:pt x="2857103" y="1211214"/>
                  </a:lnTo>
                  <a:lnTo>
                    <a:pt x="3423513" y="940948"/>
                  </a:lnTo>
                  <a:lnTo>
                    <a:pt x="2710281" y="845819"/>
                  </a:lnTo>
                  <a:lnTo>
                    <a:pt x="2982589" y="515386"/>
                  </a:lnTo>
                  <a:lnTo>
                    <a:pt x="2297033" y="615695"/>
                  </a:lnTo>
                  <a:lnTo>
                    <a:pt x="2356591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8339724" y="1092189"/>
              <a:ext cx="3505200" cy="2498090"/>
            </a:xfrm>
            <a:custGeom>
              <a:avLst/>
              <a:gdLst/>
              <a:ahLst/>
              <a:cxnLst/>
              <a:rect l="l" t="t" r="r" b="b"/>
              <a:pathLst>
                <a:path w="3505200" h="2498090">
                  <a:moveTo>
                    <a:pt x="1752599" y="670681"/>
                  </a:moveTo>
                  <a:lnTo>
                    <a:pt x="2356591" y="0"/>
                  </a:lnTo>
                  <a:lnTo>
                    <a:pt x="2297033" y="615695"/>
                  </a:lnTo>
                  <a:lnTo>
                    <a:pt x="2982589" y="515386"/>
                  </a:lnTo>
                  <a:lnTo>
                    <a:pt x="2710281" y="845819"/>
                  </a:lnTo>
                  <a:lnTo>
                    <a:pt x="3423513" y="940948"/>
                  </a:lnTo>
                  <a:lnTo>
                    <a:pt x="2857103" y="1211214"/>
                  </a:lnTo>
                  <a:lnTo>
                    <a:pt x="3505199" y="1536710"/>
                  </a:lnTo>
                  <a:lnTo>
                    <a:pt x="2732257" y="1496567"/>
                  </a:lnTo>
                  <a:lnTo>
                    <a:pt x="2944489" y="2092330"/>
                  </a:lnTo>
                  <a:lnTo>
                    <a:pt x="2275057" y="1671706"/>
                  </a:lnTo>
                  <a:lnTo>
                    <a:pt x="2149601" y="2282189"/>
                  </a:lnTo>
                  <a:lnTo>
                    <a:pt x="1709013" y="1726966"/>
                  </a:lnTo>
                  <a:lnTo>
                    <a:pt x="1376933" y="2497714"/>
                  </a:lnTo>
                  <a:lnTo>
                    <a:pt x="1251965" y="1806976"/>
                  </a:lnTo>
                  <a:lnTo>
                    <a:pt x="772667" y="2037100"/>
                  </a:lnTo>
                  <a:lnTo>
                    <a:pt x="919581" y="1611629"/>
                  </a:lnTo>
                  <a:lnTo>
                    <a:pt x="21823" y="1686702"/>
                  </a:lnTo>
                  <a:lnTo>
                    <a:pt x="603991" y="1361572"/>
                  </a:lnTo>
                  <a:lnTo>
                    <a:pt x="0" y="996208"/>
                  </a:lnTo>
                  <a:lnTo>
                    <a:pt x="750813" y="880750"/>
                  </a:lnTo>
                  <a:lnTo>
                    <a:pt x="59923" y="265450"/>
                  </a:lnTo>
                  <a:lnTo>
                    <a:pt x="1186555" y="730757"/>
                  </a:lnTo>
                  <a:lnTo>
                    <a:pt x="1355323" y="265450"/>
                  </a:lnTo>
                  <a:lnTo>
                    <a:pt x="1752599" y="670681"/>
                  </a:lnTo>
                  <a:close/>
                </a:path>
              </a:pathLst>
            </a:custGeom>
            <a:ln w="12700">
              <a:solidFill>
                <a:srgbClr val="2E528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2" name="object 22"/>
          <p:cNvSpPr txBox="1"/>
          <p:nvPr/>
        </p:nvSpPr>
        <p:spPr>
          <a:xfrm>
            <a:off x="9595873" y="2091749"/>
            <a:ext cx="1287780" cy="33464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2000" spc="-5" dirty="0">
                <a:solidFill>
                  <a:srgbClr val="FFFFFF"/>
                </a:solidFill>
                <a:latin typeface="Times New Roman"/>
                <a:cs typeface="Times New Roman"/>
              </a:rPr>
              <a:t>інші</a:t>
            </a:r>
            <a:r>
              <a:rPr sz="2000" spc="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spc="-80" dirty="0">
                <a:solidFill>
                  <a:srgbClr val="FFFFFF"/>
                </a:solidFill>
                <a:latin typeface="Times New Roman"/>
                <a:cs typeface="Times New Roman"/>
              </a:rPr>
              <a:t>доходи</a:t>
            </a:r>
            <a:endParaRPr sz="20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3397260" y="171439"/>
            <a:ext cx="5930900" cy="986790"/>
            <a:chOff x="3397260" y="171439"/>
            <a:chExt cx="5930900" cy="986790"/>
          </a:xfrm>
        </p:grpSpPr>
        <p:sp>
          <p:nvSpPr>
            <p:cNvPr id="3" name="object 3"/>
            <p:cNvSpPr/>
            <p:nvPr/>
          </p:nvSpPr>
          <p:spPr>
            <a:xfrm>
              <a:off x="3403610" y="421245"/>
              <a:ext cx="5674995" cy="730885"/>
            </a:xfrm>
            <a:custGeom>
              <a:avLst/>
              <a:gdLst/>
              <a:ahLst/>
              <a:cxnLst/>
              <a:rect l="l" t="t" r="r" b="b"/>
              <a:pathLst>
                <a:path w="5674995" h="730885">
                  <a:moveTo>
                    <a:pt x="5674735" y="0"/>
                  </a:moveTo>
                  <a:lnTo>
                    <a:pt x="0" y="0"/>
                  </a:lnTo>
                  <a:lnTo>
                    <a:pt x="0" y="730258"/>
                  </a:lnTo>
                  <a:lnTo>
                    <a:pt x="5674735" y="730258"/>
                  </a:lnTo>
                  <a:lnTo>
                    <a:pt x="5674735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9078345" y="177789"/>
              <a:ext cx="243840" cy="974090"/>
            </a:xfrm>
            <a:custGeom>
              <a:avLst/>
              <a:gdLst/>
              <a:ahLst/>
              <a:cxnLst/>
              <a:rect l="l" t="t" r="r" b="b"/>
              <a:pathLst>
                <a:path w="243840" h="974090">
                  <a:moveTo>
                    <a:pt x="243443" y="0"/>
                  </a:moveTo>
                  <a:lnTo>
                    <a:pt x="0" y="243474"/>
                  </a:lnTo>
                  <a:lnTo>
                    <a:pt x="0" y="973714"/>
                  </a:lnTo>
                  <a:lnTo>
                    <a:pt x="243443" y="730270"/>
                  </a:lnTo>
                  <a:lnTo>
                    <a:pt x="243443" y="0"/>
                  </a:lnTo>
                  <a:close/>
                </a:path>
              </a:pathLst>
            </a:custGeom>
            <a:solidFill>
              <a:srgbClr val="375C9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3403610" y="177789"/>
              <a:ext cx="5918200" cy="243840"/>
            </a:xfrm>
            <a:custGeom>
              <a:avLst/>
              <a:gdLst/>
              <a:ahLst/>
              <a:cxnLst/>
              <a:rect l="l" t="t" r="r" b="b"/>
              <a:pathLst>
                <a:path w="5918200" h="243840">
                  <a:moveTo>
                    <a:pt x="5918179" y="0"/>
                  </a:moveTo>
                  <a:lnTo>
                    <a:pt x="243443" y="0"/>
                  </a:lnTo>
                  <a:lnTo>
                    <a:pt x="0" y="243474"/>
                  </a:lnTo>
                  <a:lnTo>
                    <a:pt x="5674735" y="243474"/>
                  </a:lnTo>
                  <a:lnTo>
                    <a:pt x="5918179" y="0"/>
                  </a:lnTo>
                  <a:close/>
                </a:path>
              </a:pathLst>
            </a:custGeom>
            <a:solidFill>
              <a:srgbClr val="698DD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3403610" y="177789"/>
              <a:ext cx="5918200" cy="974090"/>
            </a:xfrm>
            <a:custGeom>
              <a:avLst/>
              <a:gdLst/>
              <a:ahLst/>
              <a:cxnLst/>
              <a:rect l="l" t="t" r="r" b="b"/>
              <a:pathLst>
                <a:path w="5918200" h="974090">
                  <a:moveTo>
                    <a:pt x="0" y="243474"/>
                  </a:moveTo>
                  <a:lnTo>
                    <a:pt x="243443" y="0"/>
                  </a:lnTo>
                  <a:lnTo>
                    <a:pt x="5918179" y="0"/>
                  </a:lnTo>
                  <a:lnTo>
                    <a:pt x="5918179" y="730270"/>
                  </a:lnTo>
                  <a:lnTo>
                    <a:pt x="5674735" y="973714"/>
                  </a:lnTo>
                  <a:lnTo>
                    <a:pt x="0" y="973714"/>
                  </a:lnTo>
                  <a:lnTo>
                    <a:pt x="0" y="243474"/>
                  </a:lnTo>
                  <a:close/>
                </a:path>
                <a:path w="5918200" h="974090">
                  <a:moveTo>
                    <a:pt x="0" y="243474"/>
                  </a:moveTo>
                  <a:lnTo>
                    <a:pt x="5674735" y="243474"/>
                  </a:lnTo>
                  <a:lnTo>
                    <a:pt x="5918179" y="0"/>
                  </a:lnTo>
                </a:path>
                <a:path w="5918200" h="974090">
                  <a:moveTo>
                    <a:pt x="5674735" y="243474"/>
                  </a:moveTo>
                  <a:lnTo>
                    <a:pt x="5674735" y="973714"/>
                  </a:lnTo>
                </a:path>
              </a:pathLst>
            </a:custGeom>
            <a:ln w="12700">
              <a:solidFill>
                <a:srgbClr val="2E528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291465" algn="ctr">
              <a:lnSpc>
                <a:spcPct val="100000"/>
              </a:lnSpc>
              <a:spcBef>
                <a:spcPts val="130"/>
              </a:spcBef>
            </a:pPr>
            <a:r>
              <a:rPr spc="10" dirty="0"/>
              <a:t>СКЛАД</a:t>
            </a:r>
            <a:r>
              <a:rPr spc="-135" dirty="0"/>
              <a:t> </a:t>
            </a:r>
            <a:r>
              <a:rPr spc="-100" dirty="0"/>
              <a:t>ВИТРАТ</a:t>
            </a:r>
          </a:p>
        </p:txBody>
      </p:sp>
      <p:grpSp>
        <p:nvGrpSpPr>
          <p:cNvPr id="8" name="object 8"/>
          <p:cNvGrpSpPr/>
          <p:nvPr/>
        </p:nvGrpSpPr>
        <p:grpSpPr>
          <a:xfrm>
            <a:off x="679450" y="1661546"/>
            <a:ext cx="3331845" cy="1765300"/>
            <a:chOff x="679450" y="1661546"/>
            <a:chExt cx="3331845" cy="1765300"/>
          </a:xfrm>
        </p:grpSpPr>
        <p:sp>
          <p:nvSpPr>
            <p:cNvPr id="9" name="object 9"/>
            <p:cNvSpPr/>
            <p:nvPr/>
          </p:nvSpPr>
          <p:spPr>
            <a:xfrm>
              <a:off x="685800" y="2106046"/>
              <a:ext cx="2880995" cy="1314450"/>
            </a:xfrm>
            <a:custGeom>
              <a:avLst/>
              <a:gdLst/>
              <a:ahLst/>
              <a:cxnLst/>
              <a:rect l="l" t="t" r="r" b="b"/>
              <a:pathLst>
                <a:path w="2880995" h="1314450">
                  <a:moveTo>
                    <a:pt x="2880740" y="0"/>
                  </a:moveTo>
                  <a:lnTo>
                    <a:pt x="0" y="0"/>
                  </a:lnTo>
                  <a:lnTo>
                    <a:pt x="0" y="1314449"/>
                  </a:lnTo>
                  <a:lnTo>
                    <a:pt x="2880740" y="1314449"/>
                  </a:lnTo>
                  <a:lnTo>
                    <a:pt x="2880740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3566556" y="1667896"/>
              <a:ext cx="438150" cy="1752600"/>
            </a:xfrm>
            <a:custGeom>
              <a:avLst/>
              <a:gdLst/>
              <a:ahLst/>
              <a:cxnLst/>
              <a:rect l="l" t="t" r="r" b="b"/>
              <a:pathLst>
                <a:path w="438150" h="1752600">
                  <a:moveTo>
                    <a:pt x="438149" y="0"/>
                  </a:moveTo>
                  <a:lnTo>
                    <a:pt x="0" y="438149"/>
                  </a:lnTo>
                  <a:lnTo>
                    <a:pt x="0" y="1752599"/>
                  </a:lnTo>
                  <a:lnTo>
                    <a:pt x="438149" y="1314449"/>
                  </a:lnTo>
                  <a:lnTo>
                    <a:pt x="438149" y="0"/>
                  </a:lnTo>
                  <a:close/>
                </a:path>
              </a:pathLst>
            </a:custGeom>
            <a:solidFill>
              <a:srgbClr val="375C9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685800" y="1667896"/>
              <a:ext cx="3319145" cy="438150"/>
            </a:xfrm>
            <a:custGeom>
              <a:avLst/>
              <a:gdLst/>
              <a:ahLst/>
              <a:cxnLst/>
              <a:rect l="l" t="t" r="r" b="b"/>
              <a:pathLst>
                <a:path w="3319145" h="438150">
                  <a:moveTo>
                    <a:pt x="3318906" y="0"/>
                  </a:moveTo>
                  <a:lnTo>
                    <a:pt x="438149" y="0"/>
                  </a:lnTo>
                  <a:lnTo>
                    <a:pt x="0" y="438149"/>
                  </a:lnTo>
                  <a:lnTo>
                    <a:pt x="2880756" y="438149"/>
                  </a:lnTo>
                  <a:lnTo>
                    <a:pt x="3318906" y="0"/>
                  </a:lnTo>
                  <a:close/>
                </a:path>
              </a:pathLst>
            </a:custGeom>
            <a:solidFill>
              <a:srgbClr val="698DD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685800" y="1667896"/>
              <a:ext cx="3319145" cy="1752600"/>
            </a:xfrm>
            <a:custGeom>
              <a:avLst/>
              <a:gdLst/>
              <a:ahLst/>
              <a:cxnLst/>
              <a:rect l="l" t="t" r="r" b="b"/>
              <a:pathLst>
                <a:path w="3319145" h="1752600">
                  <a:moveTo>
                    <a:pt x="0" y="438149"/>
                  </a:moveTo>
                  <a:lnTo>
                    <a:pt x="438149" y="0"/>
                  </a:lnTo>
                  <a:lnTo>
                    <a:pt x="3318906" y="0"/>
                  </a:lnTo>
                  <a:lnTo>
                    <a:pt x="3318906" y="1314449"/>
                  </a:lnTo>
                  <a:lnTo>
                    <a:pt x="2880756" y="1752599"/>
                  </a:lnTo>
                  <a:lnTo>
                    <a:pt x="0" y="1752599"/>
                  </a:lnTo>
                  <a:lnTo>
                    <a:pt x="0" y="438149"/>
                  </a:lnTo>
                  <a:close/>
                </a:path>
                <a:path w="3319145" h="1752600">
                  <a:moveTo>
                    <a:pt x="0" y="438149"/>
                  </a:moveTo>
                  <a:lnTo>
                    <a:pt x="2880756" y="438149"/>
                  </a:lnTo>
                  <a:lnTo>
                    <a:pt x="3318906" y="0"/>
                  </a:lnTo>
                </a:path>
                <a:path w="3319145" h="1752600">
                  <a:moveTo>
                    <a:pt x="2880756" y="438149"/>
                  </a:moveTo>
                  <a:lnTo>
                    <a:pt x="2880756" y="1752599"/>
                  </a:lnTo>
                </a:path>
              </a:pathLst>
            </a:custGeom>
            <a:ln w="12700">
              <a:solidFill>
                <a:srgbClr val="2E528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3" name="object 13"/>
          <p:cNvSpPr txBox="1"/>
          <p:nvPr/>
        </p:nvSpPr>
        <p:spPr>
          <a:xfrm>
            <a:off x="685800" y="2470083"/>
            <a:ext cx="2874645" cy="577215"/>
          </a:xfrm>
          <a:prstGeom prst="rect">
            <a:avLst/>
          </a:prstGeom>
        </p:spPr>
        <p:txBody>
          <a:bodyPr vert="horz" wrap="square" lIns="0" tIns="10795" rIns="0" bIns="0" rtlCol="0">
            <a:spAutoFit/>
          </a:bodyPr>
          <a:lstStyle/>
          <a:p>
            <a:pPr marL="206375" marR="90805" indent="-104775">
              <a:lnSpc>
                <a:spcPct val="100800"/>
              </a:lnSpc>
              <a:spcBef>
                <a:spcPts val="85"/>
              </a:spcBef>
            </a:pPr>
            <a:r>
              <a:rPr sz="1800" b="1" spc="-10" dirty="0">
                <a:solidFill>
                  <a:srgbClr val="FFFF00"/>
                </a:solidFill>
                <a:latin typeface="Times New Roman"/>
                <a:cs typeface="Times New Roman"/>
              </a:rPr>
              <a:t>Собівартість</a:t>
            </a:r>
            <a:r>
              <a:rPr sz="1800" b="1" spc="55" dirty="0">
                <a:solidFill>
                  <a:srgbClr val="FFFF00"/>
                </a:solidFill>
                <a:latin typeface="Times New Roman"/>
                <a:cs typeface="Times New Roman"/>
              </a:rPr>
              <a:t> </a:t>
            </a:r>
            <a:r>
              <a:rPr sz="1800" b="1" spc="-10" dirty="0">
                <a:solidFill>
                  <a:srgbClr val="FFFF00"/>
                </a:solidFill>
                <a:latin typeface="Times New Roman"/>
                <a:cs typeface="Times New Roman"/>
              </a:rPr>
              <a:t>реалізованої </a:t>
            </a:r>
            <a:r>
              <a:rPr sz="1800" b="1" spc="-434" dirty="0">
                <a:solidFill>
                  <a:srgbClr val="FFFF00"/>
                </a:solidFill>
                <a:latin typeface="Times New Roman"/>
                <a:cs typeface="Times New Roman"/>
              </a:rPr>
              <a:t> </a:t>
            </a:r>
            <a:r>
              <a:rPr sz="1800" b="1" spc="-20" dirty="0">
                <a:solidFill>
                  <a:srgbClr val="FFFF00"/>
                </a:solidFill>
                <a:latin typeface="Times New Roman"/>
                <a:cs typeface="Times New Roman"/>
              </a:rPr>
              <a:t>продукції(робіт,</a:t>
            </a:r>
            <a:r>
              <a:rPr sz="1800" b="1" spc="55" dirty="0">
                <a:solidFill>
                  <a:srgbClr val="FFFF00"/>
                </a:solidFill>
                <a:latin typeface="Times New Roman"/>
                <a:cs typeface="Times New Roman"/>
              </a:rPr>
              <a:t> </a:t>
            </a:r>
            <a:r>
              <a:rPr sz="1800" b="1" dirty="0">
                <a:solidFill>
                  <a:srgbClr val="FFFF00"/>
                </a:solidFill>
                <a:latin typeface="Times New Roman"/>
                <a:cs typeface="Times New Roman"/>
              </a:rPr>
              <a:t>послуг)</a:t>
            </a:r>
            <a:endParaRPr sz="1800">
              <a:latin typeface="Times New Roman"/>
              <a:cs typeface="Times New Roman"/>
            </a:endParaRPr>
          </a:p>
        </p:txBody>
      </p:sp>
      <p:grpSp>
        <p:nvGrpSpPr>
          <p:cNvPr id="14" name="object 14"/>
          <p:cNvGrpSpPr/>
          <p:nvPr/>
        </p:nvGrpSpPr>
        <p:grpSpPr>
          <a:xfrm>
            <a:off x="594785" y="4709536"/>
            <a:ext cx="3458845" cy="1774189"/>
            <a:chOff x="594785" y="4709536"/>
            <a:chExt cx="3458845" cy="1774189"/>
          </a:xfrm>
        </p:grpSpPr>
        <p:sp>
          <p:nvSpPr>
            <p:cNvPr id="15" name="object 15"/>
            <p:cNvSpPr/>
            <p:nvPr/>
          </p:nvSpPr>
          <p:spPr>
            <a:xfrm>
              <a:off x="601135" y="5156204"/>
              <a:ext cx="3006090" cy="1320800"/>
            </a:xfrm>
            <a:custGeom>
              <a:avLst/>
              <a:gdLst/>
              <a:ahLst/>
              <a:cxnLst/>
              <a:rect l="l" t="t" r="r" b="b"/>
              <a:pathLst>
                <a:path w="3006090" h="1320800">
                  <a:moveTo>
                    <a:pt x="3005708" y="0"/>
                  </a:moveTo>
                  <a:lnTo>
                    <a:pt x="0" y="0"/>
                  </a:lnTo>
                  <a:lnTo>
                    <a:pt x="0" y="1320795"/>
                  </a:lnTo>
                  <a:lnTo>
                    <a:pt x="3005708" y="1320795"/>
                  </a:lnTo>
                  <a:lnTo>
                    <a:pt x="3005708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3606789" y="4715886"/>
              <a:ext cx="440690" cy="1761489"/>
            </a:xfrm>
            <a:custGeom>
              <a:avLst/>
              <a:gdLst/>
              <a:ahLst/>
              <a:cxnLst/>
              <a:rect l="l" t="t" r="r" b="b"/>
              <a:pathLst>
                <a:path w="440689" h="1761489">
                  <a:moveTo>
                    <a:pt x="440314" y="0"/>
                  </a:moveTo>
                  <a:lnTo>
                    <a:pt x="0" y="440317"/>
                  </a:lnTo>
                  <a:lnTo>
                    <a:pt x="0" y="1761113"/>
                  </a:lnTo>
                  <a:lnTo>
                    <a:pt x="440314" y="1320844"/>
                  </a:lnTo>
                  <a:lnTo>
                    <a:pt x="440314" y="0"/>
                  </a:lnTo>
                  <a:close/>
                </a:path>
              </a:pathLst>
            </a:custGeom>
            <a:solidFill>
              <a:srgbClr val="375C9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601135" y="4715886"/>
              <a:ext cx="3446145" cy="440690"/>
            </a:xfrm>
            <a:custGeom>
              <a:avLst/>
              <a:gdLst/>
              <a:ahLst/>
              <a:cxnLst/>
              <a:rect l="l" t="t" r="r" b="b"/>
              <a:pathLst>
                <a:path w="3446145" h="440689">
                  <a:moveTo>
                    <a:pt x="3445968" y="0"/>
                  </a:moveTo>
                  <a:lnTo>
                    <a:pt x="440268" y="0"/>
                  </a:lnTo>
                  <a:lnTo>
                    <a:pt x="0" y="440317"/>
                  </a:lnTo>
                  <a:lnTo>
                    <a:pt x="3005654" y="440317"/>
                  </a:lnTo>
                  <a:lnTo>
                    <a:pt x="3445968" y="0"/>
                  </a:lnTo>
                  <a:close/>
                </a:path>
              </a:pathLst>
            </a:custGeom>
            <a:solidFill>
              <a:srgbClr val="698DD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601135" y="4715886"/>
              <a:ext cx="3446145" cy="1761489"/>
            </a:xfrm>
            <a:custGeom>
              <a:avLst/>
              <a:gdLst/>
              <a:ahLst/>
              <a:cxnLst/>
              <a:rect l="l" t="t" r="r" b="b"/>
              <a:pathLst>
                <a:path w="3446145" h="1761489">
                  <a:moveTo>
                    <a:pt x="0" y="440317"/>
                  </a:moveTo>
                  <a:lnTo>
                    <a:pt x="440268" y="0"/>
                  </a:lnTo>
                  <a:lnTo>
                    <a:pt x="3445968" y="0"/>
                  </a:lnTo>
                  <a:lnTo>
                    <a:pt x="3445968" y="1320844"/>
                  </a:lnTo>
                  <a:lnTo>
                    <a:pt x="3005654" y="1761113"/>
                  </a:lnTo>
                  <a:lnTo>
                    <a:pt x="0" y="1761113"/>
                  </a:lnTo>
                  <a:lnTo>
                    <a:pt x="0" y="440317"/>
                  </a:lnTo>
                  <a:close/>
                </a:path>
                <a:path w="3446145" h="1761489">
                  <a:moveTo>
                    <a:pt x="0" y="440317"/>
                  </a:moveTo>
                  <a:lnTo>
                    <a:pt x="3005654" y="440317"/>
                  </a:lnTo>
                  <a:lnTo>
                    <a:pt x="3445968" y="0"/>
                  </a:lnTo>
                </a:path>
                <a:path w="3446145" h="1761489">
                  <a:moveTo>
                    <a:pt x="3005654" y="440317"/>
                  </a:moveTo>
                  <a:lnTo>
                    <a:pt x="3005654" y="1761113"/>
                  </a:lnTo>
                </a:path>
              </a:pathLst>
            </a:custGeom>
            <a:ln w="12700">
              <a:solidFill>
                <a:srgbClr val="2E528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9" name="object 19"/>
          <p:cNvSpPr txBox="1"/>
          <p:nvPr/>
        </p:nvSpPr>
        <p:spPr>
          <a:xfrm>
            <a:off x="601135" y="5664834"/>
            <a:ext cx="2999740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53975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solidFill>
                  <a:srgbClr val="FFFF00"/>
                </a:solidFill>
                <a:latin typeface="Times New Roman"/>
                <a:cs typeface="Times New Roman"/>
              </a:rPr>
              <a:t>Фінансові</a:t>
            </a:r>
            <a:r>
              <a:rPr sz="1800" b="1" spc="-85" dirty="0">
                <a:solidFill>
                  <a:srgbClr val="FFFF00"/>
                </a:solidFill>
                <a:latin typeface="Times New Roman"/>
                <a:cs typeface="Times New Roman"/>
              </a:rPr>
              <a:t> </a:t>
            </a:r>
            <a:r>
              <a:rPr sz="1800" b="1" spc="-30" dirty="0">
                <a:solidFill>
                  <a:srgbClr val="FFFF00"/>
                </a:solidFill>
                <a:latin typeface="Times New Roman"/>
                <a:cs typeface="Times New Roman"/>
              </a:rPr>
              <a:t>витрати</a:t>
            </a:r>
            <a:endParaRPr sz="1800">
              <a:latin typeface="Times New Roman"/>
              <a:cs typeface="Times New Roman"/>
            </a:endParaRPr>
          </a:p>
        </p:txBody>
      </p:sp>
      <p:grpSp>
        <p:nvGrpSpPr>
          <p:cNvPr id="20" name="object 20"/>
          <p:cNvGrpSpPr/>
          <p:nvPr/>
        </p:nvGrpSpPr>
        <p:grpSpPr>
          <a:xfrm>
            <a:off x="8206364" y="4768854"/>
            <a:ext cx="3517900" cy="1596390"/>
            <a:chOff x="8206364" y="4768854"/>
            <a:chExt cx="3517900" cy="1596390"/>
          </a:xfrm>
        </p:grpSpPr>
        <p:sp>
          <p:nvSpPr>
            <p:cNvPr id="21" name="object 21"/>
            <p:cNvSpPr/>
            <p:nvPr/>
          </p:nvSpPr>
          <p:spPr>
            <a:xfrm>
              <a:off x="8212714" y="5171014"/>
              <a:ext cx="3109595" cy="1188085"/>
            </a:xfrm>
            <a:custGeom>
              <a:avLst/>
              <a:gdLst/>
              <a:ahLst/>
              <a:cxnLst/>
              <a:rect l="l" t="t" r="r" b="b"/>
              <a:pathLst>
                <a:path w="3109595" h="1188085">
                  <a:moveTo>
                    <a:pt x="3109356" y="0"/>
                  </a:moveTo>
                  <a:lnTo>
                    <a:pt x="0" y="0"/>
                  </a:lnTo>
                  <a:lnTo>
                    <a:pt x="0" y="1187458"/>
                  </a:lnTo>
                  <a:lnTo>
                    <a:pt x="3109356" y="1187458"/>
                  </a:lnTo>
                  <a:lnTo>
                    <a:pt x="3109356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11322039" y="4775204"/>
              <a:ext cx="396240" cy="1583690"/>
            </a:xfrm>
            <a:custGeom>
              <a:avLst/>
              <a:gdLst/>
              <a:ahLst/>
              <a:cxnLst/>
              <a:rect l="l" t="t" r="r" b="b"/>
              <a:pathLst>
                <a:path w="396240" h="1583689">
                  <a:moveTo>
                    <a:pt x="395874" y="0"/>
                  </a:moveTo>
                  <a:lnTo>
                    <a:pt x="0" y="395858"/>
                  </a:lnTo>
                  <a:lnTo>
                    <a:pt x="0" y="1583268"/>
                  </a:lnTo>
                  <a:lnTo>
                    <a:pt x="395874" y="1187445"/>
                  </a:lnTo>
                  <a:lnTo>
                    <a:pt x="395874" y="0"/>
                  </a:lnTo>
                  <a:close/>
                </a:path>
              </a:pathLst>
            </a:custGeom>
            <a:solidFill>
              <a:srgbClr val="375C9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8212714" y="4775204"/>
              <a:ext cx="3505200" cy="396240"/>
            </a:xfrm>
            <a:custGeom>
              <a:avLst/>
              <a:gdLst/>
              <a:ahLst/>
              <a:cxnLst/>
              <a:rect l="l" t="t" r="r" b="b"/>
              <a:pathLst>
                <a:path w="3505200" h="396239">
                  <a:moveTo>
                    <a:pt x="3505199" y="0"/>
                  </a:moveTo>
                  <a:lnTo>
                    <a:pt x="395721" y="0"/>
                  </a:lnTo>
                  <a:lnTo>
                    <a:pt x="0" y="395858"/>
                  </a:lnTo>
                  <a:lnTo>
                    <a:pt x="3109325" y="395858"/>
                  </a:lnTo>
                  <a:lnTo>
                    <a:pt x="3505199" y="0"/>
                  </a:lnTo>
                  <a:close/>
                </a:path>
              </a:pathLst>
            </a:custGeom>
            <a:solidFill>
              <a:srgbClr val="698DD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8212714" y="4775204"/>
              <a:ext cx="3505200" cy="1583690"/>
            </a:xfrm>
            <a:custGeom>
              <a:avLst/>
              <a:gdLst/>
              <a:ahLst/>
              <a:cxnLst/>
              <a:rect l="l" t="t" r="r" b="b"/>
              <a:pathLst>
                <a:path w="3505200" h="1583689">
                  <a:moveTo>
                    <a:pt x="0" y="395858"/>
                  </a:moveTo>
                  <a:lnTo>
                    <a:pt x="395721" y="0"/>
                  </a:lnTo>
                  <a:lnTo>
                    <a:pt x="3505199" y="0"/>
                  </a:lnTo>
                  <a:lnTo>
                    <a:pt x="3505199" y="1187445"/>
                  </a:lnTo>
                  <a:lnTo>
                    <a:pt x="3109325" y="1583268"/>
                  </a:lnTo>
                  <a:lnTo>
                    <a:pt x="0" y="1583268"/>
                  </a:lnTo>
                  <a:lnTo>
                    <a:pt x="0" y="395858"/>
                  </a:lnTo>
                  <a:close/>
                </a:path>
                <a:path w="3505200" h="1583689">
                  <a:moveTo>
                    <a:pt x="0" y="395858"/>
                  </a:moveTo>
                  <a:lnTo>
                    <a:pt x="3109325" y="395858"/>
                  </a:lnTo>
                  <a:lnTo>
                    <a:pt x="3505199" y="0"/>
                  </a:lnTo>
                </a:path>
                <a:path w="3505200" h="1583689">
                  <a:moveTo>
                    <a:pt x="3109325" y="395858"/>
                  </a:moveTo>
                  <a:lnTo>
                    <a:pt x="3109325" y="1583268"/>
                  </a:lnTo>
                </a:path>
              </a:pathLst>
            </a:custGeom>
            <a:ln w="12700">
              <a:solidFill>
                <a:srgbClr val="2E528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5" name="object 25"/>
          <p:cNvSpPr txBox="1"/>
          <p:nvPr/>
        </p:nvSpPr>
        <p:spPr>
          <a:xfrm>
            <a:off x="8212714" y="5613077"/>
            <a:ext cx="3103245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879475">
              <a:lnSpc>
                <a:spcPct val="100000"/>
              </a:lnSpc>
              <a:spcBef>
                <a:spcPts val="100"/>
              </a:spcBef>
            </a:pPr>
            <a:r>
              <a:rPr sz="1800" b="1" spc="10" dirty="0">
                <a:solidFill>
                  <a:srgbClr val="FFFF00"/>
                </a:solidFill>
                <a:latin typeface="Times New Roman"/>
                <a:cs typeface="Times New Roman"/>
              </a:rPr>
              <a:t>Інші</a:t>
            </a:r>
            <a:r>
              <a:rPr sz="1800" b="1" spc="-90" dirty="0">
                <a:solidFill>
                  <a:srgbClr val="FFFF00"/>
                </a:solidFill>
                <a:latin typeface="Times New Roman"/>
                <a:cs typeface="Times New Roman"/>
              </a:rPr>
              <a:t> </a:t>
            </a:r>
            <a:r>
              <a:rPr sz="1800" b="1" spc="-30" dirty="0">
                <a:solidFill>
                  <a:srgbClr val="FFFF00"/>
                </a:solidFill>
                <a:latin typeface="Times New Roman"/>
                <a:cs typeface="Times New Roman"/>
              </a:rPr>
              <a:t>витрати</a:t>
            </a:r>
            <a:endParaRPr sz="1800">
              <a:latin typeface="Times New Roman"/>
              <a:cs typeface="Times New Roman"/>
            </a:endParaRPr>
          </a:p>
        </p:txBody>
      </p:sp>
      <p:grpSp>
        <p:nvGrpSpPr>
          <p:cNvPr id="26" name="object 26"/>
          <p:cNvGrpSpPr/>
          <p:nvPr/>
        </p:nvGrpSpPr>
        <p:grpSpPr>
          <a:xfrm>
            <a:off x="8223250" y="1619239"/>
            <a:ext cx="3526790" cy="1765300"/>
            <a:chOff x="8223250" y="1619239"/>
            <a:chExt cx="3526790" cy="1765300"/>
          </a:xfrm>
        </p:grpSpPr>
        <p:sp>
          <p:nvSpPr>
            <p:cNvPr id="27" name="object 27"/>
            <p:cNvSpPr/>
            <p:nvPr/>
          </p:nvSpPr>
          <p:spPr>
            <a:xfrm>
              <a:off x="8229600" y="2063739"/>
              <a:ext cx="3075940" cy="1314450"/>
            </a:xfrm>
            <a:custGeom>
              <a:avLst/>
              <a:gdLst/>
              <a:ahLst/>
              <a:cxnLst/>
              <a:rect l="l" t="t" r="r" b="b"/>
              <a:pathLst>
                <a:path w="3075940" h="1314450">
                  <a:moveTo>
                    <a:pt x="3075553" y="0"/>
                  </a:moveTo>
                  <a:lnTo>
                    <a:pt x="0" y="0"/>
                  </a:lnTo>
                  <a:lnTo>
                    <a:pt x="0" y="1314449"/>
                  </a:lnTo>
                  <a:lnTo>
                    <a:pt x="3075553" y="1314449"/>
                  </a:lnTo>
                  <a:lnTo>
                    <a:pt x="3075553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11305153" y="1625589"/>
              <a:ext cx="438150" cy="1752600"/>
            </a:xfrm>
            <a:custGeom>
              <a:avLst/>
              <a:gdLst/>
              <a:ahLst/>
              <a:cxnLst/>
              <a:rect l="l" t="t" r="r" b="b"/>
              <a:pathLst>
                <a:path w="438150" h="1752600">
                  <a:moveTo>
                    <a:pt x="438149" y="0"/>
                  </a:moveTo>
                  <a:lnTo>
                    <a:pt x="0" y="438149"/>
                  </a:lnTo>
                  <a:lnTo>
                    <a:pt x="0" y="1752599"/>
                  </a:lnTo>
                  <a:lnTo>
                    <a:pt x="438149" y="1314449"/>
                  </a:lnTo>
                  <a:lnTo>
                    <a:pt x="438149" y="0"/>
                  </a:lnTo>
                  <a:close/>
                </a:path>
              </a:pathLst>
            </a:custGeom>
            <a:solidFill>
              <a:srgbClr val="375C9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8229600" y="1625589"/>
              <a:ext cx="3514090" cy="438150"/>
            </a:xfrm>
            <a:custGeom>
              <a:avLst/>
              <a:gdLst/>
              <a:ahLst/>
              <a:cxnLst/>
              <a:rect l="l" t="t" r="r" b="b"/>
              <a:pathLst>
                <a:path w="3514090" h="438150">
                  <a:moveTo>
                    <a:pt x="3513703" y="0"/>
                  </a:moveTo>
                  <a:lnTo>
                    <a:pt x="438149" y="0"/>
                  </a:lnTo>
                  <a:lnTo>
                    <a:pt x="0" y="438149"/>
                  </a:lnTo>
                  <a:lnTo>
                    <a:pt x="3075553" y="438149"/>
                  </a:lnTo>
                  <a:lnTo>
                    <a:pt x="3513703" y="0"/>
                  </a:lnTo>
                  <a:close/>
                </a:path>
              </a:pathLst>
            </a:custGeom>
            <a:solidFill>
              <a:srgbClr val="698DD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8229600" y="1625589"/>
              <a:ext cx="3514090" cy="1752600"/>
            </a:xfrm>
            <a:custGeom>
              <a:avLst/>
              <a:gdLst/>
              <a:ahLst/>
              <a:cxnLst/>
              <a:rect l="l" t="t" r="r" b="b"/>
              <a:pathLst>
                <a:path w="3514090" h="1752600">
                  <a:moveTo>
                    <a:pt x="0" y="438149"/>
                  </a:moveTo>
                  <a:lnTo>
                    <a:pt x="438149" y="0"/>
                  </a:lnTo>
                  <a:lnTo>
                    <a:pt x="3513703" y="0"/>
                  </a:lnTo>
                  <a:lnTo>
                    <a:pt x="3513703" y="1314449"/>
                  </a:lnTo>
                  <a:lnTo>
                    <a:pt x="3075553" y="1752599"/>
                  </a:lnTo>
                  <a:lnTo>
                    <a:pt x="0" y="1752599"/>
                  </a:lnTo>
                  <a:lnTo>
                    <a:pt x="0" y="438149"/>
                  </a:lnTo>
                  <a:close/>
                </a:path>
                <a:path w="3514090" h="1752600">
                  <a:moveTo>
                    <a:pt x="0" y="438149"/>
                  </a:moveTo>
                  <a:lnTo>
                    <a:pt x="3075553" y="438149"/>
                  </a:lnTo>
                  <a:lnTo>
                    <a:pt x="3513703" y="0"/>
                  </a:lnTo>
                </a:path>
                <a:path w="3514090" h="1752600">
                  <a:moveTo>
                    <a:pt x="3075553" y="438149"/>
                  </a:moveTo>
                  <a:lnTo>
                    <a:pt x="3075553" y="1752599"/>
                  </a:lnTo>
                </a:path>
              </a:pathLst>
            </a:custGeom>
            <a:ln w="12700">
              <a:solidFill>
                <a:srgbClr val="2E528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1" name="object 31"/>
          <p:cNvSpPr txBox="1"/>
          <p:nvPr/>
        </p:nvSpPr>
        <p:spPr>
          <a:xfrm>
            <a:off x="8229600" y="2015803"/>
            <a:ext cx="3069590" cy="139700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40665" marR="222885" indent="1270" algn="ctr">
              <a:lnSpc>
                <a:spcPct val="99900"/>
              </a:lnSpc>
              <a:spcBef>
                <a:spcPts val="105"/>
              </a:spcBef>
            </a:pPr>
            <a:r>
              <a:rPr sz="1800" b="1" spc="-35" dirty="0">
                <a:solidFill>
                  <a:srgbClr val="FFFF00"/>
                </a:solidFill>
                <a:latin typeface="Times New Roman"/>
                <a:cs typeface="Times New Roman"/>
              </a:rPr>
              <a:t>Витрати</a:t>
            </a:r>
            <a:r>
              <a:rPr sz="1800" b="1" spc="-30" dirty="0">
                <a:solidFill>
                  <a:srgbClr val="FFFF00"/>
                </a:solidFill>
                <a:latin typeface="Times New Roman"/>
                <a:cs typeface="Times New Roman"/>
              </a:rPr>
              <a:t> </a:t>
            </a:r>
            <a:r>
              <a:rPr sz="1800" b="1" spc="-5" dirty="0">
                <a:solidFill>
                  <a:srgbClr val="FFFF00"/>
                </a:solidFill>
                <a:latin typeface="Times New Roman"/>
                <a:cs typeface="Times New Roman"/>
              </a:rPr>
              <a:t>повязані </a:t>
            </a:r>
            <a:r>
              <a:rPr sz="1800" b="1" dirty="0">
                <a:solidFill>
                  <a:srgbClr val="FFFF00"/>
                </a:solidFill>
                <a:latin typeface="Times New Roman"/>
                <a:cs typeface="Times New Roman"/>
              </a:rPr>
              <a:t>з </a:t>
            </a:r>
            <a:r>
              <a:rPr sz="1800" b="1" spc="5" dirty="0">
                <a:solidFill>
                  <a:srgbClr val="FFFF00"/>
                </a:solidFill>
                <a:latin typeface="Times New Roman"/>
                <a:cs typeface="Times New Roman"/>
              </a:rPr>
              <a:t> </a:t>
            </a:r>
            <a:r>
              <a:rPr sz="1800" b="1" dirty="0">
                <a:solidFill>
                  <a:srgbClr val="FFFF00"/>
                </a:solidFill>
                <a:latin typeface="Times New Roman"/>
                <a:cs typeface="Times New Roman"/>
              </a:rPr>
              <a:t>о</a:t>
            </a:r>
            <a:r>
              <a:rPr sz="1800" b="1" spc="5" dirty="0">
                <a:solidFill>
                  <a:srgbClr val="FFFF00"/>
                </a:solidFill>
                <a:latin typeface="Times New Roman"/>
                <a:cs typeface="Times New Roman"/>
              </a:rPr>
              <a:t>п</a:t>
            </a:r>
            <a:r>
              <a:rPr sz="1800" b="1" spc="20" dirty="0">
                <a:solidFill>
                  <a:srgbClr val="FFFF00"/>
                </a:solidFill>
                <a:latin typeface="Times New Roman"/>
                <a:cs typeface="Times New Roman"/>
              </a:rPr>
              <a:t>е</a:t>
            </a:r>
            <a:r>
              <a:rPr sz="1800" b="1" spc="-30" dirty="0">
                <a:solidFill>
                  <a:srgbClr val="FFFF00"/>
                </a:solidFill>
                <a:latin typeface="Times New Roman"/>
                <a:cs typeface="Times New Roman"/>
              </a:rPr>
              <a:t>р</a:t>
            </a:r>
            <a:r>
              <a:rPr sz="1800" b="1" dirty="0">
                <a:solidFill>
                  <a:srgbClr val="FFFF00"/>
                </a:solidFill>
                <a:latin typeface="Times New Roman"/>
                <a:cs typeface="Times New Roman"/>
              </a:rPr>
              <a:t>а</a:t>
            </a:r>
            <a:r>
              <a:rPr sz="1800" b="1" spc="5" dirty="0">
                <a:solidFill>
                  <a:srgbClr val="FFFF00"/>
                </a:solidFill>
                <a:latin typeface="Times New Roman"/>
                <a:cs typeface="Times New Roman"/>
              </a:rPr>
              <a:t>ц</a:t>
            </a:r>
            <a:r>
              <a:rPr sz="1800" b="1" spc="20" dirty="0">
                <a:solidFill>
                  <a:srgbClr val="FFFF00"/>
                </a:solidFill>
                <a:latin typeface="Times New Roman"/>
                <a:cs typeface="Times New Roman"/>
              </a:rPr>
              <a:t>і</a:t>
            </a:r>
            <a:r>
              <a:rPr sz="1800" b="1" spc="10" dirty="0">
                <a:solidFill>
                  <a:srgbClr val="FFFF00"/>
                </a:solidFill>
                <a:latin typeface="Times New Roman"/>
                <a:cs typeface="Times New Roman"/>
              </a:rPr>
              <a:t>йн</a:t>
            </a:r>
            <a:r>
              <a:rPr sz="1800" b="1" dirty="0">
                <a:solidFill>
                  <a:srgbClr val="FFFF00"/>
                </a:solidFill>
                <a:latin typeface="Times New Roman"/>
                <a:cs typeface="Times New Roman"/>
              </a:rPr>
              <a:t>ою</a:t>
            </a:r>
            <a:r>
              <a:rPr sz="1800" b="1" spc="-90" dirty="0">
                <a:solidFill>
                  <a:srgbClr val="FFFF00"/>
                </a:solidFill>
                <a:latin typeface="Times New Roman"/>
                <a:cs typeface="Times New Roman"/>
              </a:rPr>
              <a:t> </a:t>
            </a:r>
            <a:r>
              <a:rPr sz="1800" b="1" spc="-15" dirty="0">
                <a:solidFill>
                  <a:srgbClr val="FFFF00"/>
                </a:solidFill>
                <a:latin typeface="Times New Roman"/>
                <a:cs typeface="Times New Roman"/>
              </a:rPr>
              <a:t>д</a:t>
            </a:r>
            <a:r>
              <a:rPr sz="1800" b="1" spc="20" dirty="0">
                <a:solidFill>
                  <a:srgbClr val="FFFF00"/>
                </a:solidFill>
                <a:latin typeface="Times New Roman"/>
                <a:cs typeface="Times New Roman"/>
              </a:rPr>
              <a:t>і</a:t>
            </a:r>
            <a:r>
              <a:rPr sz="1800" b="1" dirty="0">
                <a:solidFill>
                  <a:srgbClr val="FFFF00"/>
                </a:solidFill>
                <a:latin typeface="Times New Roman"/>
                <a:cs typeface="Times New Roman"/>
              </a:rPr>
              <a:t>я</a:t>
            </a:r>
            <a:r>
              <a:rPr sz="1800" b="1" spc="-40" dirty="0">
                <a:solidFill>
                  <a:srgbClr val="FFFF00"/>
                </a:solidFill>
                <a:latin typeface="Times New Roman"/>
                <a:cs typeface="Times New Roman"/>
              </a:rPr>
              <a:t>л</a:t>
            </a:r>
            <a:r>
              <a:rPr sz="1800" b="1" spc="-55" dirty="0">
                <a:solidFill>
                  <a:srgbClr val="FFFF00"/>
                </a:solidFill>
                <a:latin typeface="Times New Roman"/>
                <a:cs typeface="Times New Roman"/>
              </a:rPr>
              <a:t>ь</a:t>
            </a:r>
            <a:r>
              <a:rPr sz="1800" b="1" spc="10" dirty="0">
                <a:solidFill>
                  <a:srgbClr val="FFFF00"/>
                </a:solidFill>
                <a:latin typeface="Times New Roman"/>
                <a:cs typeface="Times New Roman"/>
              </a:rPr>
              <a:t>н</a:t>
            </a:r>
            <a:r>
              <a:rPr sz="1800" b="1" spc="20" dirty="0">
                <a:solidFill>
                  <a:srgbClr val="FFFF00"/>
                </a:solidFill>
                <a:latin typeface="Times New Roman"/>
                <a:cs typeface="Times New Roman"/>
              </a:rPr>
              <a:t>іс</a:t>
            </a:r>
            <a:r>
              <a:rPr sz="1800" b="1" spc="-60" dirty="0">
                <a:solidFill>
                  <a:srgbClr val="FFFF00"/>
                </a:solidFill>
                <a:latin typeface="Times New Roman"/>
                <a:cs typeface="Times New Roman"/>
              </a:rPr>
              <a:t>т</a:t>
            </a:r>
            <a:r>
              <a:rPr sz="1800" b="1" spc="-15" dirty="0">
                <a:solidFill>
                  <a:srgbClr val="FFFF00"/>
                </a:solidFill>
                <a:latin typeface="Times New Roman"/>
                <a:cs typeface="Times New Roman"/>
              </a:rPr>
              <a:t>ю</a:t>
            </a:r>
            <a:r>
              <a:rPr sz="1800" b="1" dirty="0">
                <a:solidFill>
                  <a:srgbClr val="FFFF00"/>
                </a:solidFill>
                <a:latin typeface="Times New Roman"/>
                <a:cs typeface="Times New Roman"/>
              </a:rPr>
              <a:t>,  які</a:t>
            </a:r>
            <a:r>
              <a:rPr sz="1800" b="1" spc="-60" dirty="0">
                <a:solidFill>
                  <a:srgbClr val="FFFF00"/>
                </a:solidFill>
                <a:latin typeface="Times New Roman"/>
                <a:cs typeface="Times New Roman"/>
              </a:rPr>
              <a:t> </a:t>
            </a:r>
            <a:r>
              <a:rPr sz="1800" b="1" spc="5" dirty="0">
                <a:solidFill>
                  <a:srgbClr val="FFFF00"/>
                </a:solidFill>
                <a:latin typeface="Times New Roman"/>
                <a:cs typeface="Times New Roman"/>
              </a:rPr>
              <a:t>не</a:t>
            </a:r>
            <a:r>
              <a:rPr sz="1800" b="1" spc="10" dirty="0">
                <a:solidFill>
                  <a:srgbClr val="FFFF00"/>
                </a:solidFill>
                <a:latin typeface="Times New Roman"/>
                <a:cs typeface="Times New Roman"/>
              </a:rPr>
              <a:t> </a:t>
            </a:r>
            <a:r>
              <a:rPr sz="1800" b="1" spc="-20" dirty="0">
                <a:solidFill>
                  <a:srgbClr val="FFFF00"/>
                </a:solidFill>
                <a:latin typeface="Times New Roman"/>
                <a:cs typeface="Times New Roman"/>
              </a:rPr>
              <a:t>включаються</a:t>
            </a:r>
            <a:r>
              <a:rPr sz="1800" b="1" spc="70" dirty="0">
                <a:solidFill>
                  <a:srgbClr val="FFFF00"/>
                </a:solidFill>
                <a:latin typeface="Times New Roman"/>
                <a:cs typeface="Times New Roman"/>
              </a:rPr>
              <a:t> </a:t>
            </a:r>
            <a:r>
              <a:rPr sz="1800" b="1" spc="-10" dirty="0">
                <a:solidFill>
                  <a:srgbClr val="FFFF00"/>
                </a:solidFill>
                <a:latin typeface="Times New Roman"/>
                <a:cs typeface="Times New Roman"/>
              </a:rPr>
              <a:t>до </a:t>
            </a:r>
            <a:r>
              <a:rPr sz="1800" b="1" spc="-5" dirty="0">
                <a:solidFill>
                  <a:srgbClr val="FFFF00"/>
                </a:solidFill>
                <a:latin typeface="Times New Roman"/>
                <a:cs typeface="Times New Roman"/>
              </a:rPr>
              <a:t> </a:t>
            </a:r>
            <a:r>
              <a:rPr sz="1800" b="1" spc="-10" dirty="0">
                <a:solidFill>
                  <a:srgbClr val="FFFF00"/>
                </a:solidFill>
                <a:latin typeface="Times New Roman"/>
                <a:cs typeface="Times New Roman"/>
              </a:rPr>
              <a:t>собівартості</a:t>
            </a:r>
            <a:r>
              <a:rPr sz="1800" b="1" spc="10" dirty="0">
                <a:solidFill>
                  <a:srgbClr val="FFFF00"/>
                </a:solidFill>
                <a:latin typeface="Times New Roman"/>
                <a:cs typeface="Times New Roman"/>
              </a:rPr>
              <a:t> </a:t>
            </a:r>
            <a:r>
              <a:rPr sz="1800" b="1" spc="-10" dirty="0">
                <a:solidFill>
                  <a:srgbClr val="FFFF00"/>
                </a:solidFill>
                <a:latin typeface="Times New Roman"/>
                <a:cs typeface="Times New Roman"/>
              </a:rPr>
              <a:t>реалізованої </a:t>
            </a:r>
            <a:r>
              <a:rPr sz="1800" b="1" spc="-434" dirty="0">
                <a:solidFill>
                  <a:srgbClr val="FFFF00"/>
                </a:solidFill>
                <a:latin typeface="Times New Roman"/>
                <a:cs typeface="Times New Roman"/>
              </a:rPr>
              <a:t> </a:t>
            </a:r>
            <a:r>
              <a:rPr sz="1800" b="1" spc="-10" dirty="0">
                <a:solidFill>
                  <a:srgbClr val="FFFF00"/>
                </a:solidFill>
                <a:latin typeface="Times New Roman"/>
                <a:cs typeface="Times New Roman"/>
              </a:rPr>
              <a:t>продукції</a:t>
            </a:r>
            <a:endParaRPr sz="1800">
              <a:latin typeface="Times New Roman"/>
              <a:cs typeface="Times New Roman"/>
            </a:endParaRPr>
          </a:p>
        </p:txBody>
      </p:sp>
      <p:pic>
        <p:nvPicPr>
          <p:cNvPr id="32" name="object 3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572000" y="1727188"/>
            <a:ext cx="3208903" cy="416561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714500" y="1438275"/>
            <a:ext cx="9391650" cy="2962275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462C1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62</TotalTime>
  <Words>166</Words>
  <Application>Microsoft Office PowerPoint</Application>
  <PresentationFormat>Произвольный</PresentationFormat>
  <Paragraphs>25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Office Theme</vt:lpstr>
      <vt:lpstr>Слайд 1</vt:lpstr>
      <vt:lpstr>Слайд 2</vt:lpstr>
      <vt:lpstr>Слайд 3</vt:lpstr>
      <vt:lpstr>Слайд 4</vt:lpstr>
      <vt:lpstr>Об’єктом оподаткування  є прибуток із джерелом походження з України та за її  межами.</vt:lpstr>
      <vt:lpstr>Доходи класифікуються за такими групами:</vt:lpstr>
      <vt:lpstr>СКЛАД ВИТРАТ</vt:lpstr>
      <vt:lpstr>Слайд 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User</cp:lastModifiedBy>
  <cp:revision>2</cp:revision>
  <dcterms:created xsi:type="dcterms:W3CDTF">2022-12-28T17:40:47Z</dcterms:created>
  <dcterms:modified xsi:type="dcterms:W3CDTF">2024-03-22T07:26:51Z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2021-04-03T00:00:00Z</vt:filetime>
  </property>
  <property fmtid="{D5CDD505-2E9C-101B-9397-08002B2CF9AE}" pid="3" name="Creator">
    <vt:lpwstr>Online2PDF.com</vt:lpwstr>
  </property>
  <property fmtid="{D5CDD505-2E9C-101B-9397-08002B2CF9AE}" pid="4" name="LastSaved">
    <vt:filetime>2021-04-03T00:00:00Z</vt:filetime>
  </property>
</Properties>
</file>