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‹№›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D74A5C-B41D-4332-B5DA-72E6563955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/>
              <a:t>Формулювання</a:t>
            </a:r>
            <a:br>
              <a:rPr lang="uk-UA" sz="3200" dirty="0"/>
            </a:br>
            <a:r>
              <a:rPr lang="uk-UA" sz="3200" dirty="0"/>
              <a:t>завдань</a:t>
            </a:r>
            <a:br>
              <a:rPr lang="uk-UA" sz="3200" dirty="0"/>
            </a:br>
            <a:r>
              <a:rPr lang="uk-UA" sz="3200" dirty="0"/>
              <a:t>особистісного</a:t>
            </a:r>
            <a:br>
              <a:rPr lang="uk-UA" sz="3200" dirty="0"/>
            </a:br>
            <a:r>
              <a:rPr lang="uk-UA" sz="3200" dirty="0"/>
              <a:t>опитувальника</a:t>
            </a:r>
          </a:p>
        </p:txBody>
      </p:sp>
    </p:spTree>
    <p:extLst>
      <p:ext uri="{BB962C8B-B14F-4D97-AF65-F5344CB8AC3E}">
        <p14:creationId xmlns:p14="http://schemas.microsoft.com/office/powerpoint/2010/main" val="402683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1A4F4CA-A130-40D5-B373-42AE31FFF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uk-UA" sz="4400" dirty="0"/>
              <a:t>Типи завдань особистісного опитувальника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565EDD3D-E5A2-49C6-808D-7BBD22303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40222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3600" b="1" u="sng" dirty="0"/>
              <a:t>Завдання з варіантами вибору</a:t>
            </a:r>
          </a:p>
          <a:p>
            <a:pPr marL="457200" lvl="1" indent="0">
              <a:buNone/>
            </a:pPr>
            <a:r>
              <a:rPr lang="uk-UA" sz="2800" dirty="0"/>
              <a:t>Утворюють номінальну шкалу, в яку зручно вкласти практично будь-який зміст </a:t>
            </a:r>
          </a:p>
          <a:p>
            <a:pPr marL="914400" lvl="2" indent="0">
              <a:buNone/>
            </a:pPr>
            <a:r>
              <a:rPr lang="uk-UA" sz="2800" i="1" dirty="0"/>
              <a:t>«Мої друзі частіше»</a:t>
            </a:r>
          </a:p>
          <a:p>
            <a:pPr marL="1371600" lvl="3" indent="0">
              <a:buNone/>
            </a:pPr>
            <a:r>
              <a:rPr lang="uk-UA" sz="2400" i="1" dirty="0"/>
              <a:t>А. Радяться зі мною</a:t>
            </a:r>
          </a:p>
          <a:p>
            <a:pPr marL="1371600" lvl="3" indent="0">
              <a:buNone/>
            </a:pPr>
            <a:r>
              <a:rPr lang="uk-UA" sz="2400" i="1" dirty="0"/>
              <a:t>Б. Дають мені поради</a:t>
            </a:r>
          </a:p>
          <a:p>
            <a:pPr marL="1371600" lvl="3" indent="0">
              <a:buNone/>
            </a:pPr>
            <a:r>
              <a:rPr lang="uk-UA" sz="2400" i="1" dirty="0"/>
              <a:t>В. Роблять і те, і інше</a:t>
            </a:r>
          </a:p>
          <a:p>
            <a:pPr marL="914400" lvl="2" indent="0">
              <a:buNone/>
            </a:pPr>
            <a:r>
              <a:rPr lang="uk-UA" sz="2800" i="1" dirty="0"/>
              <a:t>«Я б надав перевагу професії, що передбачає взаємодію»</a:t>
            </a:r>
          </a:p>
          <a:p>
            <a:pPr marL="1371600" lvl="3" indent="0">
              <a:buNone/>
            </a:pPr>
            <a:r>
              <a:rPr lang="uk-UA" sz="2400" i="1" dirty="0"/>
              <a:t>А. З людьми</a:t>
            </a:r>
          </a:p>
          <a:p>
            <a:pPr marL="1371600" lvl="3" indent="0">
              <a:buNone/>
            </a:pPr>
            <a:r>
              <a:rPr lang="uk-UA" sz="2400" i="1" dirty="0"/>
              <a:t>Б. З природою</a:t>
            </a:r>
          </a:p>
          <a:p>
            <a:pPr marL="1371600" lvl="3" indent="0">
              <a:buNone/>
            </a:pPr>
            <a:r>
              <a:rPr lang="uk-UA" sz="2400" i="1" dirty="0"/>
              <a:t>В. З технікою</a:t>
            </a:r>
          </a:p>
          <a:p>
            <a:pPr marL="1371600" lvl="3" indent="0">
              <a:buNone/>
            </a:pPr>
            <a:endParaRPr lang="uk-UA" sz="2400" i="1" dirty="0"/>
          </a:p>
          <a:p>
            <a:pPr marL="914400" lvl="2" indent="0">
              <a:buNone/>
            </a:pPr>
            <a:endParaRPr lang="uk-UA" sz="2600" i="1" dirty="0"/>
          </a:p>
        </p:txBody>
      </p:sp>
    </p:spTree>
    <p:extLst>
      <p:ext uri="{BB962C8B-B14F-4D97-AF65-F5344CB8AC3E}">
        <p14:creationId xmlns:p14="http://schemas.microsoft.com/office/powerpoint/2010/main" val="1834115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1A4F4CA-A130-40D5-B373-42AE31FFF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uk-UA" sz="4400" dirty="0"/>
              <a:t>Типи завдань особистісного опитувальника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565EDD3D-E5A2-49C6-808D-7BBD22303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40222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3600" b="1" u="sng" dirty="0"/>
              <a:t>Завдання з вимушеним вибором</a:t>
            </a:r>
          </a:p>
          <a:p>
            <a:pPr marL="457200" lvl="1" indent="0">
              <a:buNone/>
            </a:pPr>
            <a:r>
              <a:rPr lang="ru-RU" i="1" dirty="0"/>
              <a:t>«</a:t>
            </a:r>
            <a:r>
              <a:rPr lang="ru-RU" i="1" dirty="0" err="1"/>
              <a:t>Припустимо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після</a:t>
            </a:r>
            <a:r>
              <a:rPr lang="ru-RU" i="1" dirty="0"/>
              <a:t> </a:t>
            </a:r>
            <a:r>
              <a:rPr lang="ru-RU" i="1" dirty="0" err="1"/>
              <a:t>відповідного</a:t>
            </a:r>
            <a:r>
              <a:rPr lang="ru-RU" i="1" dirty="0"/>
              <a:t> </a:t>
            </a:r>
            <a:r>
              <a:rPr lang="ru-RU" i="1" dirty="0" err="1"/>
              <a:t>навчання</a:t>
            </a:r>
            <a:r>
              <a:rPr lang="ru-RU" i="1" dirty="0"/>
              <a:t> Ви </a:t>
            </a:r>
            <a:r>
              <a:rPr lang="ru-RU" i="1" dirty="0" err="1"/>
              <a:t>зможете</a:t>
            </a:r>
            <a:r>
              <a:rPr lang="ru-RU" i="1" dirty="0"/>
              <a:t> </a:t>
            </a:r>
            <a:r>
              <a:rPr lang="ru-RU" i="1" dirty="0" err="1"/>
              <a:t>виконати</a:t>
            </a:r>
            <a:r>
              <a:rPr lang="ru-RU" i="1" dirty="0"/>
              <a:t> будь яку роботу. Але </a:t>
            </a:r>
            <a:r>
              <a:rPr lang="ru-RU" i="1" dirty="0" err="1"/>
              <a:t>якби</a:t>
            </a:r>
            <a:r>
              <a:rPr lang="ru-RU" i="1" dirty="0"/>
              <a:t> Вам </a:t>
            </a:r>
            <a:r>
              <a:rPr lang="ru-RU" i="1" dirty="0" err="1"/>
              <a:t>довелося</a:t>
            </a:r>
            <a:r>
              <a:rPr lang="ru-RU" i="1" dirty="0"/>
              <a:t> </a:t>
            </a:r>
            <a:r>
              <a:rPr lang="ru-RU" i="1" dirty="0" err="1"/>
              <a:t>обирати</a:t>
            </a:r>
            <a:r>
              <a:rPr lang="ru-RU" i="1" dirty="0"/>
              <a:t> </a:t>
            </a:r>
            <a:r>
              <a:rPr lang="ru-RU" i="1" dirty="0" err="1"/>
              <a:t>лише</a:t>
            </a:r>
            <a:r>
              <a:rPr lang="ru-RU" i="1" dirty="0"/>
              <a:t> з </a:t>
            </a:r>
            <a:r>
              <a:rPr lang="ru-RU" i="1" dirty="0" err="1"/>
              <a:t>двох</a:t>
            </a:r>
            <a:r>
              <a:rPr lang="ru-RU" i="1" dirty="0"/>
              <a:t> </a:t>
            </a:r>
            <a:r>
              <a:rPr lang="ru-RU" i="1" dirty="0" err="1"/>
              <a:t>можливостей</a:t>
            </a:r>
            <a:r>
              <a:rPr lang="ru-RU" i="1" dirty="0"/>
              <a:t>, </a:t>
            </a:r>
            <a:r>
              <a:rPr lang="ru-RU" i="1" dirty="0" err="1"/>
              <a:t>якій</a:t>
            </a:r>
            <a:r>
              <a:rPr lang="ru-RU" i="1" dirty="0"/>
              <a:t> Ви </a:t>
            </a:r>
            <a:r>
              <a:rPr lang="ru-RU" i="1" dirty="0" err="1"/>
              <a:t>віддали</a:t>
            </a:r>
            <a:r>
              <a:rPr lang="ru-RU" i="1" dirty="0"/>
              <a:t> б </a:t>
            </a:r>
            <a:r>
              <a:rPr lang="ru-RU" i="1" dirty="0" err="1"/>
              <a:t>перевагу</a:t>
            </a:r>
            <a:r>
              <a:rPr lang="ru-RU" i="1" dirty="0"/>
              <a:t>?» </a:t>
            </a:r>
          </a:p>
          <a:p>
            <a:pPr marL="457200" lvl="1" indent="0">
              <a:buNone/>
            </a:pPr>
            <a:r>
              <a:rPr lang="ru-RU" i="1" dirty="0"/>
              <a:t>А.  </a:t>
            </a:r>
            <a:r>
              <a:rPr lang="ru-RU" i="1" dirty="0" err="1"/>
              <a:t>Допомагати</a:t>
            </a:r>
            <a:r>
              <a:rPr lang="ru-RU" i="1" dirty="0"/>
              <a:t> </a:t>
            </a:r>
            <a:r>
              <a:rPr lang="ru-RU" i="1" dirty="0" err="1"/>
              <a:t>хворим</a:t>
            </a:r>
            <a:endParaRPr lang="ru-RU" i="1" dirty="0"/>
          </a:p>
          <a:p>
            <a:pPr marL="457200" lvl="1" indent="0">
              <a:buNone/>
            </a:pPr>
            <a:r>
              <a:rPr lang="ru-RU" i="1" dirty="0"/>
              <a:t>Б.  </a:t>
            </a:r>
            <a:r>
              <a:rPr lang="ru-RU" i="1" dirty="0" err="1"/>
              <a:t>Складати</a:t>
            </a:r>
            <a:r>
              <a:rPr lang="ru-RU" i="1" dirty="0"/>
              <a:t> </a:t>
            </a:r>
            <a:r>
              <a:rPr lang="ru-RU" i="1" dirty="0" err="1"/>
              <a:t>таблиці</a:t>
            </a:r>
            <a:r>
              <a:rPr lang="ru-RU" i="1" dirty="0"/>
              <a:t>, </a:t>
            </a:r>
            <a:r>
              <a:rPr lang="ru-RU" i="1" dirty="0" err="1"/>
              <a:t>схеми</a:t>
            </a:r>
            <a:r>
              <a:rPr lang="ru-RU" i="1" dirty="0"/>
              <a:t>, </a:t>
            </a:r>
            <a:r>
              <a:rPr lang="ru-RU" i="1" dirty="0" err="1"/>
              <a:t>програми</a:t>
            </a:r>
            <a:r>
              <a:rPr lang="ru-RU" i="1" dirty="0"/>
              <a:t> для </a:t>
            </a:r>
            <a:r>
              <a:rPr lang="ru-RU" i="1" dirty="0" err="1"/>
              <a:t>обчислювальної</a:t>
            </a:r>
            <a:r>
              <a:rPr lang="ru-RU" i="1" dirty="0"/>
              <a:t> </a:t>
            </a:r>
            <a:r>
              <a:rPr lang="ru-RU" i="1" dirty="0" err="1"/>
              <a:t>техніки</a:t>
            </a:r>
            <a:r>
              <a:rPr lang="ru-RU" i="1" dirty="0"/>
              <a:t>.</a:t>
            </a:r>
            <a:endParaRPr lang="uk-UA" sz="3600" b="1" i="1" u="sng" dirty="0"/>
          </a:p>
          <a:p>
            <a:pPr marL="0" indent="0">
              <a:buNone/>
            </a:pPr>
            <a:r>
              <a:rPr lang="uk-UA" sz="3600" b="1" u="sng" dirty="0"/>
              <a:t>Завдання з відповідями «подобається </a:t>
            </a:r>
            <a:r>
              <a:rPr lang="en-US" sz="3600" b="1" u="sng" dirty="0"/>
              <a:t>/</a:t>
            </a:r>
            <a:r>
              <a:rPr lang="uk-UA" sz="3600" b="1" u="sng" dirty="0"/>
              <a:t> не подобається»</a:t>
            </a:r>
          </a:p>
          <a:p>
            <a:pPr marL="457200" lvl="1" indent="0">
              <a:buNone/>
            </a:pPr>
            <a:r>
              <a:rPr lang="ru-RU" i="1" dirty="0"/>
              <a:t>«</a:t>
            </a:r>
            <a:r>
              <a:rPr lang="ru-RU" i="1" dirty="0" err="1"/>
              <a:t>Оберіть</a:t>
            </a:r>
            <a:r>
              <a:rPr lang="ru-RU" i="1" dirty="0"/>
              <a:t> слово, яке </a:t>
            </a:r>
            <a:r>
              <a:rPr lang="ru-RU" i="1" dirty="0" err="1"/>
              <a:t>подобається</a:t>
            </a:r>
            <a:r>
              <a:rPr lang="ru-RU" i="1" dirty="0"/>
              <a:t> Вам </a:t>
            </a:r>
            <a:r>
              <a:rPr lang="ru-RU" i="1" dirty="0" err="1"/>
              <a:t>більше</a:t>
            </a:r>
            <a:r>
              <a:rPr lang="ru-RU" i="1" dirty="0"/>
              <a:t>: </a:t>
            </a:r>
          </a:p>
          <a:p>
            <a:pPr marL="457200" lvl="1" indent="0">
              <a:buNone/>
            </a:pPr>
            <a:r>
              <a:rPr lang="ru-RU" i="1" dirty="0"/>
              <a:t>А. Бас </a:t>
            </a:r>
          </a:p>
          <a:p>
            <a:pPr marL="457200" lvl="1" indent="0">
              <a:buNone/>
            </a:pPr>
            <a:r>
              <a:rPr lang="ru-RU" i="1" dirty="0"/>
              <a:t>Б. Барабан</a:t>
            </a:r>
            <a:endParaRPr lang="ru-RU" dirty="0"/>
          </a:p>
          <a:p>
            <a:pPr marL="1371600" lvl="3" indent="0">
              <a:buNone/>
            </a:pPr>
            <a:endParaRPr lang="uk-UA" sz="2400" i="1" dirty="0"/>
          </a:p>
          <a:p>
            <a:pPr marL="914400" lvl="2" indent="0">
              <a:buNone/>
            </a:pPr>
            <a:endParaRPr lang="uk-UA" sz="2600" i="1" dirty="0"/>
          </a:p>
        </p:txBody>
      </p:sp>
    </p:spTree>
    <p:extLst>
      <p:ext uri="{BB962C8B-B14F-4D97-AF65-F5344CB8AC3E}">
        <p14:creationId xmlns:p14="http://schemas.microsoft.com/office/powerpoint/2010/main" val="4126401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077FA-E5AF-4909-9AB7-AF1D173F1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3349" y="2471950"/>
            <a:ext cx="8187071" cy="1914099"/>
          </a:xfrm>
        </p:spPr>
        <p:txBody>
          <a:bodyPr>
            <a:normAutofit/>
          </a:bodyPr>
          <a:lstStyle/>
          <a:p>
            <a:r>
              <a:rPr lang="uk-UA" sz="4400" dirty="0"/>
              <a:t>Установка на СОЦІАЛЬНО Схвалювані відповіді</a:t>
            </a:r>
          </a:p>
        </p:txBody>
      </p:sp>
    </p:spTree>
    <p:extLst>
      <p:ext uri="{BB962C8B-B14F-4D97-AF65-F5344CB8AC3E}">
        <p14:creationId xmlns:p14="http://schemas.microsoft.com/office/powerpoint/2010/main" val="171896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DC45BB-0362-4E97-9F7D-1D4E5ABE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види особистісних опитувальників </a:t>
            </a:r>
            <a:br>
              <a:rPr lang="uk-UA" sz="4000" dirty="0"/>
            </a:br>
            <a:r>
              <a:rPr lang="uk-UA" sz="4000" dirty="0"/>
              <a:t>(за діагностичною спрямованістю)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9807C1F-3DE0-4278-8541-A7D6B6364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Опитувальники рис особистості</a:t>
            </a:r>
          </a:p>
          <a:p>
            <a:r>
              <a:rPr lang="uk-UA" sz="2800" dirty="0"/>
              <a:t>Типологічні опитувальники</a:t>
            </a:r>
          </a:p>
          <a:p>
            <a:r>
              <a:rPr lang="uk-UA" sz="2800" dirty="0"/>
              <a:t>Опитувальники мотивів</a:t>
            </a:r>
          </a:p>
          <a:p>
            <a:r>
              <a:rPr lang="uk-UA" sz="2800" dirty="0"/>
              <a:t>Опитувальники інтересів</a:t>
            </a:r>
          </a:p>
          <a:p>
            <a:r>
              <a:rPr lang="uk-UA" sz="2800" dirty="0"/>
              <a:t>Опитувальники цінностей</a:t>
            </a:r>
          </a:p>
          <a:p>
            <a:r>
              <a:rPr lang="uk-UA" sz="2800" dirty="0"/>
              <a:t>Опитувальники установок</a:t>
            </a:r>
          </a:p>
        </p:txBody>
      </p:sp>
    </p:spTree>
    <p:extLst>
      <p:ext uri="{BB962C8B-B14F-4D97-AF65-F5344CB8AC3E}">
        <p14:creationId xmlns:p14="http://schemas.microsoft.com/office/powerpoint/2010/main" val="247887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A417E2-BA06-46D8-9566-4E1840609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524" y="1231506"/>
            <a:ext cx="6145284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dirty="0"/>
              <a:t>«</a:t>
            </a:r>
            <a:r>
              <a:rPr lang="en-US" sz="4800" dirty="0" err="1"/>
              <a:t>Тест</a:t>
            </a:r>
            <a:r>
              <a:rPr lang="en-US" sz="4800" dirty="0"/>
              <a:t> </a:t>
            </a:r>
            <a:r>
              <a:rPr lang="en-US" sz="4800" dirty="0" err="1"/>
              <a:t>не</a:t>
            </a:r>
            <a:r>
              <a:rPr lang="en-US" sz="4800" dirty="0"/>
              <a:t> </a:t>
            </a:r>
            <a:r>
              <a:rPr lang="en-US" sz="4800" dirty="0" err="1"/>
              <a:t>може</a:t>
            </a:r>
            <a:r>
              <a:rPr lang="en-US" sz="4800" dirty="0"/>
              <a:t> </a:t>
            </a:r>
            <a:r>
              <a:rPr lang="en-US" sz="4800" dirty="0" err="1"/>
              <a:t>бути</a:t>
            </a:r>
            <a:r>
              <a:rPr lang="en-US" sz="4800" dirty="0"/>
              <a:t> </a:t>
            </a:r>
            <a:r>
              <a:rPr lang="en-US" sz="4800" dirty="0" err="1"/>
              <a:t>кращим</a:t>
            </a:r>
            <a:r>
              <a:rPr lang="en-US" sz="4800" dirty="0"/>
              <a:t>, </a:t>
            </a:r>
            <a:r>
              <a:rPr lang="en-US" sz="4800" dirty="0" err="1"/>
              <a:t>ніж</a:t>
            </a:r>
            <a:r>
              <a:rPr lang="en-US" sz="4800" dirty="0"/>
              <a:t> </a:t>
            </a:r>
            <a:r>
              <a:rPr lang="en-US" sz="4800" dirty="0" err="1"/>
              <a:t>його</a:t>
            </a:r>
            <a:r>
              <a:rPr lang="en-US" sz="4800" dirty="0"/>
              <a:t> </a:t>
            </a:r>
            <a:r>
              <a:rPr lang="en-US" sz="4800" dirty="0" err="1"/>
              <a:t>завдання</a:t>
            </a:r>
            <a:r>
              <a:rPr lang="en-US" sz="4800" dirty="0"/>
              <a:t>»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F0985D3-D86A-437B-A894-346806E89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67276" y="4895603"/>
            <a:ext cx="2996667" cy="6615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uk-UA" sz="1800" dirty="0">
                <a:solidFill>
                  <a:schemeClr val="tx2"/>
                </a:solidFill>
              </a:rPr>
              <a:t>Раймонд </a:t>
            </a:r>
            <a:r>
              <a:rPr lang="uk-UA" sz="1800" dirty="0" err="1">
                <a:solidFill>
                  <a:schemeClr val="tx2"/>
                </a:solidFill>
              </a:rPr>
              <a:t>кеттел</a:t>
            </a:r>
            <a:endParaRPr lang="en-US" sz="1800" dirty="0">
              <a:solidFill>
                <a:schemeClr val="tx2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05CB15-2F46-4D9D-AEA4-3619C520C8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45542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8DAE5F6-55D5-4FC2-B1F3-AE114251F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Кеттел, Реймонд Бернар — Википедия">
            <a:extLst>
              <a:ext uri="{FF2B5EF4-FFF2-40B4-BE49-F238E27FC236}">
                <a16:creationId xmlns:a16="http://schemas.microsoft.com/office/drawing/2014/main" id="{36FF97C9-B5D2-4028-85B5-86A63BAAB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868" y="1231511"/>
            <a:ext cx="2681850" cy="366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662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1A4F4CA-A130-40D5-B373-42AE31FFF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uk-UA" sz="4400" dirty="0"/>
              <a:t>Типи завдань особистісного опитувальника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565EDD3D-E5A2-49C6-808D-7BBD22303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4022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u="sng" dirty="0"/>
              <a:t>Дихотомічні</a:t>
            </a:r>
          </a:p>
          <a:p>
            <a:pPr marL="457200" lvl="1" indent="0">
              <a:buNone/>
            </a:pPr>
            <a:r>
              <a:rPr lang="uk-UA" sz="2800" dirty="0"/>
              <a:t>З відповідями «так</a:t>
            </a:r>
            <a:r>
              <a:rPr lang="en-US" sz="2800" dirty="0"/>
              <a:t>/</a:t>
            </a:r>
            <a:r>
              <a:rPr lang="uk-UA" sz="2800" dirty="0"/>
              <a:t>ні»</a:t>
            </a:r>
          </a:p>
          <a:p>
            <a:pPr marL="914400" lvl="2" indent="0">
              <a:buNone/>
            </a:pPr>
            <a:r>
              <a:rPr lang="uk-UA" sz="2600" i="1" dirty="0"/>
              <a:t>«Чи легко вас роздратувати?»</a:t>
            </a:r>
          </a:p>
          <a:p>
            <a:pPr marL="914400" lvl="2" indent="0">
              <a:buNone/>
            </a:pPr>
            <a:r>
              <a:rPr lang="uk-UA" sz="2600" i="1" dirty="0"/>
              <a:t>«Чи буває у Вас прискорене серцебиття?»</a:t>
            </a:r>
          </a:p>
          <a:p>
            <a:pPr marL="457200" lvl="1" indent="0">
              <a:buNone/>
            </a:pPr>
            <a:r>
              <a:rPr lang="uk-UA" sz="2800" dirty="0"/>
              <a:t>З відповідями «правда</a:t>
            </a:r>
            <a:r>
              <a:rPr lang="en-US" sz="2800" dirty="0"/>
              <a:t>/</a:t>
            </a:r>
            <a:r>
              <a:rPr lang="uk-UA" sz="2800" dirty="0"/>
              <a:t>неправда» </a:t>
            </a:r>
          </a:p>
          <a:p>
            <a:pPr marL="914400" lvl="2" indent="0">
              <a:buNone/>
            </a:pPr>
            <a:r>
              <a:rPr lang="uk-UA" sz="2600" i="1" dirty="0"/>
              <a:t>«Мене легко роздратувати»</a:t>
            </a:r>
          </a:p>
          <a:p>
            <a:pPr marL="914400" lvl="2" indent="0">
              <a:buNone/>
            </a:pPr>
            <a:r>
              <a:rPr lang="uk-UA" sz="2600" i="1" dirty="0"/>
              <a:t>«У мене буває прискорене серцебиття»</a:t>
            </a:r>
          </a:p>
        </p:txBody>
      </p:sp>
    </p:spTree>
    <p:extLst>
      <p:ext uri="{BB962C8B-B14F-4D97-AF65-F5344CB8AC3E}">
        <p14:creationId xmlns:p14="http://schemas.microsoft.com/office/powerpoint/2010/main" val="232105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077FA-E5AF-4909-9AB7-AF1D173F1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7216" y="2909999"/>
            <a:ext cx="8187071" cy="1038002"/>
          </a:xfrm>
        </p:spPr>
        <p:txBody>
          <a:bodyPr>
            <a:normAutofit/>
          </a:bodyPr>
          <a:lstStyle/>
          <a:p>
            <a:r>
              <a:rPr lang="uk-UA" sz="5400" dirty="0"/>
              <a:t>Установка на згоду</a:t>
            </a:r>
          </a:p>
        </p:txBody>
      </p:sp>
    </p:spTree>
    <p:extLst>
      <p:ext uri="{BB962C8B-B14F-4D97-AF65-F5344CB8AC3E}">
        <p14:creationId xmlns:p14="http://schemas.microsoft.com/office/powerpoint/2010/main" val="4273121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1A4F4CA-A130-40D5-B373-42AE31FFF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uk-UA" sz="4400" dirty="0"/>
              <a:t>Типи завдань особистісного опитувальника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565EDD3D-E5A2-49C6-808D-7BBD22303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40222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3600" b="1" u="sng" dirty="0" err="1"/>
              <a:t>Трихотомічні</a:t>
            </a:r>
            <a:endParaRPr lang="uk-UA" sz="3600" b="1" u="sng" dirty="0"/>
          </a:p>
          <a:p>
            <a:pPr marL="457200" lvl="1" indent="0">
              <a:buNone/>
            </a:pPr>
            <a:r>
              <a:rPr lang="uk-UA" sz="2800" dirty="0"/>
              <a:t>З наявністю серединної відповіді </a:t>
            </a:r>
          </a:p>
          <a:p>
            <a:pPr marL="914400" lvl="2" indent="0">
              <a:buNone/>
            </a:pPr>
            <a:r>
              <a:rPr lang="uk-UA" sz="2400" i="1" dirty="0"/>
              <a:t>«Чи легко вас роздратувати?»</a:t>
            </a:r>
          </a:p>
          <a:p>
            <a:pPr marL="914400" lvl="2" indent="0">
              <a:buNone/>
            </a:pPr>
            <a:r>
              <a:rPr lang="uk-UA" sz="1800" i="1" dirty="0"/>
              <a:t>А. Так</a:t>
            </a:r>
          </a:p>
          <a:p>
            <a:pPr marL="914400" lvl="2" indent="0">
              <a:buNone/>
            </a:pPr>
            <a:r>
              <a:rPr lang="uk-UA" sz="1800" i="1" dirty="0"/>
              <a:t>Б. Іноді</a:t>
            </a:r>
          </a:p>
          <a:p>
            <a:pPr marL="914400" lvl="2" indent="0">
              <a:buNone/>
            </a:pPr>
            <a:r>
              <a:rPr lang="uk-UA" sz="1800" i="1" dirty="0"/>
              <a:t>В. Ні</a:t>
            </a:r>
          </a:p>
          <a:p>
            <a:pPr marL="914400" lvl="2" indent="0">
              <a:buNone/>
            </a:pPr>
            <a:r>
              <a:rPr lang="uk-UA" sz="2600" i="1" dirty="0"/>
              <a:t>«Чи буває у Вас прискорене серцебиття?»</a:t>
            </a:r>
          </a:p>
          <a:p>
            <a:pPr marL="914400" lvl="2" indent="0">
              <a:buNone/>
            </a:pPr>
            <a:r>
              <a:rPr lang="uk-UA" sz="1900" i="1" dirty="0"/>
              <a:t>А. Так</a:t>
            </a:r>
          </a:p>
          <a:p>
            <a:pPr marL="914400" lvl="2" indent="0">
              <a:buNone/>
            </a:pPr>
            <a:r>
              <a:rPr lang="uk-UA" sz="1900" i="1" dirty="0"/>
              <a:t>Б. Важко сказати</a:t>
            </a:r>
          </a:p>
          <a:p>
            <a:pPr marL="914400" lvl="2" indent="0">
              <a:buNone/>
            </a:pPr>
            <a:r>
              <a:rPr lang="uk-UA" sz="1900" i="1" dirty="0"/>
              <a:t>В. Ні</a:t>
            </a:r>
          </a:p>
          <a:p>
            <a:pPr marL="914400" lvl="2" indent="0">
              <a:buNone/>
            </a:pPr>
            <a:endParaRPr lang="uk-UA" sz="2600" i="1" dirty="0"/>
          </a:p>
        </p:txBody>
      </p:sp>
    </p:spTree>
    <p:extLst>
      <p:ext uri="{BB962C8B-B14F-4D97-AF65-F5344CB8AC3E}">
        <p14:creationId xmlns:p14="http://schemas.microsoft.com/office/powerpoint/2010/main" val="147491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077FA-E5AF-4909-9AB7-AF1D173F1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483" y="2696777"/>
            <a:ext cx="8187071" cy="1464445"/>
          </a:xfrm>
        </p:spPr>
        <p:txBody>
          <a:bodyPr>
            <a:normAutofit fontScale="90000"/>
          </a:bodyPr>
          <a:lstStyle/>
          <a:p>
            <a:r>
              <a:rPr lang="uk-UA" sz="5400" dirty="0"/>
              <a:t>Установка на середню відповідь</a:t>
            </a:r>
          </a:p>
        </p:txBody>
      </p:sp>
    </p:spTree>
    <p:extLst>
      <p:ext uri="{BB962C8B-B14F-4D97-AF65-F5344CB8AC3E}">
        <p14:creationId xmlns:p14="http://schemas.microsoft.com/office/powerpoint/2010/main" val="15762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1A4F4CA-A130-40D5-B373-42AE31FFF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uk-UA" sz="4400" dirty="0"/>
              <a:t>Типи завдань особистісного опитувальника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565EDD3D-E5A2-49C6-808D-7BBD22303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40222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3600" b="1" u="sng" dirty="0"/>
              <a:t>Завдання з рейтинговими шкалами</a:t>
            </a:r>
          </a:p>
          <a:p>
            <a:pPr marL="457200" lvl="1" indent="0">
              <a:buNone/>
            </a:pPr>
            <a:r>
              <a:rPr lang="uk-UA" sz="2800" dirty="0"/>
              <a:t>Шкала </a:t>
            </a:r>
            <a:r>
              <a:rPr lang="uk-UA" sz="2800" dirty="0" err="1"/>
              <a:t>Лайкерта</a:t>
            </a:r>
            <a:r>
              <a:rPr lang="uk-UA" sz="2800" dirty="0"/>
              <a:t> – 5 градацій: </a:t>
            </a:r>
          </a:p>
          <a:p>
            <a:pPr marL="914400" lvl="2" indent="0">
              <a:buNone/>
            </a:pPr>
            <a:r>
              <a:rPr lang="uk-UA" sz="2800" i="1" dirty="0"/>
              <a:t>«Мене легко роздратувати»</a:t>
            </a:r>
          </a:p>
          <a:p>
            <a:pPr marL="1371600" lvl="3" indent="0">
              <a:buNone/>
            </a:pPr>
            <a:r>
              <a:rPr lang="uk-UA" sz="2400" i="1" dirty="0"/>
              <a:t>Категорично не погоджуюся </a:t>
            </a:r>
          </a:p>
          <a:p>
            <a:pPr marL="1371600" lvl="3" indent="0">
              <a:buNone/>
            </a:pPr>
            <a:r>
              <a:rPr lang="uk-UA" sz="2400" i="1" dirty="0"/>
              <a:t>Не погоджуюся </a:t>
            </a:r>
          </a:p>
          <a:p>
            <a:pPr marL="1371600" lvl="3" indent="0">
              <a:buNone/>
            </a:pPr>
            <a:r>
              <a:rPr lang="uk-UA" sz="2400" i="1" dirty="0"/>
              <a:t>Десь посередині</a:t>
            </a:r>
          </a:p>
          <a:p>
            <a:pPr marL="1371600" lvl="3" indent="0">
              <a:buNone/>
            </a:pPr>
            <a:r>
              <a:rPr lang="uk-UA" sz="2400" i="1" dirty="0"/>
              <a:t>Погоджуюся</a:t>
            </a:r>
          </a:p>
          <a:p>
            <a:pPr marL="1371600" lvl="3" indent="0">
              <a:buNone/>
            </a:pPr>
            <a:r>
              <a:rPr lang="uk-UA" sz="2400" i="1" dirty="0"/>
              <a:t>Цілковито погоджуюся</a:t>
            </a:r>
          </a:p>
          <a:p>
            <a:pPr marL="457200" lvl="1" indent="0">
              <a:buNone/>
            </a:pPr>
            <a:endParaRPr lang="uk-UA" sz="2800" dirty="0"/>
          </a:p>
          <a:p>
            <a:pPr marL="457200" lvl="1" indent="0">
              <a:buNone/>
            </a:pPr>
            <a:r>
              <a:rPr lang="uk-UA" sz="2800" dirty="0"/>
              <a:t>Шкала рівних інтервалів </a:t>
            </a:r>
            <a:r>
              <a:rPr lang="uk-UA" sz="2800" dirty="0" err="1"/>
              <a:t>Терстоуна</a:t>
            </a:r>
            <a:r>
              <a:rPr lang="uk-UA" sz="2800" dirty="0"/>
              <a:t> – 11 градацій.</a:t>
            </a:r>
          </a:p>
          <a:p>
            <a:pPr marL="914400" lvl="2" indent="0">
              <a:buNone/>
            </a:pPr>
            <a:endParaRPr lang="uk-UA" sz="2600" i="1" dirty="0"/>
          </a:p>
        </p:txBody>
      </p:sp>
    </p:spTree>
    <p:extLst>
      <p:ext uri="{BB962C8B-B14F-4D97-AF65-F5344CB8AC3E}">
        <p14:creationId xmlns:p14="http://schemas.microsoft.com/office/powerpoint/2010/main" val="1640902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077FA-E5AF-4909-9AB7-AF1D173F1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483" y="2696777"/>
            <a:ext cx="8187071" cy="1464445"/>
          </a:xfrm>
        </p:spPr>
        <p:txBody>
          <a:bodyPr>
            <a:normAutofit fontScale="90000"/>
          </a:bodyPr>
          <a:lstStyle/>
          <a:p>
            <a:r>
              <a:rPr lang="uk-UA" sz="5400" dirty="0"/>
              <a:t>Установка на крайні відповіді</a:t>
            </a:r>
          </a:p>
        </p:txBody>
      </p:sp>
    </p:spTree>
    <p:extLst>
      <p:ext uri="{BB962C8B-B14F-4D97-AF65-F5344CB8AC3E}">
        <p14:creationId xmlns:p14="http://schemas.microsoft.com/office/powerpoint/2010/main" val="1423000141"/>
      </p:ext>
    </p:extLst>
  </p:cSld>
  <p:clrMapOvr>
    <a:masterClrMapping/>
  </p:clrMapOvr>
</p:sld>
</file>

<file path=ppt/theme/theme1.xml><?xml version="1.0" encoding="utf-8"?>
<a:theme xmlns:a="http://schemas.openxmlformats.org/drawingml/2006/main" name="Значок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325</Words>
  <Application>Microsoft Office PowerPoint</Application>
  <PresentationFormat>Широкий екран</PresentationFormat>
  <Paragraphs>64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Corbel</vt:lpstr>
      <vt:lpstr>Gill Sans MT</vt:lpstr>
      <vt:lpstr>Impact</vt:lpstr>
      <vt:lpstr>Значок</vt:lpstr>
      <vt:lpstr>Формулювання завдань особистісного опитувальника</vt:lpstr>
      <vt:lpstr>види особистісних опитувальників  (за діагностичною спрямованістю)</vt:lpstr>
      <vt:lpstr>«Тест не може бути кращим, ніж його завдання»</vt:lpstr>
      <vt:lpstr>Типи завдань особистісного опитувальника</vt:lpstr>
      <vt:lpstr>Установка на згоду</vt:lpstr>
      <vt:lpstr>Типи завдань особистісного опитувальника</vt:lpstr>
      <vt:lpstr>Установка на середню відповідь</vt:lpstr>
      <vt:lpstr>Типи завдань особистісного опитувальника</vt:lpstr>
      <vt:lpstr>Установка на крайні відповіді</vt:lpstr>
      <vt:lpstr>Типи завдань особистісного опитувальника</vt:lpstr>
      <vt:lpstr>Типи завдань особистісного опитувальника</vt:lpstr>
      <vt:lpstr>Установка на СОЦІАЛЬНО Схвалювані відповіді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Формулювання завдань особистісного опитувальника</dc:title>
  <dc:creator>Lenovo</dc:creator>
  <cp:lastModifiedBy>Lenovo</cp:lastModifiedBy>
  <cp:revision>7</cp:revision>
  <dcterms:created xsi:type="dcterms:W3CDTF">2021-11-02T07:44:55Z</dcterms:created>
  <dcterms:modified xsi:type="dcterms:W3CDTF">2021-11-03T07:30:50Z</dcterms:modified>
</cp:coreProperties>
</file>