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6FACDA-0C13-4E54-9C27-33B8F2DF5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3932695-A1CA-4029-98D4-08E75B2F1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247195-C9A9-4391-8A32-E63E44A1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CDE16C-59E2-460C-A43A-F02CAB9D2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E1FA0C-C5F7-4DF7-B5DB-3F0D26C1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05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9332B-A8AB-4267-B872-6DEE94093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828C73-D264-4ED5-9AC7-F484EA2F40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518BB3-6578-4362-A159-4E09545DD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3B3E16-D946-4305-9A18-6DE75E508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95537B-FF98-4566-AFE2-E2EC28E50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09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C648179-B0CB-4C0B-AFCE-1F3CEDA4BE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B0509D-A74B-49AC-832B-5AE5068BB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587196-5792-4506-BB9F-B0F13646F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F4D13A-71A4-4767-B749-E587B3810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17EF18-1026-4029-8466-9C007C6B1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87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045392-A452-4B49-B761-9CB9F0261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CC122B-5C51-4BD3-8664-1D99D227E5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36EF6F-8835-4A20-97BD-AA02798B4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DF4DCB-32FD-43A9-8A72-F6D7098E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173D64-857F-4E6F-9EC2-0181CA670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395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6F49A-F7D4-4700-ABB6-B1FC2E8D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EC609F-3F66-497F-BE1B-7D8E809E3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5000AF-9A3A-4789-9823-3B0BFFC13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0F0982F-827B-48D2-8743-2833DF703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5D7B56-3958-4AED-8A1A-1C3CD6E3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476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4C2F6E-9391-4138-9708-246493480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42AD65-A683-45D5-B958-A19301EAC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F2EAFE-0144-4F18-A167-000AD3D9D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904BD2-39A8-4BC5-AC04-686AFD990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25DA99-A5AA-491E-8EF7-6DEEEA3C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0BD87EE-6FB9-4332-9157-E71985AD3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3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00BFE0-B3DB-411D-AD48-BADF6378D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746F65-60CE-48C2-828D-131AF8B442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38CE610-EC64-49CF-8B01-4D2DB2D28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29DB4D9-9EB6-474B-B660-B07AD4F87E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6F1A22-E1F2-4AC4-8AD5-C214AD211A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04FB3A1-DF19-4C0B-AFCE-2C0628380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B5F4E3A-B8D7-4A77-8B76-CC258190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904DBB4-FEB8-4499-9B4F-B10BD6ADE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40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7B2156-4393-4229-AA67-C0AEAD939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A7F5E8-36F8-4E00-88EF-C80482574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D8CAAC8-1510-45E6-A1D3-9C8872B86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853E7AC-A231-49F2-92D4-F64B2C1AD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6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A481347-54C3-415A-8031-EDFD7A9D9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2FFECCB-B715-41EF-8DFE-DB2134A46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225C488-EAB7-49B0-B844-410882EB3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09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85DEA-3713-41D8-9ABA-6D5AC3BD8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B202A5-A6EC-41ED-825A-A2BD2CDBC1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02C26F-1668-4F2D-B976-C74E3B021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6F586C-0357-4992-87C3-3D18CE8B9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57F02A-F5D9-48F1-B42B-53437ABD7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9D3D2B-9670-4EA8-9F6B-B2C4EDCE9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77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A02A06-6477-4E92-A659-28AB1B276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2BA909-A0C7-43F4-BA6A-F5B37299F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CBB6959-050D-4C6F-8384-92028FF7D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E54FFA-B268-433E-83F4-B698ACBB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61F864-05A1-4923-9590-12FCB06B4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A864D3D-42C0-45EB-ACD1-CC2AFCB85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99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319F0-7E9F-46D1-97FC-8C6BE7D99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7B0877-810A-4ACC-96A9-3678B9F43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F4823F-C624-439C-BE17-23F4E31DF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6C3D6-B3F4-4C78-94D8-80F099864D74}" type="datetimeFigureOut">
              <a:rPr lang="ru-RU" smtClean="0"/>
              <a:t>27.04.2023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8ADBE2-3E4A-4C8E-BAAD-5CF0D56F4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9D931B-7260-4040-99A8-2750EAC7D5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ABD4E-56C6-4F89-9DCE-4C3ACEB9A9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086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599F8-EC6D-4838-814B-DFFBE17FA61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i="1" dirty="0" err="1"/>
              <a:t>Розгляд</a:t>
            </a:r>
            <a:r>
              <a:rPr lang="ru-RU" sz="3200" b="1" i="1" dirty="0"/>
              <a:t> справ у порядку </a:t>
            </a:r>
            <a:r>
              <a:rPr lang="ru-RU" sz="3200" b="1" i="1" dirty="0" err="1"/>
              <a:t>спрощеного</a:t>
            </a:r>
            <a:r>
              <a:rPr lang="ru-RU" sz="3200" b="1" i="1" dirty="0"/>
              <a:t> </a:t>
            </a:r>
            <a:r>
              <a:rPr lang="ru-RU" sz="3200" b="1" i="1" dirty="0" err="1"/>
              <a:t>позовного</a:t>
            </a:r>
            <a:r>
              <a:rPr lang="ru-RU" sz="3200" b="1" i="1" dirty="0"/>
              <a:t> </a:t>
            </a:r>
            <a:r>
              <a:rPr lang="ru-RU" sz="3200" b="1" i="1" dirty="0" err="1"/>
              <a:t>провадження</a:t>
            </a:r>
            <a:endParaRPr lang="ru-RU" sz="3200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B635E0-3187-4E07-856C-E310652C9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План:</a:t>
            </a:r>
          </a:p>
          <a:p>
            <a:r>
              <a:rPr lang="ru-RU" dirty="0" err="1"/>
              <a:t>Справи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в порядку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endParaRPr lang="ru-RU" dirty="0"/>
          </a:p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 у порядку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endParaRPr lang="ru-RU" dirty="0"/>
          </a:p>
          <a:p>
            <a:r>
              <a:rPr lang="ru-RU" dirty="0" err="1"/>
              <a:t>Залишення</a:t>
            </a:r>
            <a:r>
              <a:rPr lang="ru-RU" dirty="0"/>
              <a:t> позову без </a:t>
            </a:r>
            <a:r>
              <a:rPr lang="ru-RU" dirty="0" err="1"/>
              <a:t>розгляду</a:t>
            </a:r>
            <a:r>
              <a:rPr lang="ru-RU" dirty="0"/>
              <a:t>. </a:t>
            </a:r>
            <a:r>
              <a:rPr lang="ru-RU" dirty="0" err="1"/>
              <a:t>Зупинення</a:t>
            </a:r>
            <a:r>
              <a:rPr lang="ru-RU" dirty="0"/>
              <a:t> і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71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1A326-81DA-480D-A9E2-EF7D3710F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ru-RU" sz="3200" b="1" i="1" dirty="0" err="1"/>
              <a:t>Справи</a:t>
            </a:r>
            <a:r>
              <a:rPr lang="ru-RU" sz="3200" b="1" i="1" dirty="0"/>
              <a:t>, </a:t>
            </a:r>
            <a:r>
              <a:rPr lang="ru-RU" sz="3200" b="1" i="1" dirty="0" err="1"/>
              <a:t>що</a:t>
            </a:r>
            <a:r>
              <a:rPr lang="ru-RU" sz="3200" b="1" i="1" dirty="0"/>
              <a:t> </a:t>
            </a:r>
            <a:r>
              <a:rPr lang="ru-RU" sz="3200" b="1" i="1" dirty="0" err="1"/>
              <a:t>розглядаються</a:t>
            </a:r>
            <a:r>
              <a:rPr lang="ru-RU" sz="3200" b="1" i="1" dirty="0"/>
              <a:t> в порядку </a:t>
            </a:r>
            <a:r>
              <a:rPr lang="ru-RU" sz="3200" b="1" i="1" dirty="0" err="1"/>
              <a:t>спрощеного</a:t>
            </a:r>
            <a:r>
              <a:rPr lang="ru-RU" sz="3200" b="1" i="1" dirty="0"/>
              <a:t> </a:t>
            </a:r>
            <a:r>
              <a:rPr lang="ru-RU" sz="3200" b="1" i="1" dirty="0" err="1"/>
              <a:t>позовного</a:t>
            </a:r>
            <a:r>
              <a:rPr lang="ru-RU" sz="3200" b="1" i="1" dirty="0"/>
              <a:t> </a:t>
            </a:r>
            <a:r>
              <a:rPr lang="ru-RU" sz="3200" b="1" i="1" dirty="0" err="1"/>
              <a:t>провадження</a:t>
            </a:r>
            <a:endParaRPr lang="ru-RU" sz="3200" b="1" i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7E94B0-9EAC-400F-9DC8-86DD4743A5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У порядку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</a:t>
            </a:r>
            <a:r>
              <a:rPr lang="ru-RU" dirty="0" err="1"/>
              <a:t>малозначні</a:t>
            </a:r>
            <a:r>
              <a:rPr lang="ru-RU" dirty="0"/>
              <a:t> </a:t>
            </a:r>
            <a:r>
              <a:rPr lang="ru-RU" dirty="0" err="1"/>
              <a:t>справи</a:t>
            </a:r>
            <a:r>
              <a:rPr lang="ru-RU" dirty="0"/>
              <a:t>.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B397A4-201E-4CC0-B33C-C2036F6E22A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У порядку </a:t>
            </a:r>
            <a:r>
              <a:rPr lang="ru-RU" dirty="0" err="1"/>
              <a:t>спрощеного</a:t>
            </a:r>
            <a:r>
              <a:rPr lang="ru-RU" dirty="0"/>
              <a:t> </a:t>
            </a:r>
            <a:r>
              <a:rPr lang="ru-RU" dirty="0" err="1"/>
              <a:t>позовного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розглянута</a:t>
            </a:r>
            <a:r>
              <a:rPr lang="ru-RU" dirty="0"/>
              <a:t> будь-яка </a:t>
            </a:r>
            <a:r>
              <a:rPr lang="ru-RU" dirty="0" err="1"/>
              <a:t>інша</a:t>
            </a:r>
            <a:r>
              <a:rPr lang="ru-RU" dirty="0"/>
              <a:t> справа, </a:t>
            </a:r>
            <a:r>
              <a:rPr lang="ru-RU" dirty="0" err="1"/>
              <a:t>віднесена</a:t>
            </a:r>
            <a:r>
              <a:rPr lang="ru-RU" dirty="0"/>
              <a:t> до </a:t>
            </a:r>
            <a:r>
              <a:rPr lang="ru-RU" dirty="0" err="1"/>
              <a:t>юрисдикції</a:t>
            </a:r>
            <a:r>
              <a:rPr lang="ru-RU" dirty="0"/>
              <a:t> </a:t>
            </a:r>
            <a:r>
              <a:rPr lang="ru-RU" dirty="0" err="1"/>
              <a:t>господарського</a:t>
            </a:r>
            <a:r>
              <a:rPr lang="ru-RU" dirty="0"/>
              <a:t> суду, </a:t>
            </a:r>
            <a:r>
              <a:rPr lang="ru-RU" b="1" i="1" dirty="0"/>
              <a:t>за </a:t>
            </a:r>
            <a:r>
              <a:rPr lang="ru-RU" b="1" i="1" dirty="0" err="1"/>
              <a:t>винятком</a:t>
            </a:r>
            <a:r>
              <a:rPr lang="ru-RU" b="1" i="1" dirty="0"/>
              <a:t> справ:</a:t>
            </a:r>
          </a:p>
        </p:txBody>
      </p:sp>
    </p:spTree>
    <p:extLst>
      <p:ext uri="{BB962C8B-B14F-4D97-AF65-F5344CB8AC3E}">
        <p14:creationId xmlns:p14="http://schemas.microsoft.com/office/powerpoint/2010/main" val="391783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950DCC-7A13-4524-802C-2B04EF7F3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365126"/>
            <a:ext cx="10382250" cy="654050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ru-RU" sz="2400" b="1" i="1" dirty="0"/>
              <a:t>У порядку </a:t>
            </a:r>
            <a:r>
              <a:rPr lang="ru-RU" sz="2400" b="1" i="1" dirty="0" err="1"/>
              <a:t>спрощеного</a:t>
            </a:r>
            <a:r>
              <a:rPr lang="ru-RU" sz="2400" b="1" i="1" dirty="0"/>
              <a:t> </a:t>
            </a:r>
            <a:r>
              <a:rPr lang="ru-RU" sz="2400" b="1" i="1" dirty="0" err="1"/>
              <a:t>позовного</a:t>
            </a:r>
            <a:r>
              <a:rPr lang="ru-RU" sz="2400" b="1" i="1" dirty="0"/>
              <a:t> </a:t>
            </a:r>
            <a:r>
              <a:rPr lang="ru-RU" sz="2400" b="1" i="1" dirty="0" err="1"/>
              <a:t>провадження</a:t>
            </a:r>
            <a:r>
              <a:rPr lang="ru-RU" sz="2400" b="1" i="1" dirty="0"/>
              <a:t> не </a:t>
            </a:r>
            <a:r>
              <a:rPr lang="ru-RU" sz="2400" b="1" i="1" dirty="0" err="1"/>
              <a:t>можуть</a:t>
            </a:r>
            <a:r>
              <a:rPr lang="ru-RU" sz="2400" b="1" i="1" dirty="0"/>
              <a:t> бути </a:t>
            </a:r>
            <a:r>
              <a:rPr lang="ru-RU" sz="2400" b="1" i="1" dirty="0" err="1"/>
              <a:t>розглянуті</a:t>
            </a:r>
            <a:r>
              <a:rPr lang="ru-RU" sz="2400" b="1" i="1" dirty="0"/>
              <a:t> </a:t>
            </a:r>
            <a:r>
              <a:rPr lang="ru-RU" sz="2400" b="1" i="1" dirty="0" err="1"/>
              <a:t>справи</a:t>
            </a:r>
            <a:r>
              <a:rPr lang="ru-RU" sz="2400" b="1" i="1" dirty="0"/>
              <a:t>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9E5BA9-3A29-47C6-ADED-F7C8B8742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6350"/>
            <a:ext cx="10515600" cy="490061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1) про </a:t>
            </a:r>
            <a:r>
              <a:rPr lang="ru-RU" dirty="0" err="1"/>
              <a:t>банкрутство</a:t>
            </a:r>
            <a:r>
              <a:rPr lang="ru-RU" dirty="0"/>
              <a:t>;</a:t>
            </a:r>
          </a:p>
          <a:p>
            <a:r>
              <a:rPr lang="ru-RU" dirty="0"/>
              <a:t>2) за </a:t>
            </a:r>
            <a:r>
              <a:rPr lang="ru-RU" dirty="0" err="1"/>
              <a:t>заявами</a:t>
            </a:r>
            <a:r>
              <a:rPr lang="ru-RU" dirty="0"/>
              <a:t> про </a:t>
            </a:r>
            <a:r>
              <a:rPr lang="ru-RU" dirty="0" err="1"/>
              <a:t>затвердження</a:t>
            </a:r>
            <a:r>
              <a:rPr lang="ru-RU" dirty="0"/>
              <a:t> </a:t>
            </a:r>
            <a:r>
              <a:rPr lang="ru-RU" dirty="0" err="1"/>
              <a:t>планів</a:t>
            </a:r>
            <a:r>
              <a:rPr lang="ru-RU" dirty="0"/>
              <a:t> </a:t>
            </a:r>
            <a:r>
              <a:rPr lang="ru-RU" dirty="0" err="1"/>
              <a:t>санації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до </a:t>
            </a:r>
            <a:r>
              <a:rPr lang="ru-RU" dirty="0" err="1"/>
              <a:t>відкриття</a:t>
            </a:r>
            <a:r>
              <a:rPr lang="ru-RU" dirty="0"/>
              <a:t> </a:t>
            </a:r>
            <a:r>
              <a:rPr lang="ru-RU" dirty="0" err="1"/>
              <a:t>провадження</a:t>
            </a:r>
            <a:r>
              <a:rPr lang="ru-RU" dirty="0"/>
              <a:t> у </a:t>
            </a:r>
            <a:r>
              <a:rPr lang="ru-RU" dirty="0" err="1"/>
              <a:t>справі</a:t>
            </a:r>
            <a:r>
              <a:rPr lang="ru-RU" dirty="0"/>
              <a:t> про </a:t>
            </a:r>
            <a:r>
              <a:rPr lang="ru-RU" dirty="0" err="1"/>
              <a:t>банкрутство</a:t>
            </a:r>
            <a:r>
              <a:rPr lang="ru-RU" dirty="0"/>
              <a:t>;</a:t>
            </a:r>
          </a:p>
          <a:p>
            <a:r>
              <a:rPr lang="ru-RU" dirty="0"/>
              <a:t>3) у спорах,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з </a:t>
            </a:r>
            <a:r>
              <a:rPr lang="ru-RU" dirty="0" err="1"/>
              <a:t>корпоративних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та спорах з </a:t>
            </a:r>
            <a:r>
              <a:rPr lang="ru-RU" dirty="0" err="1"/>
              <a:t>правочинів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корпоративних</a:t>
            </a:r>
            <a:r>
              <a:rPr lang="ru-RU" dirty="0"/>
              <a:t> прав (</a:t>
            </a:r>
            <a:r>
              <a:rPr lang="ru-RU" dirty="0" err="1"/>
              <a:t>акцій</a:t>
            </a:r>
            <a:r>
              <a:rPr lang="ru-RU" dirty="0"/>
              <a:t>);</a:t>
            </a:r>
          </a:p>
          <a:p>
            <a:r>
              <a:rPr lang="ru-RU" dirty="0"/>
              <a:t>4)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захисту</a:t>
            </a:r>
            <a:r>
              <a:rPr lang="ru-RU" dirty="0"/>
              <a:t> прав </a:t>
            </a:r>
            <a:r>
              <a:rPr lang="ru-RU" dirty="0" err="1"/>
              <a:t>інтелектуальної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справ про </a:t>
            </a:r>
            <a:r>
              <a:rPr lang="ru-RU" dirty="0" err="1"/>
              <a:t>стягнення</a:t>
            </a:r>
            <a:r>
              <a:rPr lang="ru-RU" dirty="0"/>
              <a:t> </a:t>
            </a:r>
            <a:r>
              <a:rPr lang="ru-RU" dirty="0" err="1"/>
              <a:t>грошової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,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не </a:t>
            </a:r>
            <a:r>
              <a:rPr lang="ru-RU" dirty="0" err="1"/>
              <a:t>перевищує</a:t>
            </a:r>
            <a:r>
              <a:rPr lang="ru-RU" dirty="0"/>
              <a:t> ста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прожиткового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 для </a:t>
            </a:r>
            <a:r>
              <a:rPr lang="ru-RU" dirty="0" err="1"/>
              <a:t>працездатних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r>
              <a:rPr lang="ru-RU" dirty="0"/>
              <a:t>5) у спорах,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з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, </a:t>
            </a:r>
            <a:r>
              <a:rPr lang="ru-RU" dirty="0" err="1"/>
              <a:t>обмеженням</a:t>
            </a:r>
            <a:r>
              <a:rPr lang="ru-RU" dirty="0"/>
              <a:t> </a:t>
            </a:r>
            <a:r>
              <a:rPr lang="ru-RU" dirty="0" err="1"/>
              <a:t>монополізму</a:t>
            </a:r>
            <a:r>
              <a:rPr lang="ru-RU" dirty="0"/>
              <a:t> в </a:t>
            </a:r>
            <a:r>
              <a:rPr lang="ru-RU" dirty="0" err="1"/>
              <a:t>господарській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захистом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недобросовісної</a:t>
            </a:r>
            <a:r>
              <a:rPr lang="ru-RU" dirty="0"/>
              <a:t> </a:t>
            </a:r>
            <a:r>
              <a:rPr lang="ru-RU" dirty="0" err="1"/>
              <a:t>конкуренції</a:t>
            </a:r>
            <a:r>
              <a:rPr lang="ru-RU" dirty="0"/>
              <a:t>;</a:t>
            </a:r>
          </a:p>
          <a:p>
            <a:r>
              <a:rPr lang="ru-RU" dirty="0"/>
              <a:t>6) у спорах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юридичною</a:t>
            </a:r>
            <a:r>
              <a:rPr lang="ru-RU" dirty="0"/>
              <a:t> особою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 (у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посадовою</a:t>
            </a:r>
            <a:r>
              <a:rPr lang="ru-RU" dirty="0"/>
              <a:t> особою,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припинені</a:t>
            </a:r>
            <a:r>
              <a:rPr lang="ru-RU" dirty="0"/>
              <a:t>) про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збитків</a:t>
            </a:r>
            <a:r>
              <a:rPr lang="ru-RU" dirty="0"/>
              <a:t>, </a:t>
            </a:r>
            <a:r>
              <a:rPr lang="ru-RU" dirty="0" err="1"/>
              <a:t>заподіяних</a:t>
            </a:r>
            <a:r>
              <a:rPr lang="ru-RU" dirty="0"/>
              <a:t> такою </a:t>
            </a:r>
            <a:r>
              <a:rPr lang="ru-RU" dirty="0" err="1"/>
              <a:t>посадовою</a:t>
            </a:r>
            <a:r>
              <a:rPr lang="ru-RU" dirty="0"/>
              <a:t> особою </a:t>
            </a:r>
            <a:r>
              <a:rPr lang="ru-RU" dirty="0" err="1"/>
              <a:t>юридичній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 (</a:t>
            </a:r>
            <a:r>
              <a:rPr lang="ru-RU" dirty="0" err="1"/>
              <a:t>бездіяльністю</a:t>
            </a:r>
            <a:r>
              <a:rPr lang="ru-RU" dirty="0"/>
              <a:t>);</a:t>
            </a:r>
          </a:p>
          <a:p>
            <a:r>
              <a:rPr lang="ru-RU" dirty="0"/>
              <a:t>7) у спорах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приватизації</a:t>
            </a:r>
            <a:r>
              <a:rPr lang="ru-RU" dirty="0"/>
              <a:t> державного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комунального</a:t>
            </a:r>
            <a:r>
              <a:rPr lang="ru-RU" dirty="0"/>
              <a:t> майна;</a:t>
            </a:r>
          </a:p>
          <a:p>
            <a:r>
              <a:rPr lang="ru-RU" dirty="0"/>
              <a:t>8)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ціна</a:t>
            </a:r>
            <a:r>
              <a:rPr lang="ru-RU" dirty="0"/>
              <a:t> позову </a:t>
            </a:r>
            <a:r>
              <a:rPr lang="ru-RU" dirty="0" err="1"/>
              <a:t>перевищує</a:t>
            </a:r>
            <a:r>
              <a:rPr lang="ru-RU" dirty="0"/>
              <a:t> </a:t>
            </a:r>
            <a:r>
              <a:rPr lang="ru-RU" dirty="0" err="1"/>
              <a:t>п’ятсот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 </a:t>
            </a:r>
            <a:r>
              <a:rPr lang="ru-RU" dirty="0" err="1"/>
              <a:t>прожиткового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 для </a:t>
            </a:r>
            <a:r>
              <a:rPr lang="ru-RU" dirty="0" err="1"/>
              <a:t>працездатних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747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2B055-C976-4B6B-A441-759AC70B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25A388-28C2-4AB3-A066-BBE28F9D6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6870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250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Розгляд справ у порядку спрощеного позовного провадження</vt:lpstr>
      <vt:lpstr>Справи, що розглядаються в порядку спрощеного позовного провадження</vt:lpstr>
      <vt:lpstr>У порядку спрощеного позовного провадження не можуть бути розглянуті справи: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Розгляд справ у порядку спрощеного позовного провадження</dc:title>
  <dc:creator>ЛИЛЯ</dc:creator>
  <cp:lastModifiedBy>ЛИЛЯ</cp:lastModifiedBy>
  <cp:revision>4</cp:revision>
  <dcterms:created xsi:type="dcterms:W3CDTF">2023-04-27T17:28:27Z</dcterms:created>
  <dcterms:modified xsi:type="dcterms:W3CDTF">2023-04-27T17:56:43Z</dcterms:modified>
</cp:coreProperties>
</file>