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340C3-F7F6-4DFC-9D3E-B219B5DB826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64AAE-94D3-4A6C-9BED-E1C16D1C58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340C3-F7F6-4DFC-9D3E-B219B5DB826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64AAE-94D3-4A6C-9BED-E1C16D1C58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340C3-F7F6-4DFC-9D3E-B219B5DB826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64AAE-94D3-4A6C-9BED-E1C16D1C58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340C3-F7F6-4DFC-9D3E-B219B5DB826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64AAE-94D3-4A6C-9BED-E1C16D1C58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340C3-F7F6-4DFC-9D3E-B219B5DB826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64AAE-94D3-4A6C-9BED-E1C16D1C58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340C3-F7F6-4DFC-9D3E-B219B5DB826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64AAE-94D3-4A6C-9BED-E1C16D1C58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340C3-F7F6-4DFC-9D3E-B219B5DB826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64AAE-94D3-4A6C-9BED-E1C16D1C58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340C3-F7F6-4DFC-9D3E-B219B5DB826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64AAE-94D3-4A6C-9BED-E1C16D1C58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340C3-F7F6-4DFC-9D3E-B219B5DB826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64AAE-94D3-4A6C-9BED-E1C16D1C58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340C3-F7F6-4DFC-9D3E-B219B5DB826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64AAE-94D3-4A6C-9BED-E1C16D1C58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340C3-F7F6-4DFC-9D3E-B219B5DB826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64AAE-94D3-4A6C-9BED-E1C16D1C580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2A340C3-F7F6-4DFC-9D3E-B219B5DB826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C864AAE-94D3-4A6C-9BED-E1C16D1C580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Трансцендентальне становлення особистості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Ст.викл.Вронська</a:t>
            </a:r>
            <a:r>
              <a:rPr lang="ru-RU" dirty="0" smtClean="0"/>
              <a:t> В.М.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6444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04663"/>
            <a:ext cx="5886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Якщо</a:t>
            </a:r>
            <a:r>
              <a:rPr lang="ru-RU" dirty="0" smtClean="0"/>
              <a:t> свобода </a:t>
            </a:r>
            <a:r>
              <a:rPr lang="ru-RU" dirty="0" err="1" smtClean="0"/>
              <a:t>виступає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як </a:t>
            </a:r>
            <a:r>
              <a:rPr lang="ru-RU" dirty="0" err="1" smtClean="0"/>
              <a:t>зовнішній</a:t>
            </a:r>
            <a:r>
              <a:rPr lang="ru-RU" dirty="0" smtClean="0"/>
              <a:t>, </a:t>
            </a:r>
            <a:r>
              <a:rPr lang="ru-RU" dirty="0" err="1" smtClean="0"/>
              <a:t>нав'язаний</a:t>
            </a:r>
            <a:r>
              <a:rPr lang="ru-RU" dirty="0" smtClean="0"/>
              <a:t> </a:t>
            </a:r>
            <a:r>
              <a:rPr lang="ru-RU" dirty="0" err="1" smtClean="0"/>
              <a:t>індивідові</a:t>
            </a:r>
            <a:r>
              <a:rPr lang="ru-RU" dirty="0" smtClean="0"/>
              <a:t>, </a:t>
            </a:r>
            <a:r>
              <a:rPr lang="ru-RU" dirty="0" err="1" smtClean="0"/>
              <a:t>чужорідний</a:t>
            </a:r>
            <a:r>
              <a:rPr lang="ru-RU" dirty="0" smtClean="0"/>
              <a:t> порядок, </a:t>
            </a:r>
            <a:r>
              <a:rPr lang="ru-RU" dirty="0" err="1" smtClean="0"/>
              <a:t>якщо</a:t>
            </a:r>
            <a:r>
              <a:rPr lang="ru-RU" dirty="0" smtClean="0"/>
              <a:t> вона не є продуктом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власної</a:t>
            </a:r>
            <a:r>
              <a:rPr lang="ru-RU" dirty="0" smtClean="0"/>
              <a:t> </a:t>
            </a:r>
            <a:r>
              <a:rPr lang="ru-RU" dirty="0" err="1" smtClean="0"/>
              <a:t>діяль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ності</a:t>
            </a:r>
            <a:r>
              <a:rPr lang="ru-RU" dirty="0" smtClean="0"/>
              <a:t>, – </a:t>
            </a:r>
            <a:r>
              <a:rPr lang="ru-RU" dirty="0" err="1" smtClean="0"/>
              <a:t>це</a:t>
            </a:r>
            <a:r>
              <a:rPr lang="ru-RU" dirty="0" smtClean="0"/>
              <a:t> не є </a:t>
            </a:r>
            <a:r>
              <a:rPr lang="ru-RU" dirty="0" err="1" smtClean="0"/>
              <a:t>дійсна</a:t>
            </a:r>
            <a:r>
              <a:rPr lang="ru-RU" dirty="0" smtClean="0"/>
              <a:t> свобода духу, і вона </a:t>
            </a:r>
            <a:r>
              <a:rPr lang="ru-RU" dirty="0" err="1" smtClean="0"/>
              <a:t>відкидається</a:t>
            </a:r>
            <a:r>
              <a:rPr lang="ru-RU" dirty="0" smtClean="0"/>
              <a:t> </a:t>
            </a:r>
            <a:r>
              <a:rPr lang="ru-RU" dirty="0" err="1" smtClean="0"/>
              <a:t>розумним</a:t>
            </a:r>
            <a:r>
              <a:rPr lang="ru-RU" dirty="0" smtClean="0"/>
              <a:t> </a:t>
            </a:r>
            <a:r>
              <a:rPr lang="ru-RU" dirty="0" err="1" smtClean="0"/>
              <a:t>індивідом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–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обмежена</a:t>
            </a:r>
            <a:r>
              <a:rPr lang="ru-RU" dirty="0" smtClean="0"/>
              <a:t>, одностороння свобода, свобода </a:t>
            </a:r>
            <a:r>
              <a:rPr lang="ru-RU" dirty="0" err="1" smtClean="0"/>
              <a:t>тільки</a:t>
            </a:r>
            <a:r>
              <a:rPr lang="ru-RU" dirty="0" smtClean="0"/>
              <a:t> як </a:t>
            </a:r>
            <a:r>
              <a:rPr lang="ru-RU" dirty="0" err="1" smtClean="0"/>
              <a:t>незалежність</a:t>
            </a:r>
            <a:r>
              <a:rPr lang="ru-RU" dirty="0" smtClean="0"/>
              <a:t>. Але </a:t>
            </a:r>
            <a:r>
              <a:rPr lang="ru-RU" dirty="0" err="1" smtClean="0"/>
              <a:t>якщо</a:t>
            </a:r>
            <a:r>
              <a:rPr lang="ru-RU" dirty="0" smtClean="0"/>
              <a:t> у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основі</a:t>
            </a:r>
            <a:r>
              <a:rPr lang="ru-RU" dirty="0" smtClean="0"/>
              <a:t> вона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внутрішні</a:t>
            </a:r>
            <a:r>
              <a:rPr lang="ru-RU" dirty="0" smtClean="0"/>
              <a:t>, </a:t>
            </a:r>
            <a:r>
              <a:rPr lang="ru-RU" dirty="0" err="1" smtClean="0"/>
              <a:t>духовні</a:t>
            </a:r>
            <a:r>
              <a:rPr lang="ru-RU" dirty="0" smtClean="0"/>
              <a:t> </a:t>
            </a:r>
            <a:r>
              <a:rPr lang="ru-RU" dirty="0" err="1" smtClean="0"/>
              <a:t>підстави</a:t>
            </a:r>
            <a:r>
              <a:rPr lang="ru-RU" dirty="0" smtClean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спирається</a:t>
            </a:r>
            <a:r>
              <a:rPr lang="ru-RU" dirty="0" smtClean="0"/>
              <a:t> на </a:t>
            </a:r>
            <a:r>
              <a:rPr lang="ru-RU" dirty="0" err="1" smtClean="0"/>
              <a:t>багатовікову</a:t>
            </a:r>
            <a:r>
              <a:rPr lang="ru-RU" dirty="0" smtClean="0"/>
              <a:t> </a:t>
            </a:r>
            <a:r>
              <a:rPr lang="ru-RU" dirty="0" err="1" smtClean="0"/>
              <a:t>гуманістичну</a:t>
            </a:r>
            <a:r>
              <a:rPr lang="ru-RU" dirty="0" smtClean="0"/>
              <a:t> </a:t>
            </a:r>
            <a:r>
              <a:rPr lang="ru-RU" dirty="0" err="1" smtClean="0"/>
              <a:t>традицію</a:t>
            </a:r>
            <a:r>
              <a:rPr lang="ru-RU" dirty="0" smtClean="0"/>
              <a:t>, то </a:t>
            </a:r>
            <a:r>
              <a:rPr lang="ru-RU" dirty="0" err="1" smtClean="0"/>
              <a:t>ніяке</a:t>
            </a:r>
            <a:r>
              <a:rPr lang="ru-RU" dirty="0" smtClean="0"/>
              <a:t> </a:t>
            </a:r>
            <a:r>
              <a:rPr lang="ru-RU" dirty="0" err="1" smtClean="0"/>
              <a:t>найжорсткіше</a:t>
            </a:r>
            <a:r>
              <a:rPr lang="ru-RU" dirty="0" smtClean="0"/>
              <a:t> </a:t>
            </a:r>
            <a:r>
              <a:rPr lang="ru-RU" dirty="0" err="1" smtClean="0"/>
              <a:t>зовнішнє</a:t>
            </a:r>
            <a:r>
              <a:rPr lang="ru-RU" dirty="0" smtClean="0"/>
              <a:t> </a:t>
            </a:r>
            <a:r>
              <a:rPr lang="ru-RU" dirty="0" err="1" smtClean="0"/>
              <a:t>примушення</a:t>
            </a:r>
            <a:r>
              <a:rPr lang="ru-RU" dirty="0" smtClean="0"/>
              <a:t> не </a:t>
            </a:r>
            <a:r>
              <a:rPr lang="ru-RU" dirty="0" err="1" smtClean="0"/>
              <a:t>зможе</a:t>
            </a:r>
            <a:r>
              <a:rPr lang="ru-RU" dirty="0" smtClean="0"/>
              <a:t> </a:t>
            </a:r>
            <a:r>
              <a:rPr lang="ru-RU" dirty="0" err="1" smtClean="0"/>
              <a:t>зруйнувати</a:t>
            </a:r>
            <a:r>
              <a:rPr lang="ru-RU" dirty="0" smtClean="0"/>
              <a:t>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свободи</a:t>
            </a:r>
            <a:r>
              <a:rPr lang="ru-RU" dirty="0" smtClean="0"/>
              <a:t>. У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граничних</a:t>
            </a:r>
            <a:r>
              <a:rPr lang="ru-RU" dirty="0" smtClean="0"/>
              <a:t> формах вона </a:t>
            </a:r>
            <a:r>
              <a:rPr lang="ru-RU" dirty="0" err="1" smtClean="0"/>
              <a:t>виступає</a:t>
            </a:r>
            <a:r>
              <a:rPr lang="ru-RU" dirty="0" smtClean="0"/>
              <a:t> як </a:t>
            </a:r>
            <a:r>
              <a:rPr lang="ru-RU" dirty="0" err="1" smtClean="0"/>
              <a:t>непереборна</a:t>
            </a:r>
            <a:r>
              <a:rPr lang="ru-RU" dirty="0" smtClean="0"/>
              <a:t> </a:t>
            </a:r>
            <a:r>
              <a:rPr lang="ru-RU" dirty="0" err="1" smtClean="0"/>
              <a:t>динамічна</a:t>
            </a:r>
            <a:r>
              <a:rPr lang="ru-RU" dirty="0" smtClean="0"/>
              <a:t> </a:t>
            </a:r>
            <a:r>
              <a:rPr lang="ru-RU" dirty="0" smtClean="0"/>
              <a:t>тяга до </a:t>
            </a:r>
            <a:r>
              <a:rPr lang="ru-RU" dirty="0" err="1" smtClean="0"/>
              <a:t>всебічної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людської</a:t>
            </a:r>
            <a:r>
              <a:rPr lang="ru-RU" dirty="0" smtClean="0"/>
              <a:t> особи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вищих</a:t>
            </a:r>
            <a:r>
              <a:rPr lang="ru-RU" dirty="0" smtClean="0"/>
              <a:t> </a:t>
            </a:r>
            <a:r>
              <a:rPr lang="ru-RU" dirty="0" err="1" smtClean="0"/>
              <a:t>духовних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 </a:t>
            </a:r>
            <a:r>
              <a:rPr lang="ru-RU" dirty="0" err="1" smtClean="0"/>
              <a:t>безвідносно</a:t>
            </a:r>
            <a:r>
              <a:rPr lang="ru-RU" dirty="0" smtClean="0"/>
              <a:t> до </a:t>
            </a:r>
            <a:r>
              <a:rPr lang="ru-RU" dirty="0" err="1" smtClean="0"/>
              <a:t>якої</a:t>
            </a:r>
            <a:r>
              <a:rPr lang="ru-RU" dirty="0" smtClean="0"/>
              <a:t> б то не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межі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smtClean="0"/>
              <a:t>тут </a:t>
            </a:r>
            <a:r>
              <a:rPr lang="ru-RU" dirty="0" err="1" smtClean="0"/>
              <a:t>набуває</a:t>
            </a:r>
            <a:r>
              <a:rPr lang="ru-RU" dirty="0" smtClean="0"/>
              <a:t> </a:t>
            </a:r>
            <a:r>
              <a:rPr lang="ru-RU" dirty="0" err="1" smtClean="0"/>
              <a:t>сенсу</a:t>
            </a:r>
            <a:r>
              <a:rPr lang="ru-RU" dirty="0" smtClean="0"/>
              <a:t> </a:t>
            </a:r>
            <a:r>
              <a:rPr lang="ru-RU" dirty="0" err="1" smtClean="0"/>
              <a:t>твердження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,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відносних</a:t>
            </a:r>
            <a:r>
              <a:rPr lang="ru-RU" dirty="0" smtClean="0"/>
              <a:t> і </a:t>
            </a:r>
            <a:r>
              <a:rPr lang="ru-RU" dirty="0" err="1" smtClean="0"/>
              <a:t>умовних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, </a:t>
            </a:r>
            <a:r>
              <a:rPr lang="ru-RU" dirty="0" smtClean="0"/>
              <a:t>є </a:t>
            </a:r>
            <a:r>
              <a:rPr lang="ru-RU" dirty="0" err="1" smtClean="0"/>
              <a:t>цінності</a:t>
            </a:r>
            <a:r>
              <a:rPr lang="ru-RU" dirty="0" smtClean="0"/>
              <a:t> </a:t>
            </a:r>
            <a:r>
              <a:rPr lang="ru-RU" dirty="0" err="1" smtClean="0"/>
              <a:t>безумовні</a:t>
            </a:r>
            <a:r>
              <a:rPr lang="ru-RU" dirty="0" smtClean="0"/>
              <a:t> і </a:t>
            </a:r>
            <a:r>
              <a:rPr lang="ru-RU" dirty="0" err="1" smtClean="0"/>
              <a:t>абсолютні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2671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166843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Один з </a:t>
            </a:r>
            <a:r>
              <a:rPr lang="ru-RU" dirty="0" err="1" smtClean="0"/>
              <a:t>провідних</a:t>
            </a:r>
            <a:r>
              <a:rPr lang="ru-RU" dirty="0" smtClean="0"/>
              <a:t> </a:t>
            </a:r>
            <a:r>
              <a:rPr lang="ru-RU" dirty="0" err="1" smtClean="0"/>
              <a:t>представників</a:t>
            </a:r>
            <a:r>
              <a:rPr lang="ru-RU" dirty="0" smtClean="0"/>
              <a:t> </a:t>
            </a:r>
            <a:r>
              <a:rPr lang="ru-RU" dirty="0" err="1" smtClean="0"/>
              <a:t>екзистенціалізму</a:t>
            </a:r>
            <a:r>
              <a:rPr lang="ru-RU" dirty="0" smtClean="0"/>
              <a:t> Ж.-П. Сартр </a:t>
            </a:r>
            <a:r>
              <a:rPr lang="ru-RU" dirty="0" err="1" smtClean="0"/>
              <a:t>зо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середив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зусилля</a:t>
            </a:r>
            <a:r>
              <a:rPr lang="ru-RU" dirty="0" smtClean="0"/>
              <a:t> не на </a:t>
            </a:r>
            <a:r>
              <a:rPr lang="ru-RU" dirty="0" err="1" smtClean="0"/>
              <a:t>пошуках</a:t>
            </a:r>
            <a:r>
              <a:rPr lang="ru-RU" dirty="0" smtClean="0"/>
              <a:t> </a:t>
            </a:r>
            <a:r>
              <a:rPr lang="ru-RU" dirty="0" err="1" smtClean="0"/>
              <a:t>вічної</a:t>
            </a:r>
            <a:r>
              <a:rPr lang="ru-RU" dirty="0" smtClean="0"/>
              <a:t> і </a:t>
            </a:r>
            <a:r>
              <a:rPr lang="ru-RU" dirty="0" err="1" smtClean="0"/>
              <a:t>незмінної</a:t>
            </a:r>
            <a:r>
              <a:rPr lang="ru-RU" dirty="0" smtClean="0"/>
              <a:t> </a:t>
            </a:r>
            <a:r>
              <a:rPr lang="ru-RU" dirty="0" err="1" smtClean="0"/>
              <a:t>суті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endParaRPr lang="ru-RU" dirty="0" smtClean="0"/>
          </a:p>
          <a:p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властиве</a:t>
            </a:r>
            <a:r>
              <a:rPr lang="ru-RU" dirty="0" smtClean="0"/>
              <a:t> </a:t>
            </a:r>
            <a:r>
              <a:rPr lang="ru-RU" dirty="0" err="1" smtClean="0"/>
              <a:t>філософії</a:t>
            </a:r>
            <a:r>
              <a:rPr lang="ru-RU" dirty="0" smtClean="0"/>
              <a:t> </a:t>
            </a:r>
            <a:r>
              <a:rPr lang="ru-RU" dirty="0" err="1" smtClean="0"/>
              <a:t>класичного</a:t>
            </a:r>
            <a:r>
              <a:rPr lang="ru-RU" dirty="0" smtClean="0"/>
              <a:t> </a:t>
            </a:r>
            <a:r>
              <a:rPr lang="ru-RU" dirty="0" err="1" smtClean="0"/>
              <a:t>трансценденталізму</a:t>
            </a:r>
            <a:r>
              <a:rPr lang="ru-RU" dirty="0" smtClean="0"/>
              <a:t>, а </a:t>
            </a:r>
            <a:r>
              <a:rPr lang="ru-RU" dirty="0" err="1" smtClean="0"/>
              <a:t>спробував</a:t>
            </a:r>
            <a:endParaRPr lang="ru-RU" dirty="0" smtClean="0"/>
          </a:p>
          <a:p>
            <a:r>
              <a:rPr lang="ru-RU" dirty="0" err="1" smtClean="0"/>
              <a:t>вгледітися</a:t>
            </a:r>
            <a:r>
              <a:rPr lang="ru-RU" dirty="0" smtClean="0"/>
              <a:t> у </a:t>
            </a:r>
            <a:r>
              <a:rPr lang="ru-RU" dirty="0" err="1" smtClean="0"/>
              <a:t>безпосереднє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«</a:t>
            </a:r>
            <a:r>
              <a:rPr lang="ru-RU" dirty="0" err="1" smtClean="0"/>
              <a:t>буття</a:t>
            </a:r>
            <a:r>
              <a:rPr lang="ru-RU" dirty="0" smtClean="0"/>
              <a:t>-в-</a:t>
            </a:r>
            <a:r>
              <a:rPr lang="ru-RU" dirty="0" err="1" smtClean="0"/>
              <a:t>світі</a:t>
            </a:r>
            <a:r>
              <a:rPr lang="ru-RU" dirty="0" smtClean="0"/>
              <a:t>», </a:t>
            </a:r>
            <a:r>
              <a:rPr lang="ru-RU" dirty="0" err="1" smtClean="0"/>
              <a:t>або</a:t>
            </a:r>
            <a:endParaRPr lang="ru-RU" dirty="0" smtClean="0"/>
          </a:p>
          <a:p>
            <a:r>
              <a:rPr lang="ru-RU" dirty="0" err="1" smtClean="0"/>
              <a:t>екзистенцію</a:t>
            </a:r>
            <a:r>
              <a:rPr lang="ru-RU" dirty="0" smtClean="0"/>
              <a:t>. </a:t>
            </a:r>
            <a:r>
              <a:rPr lang="ru-RU" dirty="0" err="1" smtClean="0"/>
              <a:t>Найважливішим</a:t>
            </a:r>
            <a:r>
              <a:rPr lang="ru-RU" dirty="0" smtClean="0"/>
              <a:t>, таким,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конституює</a:t>
            </a:r>
            <a:r>
              <a:rPr lang="ru-RU" dirty="0" smtClean="0"/>
              <a:t>, принципом</a:t>
            </a:r>
          </a:p>
          <a:p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почала </a:t>
            </a:r>
            <a:r>
              <a:rPr lang="ru-RU" dirty="0" err="1" smtClean="0"/>
              <a:t>розглядатися</a:t>
            </a:r>
            <a:r>
              <a:rPr lang="ru-RU" dirty="0" smtClean="0"/>
              <a:t> й свобода, ставши </a:t>
            </a:r>
            <a:r>
              <a:rPr lang="ru-RU" dirty="0" smtClean="0"/>
              <a:t>головною </a:t>
            </a:r>
            <a:r>
              <a:rPr lang="ru-RU" dirty="0" err="1" smtClean="0"/>
              <a:t>віссю</a:t>
            </a:r>
            <a:r>
              <a:rPr lang="ru-RU" dirty="0" smtClean="0"/>
              <a:t> практично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 </a:t>
            </a:r>
            <a:r>
              <a:rPr lang="ru-RU" dirty="0" err="1" smtClean="0"/>
              <a:t>французького</a:t>
            </a:r>
            <a:r>
              <a:rPr lang="ru-RU" dirty="0" smtClean="0"/>
              <a:t> </a:t>
            </a:r>
            <a:r>
              <a:rPr lang="ru-RU" dirty="0" err="1" smtClean="0"/>
              <a:t>філософа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343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612845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Творчість</a:t>
            </a:r>
            <a:r>
              <a:rPr lang="ru-RU" dirty="0" smtClean="0"/>
              <a:t> Сартра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б </a:t>
            </a:r>
            <a:r>
              <a:rPr lang="ru-RU" dirty="0" err="1" smtClean="0"/>
              <a:t>назвати</a:t>
            </a:r>
            <a:r>
              <a:rPr lang="ru-RU" dirty="0" smtClean="0"/>
              <a:t> </a:t>
            </a:r>
            <a:r>
              <a:rPr lang="ru-RU" dirty="0" err="1" smtClean="0"/>
              <a:t>послідовними</a:t>
            </a:r>
            <a:r>
              <a:rPr lang="ru-RU" dirty="0" smtClean="0"/>
              <a:t>, </a:t>
            </a:r>
            <a:r>
              <a:rPr lang="ru-RU" dirty="0" err="1" smtClean="0"/>
              <a:t>безперерв</a:t>
            </a:r>
            <a:r>
              <a:rPr lang="ru-RU" dirty="0" smtClean="0"/>
              <a:t>-</a:t>
            </a:r>
          </a:p>
          <a:p>
            <a:r>
              <a:rPr lang="ru-RU" dirty="0" smtClean="0"/>
              <a:t>ними </a:t>
            </a:r>
            <a:r>
              <a:rPr lang="ru-RU" dirty="0" err="1" smtClean="0"/>
              <a:t>пошуками</a:t>
            </a:r>
            <a:r>
              <a:rPr lang="ru-RU" dirty="0" smtClean="0"/>
              <a:t> </a:t>
            </a:r>
            <a:r>
              <a:rPr lang="ru-RU" dirty="0" err="1" smtClean="0"/>
              <a:t>підстав</a:t>
            </a:r>
            <a:r>
              <a:rPr lang="ru-RU" dirty="0" smtClean="0"/>
              <a:t>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свободи</a:t>
            </a:r>
            <a:r>
              <a:rPr lang="ru-RU" dirty="0" smtClean="0"/>
              <a:t>. </a:t>
            </a:r>
            <a:r>
              <a:rPr lang="ru-RU" dirty="0" err="1" smtClean="0"/>
              <a:t>Еволюція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поглядів</a:t>
            </a:r>
            <a:endParaRPr lang="ru-RU" dirty="0" smtClean="0"/>
          </a:p>
          <a:p>
            <a:r>
              <a:rPr lang="ru-RU" dirty="0" err="1" smtClean="0"/>
              <a:t>простежується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феноменологічного</a:t>
            </a:r>
            <a:r>
              <a:rPr lang="ru-RU" dirty="0" smtClean="0"/>
              <a:t> </a:t>
            </a:r>
            <a:r>
              <a:rPr lang="ru-RU" dirty="0" err="1" smtClean="0"/>
              <a:t>опису</a:t>
            </a:r>
            <a:r>
              <a:rPr lang="ru-RU" dirty="0" smtClean="0"/>
              <a:t> структур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, </a:t>
            </a:r>
            <a:r>
              <a:rPr lang="ru-RU" dirty="0" err="1" smtClean="0"/>
              <a:t>звільненої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первинної</a:t>
            </a:r>
            <a:r>
              <a:rPr lang="ru-RU" dirty="0" smtClean="0"/>
              <a:t> </a:t>
            </a:r>
            <a:r>
              <a:rPr lang="ru-RU" dirty="0" err="1" smtClean="0"/>
              <a:t>рефлективності</a:t>
            </a:r>
            <a:r>
              <a:rPr lang="ru-RU" dirty="0" smtClean="0"/>
              <a:t> і </a:t>
            </a:r>
            <a:r>
              <a:rPr lang="ru-RU" dirty="0" err="1" smtClean="0"/>
              <a:t>психологізму</a:t>
            </a:r>
            <a:r>
              <a:rPr lang="ru-RU" dirty="0" smtClean="0"/>
              <a:t> в </a:t>
            </a:r>
            <a:r>
              <a:rPr lang="ru-RU" dirty="0" err="1" smtClean="0"/>
              <a:t>дусі</a:t>
            </a:r>
            <a:endParaRPr lang="ru-RU" dirty="0" smtClean="0"/>
          </a:p>
          <a:p>
            <a:r>
              <a:rPr lang="ru-RU" dirty="0" err="1" smtClean="0"/>
              <a:t>Гуссерля</a:t>
            </a:r>
            <a:r>
              <a:rPr lang="ru-RU" dirty="0" smtClean="0"/>
              <a:t>, через </a:t>
            </a:r>
            <a:r>
              <a:rPr lang="ru-RU" dirty="0" err="1" smtClean="0"/>
              <a:t>прояснення</a:t>
            </a:r>
            <a:r>
              <a:rPr lang="ru-RU" dirty="0" smtClean="0"/>
              <a:t> </a:t>
            </a:r>
            <a:r>
              <a:rPr lang="ru-RU" dirty="0" err="1" smtClean="0"/>
              <a:t>онтологічних</a:t>
            </a:r>
            <a:r>
              <a:rPr lang="ru-RU" dirty="0" smtClean="0"/>
              <a:t> </a:t>
            </a:r>
            <a:r>
              <a:rPr lang="ru-RU" dirty="0" err="1" smtClean="0"/>
              <a:t>підстав</a:t>
            </a:r>
            <a:r>
              <a:rPr lang="ru-RU" dirty="0" smtClean="0"/>
              <a:t> «</a:t>
            </a:r>
            <a:r>
              <a:rPr lang="ru-RU" dirty="0" err="1" smtClean="0"/>
              <a:t>абсолютної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» як «</a:t>
            </a:r>
            <a:r>
              <a:rPr lang="ru-RU" dirty="0" err="1" smtClean="0"/>
              <a:t>трансцендентальної</a:t>
            </a:r>
            <a:r>
              <a:rPr lang="ru-RU" dirty="0" smtClean="0"/>
              <a:t> </a:t>
            </a:r>
            <a:r>
              <a:rPr lang="ru-RU" dirty="0" err="1" smtClean="0"/>
              <a:t>свободи</a:t>
            </a:r>
            <a:r>
              <a:rPr lang="ru-RU" dirty="0" smtClean="0"/>
              <a:t>» і до </a:t>
            </a:r>
            <a:r>
              <a:rPr lang="ru-RU" dirty="0" err="1" smtClean="0"/>
              <a:t>складної</a:t>
            </a:r>
            <a:r>
              <a:rPr lang="ru-RU" dirty="0" smtClean="0"/>
              <a:t> </a:t>
            </a:r>
            <a:r>
              <a:rPr lang="ru-RU" dirty="0" err="1" smtClean="0"/>
              <a:t>діалектики</a:t>
            </a:r>
            <a:r>
              <a:rPr lang="ru-RU" dirty="0" smtClean="0"/>
              <a:t> Я </a:t>
            </a:r>
            <a:r>
              <a:rPr lang="ru-RU" dirty="0" smtClean="0"/>
              <a:t>та </a:t>
            </a:r>
            <a:r>
              <a:rPr lang="ru-RU" dirty="0" err="1" smtClean="0"/>
              <a:t>Іншого</a:t>
            </a:r>
            <a:r>
              <a:rPr lang="ru-RU" dirty="0" smtClean="0"/>
              <a:t>, у </a:t>
            </a:r>
            <a:r>
              <a:rPr lang="ru-RU" dirty="0" err="1" smtClean="0"/>
              <a:t>площині</a:t>
            </a:r>
            <a:r>
              <a:rPr lang="ru-RU" dirty="0" smtClean="0"/>
              <a:t> </a:t>
            </a:r>
            <a:r>
              <a:rPr lang="ru-RU" dirty="0" err="1" smtClean="0"/>
              <a:t>зіткнення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викристалізовуються</a:t>
            </a:r>
            <a:r>
              <a:rPr lang="ru-RU" dirty="0" smtClean="0"/>
              <a:t> </a:t>
            </a:r>
            <a:r>
              <a:rPr lang="ru-RU" dirty="0" err="1" smtClean="0"/>
              <a:t>соціальні</a:t>
            </a:r>
            <a:r>
              <a:rPr lang="ru-RU" dirty="0" smtClean="0"/>
              <a:t> ас-</a:t>
            </a:r>
          </a:p>
          <a:p>
            <a:r>
              <a:rPr lang="ru-RU" dirty="0" err="1" smtClean="0"/>
              <a:t>пекти</a:t>
            </a:r>
            <a:r>
              <a:rPr lang="ru-RU" dirty="0" smtClean="0"/>
              <a:t> </a:t>
            </a:r>
            <a:r>
              <a:rPr lang="ru-RU" dirty="0" err="1" smtClean="0"/>
              <a:t>свободи</a:t>
            </a:r>
            <a:r>
              <a:rPr lang="ru-RU" dirty="0" smtClean="0"/>
              <a:t> і </a:t>
            </a:r>
            <a:r>
              <a:rPr lang="ru-RU" dirty="0" err="1" smtClean="0"/>
              <a:t>остання</a:t>
            </a:r>
            <a:r>
              <a:rPr lang="ru-RU" dirty="0" smtClean="0"/>
              <a:t> </a:t>
            </a:r>
            <a:r>
              <a:rPr lang="ru-RU" dirty="0" err="1" smtClean="0"/>
              <a:t>досягає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напруги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889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764705"/>
            <a:ext cx="50943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Відштовхуючись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феноменології</a:t>
            </a:r>
            <a:r>
              <a:rPr lang="ru-RU" dirty="0" smtClean="0"/>
              <a:t> </a:t>
            </a:r>
            <a:r>
              <a:rPr lang="ru-RU" dirty="0" err="1" smtClean="0"/>
              <a:t>Гуссерля</a:t>
            </a:r>
            <a:r>
              <a:rPr lang="ru-RU" dirty="0" smtClean="0"/>
              <a:t> і </a:t>
            </a:r>
            <a:r>
              <a:rPr lang="ru-RU" dirty="0" err="1" smtClean="0"/>
              <a:t>враховуючи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endParaRPr lang="ru-RU" dirty="0" smtClean="0"/>
          </a:p>
          <a:p>
            <a:r>
              <a:rPr lang="ru-RU" dirty="0" smtClean="0"/>
              <a:t>Гегеля і </a:t>
            </a:r>
            <a:r>
              <a:rPr lang="ru-RU" dirty="0" err="1" smtClean="0"/>
              <a:t>Гайдеггера</a:t>
            </a:r>
            <a:r>
              <a:rPr lang="ru-RU" dirty="0" smtClean="0"/>
              <a:t>, на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Сартр </a:t>
            </a:r>
            <a:r>
              <a:rPr lang="ru-RU" dirty="0" err="1" smtClean="0"/>
              <a:t>будує</a:t>
            </a:r>
            <a:r>
              <a:rPr lang="ru-RU" dirty="0" smtClean="0"/>
              <a:t> свою </a:t>
            </a:r>
            <a:r>
              <a:rPr lang="ru-RU" dirty="0" err="1" smtClean="0"/>
              <a:t>концепцію</a:t>
            </a:r>
            <a:endParaRPr lang="ru-RU" dirty="0" smtClean="0"/>
          </a:p>
          <a:p>
            <a:r>
              <a:rPr lang="ru-RU" dirty="0" err="1" smtClean="0"/>
              <a:t>свободи</a:t>
            </a:r>
            <a:r>
              <a:rPr lang="ru-RU" dirty="0" smtClean="0"/>
              <a:t>, </a:t>
            </a:r>
            <a:r>
              <a:rPr lang="ru-RU" dirty="0" err="1" smtClean="0"/>
              <a:t>спираючись</a:t>
            </a:r>
            <a:r>
              <a:rPr lang="ru-RU" dirty="0" smtClean="0"/>
              <a:t> на </a:t>
            </a:r>
            <a:r>
              <a:rPr lang="ru-RU" dirty="0" err="1" smtClean="0"/>
              <a:t>визнання</a:t>
            </a:r>
            <a:r>
              <a:rPr lang="ru-RU" dirty="0" smtClean="0"/>
              <a:t> </a:t>
            </a:r>
            <a:r>
              <a:rPr lang="ru-RU" dirty="0" err="1" smtClean="0"/>
              <a:t>безумовного</a:t>
            </a:r>
            <a:r>
              <a:rPr lang="ru-RU" dirty="0" smtClean="0"/>
              <a:t>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свободи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сві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домістю</a:t>
            </a:r>
            <a:r>
              <a:rPr lang="ru-RU" dirty="0" smtClean="0"/>
              <a:t>. Трансцендентальна сфера </a:t>
            </a:r>
            <a:r>
              <a:rPr lang="ru-RU" dirty="0" err="1" smtClean="0"/>
              <a:t>свободи</a:t>
            </a:r>
            <a:r>
              <a:rPr lang="ru-RU" dirty="0" smtClean="0"/>
              <a:t> як </a:t>
            </a:r>
            <a:r>
              <a:rPr lang="ru-RU" dirty="0" err="1" smtClean="0"/>
              <a:t>умова</a:t>
            </a:r>
            <a:r>
              <a:rPr lang="ru-RU" dirty="0" smtClean="0"/>
              <a:t> </a:t>
            </a:r>
            <a:r>
              <a:rPr lang="ru-RU" dirty="0" err="1" smtClean="0"/>
              <a:t>екзистенції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значається</a:t>
            </a:r>
            <a:r>
              <a:rPr lang="ru-RU" dirty="0" smtClean="0"/>
              <a:t> через </a:t>
            </a:r>
            <a:r>
              <a:rPr lang="ru-RU" dirty="0" err="1" smtClean="0"/>
              <a:t>прояснення</a:t>
            </a:r>
            <a:r>
              <a:rPr lang="ru-RU" dirty="0" smtClean="0"/>
              <a:t> </a:t>
            </a:r>
            <a:r>
              <a:rPr lang="ru-RU" dirty="0" err="1" smtClean="0"/>
              <a:t>категорії</a:t>
            </a:r>
            <a:r>
              <a:rPr lang="ru-RU" dirty="0" smtClean="0"/>
              <a:t> </a:t>
            </a:r>
            <a:r>
              <a:rPr lang="ru-RU" dirty="0" err="1" smtClean="0"/>
              <a:t>абсолютної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, </a:t>
            </a:r>
            <a:r>
              <a:rPr lang="ru-RU" dirty="0" err="1" smtClean="0"/>
              <a:t>іррефлексивної</a:t>
            </a:r>
            <a:r>
              <a:rPr lang="ru-RU" dirty="0" smtClean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автономної</a:t>
            </a:r>
            <a:r>
              <a:rPr lang="ru-RU" dirty="0" smtClean="0"/>
              <a:t> за </a:t>
            </a:r>
            <a:r>
              <a:rPr lang="ru-RU" dirty="0" err="1" smtClean="0"/>
              <a:t>своєю</a:t>
            </a:r>
            <a:r>
              <a:rPr lang="ru-RU" dirty="0" smtClean="0"/>
              <a:t> природою, </a:t>
            </a:r>
            <a:r>
              <a:rPr lang="ru-RU" dirty="0" err="1" smtClean="0"/>
              <a:t>творчий</a:t>
            </a:r>
            <a:r>
              <a:rPr lang="ru-RU" dirty="0" smtClean="0"/>
              <a:t> статус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через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відриватися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існуючого</a:t>
            </a:r>
            <a:r>
              <a:rPr lang="ru-RU" dirty="0" smtClean="0"/>
              <a:t>, </a:t>
            </a:r>
            <a:r>
              <a:rPr lang="ru-RU" dirty="0" err="1" smtClean="0"/>
              <a:t>артикулюючи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своєрідним</a:t>
            </a:r>
            <a:r>
              <a:rPr lang="ru-RU" dirty="0" smtClean="0"/>
              <a:t> </a:t>
            </a:r>
            <a:r>
              <a:rPr lang="ru-RU" dirty="0" smtClean="0"/>
              <a:t>чином, </a:t>
            </a:r>
            <a:r>
              <a:rPr lang="ru-RU" dirty="0" err="1" smtClean="0"/>
              <a:t>трансцендувати</a:t>
            </a:r>
            <a:r>
              <a:rPr lang="ru-RU" dirty="0" smtClean="0"/>
              <a:t>, </a:t>
            </a:r>
            <a:r>
              <a:rPr lang="ru-RU" dirty="0" err="1" smtClean="0"/>
              <a:t>проектуючи</a:t>
            </a:r>
            <a:r>
              <a:rPr lang="ru-RU" dirty="0" smtClean="0"/>
              <a:t>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майбутнє</a:t>
            </a:r>
            <a:r>
              <a:rPr lang="ru-RU" dirty="0" smtClean="0"/>
              <a:t>, яке</a:t>
            </a:r>
          </a:p>
          <a:p>
            <a:r>
              <a:rPr lang="ru-RU" dirty="0" smtClean="0"/>
              <a:t>для </a:t>
            </a:r>
            <a:r>
              <a:rPr lang="ru-RU" dirty="0" err="1" smtClean="0"/>
              <a:t>істинної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суть </a:t>
            </a:r>
            <a:r>
              <a:rPr lang="ru-RU" dirty="0" err="1" smtClean="0"/>
              <a:t>ніщо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265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20891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Прояснення</a:t>
            </a:r>
            <a:r>
              <a:rPr lang="ru-RU" dirty="0" smtClean="0"/>
              <a:t> </a:t>
            </a:r>
            <a:r>
              <a:rPr lang="ru-RU" dirty="0" err="1" smtClean="0"/>
              <a:t>онтологічних</a:t>
            </a:r>
            <a:r>
              <a:rPr lang="ru-RU" dirty="0" smtClean="0"/>
              <a:t> </a:t>
            </a:r>
            <a:r>
              <a:rPr lang="ru-RU" dirty="0" err="1" smtClean="0"/>
              <a:t>підстав</a:t>
            </a:r>
            <a:r>
              <a:rPr lang="ru-RU" dirty="0" smtClean="0"/>
              <a:t> </a:t>
            </a:r>
            <a:r>
              <a:rPr lang="ru-RU" dirty="0" err="1" smtClean="0"/>
              <a:t>сущого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endParaRPr lang="ru-RU" dirty="0" smtClean="0"/>
          </a:p>
          <a:p>
            <a:r>
              <a:rPr lang="ru-RU" dirty="0" err="1" smtClean="0"/>
              <a:t>категорій</a:t>
            </a:r>
            <a:r>
              <a:rPr lang="ru-RU" dirty="0" smtClean="0"/>
              <a:t> «</a:t>
            </a:r>
            <a:r>
              <a:rPr lang="ru-RU" dirty="0" err="1" smtClean="0"/>
              <a:t>буття</a:t>
            </a:r>
            <a:r>
              <a:rPr lang="ru-RU" dirty="0" smtClean="0"/>
              <a:t>» і «</a:t>
            </a:r>
            <a:r>
              <a:rPr lang="ru-RU" dirty="0" err="1" smtClean="0"/>
              <a:t>небуття</a:t>
            </a:r>
            <a:r>
              <a:rPr lang="ru-RU" dirty="0" smtClean="0"/>
              <a:t>» і </a:t>
            </a:r>
            <a:r>
              <a:rPr lang="ru-RU" dirty="0" err="1" smtClean="0"/>
              <a:t>пов'язаної</a:t>
            </a:r>
            <a:r>
              <a:rPr lang="ru-RU" dirty="0" smtClean="0"/>
              <a:t> з ними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свободи</a:t>
            </a:r>
            <a:r>
              <a:rPr lang="ru-RU" dirty="0" smtClean="0"/>
              <a:t> </a:t>
            </a:r>
            <a:r>
              <a:rPr lang="ru-RU" dirty="0" smtClean="0"/>
              <a:t>–одна </a:t>
            </a:r>
            <a:r>
              <a:rPr lang="ru-RU" dirty="0" smtClean="0"/>
              <a:t>з </a:t>
            </a:r>
            <a:r>
              <a:rPr lang="ru-RU" dirty="0" err="1" smtClean="0"/>
              <a:t>головних</a:t>
            </a:r>
            <a:r>
              <a:rPr lang="ru-RU" dirty="0" smtClean="0"/>
              <a:t> тем </a:t>
            </a:r>
            <a:r>
              <a:rPr lang="ru-RU" dirty="0" err="1" smtClean="0"/>
              <a:t>фундаментальної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Сартра «</a:t>
            </a:r>
            <a:r>
              <a:rPr lang="ru-RU" dirty="0" err="1" smtClean="0"/>
              <a:t>Буття</a:t>
            </a:r>
            <a:r>
              <a:rPr lang="ru-RU" dirty="0" smtClean="0"/>
              <a:t> і </a:t>
            </a:r>
            <a:r>
              <a:rPr lang="ru-RU" dirty="0" err="1" smtClean="0"/>
              <a:t>ніщо</a:t>
            </a:r>
            <a:r>
              <a:rPr lang="ru-RU" dirty="0" smtClean="0"/>
              <a:t>».</a:t>
            </a:r>
          </a:p>
          <a:p>
            <a:r>
              <a:rPr lang="ru-RU" dirty="0" err="1" smtClean="0"/>
              <a:t>Світ</a:t>
            </a:r>
            <a:r>
              <a:rPr lang="ru-RU" dirty="0" smtClean="0"/>
              <a:t> тут представлено як феномен, </a:t>
            </a:r>
            <a:r>
              <a:rPr lang="ru-RU" dirty="0" err="1" smtClean="0"/>
              <a:t>структурований</a:t>
            </a:r>
            <a:r>
              <a:rPr lang="ru-RU" dirty="0" smtClean="0"/>
              <a:t> </a:t>
            </a:r>
            <a:r>
              <a:rPr lang="ru-RU" dirty="0" err="1" smtClean="0"/>
              <a:t>екзистенцією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 у </a:t>
            </a:r>
            <a:r>
              <a:rPr lang="ru-RU" dirty="0" err="1" smtClean="0"/>
              <a:t>життєвому</a:t>
            </a:r>
            <a:r>
              <a:rPr lang="ru-RU" dirty="0" smtClean="0"/>
              <a:t> </a:t>
            </a:r>
            <a:r>
              <a:rPr lang="ru-RU" dirty="0" err="1" smtClean="0"/>
              <a:t>досвіді</a:t>
            </a:r>
            <a:r>
              <a:rPr lang="ru-RU" dirty="0" smtClean="0"/>
              <a:t>. </a:t>
            </a:r>
            <a:r>
              <a:rPr lang="ru-RU" dirty="0" err="1" smtClean="0"/>
              <a:t>Відкриваючи</a:t>
            </a:r>
            <a:r>
              <a:rPr lang="ru-RU" dirty="0" smtClean="0"/>
              <a:t> </a:t>
            </a:r>
            <a:r>
              <a:rPr lang="ru-RU" dirty="0" smtClean="0"/>
              <a:t>суще, </a:t>
            </a:r>
            <a:r>
              <a:rPr lang="ru-RU" dirty="0" err="1" smtClean="0"/>
              <a:t>свідомість</a:t>
            </a:r>
            <a:r>
              <a:rPr lang="ru-RU" dirty="0" smtClean="0"/>
              <a:t> разом з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заперечує</a:t>
            </a:r>
            <a:r>
              <a:rPr lang="ru-RU" dirty="0" smtClean="0"/>
              <a:t>, «</a:t>
            </a:r>
            <a:r>
              <a:rPr lang="ru-RU" dirty="0" err="1" smtClean="0"/>
              <a:t>неантизує</a:t>
            </a:r>
            <a:r>
              <a:rPr lang="ru-RU" dirty="0" smtClean="0"/>
              <a:t>» </a:t>
            </a:r>
            <a:r>
              <a:rPr lang="ru-RU" dirty="0" err="1" smtClean="0"/>
              <a:t>його</a:t>
            </a:r>
            <a:r>
              <a:rPr lang="ru-RU" dirty="0" smtClean="0"/>
              <a:t>, </a:t>
            </a:r>
            <a:r>
              <a:rPr lang="ru-RU" dirty="0" err="1" smtClean="0"/>
              <a:t>стаючи</a:t>
            </a:r>
            <a:r>
              <a:rPr lang="ru-RU" dirty="0" smtClean="0"/>
              <a:t> </a:t>
            </a:r>
            <a:r>
              <a:rPr lang="ru-RU" dirty="0" err="1" smtClean="0"/>
              <a:t>порожнечею</a:t>
            </a:r>
            <a:r>
              <a:rPr lang="ru-RU" dirty="0" smtClean="0"/>
              <a:t>, «</a:t>
            </a:r>
            <a:r>
              <a:rPr lang="ru-RU" dirty="0" err="1" smtClean="0"/>
              <a:t>ніщо</a:t>
            </a:r>
            <a:r>
              <a:rPr lang="ru-RU" dirty="0" smtClean="0"/>
              <a:t>». </a:t>
            </a:r>
            <a:r>
              <a:rPr lang="ru-RU" dirty="0" err="1" smtClean="0"/>
              <a:t>Проектуючи</a:t>
            </a:r>
            <a:r>
              <a:rPr lang="ru-RU" dirty="0" smtClean="0"/>
              <a:t> себе в </a:t>
            </a:r>
            <a:r>
              <a:rPr lang="ru-RU" dirty="0" err="1" smtClean="0"/>
              <a:t>зовнішнє</a:t>
            </a:r>
            <a:r>
              <a:rPr lang="ru-RU" dirty="0" smtClean="0"/>
              <a:t>, </a:t>
            </a:r>
            <a:r>
              <a:rPr lang="ru-RU" dirty="0" err="1" smtClean="0"/>
              <a:t>свідомість</a:t>
            </a:r>
            <a:r>
              <a:rPr lang="ru-RU" dirty="0" smtClean="0"/>
              <a:t> </a:t>
            </a:r>
            <a:r>
              <a:rPr lang="ru-RU" dirty="0" err="1" smtClean="0"/>
              <a:t>намагається</a:t>
            </a:r>
            <a:r>
              <a:rPr lang="ru-RU" dirty="0" smtClean="0"/>
              <a:t> </a:t>
            </a:r>
            <a:r>
              <a:rPr lang="ru-RU" dirty="0" err="1" smtClean="0"/>
              <a:t>позбавитися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випадковості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фактичної</a:t>
            </a:r>
            <a:r>
              <a:rPr lang="ru-RU" dirty="0" smtClean="0"/>
              <a:t> як «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smtClean="0"/>
              <a:t>без </a:t>
            </a:r>
            <a:r>
              <a:rPr lang="ru-RU" dirty="0" err="1" smtClean="0"/>
              <a:t>підстави</a:t>
            </a:r>
            <a:r>
              <a:rPr lang="ru-RU" dirty="0" smtClean="0"/>
              <a:t>» і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твердий</a:t>
            </a:r>
            <a:r>
              <a:rPr lang="ru-RU" dirty="0" smtClean="0"/>
              <a:t> </a:t>
            </a:r>
            <a:r>
              <a:rPr lang="ru-RU" dirty="0" err="1" smtClean="0"/>
              <a:t>ґрунт</a:t>
            </a:r>
            <a:r>
              <a:rPr lang="ru-RU" dirty="0" smtClean="0"/>
              <a:t> у </a:t>
            </a:r>
            <a:r>
              <a:rPr lang="ru-RU" dirty="0" err="1" smtClean="0"/>
              <a:t>наявній</a:t>
            </a:r>
            <a:r>
              <a:rPr lang="ru-RU" dirty="0" smtClean="0"/>
              <a:t> </a:t>
            </a:r>
            <a:r>
              <a:rPr lang="ru-RU" dirty="0" err="1" smtClean="0"/>
              <a:t>плинності</a:t>
            </a:r>
            <a:r>
              <a:rPr lang="ru-RU" dirty="0" smtClean="0"/>
              <a:t>. </a:t>
            </a:r>
            <a:r>
              <a:rPr lang="ru-RU" dirty="0" err="1" smtClean="0"/>
              <a:t>Знаходячи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підстави</a:t>
            </a:r>
            <a:r>
              <a:rPr lang="ru-RU" dirty="0" smtClean="0"/>
              <a:t>, </a:t>
            </a:r>
            <a:r>
              <a:rPr lang="ru-RU" dirty="0" err="1" smtClean="0"/>
              <a:t>свідомість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вільною</a:t>
            </a:r>
            <a:r>
              <a:rPr lang="ru-RU" dirty="0" smtClean="0"/>
              <a:t>. Свобода, таким чином, є </a:t>
            </a:r>
            <a:r>
              <a:rPr lang="ru-RU" dirty="0" err="1" smtClean="0"/>
              <a:t>автономією</a:t>
            </a:r>
            <a:r>
              <a:rPr lang="ru-RU" dirty="0" smtClean="0"/>
              <a:t>, </a:t>
            </a:r>
            <a:r>
              <a:rPr lang="ru-RU" dirty="0" err="1" smtClean="0"/>
              <a:t>самозаконністю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, </a:t>
            </a:r>
            <a:r>
              <a:rPr lang="ru-RU" dirty="0" err="1" smtClean="0"/>
              <a:t>здатністю</a:t>
            </a:r>
            <a:r>
              <a:rPr lang="ru-RU" dirty="0" smtClean="0"/>
              <a:t> </a:t>
            </a:r>
            <a:r>
              <a:rPr lang="ru-RU" dirty="0" err="1" smtClean="0"/>
              <a:t>визначатися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голої</a:t>
            </a:r>
            <a:r>
              <a:rPr lang="ru-RU" dirty="0" smtClean="0"/>
              <a:t> </a:t>
            </a:r>
            <a:r>
              <a:rPr lang="ru-RU" dirty="0" err="1" smtClean="0"/>
              <a:t>фактичності</a:t>
            </a:r>
            <a:r>
              <a:rPr lang="ru-RU" dirty="0" smtClean="0"/>
              <a:t>, </a:t>
            </a:r>
            <a:r>
              <a:rPr lang="ru-RU" dirty="0" err="1" smtClean="0"/>
              <a:t>додаючи</a:t>
            </a:r>
            <a:r>
              <a:rPr lang="ru-RU" dirty="0" smtClean="0"/>
              <a:t> </a:t>
            </a:r>
            <a:r>
              <a:rPr lang="ru-RU" dirty="0" err="1" smtClean="0"/>
              <a:t>сущому</a:t>
            </a:r>
            <a:r>
              <a:rPr lang="ru-RU" dirty="0" smtClean="0"/>
              <a:t> </a:t>
            </a:r>
            <a:r>
              <a:rPr lang="ru-RU" dirty="0" err="1" smtClean="0"/>
              <a:t>сенс</a:t>
            </a:r>
            <a:r>
              <a:rPr lang="ru-RU" dirty="0" smtClean="0"/>
              <a:t> актом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самовизначення</a:t>
            </a:r>
            <a:r>
              <a:rPr lang="ru-RU" dirty="0" smtClean="0"/>
              <a:t>. </a:t>
            </a:r>
            <a:r>
              <a:rPr lang="ru-RU" dirty="0" err="1" smtClean="0"/>
              <a:t>Свідомість</a:t>
            </a:r>
            <a:endParaRPr lang="ru-RU" dirty="0" smtClean="0"/>
          </a:p>
          <a:p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свідомістю</a:t>
            </a:r>
            <a:r>
              <a:rPr lang="ru-RU" dirty="0" smtClean="0"/>
              <a:t>-для-себе.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– точка </a:t>
            </a:r>
            <a:r>
              <a:rPr lang="ru-RU" dirty="0" err="1" smtClean="0"/>
              <a:t>розриву</a:t>
            </a:r>
            <a:r>
              <a:rPr lang="ru-RU" dirty="0" smtClean="0"/>
              <a:t> </a:t>
            </a:r>
            <a:r>
              <a:rPr lang="ru-RU" dirty="0" err="1" smtClean="0"/>
              <a:t>каузальних</a:t>
            </a:r>
            <a:r>
              <a:rPr lang="ru-RU" dirty="0" smtClean="0"/>
              <a:t> </a:t>
            </a:r>
            <a:r>
              <a:rPr lang="ru-RU" dirty="0" err="1" smtClean="0"/>
              <a:t>зв'язків</a:t>
            </a:r>
            <a:r>
              <a:rPr lang="ru-RU" dirty="0" smtClean="0"/>
              <a:t>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, «</a:t>
            </a:r>
            <a:r>
              <a:rPr lang="ru-RU" dirty="0" err="1" smtClean="0"/>
              <a:t>тріщина</a:t>
            </a:r>
            <a:r>
              <a:rPr lang="ru-RU" dirty="0" smtClean="0"/>
              <a:t>», «</a:t>
            </a:r>
            <a:r>
              <a:rPr lang="ru-RU" dirty="0" err="1" smtClean="0"/>
              <a:t>дірка</a:t>
            </a:r>
            <a:r>
              <a:rPr lang="ru-RU" dirty="0" smtClean="0"/>
              <a:t> у </a:t>
            </a:r>
            <a:r>
              <a:rPr lang="ru-RU" dirty="0" err="1" smtClean="0"/>
              <a:t>бутті</a:t>
            </a:r>
            <a:r>
              <a:rPr lang="ru-RU" dirty="0" smtClean="0"/>
              <a:t>» і, </a:t>
            </a:r>
            <a:r>
              <a:rPr lang="ru-RU" dirty="0" err="1" smtClean="0"/>
              <a:t>одночасно</a:t>
            </a:r>
            <a:r>
              <a:rPr lang="ru-RU" dirty="0" smtClean="0"/>
              <a:t> з </a:t>
            </a:r>
            <a:r>
              <a:rPr lang="ru-RU" dirty="0" err="1" smtClean="0"/>
              <a:t>цим</a:t>
            </a:r>
            <a:r>
              <a:rPr lang="ru-RU" dirty="0" smtClean="0"/>
              <a:t>,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розриві</a:t>
            </a:r>
            <a:r>
              <a:rPr lang="ru-RU" dirty="0" smtClean="0"/>
              <a:t> </a:t>
            </a:r>
            <a:r>
              <a:rPr lang="ru-RU" dirty="0" err="1" smtClean="0"/>
              <a:t>вільного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нормативного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smtClean="0"/>
              <a:t>морального </a:t>
            </a:r>
            <a:r>
              <a:rPr lang="ru-RU" dirty="0" smtClean="0"/>
              <a:t>порядку. Свобода як </a:t>
            </a:r>
            <a:r>
              <a:rPr lang="ru-RU" dirty="0" err="1" smtClean="0"/>
              <a:t>свідомість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«безосновною </a:t>
            </a:r>
            <a:r>
              <a:rPr lang="ru-RU" dirty="0" err="1" smtClean="0"/>
              <a:t>підставою</a:t>
            </a:r>
            <a:r>
              <a:rPr lang="ru-RU" dirty="0" smtClean="0"/>
              <a:t>» </a:t>
            </a:r>
            <a:r>
              <a:rPr lang="ru-RU" dirty="0" err="1" smtClean="0"/>
              <a:t>буття</a:t>
            </a:r>
            <a:r>
              <a:rPr lang="ru-RU" dirty="0" smtClean="0"/>
              <a:t>, ядром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зв'язків</a:t>
            </a:r>
            <a:r>
              <a:rPr lang="ru-RU" dirty="0" smtClean="0"/>
              <a:t> і </a:t>
            </a:r>
            <a:r>
              <a:rPr lang="ru-RU" dirty="0" err="1" smtClean="0"/>
              <a:t>стосунків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. </a:t>
            </a:r>
            <a:r>
              <a:rPr lang="ru-RU" dirty="0" err="1" smtClean="0"/>
              <a:t>Одночасно</a:t>
            </a:r>
            <a:r>
              <a:rPr lang="ru-RU" dirty="0" smtClean="0"/>
              <a:t> з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людська</a:t>
            </a:r>
            <a:r>
              <a:rPr lang="ru-RU" dirty="0" smtClean="0"/>
              <a:t> свобода </a:t>
            </a:r>
            <a:r>
              <a:rPr lang="ru-RU" dirty="0" err="1" smtClean="0"/>
              <a:t>припускає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безосновності</a:t>
            </a:r>
            <a:r>
              <a:rPr lang="ru-RU" dirty="0" smtClean="0"/>
              <a:t>, </a:t>
            </a:r>
            <a:r>
              <a:rPr lang="ru-RU" dirty="0" err="1" smtClean="0"/>
              <a:t>відвертості</a:t>
            </a:r>
            <a:r>
              <a:rPr lang="ru-RU" dirty="0" smtClean="0"/>
              <a:t> й </a:t>
            </a:r>
            <a:r>
              <a:rPr lang="ru-RU" dirty="0" err="1" smtClean="0"/>
              <a:t>особистої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 за </a:t>
            </a:r>
            <a:r>
              <a:rPr lang="ru-RU" dirty="0" err="1" smtClean="0"/>
              <a:t>подібну</a:t>
            </a:r>
            <a:r>
              <a:rPr lang="ru-RU" dirty="0" smtClean="0"/>
              <a:t> </a:t>
            </a:r>
            <a:r>
              <a:rPr lang="ru-RU" dirty="0" err="1" smtClean="0"/>
              <a:t>ситуацію</a:t>
            </a:r>
            <a:r>
              <a:rPr lang="ru-RU" dirty="0" smtClean="0"/>
              <a:t> і, разом з </a:t>
            </a:r>
            <a:r>
              <a:rPr lang="ru-RU" dirty="0" err="1" smtClean="0"/>
              <a:t>тим</a:t>
            </a:r>
            <a:r>
              <a:rPr lang="ru-RU" dirty="0" smtClean="0"/>
              <a:t>, за все </a:t>
            </a:r>
            <a:r>
              <a:rPr lang="ru-RU" dirty="0" err="1" smtClean="0"/>
              <a:t>те,що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. Вона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синонімом</a:t>
            </a:r>
            <a:r>
              <a:rPr lang="ru-RU" dirty="0" smtClean="0"/>
              <a:t> </a:t>
            </a:r>
            <a:r>
              <a:rPr lang="ru-RU" dirty="0" err="1" smtClean="0"/>
              <a:t>тотальної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8798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78488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Аналіз</a:t>
            </a:r>
            <a:r>
              <a:rPr lang="ru-RU" dirty="0" smtClean="0"/>
              <a:t> форм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свободи</a:t>
            </a:r>
            <a:r>
              <a:rPr lang="ru-RU" dirty="0" smtClean="0"/>
              <a:t> </a:t>
            </a:r>
            <a:r>
              <a:rPr lang="ru-RU" dirty="0" err="1" smtClean="0"/>
              <a:t>виводить</a:t>
            </a:r>
            <a:r>
              <a:rPr lang="ru-RU" dirty="0" smtClean="0"/>
              <a:t> Сартра на проблему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smtClean="0"/>
              <a:t>Я та </a:t>
            </a:r>
            <a:r>
              <a:rPr lang="ru-RU" dirty="0" err="1" smtClean="0"/>
              <a:t>Іншого</a:t>
            </a:r>
            <a:r>
              <a:rPr lang="ru-RU" dirty="0" smtClean="0"/>
              <a:t>. </a:t>
            </a:r>
            <a:r>
              <a:rPr lang="ru-RU" dirty="0" err="1" smtClean="0"/>
              <a:t>Інший</a:t>
            </a:r>
            <a:r>
              <a:rPr lang="ru-RU" dirty="0" smtClean="0"/>
              <a:t> </a:t>
            </a:r>
            <a:r>
              <a:rPr lang="ru-RU" dirty="0" err="1" smtClean="0"/>
              <a:t>окреслюється</a:t>
            </a:r>
            <a:r>
              <a:rPr lang="ru-RU" dirty="0" smtClean="0"/>
              <a:t> ним не як 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зовнішнє</a:t>
            </a:r>
            <a:r>
              <a:rPr lang="ru-RU" dirty="0" smtClean="0"/>
              <a:t>, </a:t>
            </a:r>
            <a:r>
              <a:rPr lang="ru-RU" dirty="0" err="1" smtClean="0"/>
              <a:t>відвернуте</a:t>
            </a:r>
            <a:r>
              <a:rPr lang="ru-RU" dirty="0" smtClean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абстрактне</a:t>
            </a:r>
            <a:r>
              <a:rPr lang="ru-RU" dirty="0" smtClean="0"/>
              <a:t>, а як </a:t>
            </a:r>
            <a:r>
              <a:rPr lang="ru-RU" dirty="0" err="1" smtClean="0"/>
              <a:t>цілком</a:t>
            </a:r>
            <a:r>
              <a:rPr lang="ru-RU" dirty="0" smtClean="0"/>
              <a:t> конкретна </a:t>
            </a:r>
            <a:r>
              <a:rPr lang="ru-RU" dirty="0" err="1" smtClean="0"/>
              <a:t>свідомість</a:t>
            </a:r>
            <a:r>
              <a:rPr lang="ru-RU" dirty="0" smtClean="0"/>
              <a:t>, </a:t>
            </a:r>
            <a:r>
              <a:rPr lang="ru-RU" dirty="0" err="1" smtClean="0"/>
              <a:t>здатна</a:t>
            </a:r>
            <a:r>
              <a:rPr lang="ru-RU" dirty="0" smtClean="0"/>
              <a:t> </a:t>
            </a:r>
            <a:r>
              <a:rPr lang="ru-RU" dirty="0" smtClean="0"/>
              <a:t>до контакту </a:t>
            </a:r>
            <a:r>
              <a:rPr lang="ru-RU" dirty="0" smtClean="0"/>
              <a:t>і </a:t>
            </a:r>
            <a:r>
              <a:rPr lang="ru-RU" dirty="0" err="1" smtClean="0"/>
              <a:t>трансцендування</a:t>
            </a:r>
            <a:r>
              <a:rPr lang="ru-RU" dirty="0" smtClean="0"/>
              <a:t>, як </a:t>
            </a:r>
            <a:r>
              <a:rPr lang="ru-RU" dirty="0" err="1" smtClean="0"/>
              <a:t>посередник</a:t>
            </a:r>
            <a:r>
              <a:rPr lang="ru-RU" dirty="0" smtClean="0"/>
              <a:t> і </a:t>
            </a:r>
            <a:r>
              <a:rPr lang="ru-RU" dirty="0" err="1" smtClean="0"/>
              <a:t>необхідна</a:t>
            </a:r>
            <a:r>
              <a:rPr lang="ru-RU" dirty="0" smtClean="0"/>
              <a:t> </a:t>
            </a:r>
            <a:r>
              <a:rPr lang="ru-RU" dirty="0" err="1" smtClean="0"/>
              <a:t>умова</a:t>
            </a:r>
            <a:r>
              <a:rPr lang="ru-RU" dirty="0" smtClean="0"/>
              <a:t> </a:t>
            </a:r>
            <a:r>
              <a:rPr lang="ru-RU" dirty="0" err="1" smtClean="0"/>
              <a:t>самоактуалізації</a:t>
            </a:r>
            <a:r>
              <a:rPr lang="ru-RU" dirty="0" smtClean="0"/>
              <a:t> </a:t>
            </a:r>
            <a:r>
              <a:rPr lang="ru-RU" dirty="0" smtClean="0"/>
              <a:t>Я. </a:t>
            </a:r>
            <a:r>
              <a:rPr lang="ru-RU" dirty="0" err="1" smtClean="0"/>
              <a:t>Оскільки</a:t>
            </a:r>
            <a:r>
              <a:rPr lang="ru-RU" dirty="0" smtClean="0"/>
              <a:t> будь-яке Я </a:t>
            </a:r>
            <a:r>
              <a:rPr lang="ru-RU" dirty="0" err="1" smtClean="0"/>
              <a:t>претендує</a:t>
            </a:r>
            <a:r>
              <a:rPr lang="ru-RU" dirty="0" smtClean="0"/>
              <a:t> на свободу,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ситуація</a:t>
            </a:r>
            <a:endParaRPr lang="ru-RU" dirty="0" smtClean="0"/>
          </a:p>
          <a:p>
            <a:r>
              <a:rPr lang="ru-RU" dirty="0" smtClean="0"/>
              <a:t>«скандалу </a:t>
            </a:r>
            <a:r>
              <a:rPr lang="ru-RU" dirty="0" err="1" smtClean="0"/>
              <a:t>множини</a:t>
            </a:r>
            <a:r>
              <a:rPr lang="ru-RU" dirty="0" smtClean="0"/>
              <a:t> </a:t>
            </a:r>
            <a:r>
              <a:rPr lang="ru-RU" dirty="0" err="1" smtClean="0"/>
              <a:t>свідомостей</a:t>
            </a:r>
            <a:r>
              <a:rPr lang="ru-RU" dirty="0" smtClean="0"/>
              <a:t>», </a:t>
            </a:r>
            <a:r>
              <a:rPr lang="ru-RU" dirty="0" err="1" smtClean="0"/>
              <a:t>конфлікт</a:t>
            </a:r>
            <a:r>
              <a:rPr lang="ru-RU" dirty="0" smtClean="0"/>
              <a:t> свобод Я та </a:t>
            </a:r>
            <a:r>
              <a:rPr lang="ru-RU" dirty="0" err="1" smtClean="0"/>
              <a:t>Іншого</a:t>
            </a:r>
            <a:r>
              <a:rPr lang="ru-RU" dirty="0" smtClean="0"/>
              <a:t>. </a:t>
            </a:r>
            <a:r>
              <a:rPr lang="ru-RU" dirty="0" err="1" smtClean="0"/>
              <a:t>Буття</a:t>
            </a:r>
            <a:r>
              <a:rPr lang="ru-RU" dirty="0" smtClean="0"/>
              <a:t> Я </a:t>
            </a:r>
            <a:r>
              <a:rPr lang="ru-RU" dirty="0" smtClean="0"/>
              <a:t>й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err="1" smtClean="0"/>
              <a:t>визначатиметься</a:t>
            </a:r>
            <a:r>
              <a:rPr lang="ru-RU" dirty="0" smtClean="0"/>
              <a:t> </a:t>
            </a:r>
            <a:r>
              <a:rPr lang="ru-RU" dirty="0" err="1" smtClean="0"/>
              <a:t>чинником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взаємного</a:t>
            </a:r>
            <a:r>
              <a:rPr lang="ru-RU" dirty="0" smtClean="0"/>
              <a:t> </a:t>
            </a:r>
            <a:r>
              <a:rPr lang="ru-RU" dirty="0" err="1" smtClean="0"/>
              <a:t>визнання</a:t>
            </a:r>
            <a:r>
              <a:rPr lang="ru-RU" dirty="0" smtClean="0"/>
              <a:t>. </a:t>
            </a:r>
            <a:r>
              <a:rPr lang="ru-RU" dirty="0" err="1" smtClean="0"/>
              <a:t>Такий</a:t>
            </a:r>
            <a:r>
              <a:rPr lang="ru-RU" dirty="0" smtClean="0"/>
              <a:t> ракурс </a:t>
            </a:r>
            <a:r>
              <a:rPr lang="ru-RU" dirty="0" err="1" smtClean="0"/>
              <a:t>проблеми</a:t>
            </a:r>
            <a:r>
              <a:rPr lang="ru-RU" dirty="0" smtClean="0"/>
              <a:t> дозволив Сартру, </a:t>
            </a:r>
            <a:r>
              <a:rPr lang="ru-RU" dirty="0" err="1" smtClean="0"/>
              <a:t>зберігаючи</a:t>
            </a:r>
            <a:r>
              <a:rPr lang="ru-RU" dirty="0" smtClean="0"/>
              <a:t> </a:t>
            </a:r>
            <a:r>
              <a:rPr lang="ru-RU" dirty="0" err="1" smtClean="0"/>
              <a:t>основну</a:t>
            </a:r>
            <a:r>
              <a:rPr lang="ru-RU" dirty="0" smtClean="0"/>
              <a:t> </a:t>
            </a:r>
            <a:r>
              <a:rPr lang="ru-RU" dirty="0" err="1" smtClean="0"/>
              <a:t>вісь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творчих</a:t>
            </a:r>
            <a:r>
              <a:rPr lang="ru-RU" dirty="0" smtClean="0"/>
              <a:t> </a:t>
            </a:r>
            <a:r>
              <a:rPr lang="ru-RU" dirty="0" err="1" smtClean="0"/>
              <a:t>шукань</a:t>
            </a:r>
            <a:r>
              <a:rPr lang="ru-RU" dirty="0" smtClean="0"/>
              <a:t> – </a:t>
            </a:r>
            <a:r>
              <a:rPr lang="ru-RU" dirty="0" err="1" smtClean="0"/>
              <a:t>людину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свободу, – перейти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онтології</a:t>
            </a:r>
            <a:r>
              <a:rPr lang="ru-RU" dirty="0" smtClean="0"/>
              <a:t> і </a:t>
            </a:r>
            <a:r>
              <a:rPr lang="ru-RU" dirty="0" err="1" smtClean="0"/>
              <a:t>епістемо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логії</a:t>
            </a:r>
            <a:r>
              <a:rPr lang="ru-RU" dirty="0" smtClean="0"/>
              <a:t> до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аспектів</a:t>
            </a:r>
            <a:r>
              <a:rPr lang="ru-RU" dirty="0" smtClean="0"/>
              <a:t>, а формою </a:t>
            </a:r>
            <a:r>
              <a:rPr lang="ru-RU" dirty="0" err="1" smtClean="0"/>
              <a:t>виразу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 стали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академічні</a:t>
            </a:r>
            <a:r>
              <a:rPr lang="ru-RU" dirty="0" smtClean="0"/>
              <a:t> </a:t>
            </a:r>
            <a:r>
              <a:rPr lang="ru-RU" dirty="0" err="1" smtClean="0"/>
              <a:t>трактати</a:t>
            </a:r>
            <a:r>
              <a:rPr lang="ru-RU" dirty="0" smtClean="0"/>
              <a:t>, але й і </a:t>
            </a:r>
            <a:r>
              <a:rPr lang="ru-RU" dirty="0" err="1" smtClean="0"/>
              <a:t>художні</a:t>
            </a:r>
            <a:r>
              <a:rPr lang="ru-RU" dirty="0" smtClean="0"/>
              <a:t> твори і </a:t>
            </a:r>
            <a:r>
              <a:rPr lang="ru-RU" dirty="0" err="1" smtClean="0"/>
              <a:t>філософська</a:t>
            </a:r>
            <a:r>
              <a:rPr lang="ru-RU" dirty="0" smtClean="0"/>
              <a:t> </a:t>
            </a:r>
            <a:r>
              <a:rPr lang="ru-RU" dirty="0" err="1" smtClean="0"/>
              <a:t>публіцистика</a:t>
            </a:r>
            <a:r>
              <a:rPr lang="ru-RU" dirty="0" smtClean="0"/>
              <a:t>. </a:t>
            </a:r>
            <a:r>
              <a:rPr lang="ru-RU" dirty="0" err="1" smtClean="0"/>
              <a:t>Пізніше</a:t>
            </a:r>
            <a:r>
              <a:rPr lang="ru-RU" dirty="0" smtClean="0"/>
              <a:t> Сартр </a:t>
            </a:r>
            <a:r>
              <a:rPr lang="ru-RU" dirty="0" err="1" smtClean="0"/>
              <a:t>спробував</a:t>
            </a:r>
            <a:r>
              <a:rPr lang="ru-RU" dirty="0" smtClean="0"/>
              <a:t> </a:t>
            </a:r>
            <a:r>
              <a:rPr lang="ru-RU" dirty="0" err="1" smtClean="0"/>
              <a:t>представити</a:t>
            </a:r>
            <a:r>
              <a:rPr lang="ru-RU" dirty="0" smtClean="0"/>
              <a:t> синтез </a:t>
            </a:r>
            <a:r>
              <a:rPr lang="ru-RU" dirty="0" err="1" smtClean="0"/>
              <a:t>психоаналізу</a:t>
            </a:r>
            <a:r>
              <a:rPr lang="ru-RU" dirty="0" smtClean="0"/>
              <a:t>, </a:t>
            </a:r>
            <a:r>
              <a:rPr lang="ru-RU" dirty="0" smtClean="0"/>
              <a:t>марксизму </a:t>
            </a:r>
            <a:r>
              <a:rPr lang="ru-RU" dirty="0" smtClean="0"/>
              <a:t>і, </a:t>
            </a:r>
            <a:r>
              <a:rPr lang="ru-RU" dirty="0" err="1" smtClean="0"/>
              <a:t>власне</a:t>
            </a:r>
            <a:r>
              <a:rPr lang="ru-RU" dirty="0" smtClean="0"/>
              <a:t>, </a:t>
            </a:r>
            <a:r>
              <a:rPr lang="ru-RU" dirty="0" err="1" smtClean="0"/>
              <a:t>екзистенціалізму</a:t>
            </a:r>
            <a:r>
              <a:rPr lang="ru-RU" dirty="0" smtClean="0"/>
              <a:t>. </a:t>
            </a:r>
            <a:r>
              <a:rPr lang="ru-RU" dirty="0" err="1" smtClean="0"/>
              <a:t>Показуючи</a:t>
            </a:r>
            <a:r>
              <a:rPr lang="ru-RU" dirty="0" smtClean="0"/>
              <a:t> </a:t>
            </a:r>
            <a:r>
              <a:rPr lang="ru-RU" dirty="0" err="1" smtClean="0"/>
              <a:t>евристичні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</a:t>
            </a:r>
            <a:r>
              <a:rPr lang="ru-RU" dirty="0" err="1" smtClean="0"/>
              <a:t>соці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альної</a:t>
            </a:r>
            <a:r>
              <a:rPr lang="ru-RU" dirty="0" smtClean="0"/>
              <a:t> </a:t>
            </a:r>
            <a:r>
              <a:rPr lang="ru-RU" dirty="0" err="1" smtClean="0"/>
              <a:t>філософії</a:t>
            </a:r>
            <a:r>
              <a:rPr lang="ru-RU" dirty="0" smtClean="0"/>
              <a:t> марксизму, Сартр </a:t>
            </a:r>
            <a:r>
              <a:rPr lang="ru-RU" dirty="0" err="1" smtClean="0"/>
              <a:t>одночасно</a:t>
            </a:r>
            <a:r>
              <a:rPr lang="ru-RU" dirty="0" smtClean="0"/>
              <a:t> з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указує</a:t>
            </a:r>
            <a:r>
              <a:rPr lang="ru-RU" dirty="0" smtClean="0"/>
              <a:t> на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недоліки</a:t>
            </a:r>
            <a:r>
              <a:rPr lang="ru-RU" dirty="0" smtClean="0"/>
              <a:t>, а </a:t>
            </a:r>
            <a:r>
              <a:rPr lang="ru-RU" dirty="0" err="1" smtClean="0"/>
              <a:t>саме</a:t>
            </a:r>
            <a:r>
              <a:rPr lang="ru-RU" dirty="0" smtClean="0"/>
              <a:t> на те, </a:t>
            </a:r>
            <a:r>
              <a:rPr lang="ru-RU" dirty="0" err="1" smtClean="0"/>
              <a:t>що</a:t>
            </a:r>
            <a:r>
              <a:rPr lang="ru-RU" dirty="0" smtClean="0"/>
              <a:t> марксизм </a:t>
            </a:r>
            <a:r>
              <a:rPr lang="ru-RU" dirty="0" err="1" smtClean="0"/>
              <a:t>розчинив</a:t>
            </a:r>
            <a:r>
              <a:rPr lang="ru-RU" dirty="0" smtClean="0"/>
              <a:t> </a:t>
            </a:r>
            <a:r>
              <a:rPr lang="ru-RU" dirty="0" err="1" smtClean="0"/>
              <a:t>конкретну</a:t>
            </a:r>
            <a:r>
              <a:rPr lang="ru-RU" dirty="0" smtClean="0"/>
              <a:t> живу </a:t>
            </a:r>
            <a:r>
              <a:rPr lang="ru-RU" dirty="0" err="1" smtClean="0"/>
              <a:t>людину</a:t>
            </a:r>
            <a:r>
              <a:rPr lang="ru-RU" dirty="0" smtClean="0"/>
              <a:t> в </a:t>
            </a:r>
            <a:r>
              <a:rPr lang="ru-RU" dirty="0" err="1" smtClean="0"/>
              <a:t>загальному</a:t>
            </a:r>
            <a:r>
              <a:rPr lang="ru-RU" dirty="0" smtClean="0"/>
              <a:t>, в </a:t>
            </a:r>
            <a:r>
              <a:rPr lang="ru-RU" dirty="0" err="1" smtClean="0"/>
              <a:t>ідеї</a:t>
            </a:r>
            <a:r>
              <a:rPr lang="ru-RU" dirty="0" smtClean="0"/>
              <a:t>, </a:t>
            </a:r>
            <a:r>
              <a:rPr lang="ru-RU" dirty="0" err="1" smtClean="0"/>
              <a:t>міфічних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силах,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перетворився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догматичне</a:t>
            </a:r>
            <a:r>
              <a:rPr lang="ru-RU" dirty="0" smtClean="0"/>
              <a:t> і </a:t>
            </a:r>
            <a:r>
              <a:rPr lang="ru-RU" dirty="0" err="1" smtClean="0"/>
              <a:t>волюнтаристське</a:t>
            </a:r>
            <a:r>
              <a:rPr lang="ru-RU" dirty="0" smtClean="0"/>
              <a:t> </a:t>
            </a:r>
            <a:r>
              <a:rPr lang="ru-RU" dirty="0" err="1" smtClean="0"/>
              <a:t>вчення</a:t>
            </a:r>
            <a:r>
              <a:rPr lang="ru-RU" dirty="0" smtClean="0"/>
              <a:t>, ставши </a:t>
            </a:r>
            <a:r>
              <a:rPr lang="ru-RU" dirty="0" err="1" smtClean="0"/>
              <a:t>теоретичним</a:t>
            </a:r>
            <a:r>
              <a:rPr lang="ru-RU" dirty="0" smtClean="0"/>
              <a:t> </a:t>
            </a:r>
            <a:r>
              <a:rPr lang="ru-RU" dirty="0" err="1" smtClean="0"/>
              <a:t>обґрунтуванням</a:t>
            </a:r>
            <a:r>
              <a:rPr lang="ru-RU" dirty="0" smtClean="0"/>
              <a:t> </a:t>
            </a:r>
            <a:r>
              <a:rPr lang="ru-RU" dirty="0" err="1" smtClean="0"/>
              <a:t>тоталітаризму</a:t>
            </a:r>
            <a:r>
              <a:rPr lang="ru-RU" dirty="0" smtClean="0"/>
              <a:t> – </a:t>
            </a:r>
            <a:r>
              <a:rPr lang="ru-RU" dirty="0" err="1" smtClean="0"/>
              <a:t>найзлішого</a:t>
            </a:r>
            <a:r>
              <a:rPr lang="ru-RU" dirty="0" smtClean="0"/>
              <a:t> ворога </a:t>
            </a:r>
            <a:r>
              <a:rPr lang="ru-RU" dirty="0" err="1" smtClean="0"/>
              <a:t>свободи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509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філософствування</a:t>
            </a:r>
            <a:r>
              <a:rPr lang="ru-RU" dirty="0" smtClean="0"/>
              <a:t>, </a:t>
            </a:r>
            <a:r>
              <a:rPr lang="ru-RU" dirty="0" err="1" smtClean="0"/>
              <a:t>властиві</a:t>
            </a:r>
            <a:r>
              <a:rPr lang="ru-RU" dirty="0" smtClean="0"/>
              <a:t> </a:t>
            </a:r>
            <a:r>
              <a:rPr lang="ru-RU" dirty="0" err="1" smtClean="0"/>
              <a:t>екзистенціалізму</a:t>
            </a:r>
            <a:r>
              <a:rPr lang="ru-RU" dirty="0" smtClean="0"/>
              <a:t> Сартра,</a:t>
            </a:r>
          </a:p>
          <a:p>
            <a:r>
              <a:rPr lang="ru-RU" dirty="0" smtClean="0"/>
              <a:t>дозволили </a:t>
            </a:r>
            <a:r>
              <a:rPr lang="ru-RU" dirty="0" err="1" smtClean="0"/>
              <a:t>точніше</a:t>
            </a:r>
            <a:r>
              <a:rPr lang="ru-RU" dirty="0" smtClean="0"/>
              <a:t> і </a:t>
            </a:r>
            <a:r>
              <a:rPr lang="ru-RU" dirty="0" err="1" smtClean="0"/>
              <a:t>рельєфніше</a:t>
            </a:r>
            <a:r>
              <a:rPr lang="ru-RU" dirty="0" smtClean="0"/>
              <a:t> </a:t>
            </a:r>
            <a:r>
              <a:rPr lang="ru-RU" dirty="0" err="1" smtClean="0"/>
              <a:t>окреслити</a:t>
            </a:r>
            <a:r>
              <a:rPr lang="ru-RU" dirty="0" smtClean="0"/>
              <a:t> </a:t>
            </a:r>
            <a:r>
              <a:rPr lang="ru-RU" dirty="0" err="1" smtClean="0"/>
              <a:t>контури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існу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вання</a:t>
            </a:r>
            <a:r>
              <a:rPr lang="ru-RU" dirty="0" smtClean="0"/>
              <a:t> і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свободи</a:t>
            </a:r>
            <a:r>
              <a:rPr lang="ru-RU" dirty="0" smtClean="0"/>
              <a:t>, </a:t>
            </a:r>
            <a:r>
              <a:rPr lang="ru-RU" dirty="0" err="1" smtClean="0"/>
              <a:t>показати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динаміку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долю. </a:t>
            </a:r>
            <a:r>
              <a:rPr lang="ru-RU" dirty="0" err="1" smtClean="0"/>
              <a:t>Залишатися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err="1" smtClean="0"/>
              <a:t>позиціях</a:t>
            </a:r>
            <a:r>
              <a:rPr lang="ru-RU" dirty="0" smtClean="0"/>
              <a:t>, </a:t>
            </a:r>
            <a:r>
              <a:rPr lang="ru-RU" dirty="0" err="1" smtClean="0"/>
              <a:t>завойованих</a:t>
            </a:r>
            <a:r>
              <a:rPr lang="ru-RU" dirty="0" smtClean="0"/>
              <a:t> </a:t>
            </a:r>
            <a:r>
              <a:rPr lang="ru-RU" dirty="0" err="1" smtClean="0"/>
              <a:t>класичним</a:t>
            </a:r>
            <a:r>
              <a:rPr lang="ru-RU" dirty="0" smtClean="0"/>
              <a:t> </a:t>
            </a:r>
            <a:r>
              <a:rPr lang="ru-RU" dirty="0" err="1" smtClean="0"/>
              <a:t>трансценденталізмом</a:t>
            </a:r>
            <a:r>
              <a:rPr lang="ru-RU" dirty="0" smtClean="0"/>
              <a:t>, в </a:t>
            </a:r>
            <a:r>
              <a:rPr lang="ru-RU" dirty="0" err="1" smtClean="0"/>
              <a:t>умовах</a:t>
            </a:r>
            <a:endParaRPr lang="ru-RU" dirty="0" smtClean="0"/>
          </a:p>
          <a:p>
            <a:r>
              <a:rPr lang="ru-RU" dirty="0" err="1" smtClean="0"/>
              <a:t>граничної</a:t>
            </a:r>
            <a:r>
              <a:rPr lang="ru-RU" dirty="0" smtClean="0"/>
              <a:t> </a:t>
            </a:r>
            <a:r>
              <a:rPr lang="ru-RU" dirty="0" err="1" smtClean="0"/>
              <a:t>напруги</a:t>
            </a:r>
            <a:r>
              <a:rPr lang="ru-RU" dirty="0" smtClean="0"/>
              <a:t> </a:t>
            </a:r>
            <a:r>
              <a:rPr lang="ru-RU" dirty="0" err="1" smtClean="0"/>
              <a:t>переповненого</a:t>
            </a:r>
            <a:r>
              <a:rPr lang="ru-RU" dirty="0" smtClean="0"/>
              <a:t> </a:t>
            </a:r>
            <a:r>
              <a:rPr lang="ru-RU" dirty="0" err="1" smtClean="0"/>
              <a:t>суперечностями</a:t>
            </a:r>
            <a:r>
              <a:rPr lang="ru-RU" dirty="0" smtClean="0"/>
              <a:t> ХХ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endParaRPr lang="ru-RU" dirty="0" smtClean="0"/>
          </a:p>
          <a:p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неможливо</a:t>
            </a:r>
            <a:r>
              <a:rPr lang="ru-RU" dirty="0" smtClean="0"/>
              <a:t>. Але </a:t>
            </a:r>
            <a:r>
              <a:rPr lang="ru-RU" dirty="0" err="1" smtClean="0"/>
              <a:t>відмовитися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розуму</a:t>
            </a:r>
            <a:r>
              <a:rPr lang="ru-RU" dirty="0" smtClean="0"/>
              <a:t>, </a:t>
            </a:r>
            <a:r>
              <a:rPr lang="ru-RU" dirty="0" err="1" smtClean="0"/>
              <a:t>позбутися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endParaRPr lang="ru-RU" dirty="0" smtClean="0"/>
          </a:p>
          <a:p>
            <a:r>
              <a:rPr lang="ru-RU" dirty="0" err="1" smtClean="0"/>
              <a:t>раціонального</a:t>
            </a:r>
            <a:r>
              <a:rPr lang="ru-RU" dirty="0" smtClean="0"/>
              <a:t> </a:t>
            </a:r>
            <a:r>
              <a:rPr lang="ru-RU" dirty="0" err="1" smtClean="0"/>
              <a:t>осмислення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,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, </a:t>
            </a:r>
            <a:r>
              <a:rPr lang="ru-RU" dirty="0" err="1" smtClean="0"/>
              <a:t>закри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ти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шляхи для </a:t>
            </a:r>
            <a:r>
              <a:rPr lang="ru-RU" dirty="0" err="1" smtClean="0"/>
              <a:t>творення</a:t>
            </a:r>
            <a:r>
              <a:rPr lang="ru-RU" dirty="0" smtClean="0"/>
              <a:t> </a:t>
            </a:r>
            <a:r>
              <a:rPr lang="ru-RU" dirty="0" err="1" smtClean="0"/>
              <a:t>гідного</a:t>
            </a:r>
            <a:r>
              <a:rPr lang="ru-RU" dirty="0" smtClean="0"/>
              <a:t> </a:t>
            </a:r>
            <a:r>
              <a:rPr lang="ru-RU" dirty="0" err="1" smtClean="0"/>
              <a:t>майбутнього</a:t>
            </a:r>
            <a:r>
              <a:rPr lang="ru-RU" dirty="0" smtClean="0"/>
              <a:t>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цивілізації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точці</a:t>
            </a:r>
            <a:r>
              <a:rPr lang="ru-RU" dirty="0" smtClean="0"/>
              <a:t> </a:t>
            </a:r>
            <a:r>
              <a:rPr lang="ru-RU" dirty="0" err="1" smtClean="0"/>
              <a:t>зіткнення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позицій</a:t>
            </a:r>
            <a:r>
              <a:rPr lang="ru-RU" dirty="0" smtClean="0"/>
              <a:t> </a:t>
            </a:r>
            <a:r>
              <a:rPr lang="ru-RU" dirty="0" err="1" smtClean="0"/>
              <a:t>намагався</a:t>
            </a:r>
            <a:r>
              <a:rPr lang="ru-RU" dirty="0" smtClean="0"/>
              <a:t> </a:t>
            </a:r>
            <a:r>
              <a:rPr lang="ru-RU" dirty="0" err="1" smtClean="0"/>
              <a:t>мислити</a:t>
            </a:r>
            <a:r>
              <a:rPr lang="ru-RU" dirty="0" smtClean="0"/>
              <a:t> і </a:t>
            </a:r>
            <a:r>
              <a:rPr lang="ru-RU" dirty="0" err="1" smtClean="0"/>
              <a:t>вирішувати</a:t>
            </a:r>
            <a:endParaRPr lang="ru-RU" dirty="0" smtClean="0"/>
          </a:p>
          <a:p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часу Ж.-П. Сартр.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620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15416"/>
            <a:ext cx="889248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Проблема </a:t>
            </a:r>
            <a:r>
              <a:rPr lang="ru-RU" dirty="0" err="1" smtClean="0"/>
              <a:t>трансцендування</a:t>
            </a:r>
            <a:r>
              <a:rPr lang="ru-RU" dirty="0" smtClean="0"/>
              <a:t> і </a:t>
            </a:r>
            <a:r>
              <a:rPr lang="ru-RU" dirty="0" err="1" smtClean="0"/>
              <a:t>свободи</a:t>
            </a:r>
            <a:r>
              <a:rPr lang="ru-RU" dirty="0" smtClean="0"/>
              <a:t> </a:t>
            </a:r>
            <a:r>
              <a:rPr lang="ru-RU" dirty="0" err="1" smtClean="0"/>
              <a:t>знайшла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віддзеркален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ня</a:t>
            </a:r>
            <a:r>
              <a:rPr lang="ru-RU" dirty="0" smtClean="0"/>
              <a:t> у </a:t>
            </a:r>
            <a:r>
              <a:rPr lang="ru-RU" dirty="0" err="1" smtClean="0"/>
              <a:t>вітчизняній</a:t>
            </a:r>
            <a:r>
              <a:rPr lang="ru-RU" dirty="0" smtClean="0"/>
              <a:t> </a:t>
            </a:r>
            <a:r>
              <a:rPr lang="ru-RU" dirty="0" err="1" smtClean="0"/>
              <a:t>філософії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у </a:t>
            </a:r>
            <a:r>
              <a:rPr lang="ru-RU" dirty="0" err="1" smtClean="0"/>
              <a:t>філософській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М.</a:t>
            </a:r>
          </a:p>
          <a:p>
            <a:r>
              <a:rPr lang="ru-RU" dirty="0" smtClean="0"/>
              <a:t>К. </a:t>
            </a:r>
            <a:r>
              <a:rPr lang="ru-RU" dirty="0" err="1" smtClean="0"/>
              <a:t>Мамардашвілі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декларував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метод, але й </a:t>
            </a:r>
            <a:r>
              <a:rPr lang="ru-RU" dirty="0" err="1" smtClean="0"/>
              <a:t>викорис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товував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при </a:t>
            </a:r>
            <a:r>
              <a:rPr lang="ru-RU" dirty="0" err="1" smtClean="0"/>
              <a:t>аналізі</a:t>
            </a:r>
            <a:r>
              <a:rPr lang="ru-RU" dirty="0" smtClean="0"/>
              <a:t> </a:t>
            </a:r>
            <a:r>
              <a:rPr lang="ru-RU" dirty="0" err="1" smtClean="0"/>
              <a:t>гносеологічних</a:t>
            </a:r>
            <a:r>
              <a:rPr lang="ru-RU" dirty="0" smtClean="0"/>
              <a:t>, </a:t>
            </a:r>
            <a:r>
              <a:rPr lang="ru-RU" dirty="0" err="1" smtClean="0"/>
              <a:t>антропологічних</a:t>
            </a:r>
            <a:r>
              <a:rPr lang="ru-RU" dirty="0" smtClean="0"/>
              <a:t> і </a:t>
            </a:r>
            <a:r>
              <a:rPr lang="ru-RU" dirty="0" err="1" smtClean="0"/>
              <a:t>соціаль</a:t>
            </a:r>
            <a:r>
              <a:rPr lang="ru-RU" dirty="0" smtClean="0"/>
              <a:t>-</a:t>
            </a:r>
          </a:p>
          <a:p>
            <a:r>
              <a:rPr lang="ru-RU" dirty="0" smtClean="0"/>
              <a:t>них проблем, а </a:t>
            </a:r>
            <a:r>
              <a:rPr lang="ru-RU" dirty="0" err="1" smtClean="0"/>
              <a:t>також</a:t>
            </a:r>
            <a:r>
              <a:rPr lang="ru-RU" dirty="0" smtClean="0"/>
              <a:t> при </a:t>
            </a:r>
            <a:r>
              <a:rPr lang="ru-RU" dirty="0" err="1" smtClean="0"/>
              <a:t>аналізі</a:t>
            </a:r>
            <a:r>
              <a:rPr lang="ru-RU" dirty="0" smtClean="0"/>
              <a:t> </a:t>
            </a:r>
            <a:r>
              <a:rPr lang="ru-RU" dirty="0" err="1" smtClean="0"/>
              <a:t>видатних</a:t>
            </a:r>
            <a:r>
              <a:rPr lang="ru-RU" dirty="0" smtClean="0"/>
              <a:t> </a:t>
            </a:r>
            <a:r>
              <a:rPr lang="ru-RU" dirty="0" err="1" smtClean="0"/>
              <a:t>літературних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 ХХ</a:t>
            </a:r>
          </a:p>
          <a:p>
            <a:r>
              <a:rPr lang="ru-RU" dirty="0" err="1" smtClean="0"/>
              <a:t>століття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творчості</a:t>
            </a:r>
            <a:r>
              <a:rPr lang="ru-RU" dirty="0" smtClean="0"/>
              <a:t> М. Пруста). </a:t>
            </a:r>
            <a:r>
              <a:rPr lang="ru-RU" dirty="0" err="1" smtClean="0"/>
              <a:t>Кажучи</a:t>
            </a:r>
            <a:r>
              <a:rPr lang="ru-RU" dirty="0" smtClean="0"/>
              <a:t> про </a:t>
            </a:r>
            <a:r>
              <a:rPr lang="ru-RU" dirty="0" err="1" smtClean="0"/>
              <a:t>об'єкти</a:t>
            </a:r>
            <a:r>
              <a:rPr lang="ru-RU" dirty="0" smtClean="0"/>
              <a:t> транс-</a:t>
            </a:r>
          </a:p>
          <a:p>
            <a:r>
              <a:rPr lang="ru-RU" dirty="0" err="1" smtClean="0"/>
              <a:t>цендентального</a:t>
            </a:r>
            <a:r>
              <a:rPr lang="ru-RU" dirty="0" smtClean="0"/>
              <a:t> </a:t>
            </a:r>
            <a:r>
              <a:rPr lang="ru-RU" dirty="0" err="1" smtClean="0"/>
              <a:t>філософського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, М. К. </a:t>
            </a:r>
            <a:r>
              <a:rPr lang="ru-RU" dirty="0" err="1" smtClean="0"/>
              <a:t>Мамардашвілі</a:t>
            </a:r>
            <a:r>
              <a:rPr lang="ru-RU" dirty="0" smtClean="0"/>
              <a:t> </a:t>
            </a:r>
            <a:r>
              <a:rPr lang="ru-RU" dirty="0" err="1" smtClean="0"/>
              <a:t>зазначає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що</a:t>
            </a:r>
            <a:r>
              <a:rPr lang="ru-RU" dirty="0" smtClean="0"/>
              <a:t> «</a:t>
            </a:r>
            <a:r>
              <a:rPr lang="ru-RU" dirty="0" err="1" smtClean="0"/>
              <a:t>Метафізика</a:t>
            </a:r>
            <a:r>
              <a:rPr lang="ru-RU" dirty="0" smtClean="0"/>
              <a:t> </a:t>
            </a:r>
            <a:r>
              <a:rPr lang="ru-RU" dirty="0" err="1" smtClean="0"/>
              <a:t>тлумачить</a:t>
            </a:r>
            <a:r>
              <a:rPr lang="ru-RU" dirty="0" smtClean="0"/>
              <a:t> про </a:t>
            </a:r>
            <a:r>
              <a:rPr lang="ru-RU" dirty="0" err="1" smtClean="0"/>
              <a:t>абсолютне</a:t>
            </a:r>
            <a:r>
              <a:rPr lang="ru-RU" dirty="0" smtClean="0"/>
              <a:t>, </a:t>
            </a:r>
            <a:r>
              <a:rPr lang="ru-RU" dirty="0" err="1" smtClean="0"/>
              <a:t>позачасове</a:t>
            </a:r>
            <a:r>
              <a:rPr lang="ru-RU" dirty="0" smtClean="0"/>
              <a:t>. Не у тому сен-</a:t>
            </a:r>
          </a:p>
          <a:p>
            <a:r>
              <a:rPr lang="ru-RU" dirty="0" err="1" smtClean="0"/>
              <a:t>сі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якийсь</a:t>
            </a:r>
            <a:r>
              <a:rPr lang="ru-RU" dirty="0" smtClean="0"/>
              <a:t> </a:t>
            </a:r>
            <a:r>
              <a:rPr lang="ru-RU" dirty="0" err="1" smtClean="0"/>
              <a:t>окремий</a:t>
            </a:r>
            <a:r>
              <a:rPr lang="ru-RU" dirty="0" smtClean="0"/>
              <a:t>, </a:t>
            </a:r>
            <a:r>
              <a:rPr lang="ru-RU" dirty="0" err="1" smtClean="0"/>
              <a:t>абсолютний</a:t>
            </a:r>
            <a:r>
              <a:rPr lang="ru-RU" dirty="0" smtClean="0"/>
              <a:t>, </a:t>
            </a:r>
            <a:r>
              <a:rPr lang="ru-RU" dirty="0" err="1" smtClean="0"/>
              <a:t>позачасовий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 – про</a:t>
            </a:r>
          </a:p>
          <a:p>
            <a:r>
              <a:rPr lang="ru-RU" dirty="0" err="1" smtClean="0"/>
              <a:t>нього</a:t>
            </a:r>
            <a:r>
              <a:rPr lang="ru-RU" dirty="0" smtClean="0"/>
              <a:t> ми не </a:t>
            </a:r>
            <a:r>
              <a:rPr lang="ru-RU" dirty="0" err="1" smtClean="0"/>
              <a:t>можемо</a:t>
            </a:r>
            <a:r>
              <a:rPr lang="ru-RU" dirty="0" smtClean="0"/>
              <a:t> </a:t>
            </a:r>
            <a:r>
              <a:rPr lang="ru-RU" dirty="0" err="1" smtClean="0"/>
              <a:t>говорити</a:t>
            </a:r>
            <a:r>
              <a:rPr lang="ru-RU" dirty="0" smtClean="0"/>
              <a:t> у </a:t>
            </a:r>
            <a:r>
              <a:rPr lang="ru-RU" dirty="0" err="1" smtClean="0"/>
              <a:t>термінах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, </a:t>
            </a:r>
            <a:r>
              <a:rPr lang="ru-RU" dirty="0" err="1" smtClean="0"/>
              <a:t>використову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ючи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, ми говоримо </a:t>
            </a:r>
            <a:r>
              <a:rPr lang="ru-RU" dirty="0" err="1" smtClean="0"/>
              <a:t>завжди</a:t>
            </a:r>
            <a:r>
              <a:rPr lang="ru-RU" dirty="0" smtClean="0"/>
              <a:t> про 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досвідчене</a:t>
            </a:r>
            <a:r>
              <a:rPr lang="ru-RU" dirty="0" smtClean="0"/>
              <a:t> – але в </a:t>
            </a:r>
            <a:r>
              <a:rPr lang="ru-RU" dirty="0" err="1" smtClean="0"/>
              <a:t>ін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шому</a:t>
            </a:r>
            <a:r>
              <a:rPr lang="ru-RU" dirty="0" smtClean="0"/>
              <a:t> </a:t>
            </a:r>
            <a:r>
              <a:rPr lang="ru-RU" dirty="0" err="1" smtClean="0"/>
              <a:t>сенсі</a:t>
            </a:r>
            <a:r>
              <a:rPr lang="ru-RU" dirty="0" smtClean="0"/>
              <a:t>. А </a:t>
            </a:r>
            <a:r>
              <a:rPr lang="ru-RU" dirty="0" err="1" smtClean="0"/>
              <a:t>саме</a:t>
            </a:r>
            <a:r>
              <a:rPr lang="ru-RU" dirty="0" smtClean="0"/>
              <a:t> – </a:t>
            </a:r>
            <a:r>
              <a:rPr lang="ru-RU" dirty="0" err="1" smtClean="0"/>
              <a:t>трансцендування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трансцендентного. </a:t>
            </a:r>
            <a:r>
              <a:rPr lang="ru-RU" dirty="0" err="1" smtClean="0"/>
              <a:t>Це</a:t>
            </a:r>
            <a:r>
              <a:rPr lang="ru-RU" dirty="0" smtClean="0"/>
              <a:t> і є</a:t>
            </a:r>
          </a:p>
          <a:p>
            <a:r>
              <a:rPr lang="ru-RU" dirty="0" err="1" smtClean="0"/>
              <a:t>основна</a:t>
            </a:r>
            <a:r>
              <a:rPr lang="ru-RU" dirty="0" smtClean="0"/>
              <a:t> </a:t>
            </a:r>
            <a:r>
              <a:rPr lang="ru-RU" dirty="0" err="1" smtClean="0"/>
              <a:t>метафізична</a:t>
            </a:r>
            <a:r>
              <a:rPr lang="ru-RU" dirty="0" smtClean="0"/>
              <a:t> </a:t>
            </a:r>
            <a:r>
              <a:rPr lang="ru-RU" dirty="0" err="1" smtClean="0"/>
              <a:t>операція</a:t>
            </a:r>
            <a:r>
              <a:rPr lang="ru-RU" dirty="0" smtClean="0"/>
              <a:t> у </a:t>
            </a:r>
            <a:r>
              <a:rPr lang="ru-RU" dirty="0" err="1" smtClean="0"/>
              <a:t>філософії</a:t>
            </a:r>
            <a:r>
              <a:rPr lang="ru-RU" dirty="0" smtClean="0"/>
              <a:t>» [</a:t>
            </a:r>
            <a:r>
              <a:rPr lang="ru-RU" dirty="0" err="1" smtClean="0"/>
              <a:t>Мамардашвілі</a:t>
            </a:r>
            <a:r>
              <a:rPr lang="ru-RU" dirty="0" smtClean="0"/>
              <a:t>, 1996 а,</a:t>
            </a:r>
          </a:p>
          <a:p>
            <a:r>
              <a:rPr lang="ru-RU" dirty="0" smtClean="0"/>
              <a:t>с. 113]. </a:t>
            </a:r>
            <a:r>
              <a:rPr lang="ru-RU" dirty="0" err="1" smtClean="0"/>
              <a:t>Філософ</a:t>
            </a:r>
            <a:r>
              <a:rPr lang="ru-RU" dirty="0" smtClean="0"/>
              <a:t> </a:t>
            </a:r>
            <a:r>
              <a:rPr lang="ru-RU" dirty="0" err="1" smtClean="0"/>
              <a:t>підкреслює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у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колишньому</a:t>
            </a:r>
            <a:r>
              <a:rPr lang="ru-RU" dirty="0" smtClean="0"/>
              <a:t>, схоластичному</a:t>
            </a:r>
          </a:p>
          <a:p>
            <a:r>
              <a:rPr lang="ru-RU" dirty="0" err="1" smtClean="0"/>
              <a:t>значенні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dirty="0" err="1" smtClean="0"/>
              <a:t>розумівся</a:t>
            </a:r>
            <a:r>
              <a:rPr lang="ru-RU" dirty="0" smtClean="0"/>
              <a:t> </a:t>
            </a:r>
            <a:r>
              <a:rPr lang="ru-RU" dirty="0" err="1" smtClean="0"/>
              <a:t>трохи</a:t>
            </a:r>
            <a:r>
              <a:rPr lang="ru-RU" dirty="0" smtClean="0"/>
              <a:t> </a:t>
            </a:r>
            <a:r>
              <a:rPr lang="ru-RU" dirty="0" err="1" smtClean="0"/>
              <a:t>інакше</a:t>
            </a:r>
            <a:r>
              <a:rPr lang="ru-RU" dirty="0" smtClean="0"/>
              <a:t>. </a:t>
            </a:r>
            <a:r>
              <a:rPr lang="ru-RU" dirty="0" err="1" smtClean="0"/>
              <a:t>Деяким</a:t>
            </a:r>
            <a:r>
              <a:rPr lang="ru-RU" dirty="0" smtClean="0"/>
              <a:t> предметам </a:t>
            </a:r>
            <a:r>
              <a:rPr lang="ru-RU" dirty="0" err="1" smtClean="0"/>
              <a:t>припи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сувалося</a:t>
            </a:r>
            <a:r>
              <a:rPr lang="ru-RU" dirty="0" smtClean="0"/>
              <a:t> </a:t>
            </a:r>
            <a:r>
              <a:rPr lang="ru-RU" dirty="0" err="1" smtClean="0"/>
              <a:t>особливе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, і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предмети</a:t>
            </a:r>
            <a:r>
              <a:rPr lang="ru-RU" dirty="0" smtClean="0"/>
              <a:t> </a:t>
            </a:r>
            <a:r>
              <a:rPr lang="ru-RU" dirty="0" err="1" smtClean="0"/>
              <a:t>називалися</a:t>
            </a:r>
            <a:r>
              <a:rPr lang="ru-RU" dirty="0" smtClean="0"/>
              <a:t> </a:t>
            </a:r>
            <a:r>
              <a:rPr lang="ru-RU" dirty="0" err="1" smtClean="0"/>
              <a:t>трансценден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тальними</a:t>
            </a:r>
            <a:r>
              <a:rPr lang="ru-RU" dirty="0" smtClean="0"/>
              <a:t> предметами. До таких </a:t>
            </a:r>
            <a:r>
              <a:rPr lang="ru-RU" dirty="0" err="1" smtClean="0"/>
              <a:t>об'єктів</a:t>
            </a:r>
            <a:r>
              <a:rPr lang="ru-RU" dirty="0" smtClean="0"/>
              <a:t> </a:t>
            </a:r>
            <a:r>
              <a:rPr lang="ru-RU" dirty="0" err="1" smtClean="0"/>
              <a:t>відносився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Бог. На</a:t>
            </a:r>
          </a:p>
          <a:p>
            <a:r>
              <a:rPr lang="ru-RU" dirty="0" err="1" smtClean="0"/>
              <a:t>помилки</a:t>
            </a:r>
            <a:r>
              <a:rPr lang="ru-RU" dirty="0" smtClean="0"/>
              <a:t> </a:t>
            </a:r>
            <a:r>
              <a:rPr lang="ru-RU" dirty="0" err="1" smtClean="0"/>
              <a:t>старої</a:t>
            </a:r>
            <a:r>
              <a:rPr lang="ru-RU" dirty="0" smtClean="0"/>
              <a:t> </a:t>
            </a:r>
            <a:r>
              <a:rPr lang="ru-RU" dirty="0" err="1" smtClean="0"/>
              <a:t>метафізики</a:t>
            </a:r>
            <a:r>
              <a:rPr lang="ru-RU" dirty="0" smtClean="0"/>
              <a:t> </a:t>
            </a:r>
            <a:r>
              <a:rPr lang="ru-RU" dirty="0" err="1" smtClean="0"/>
              <a:t>вказував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ще</a:t>
            </a:r>
            <a:r>
              <a:rPr lang="ru-RU" dirty="0" smtClean="0"/>
              <a:t> Кант. </a:t>
            </a:r>
            <a:r>
              <a:rPr lang="ru-RU" dirty="0" err="1" smtClean="0"/>
              <a:t>Він</a:t>
            </a:r>
            <a:r>
              <a:rPr lang="ru-RU" dirty="0" smtClean="0"/>
              <a:t> поставив</a:t>
            </a:r>
          </a:p>
          <a:p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радикально:як</a:t>
            </a:r>
            <a:r>
              <a:rPr lang="ru-RU" dirty="0" smtClean="0"/>
              <a:t> </a:t>
            </a:r>
            <a:r>
              <a:rPr lang="ru-RU" dirty="0" err="1" smtClean="0"/>
              <a:t>можлива</a:t>
            </a:r>
            <a:r>
              <a:rPr lang="ru-RU" dirty="0" smtClean="0"/>
              <a:t> </a:t>
            </a:r>
            <a:r>
              <a:rPr lang="ru-RU" dirty="0" err="1" smtClean="0"/>
              <a:t>метафізика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наука про </a:t>
            </a:r>
            <a:r>
              <a:rPr lang="ru-RU" dirty="0" err="1" smtClean="0"/>
              <a:t>трансце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ндентальні</a:t>
            </a:r>
            <a:r>
              <a:rPr lang="ru-RU" dirty="0" smtClean="0"/>
              <a:t> </a:t>
            </a:r>
            <a:r>
              <a:rPr lang="ru-RU" dirty="0" err="1" smtClean="0"/>
              <a:t>об'єкти</a:t>
            </a:r>
            <a:r>
              <a:rPr lang="ru-RU" dirty="0" smtClean="0"/>
              <a:t>, </a:t>
            </a:r>
            <a:r>
              <a:rPr lang="ru-RU" dirty="0" err="1" smtClean="0"/>
              <a:t>взагалі</a:t>
            </a:r>
            <a:r>
              <a:rPr lang="ru-RU" dirty="0" smtClean="0"/>
              <a:t>. Як </a:t>
            </a:r>
            <a:r>
              <a:rPr lang="ru-RU" dirty="0" err="1" smtClean="0"/>
              <a:t>відомо</a:t>
            </a:r>
            <a:r>
              <a:rPr lang="ru-RU" dirty="0" smtClean="0"/>
              <a:t>, Кант на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дав негатив-</a:t>
            </a:r>
          </a:p>
          <a:p>
            <a:r>
              <a:rPr lang="ru-RU" dirty="0" smtClean="0"/>
              <a:t>ну </a:t>
            </a:r>
            <a:r>
              <a:rPr lang="ru-RU" dirty="0" err="1" smtClean="0"/>
              <a:t>відповідь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, </a:t>
            </a:r>
            <a:r>
              <a:rPr lang="ru-RU" dirty="0" err="1" smtClean="0"/>
              <a:t>відмовившись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колишніх</a:t>
            </a:r>
            <a:r>
              <a:rPr lang="ru-RU" dirty="0" smtClean="0"/>
              <a:t> </a:t>
            </a:r>
            <a:r>
              <a:rPr lang="ru-RU" dirty="0" err="1" smtClean="0"/>
              <a:t>домагань</a:t>
            </a:r>
            <a:r>
              <a:rPr lang="ru-RU" dirty="0" smtClean="0"/>
              <a:t>, </a:t>
            </a:r>
            <a:r>
              <a:rPr lang="ru-RU" dirty="0" err="1" smtClean="0"/>
              <a:t>метафізика</a:t>
            </a:r>
            <a:endParaRPr lang="ru-RU" dirty="0" smtClean="0"/>
          </a:p>
          <a:p>
            <a:r>
              <a:rPr lang="ru-RU" dirty="0" smtClean="0"/>
              <a:t>як перша </a:t>
            </a:r>
            <a:r>
              <a:rPr lang="ru-RU" dirty="0" err="1" smtClean="0"/>
              <a:t>філософія</a:t>
            </a:r>
            <a:r>
              <a:rPr lang="ru-RU" dirty="0" smtClean="0"/>
              <a:t> не перестала </a:t>
            </a:r>
            <a:r>
              <a:rPr lang="ru-RU" dirty="0" err="1" smtClean="0"/>
              <a:t>існувати</a:t>
            </a:r>
            <a:r>
              <a:rPr lang="ru-RU" dirty="0" smtClean="0"/>
              <a:t> – вона </a:t>
            </a:r>
            <a:r>
              <a:rPr lang="ru-RU" dirty="0" err="1" smtClean="0"/>
              <a:t>скоректувала</a:t>
            </a:r>
            <a:r>
              <a:rPr lang="ru-RU" dirty="0" smtClean="0"/>
              <a:t> свою</a:t>
            </a:r>
          </a:p>
          <a:p>
            <a:r>
              <a:rPr lang="ru-RU" dirty="0" err="1" smtClean="0"/>
              <a:t>наочну</a:t>
            </a:r>
            <a:r>
              <a:rPr lang="ru-RU" dirty="0" smtClean="0"/>
              <a:t> область. Як </a:t>
            </a:r>
            <a:r>
              <a:rPr lang="ru-RU" dirty="0" err="1" smtClean="0"/>
              <a:t>наголошував</a:t>
            </a:r>
            <a:r>
              <a:rPr lang="ru-RU" dirty="0" smtClean="0"/>
              <a:t> М. К. </a:t>
            </a:r>
            <a:r>
              <a:rPr lang="ru-RU" dirty="0" err="1" smtClean="0"/>
              <a:t>Мамардашвілі</a:t>
            </a:r>
            <a:r>
              <a:rPr lang="ru-RU" dirty="0" smtClean="0"/>
              <a:t> «в </a:t>
            </a:r>
            <a:r>
              <a:rPr lang="ru-RU" dirty="0" err="1" smtClean="0"/>
              <a:t>грамотній</a:t>
            </a:r>
            <a:r>
              <a:rPr lang="ru-RU" dirty="0" smtClean="0"/>
              <a:t> </a:t>
            </a:r>
            <a:r>
              <a:rPr lang="ru-RU" dirty="0" err="1" smtClean="0"/>
              <a:t>кри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тичній</a:t>
            </a:r>
            <a:r>
              <a:rPr lang="ru-RU" dirty="0" smtClean="0"/>
              <a:t> </a:t>
            </a:r>
            <a:r>
              <a:rPr lang="ru-RU" dirty="0" err="1" smtClean="0"/>
              <a:t>метафізиці</a:t>
            </a:r>
            <a:r>
              <a:rPr lang="ru-RU" dirty="0" smtClean="0"/>
              <a:t>, </a:t>
            </a:r>
            <a:r>
              <a:rPr lang="ru-RU" dirty="0" err="1" smtClean="0"/>
              <a:t>якою</a:t>
            </a:r>
            <a:r>
              <a:rPr lang="ru-RU" dirty="0" smtClean="0"/>
              <a:t> є вся </a:t>
            </a:r>
            <a:r>
              <a:rPr lang="ru-RU" dirty="0" err="1" smtClean="0"/>
              <a:t>метафізика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Канта, не </a:t>
            </a:r>
            <a:r>
              <a:rPr lang="ru-RU" dirty="0" err="1" smtClean="0"/>
              <a:t>йде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про</a:t>
            </a:r>
          </a:p>
          <a:p>
            <a:r>
              <a:rPr lang="ru-RU" dirty="0" err="1" smtClean="0"/>
              <a:t>трансцендентальні</a:t>
            </a:r>
            <a:r>
              <a:rPr lang="ru-RU" dirty="0" smtClean="0"/>
              <a:t> </a:t>
            </a:r>
            <a:r>
              <a:rPr lang="ru-RU" dirty="0" err="1" smtClean="0"/>
              <a:t>предмети</a:t>
            </a:r>
            <a:r>
              <a:rPr lang="ru-RU" dirty="0" smtClean="0"/>
              <a:t> (</a:t>
            </a:r>
            <a:r>
              <a:rPr lang="ru-RU" dirty="0" err="1" smtClean="0"/>
              <a:t>оскільки</a:t>
            </a:r>
            <a:r>
              <a:rPr lang="ru-RU" dirty="0" smtClean="0"/>
              <a:t> будь-яке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базується</a:t>
            </a:r>
            <a:r>
              <a:rPr lang="ru-RU" dirty="0" smtClean="0"/>
              <a:t> на</a:t>
            </a:r>
          </a:p>
          <a:p>
            <a:r>
              <a:rPr lang="ru-RU" dirty="0" err="1" smtClean="0"/>
              <a:t>досвіді</a:t>
            </a:r>
            <a:r>
              <a:rPr lang="ru-RU" dirty="0" smtClean="0"/>
              <a:t>). А </a:t>
            </a:r>
            <a:r>
              <a:rPr lang="ru-RU" dirty="0" err="1" smtClean="0"/>
              <a:t>йдеться</a:t>
            </a:r>
            <a:r>
              <a:rPr lang="ru-RU" dirty="0" smtClean="0"/>
              <a:t> про </a:t>
            </a:r>
            <a:r>
              <a:rPr lang="ru-RU" dirty="0" err="1" smtClean="0"/>
              <a:t>трансцендування</a:t>
            </a:r>
            <a:r>
              <a:rPr lang="ru-RU" dirty="0" smtClean="0"/>
              <a:t>».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останнім</a:t>
            </a:r>
            <a:r>
              <a:rPr lang="ru-RU" dirty="0" smtClean="0"/>
              <a:t> М. К. </a:t>
            </a:r>
            <a:r>
              <a:rPr lang="ru-RU" dirty="0" err="1" smtClean="0"/>
              <a:t>Мамар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дашвілі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на </a:t>
            </a:r>
            <a:r>
              <a:rPr lang="ru-RU" dirty="0" err="1" smtClean="0"/>
              <a:t>увазі</a:t>
            </a:r>
            <a:r>
              <a:rPr lang="ru-RU" dirty="0" smtClean="0"/>
              <a:t> «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трансформуватися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вихо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дити</a:t>
            </a:r>
            <a:r>
              <a:rPr lang="ru-RU" dirty="0" smtClean="0"/>
              <a:t> за рамки і </a:t>
            </a:r>
            <a:r>
              <a:rPr lang="ru-RU" dirty="0" err="1" smtClean="0"/>
              <a:t>межі</a:t>
            </a:r>
            <a:r>
              <a:rPr lang="ru-RU" dirty="0" smtClean="0"/>
              <a:t> будь-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будь-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ідеології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98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764704"/>
            <a:ext cx="54543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суспільства</a:t>
            </a:r>
            <a:r>
              <a:rPr lang="ru-RU" dirty="0" smtClean="0"/>
              <a:t> і </a:t>
            </a:r>
            <a:r>
              <a:rPr lang="ru-RU" dirty="0" err="1" smtClean="0"/>
              <a:t>знаходити</a:t>
            </a:r>
            <a:r>
              <a:rPr lang="ru-RU" dirty="0" smtClean="0"/>
              <a:t> </a:t>
            </a:r>
            <a:r>
              <a:rPr lang="ru-RU" dirty="0" err="1" smtClean="0"/>
              <a:t>підстави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не </a:t>
            </a:r>
            <a:r>
              <a:rPr lang="ru-RU" dirty="0" err="1" smtClean="0"/>
              <a:t>залежать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того,</a:t>
            </a:r>
          </a:p>
          <a:p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трапиться</a:t>
            </a:r>
            <a:r>
              <a:rPr lang="ru-RU" dirty="0" smtClean="0"/>
              <a:t> у </a:t>
            </a:r>
            <a:r>
              <a:rPr lang="ru-RU" dirty="0" err="1" smtClean="0"/>
              <a:t>часі</a:t>
            </a:r>
            <a:r>
              <a:rPr lang="ru-RU" dirty="0" smtClean="0"/>
              <a:t> з </a:t>
            </a:r>
            <a:r>
              <a:rPr lang="ru-RU" dirty="0" err="1" smtClean="0"/>
              <a:t>суспільством</a:t>
            </a:r>
            <a:r>
              <a:rPr lang="ru-RU" dirty="0" smtClean="0"/>
              <a:t>, культурою, з </a:t>
            </a:r>
            <a:r>
              <a:rPr lang="ru-RU" dirty="0" err="1" smtClean="0"/>
              <a:t>ідеологією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соціа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льним</a:t>
            </a:r>
            <a:r>
              <a:rPr lang="ru-RU" dirty="0" smtClean="0"/>
              <a:t> </a:t>
            </a:r>
            <a:r>
              <a:rPr lang="ru-RU" dirty="0" err="1" smtClean="0"/>
              <a:t>рухом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й є так </a:t>
            </a:r>
            <a:r>
              <a:rPr lang="ru-RU" dirty="0" err="1" smtClean="0"/>
              <a:t>звані</a:t>
            </a:r>
            <a:r>
              <a:rPr lang="ru-RU" dirty="0" smtClean="0"/>
              <a:t> </a:t>
            </a:r>
            <a:r>
              <a:rPr lang="ru-RU" dirty="0" err="1" smtClean="0"/>
              <a:t>особистісні</a:t>
            </a:r>
            <a:r>
              <a:rPr lang="ru-RU" dirty="0" smtClean="0"/>
              <a:t> </a:t>
            </a:r>
            <a:r>
              <a:rPr lang="ru-RU" dirty="0" err="1" smtClean="0"/>
              <a:t>підстави</a:t>
            </a:r>
            <a:r>
              <a:rPr lang="ru-RU" dirty="0" smtClean="0"/>
              <a:t>» [там само, с. 113-</a:t>
            </a:r>
          </a:p>
          <a:p>
            <a:r>
              <a:rPr lang="ru-RU" dirty="0" smtClean="0"/>
              <a:t>114]. </a:t>
            </a:r>
            <a:r>
              <a:rPr lang="ru-RU" dirty="0" err="1" smtClean="0"/>
              <a:t>Трансцендентне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, «</a:t>
            </a:r>
            <a:r>
              <a:rPr lang="ru-RU" dirty="0" err="1" smtClean="0"/>
              <a:t>нескінченна</a:t>
            </a:r>
            <a:r>
              <a:rPr lang="ru-RU" dirty="0" smtClean="0"/>
              <a:t> форма </a:t>
            </a:r>
            <a:r>
              <a:rPr lang="ru-RU" dirty="0" err="1" smtClean="0"/>
              <a:t>всякої</a:t>
            </a:r>
            <a:r>
              <a:rPr lang="ru-RU" dirty="0" smtClean="0"/>
              <a:t> </a:t>
            </a:r>
            <a:r>
              <a:rPr lang="ru-RU" dirty="0" err="1" smtClean="0"/>
              <a:t>актуальності</a:t>
            </a:r>
            <a:r>
              <a:rPr lang="ru-RU" dirty="0" smtClean="0"/>
              <a:t>». «Реальна</a:t>
            </a:r>
          </a:p>
          <a:p>
            <a:r>
              <a:rPr lang="ru-RU" dirty="0" smtClean="0"/>
              <a:t>проблема </a:t>
            </a:r>
            <a:r>
              <a:rPr lang="ru-RU" dirty="0" err="1" smtClean="0"/>
              <a:t>експлікації</a:t>
            </a:r>
            <a:r>
              <a:rPr lang="ru-RU" dirty="0" smtClean="0"/>
              <a:t> і </a:t>
            </a:r>
            <a:r>
              <a:rPr lang="ru-RU" dirty="0" err="1" smtClean="0"/>
              <a:t>опису</a:t>
            </a:r>
            <a:r>
              <a:rPr lang="ru-RU" dirty="0" smtClean="0"/>
              <a:t> нового </a:t>
            </a:r>
            <a:r>
              <a:rPr lang="ru-RU" dirty="0" err="1" smtClean="0"/>
              <a:t>вільного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 (як </a:t>
            </a:r>
            <a:r>
              <a:rPr lang="ru-RU" dirty="0" err="1" smtClean="0"/>
              <a:t>зміни</a:t>
            </a:r>
            <a:r>
              <a:rPr lang="ru-RU" dirty="0" smtClean="0"/>
              <a:t>) в </a:t>
            </a:r>
            <a:r>
              <a:rPr lang="ru-RU" dirty="0" err="1" smtClean="0"/>
              <a:t>науці</a:t>
            </a:r>
            <a:r>
              <a:rPr lang="ru-RU" dirty="0" smtClean="0"/>
              <a:t>, –</a:t>
            </a:r>
          </a:p>
          <a:p>
            <a:r>
              <a:rPr lang="ru-RU" dirty="0" smtClean="0"/>
              <a:t>писав Ю. П. </a:t>
            </a:r>
            <a:r>
              <a:rPr lang="ru-RU" dirty="0" err="1" smtClean="0"/>
              <a:t>Сінокосов</a:t>
            </a:r>
            <a:r>
              <a:rPr lang="ru-RU" dirty="0" smtClean="0"/>
              <a:t>, – </a:t>
            </a:r>
            <a:r>
              <a:rPr lang="ru-RU" dirty="0" err="1" smtClean="0"/>
              <a:t>цікавила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(</a:t>
            </a:r>
            <a:r>
              <a:rPr lang="ru-RU" dirty="0" err="1" smtClean="0"/>
              <a:t>Мамардашвілі</a:t>
            </a:r>
            <a:r>
              <a:rPr lang="ru-RU" dirty="0" smtClean="0"/>
              <a:t> М. К. – В. Ш.)</a:t>
            </a:r>
          </a:p>
          <a:p>
            <a:r>
              <a:rPr lang="ru-RU" dirty="0" smtClean="0"/>
              <a:t>не </a:t>
            </a:r>
            <a:r>
              <a:rPr lang="ru-RU" dirty="0" err="1" smtClean="0"/>
              <a:t>стільки</a:t>
            </a:r>
            <a:r>
              <a:rPr lang="ru-RU" dirty="0" smtClean="0"/>
              <a:t> з </a:t>
            </a:r>
            <a:r>
              <a:rPr lang="ru-RU" dirty="0" err="1" smtClean="0"/>
              <a:t>погляду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скільки</a:t>
            </a:r>
            <a:r>
              <a:rPr lang="ru-RU" dirty="0" smtClean="0"/>
              <a:t> у </a:t>
            </a:r>
            <a:r>
              <a:rPr lang="ru-RU" dirty="0" err="1" smtClean="0"/>
              <a:t>плані</a:t>
            </a:r>
            <a:r>
              <a:rPr lang="ru-RU" dirty="0" smtClean="0"/>
              <a:t> </a:t>
            </a:r>
            <a:r>
              <a:rPr lang="ru-RU" dirty="0" err="1" smtClean="0"/>
              <a:t>онтології</a:t>
            </a:r>
            <a:r>
              <a:rPr lang="ru-RU" dirty="0" smtClean="0"/>
              <a:t>… у</a:t>
            </a:r>
          </a:p>
          <a:p>
            <a:r>
              <a:rPr lang="ru-RU" dirty="0" err="1" smtClean="0"/>
              <a:t>плані</a:t>
            </a:r>
            <a:r>
              <a:rPr lang="ru-RU" dirty="0" smtClean="0"/>
              <a:t> </a:t>
            </a:r>
            <a:r>
              <a:rPr lang="ru-RU" dirty="0" err="1" smtClean="0"/>
              <a:t>онтологічного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трансцендентальних</a:t>
            </a:r>
            <a:r>
              <a:rPr lang="ru-RU" dirty="0" smtClean="0"/>
              <a:t> </a:t>
            </a:r>
            <a:r>
              <a:rPr lang="ru-RU" dirty="0" err="1" smtClean="0"/>
              <a:t>підстав</a:t>
            </a:r>
            <a:r>
              <a:rPr lang="ru-RU" dirty="0" smtClean="0"/>
              <a:t> [</a:t>
            </a:r>
            <a:r>
              <a:rPr lang="ru-RU" dirty="0" err="1" smtClean="0"/>
              <a:t>виділено</a:t>
            </a:r>
            <a:endParaRPr lang="ru-RU" dirty="0" smtClean="0"/>
          </a:p>
          <a:p>
            <a:r>
              <a:rPr lang="ru-RU" dirty="0" smtClean="0"/>
              <a:t>автором, – В. Ш.] </a:t>
            </a:r>
            <a:r>
              <a:rPr lang="ru-RU" dirty="0" err="1" smtClean="0"/>
              <a:t>європейської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виявлених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часу </a:t>
            </a:r>
            <a:r>
              <a:rPr lang="ru-RU" dirty="0" err="1" smtClean="0"/>
              <a:t>Декар</a:t>
            </a:r>
            <a:r>
              <a:rPr lang="ru-RU" dirty="0" smtClean="0"/>
              <a:t>-</a:t>
            </a:r>
          </a:p>
          <a:p>
            <a:r>
              <a:rPr lang="ru-RU" dirty="0" smtClean="0"/>
              <a:t>том і Кантом.»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774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48680"/>
            <a:ext cx="68407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Відмітною</a:t>
            </a:r>
            <a:r>
              <a:rPr lang="ru-RU" dirty="0" smtClean="0"/>
              <a:t> </a:t>
            </a:r>
            <a:r>
              <a:rPr lang="ru-RU" dirty="0" err="1" smtClean="0"/>
              <a:t>особливістю</a:t>
            </a:r>
            <a:r>
              <a:rPr lang="ru-RU" dirty="0" smtClean="0"/>
              <a:t> </a:t>
            </a:r>
            <a:r>
              <a:rPr lang="ru-RU" dirty="0" err="1" smtClean="0"/>
              <a:t>філософського</a:t>
            </a:r>
            <a:r>
              <a:rPr lang="ru-RU" dirty="0" smtClean="0"/>
              <a:t> </a:t>
            </a:r>
            <a:r>
              <a:rPr lang="ru-RU" dirty="0" err="1" smtClean="0"/>
              <a:t>трансцендування</a:t>
            </a:r>
            <a:r>
              <a:rPr lang="ru-RU" dirty="0" smtClean="0"/>
              <a:t> є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філософія</a:t>
            </a:r>
            <a:r>
              <a:rPr lang="ru-RU" dirty="0" smtClean="0"/>
              <a:t>, на </a:t>
            </a:r>
            <a:r>
              <a:rPr lang="ru-RU" dirty="0" err="1" smtClean="0"/>
              <a:t>відмінність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міфу</a:t>
            </a:r>
            <a:r>
              <a:rPr lang="ru-RU" dirty="0" smtClean="0"/>
              <a:t> і </a:t>
            </a:r>
            <a:r>
              <a:rPr lang="ru-RU" dirty="0" err="1" smtClean="0"/>
              <a:t>релігії</a:t>
            </a:r>
            <a:r>
              <a:rPr lang="ru-RU" dirty="0" smtClean="0"/>
              <a:t>, «</a:t>
            </a:r>
            <a:r>
              <a:rPr lang="ru-RU" dirty="0" err="1" smtClean="0"/>
              <a:t>з'являється</a:t>
            </a:r>
            <a:r>
              <a:rPr lang="ru-RU" dirty="0" smtClean="0"/>
              <a:t> з</a:t>
            </a:r>
          </a:p>
          <a:p>
            <a:r>
              <a:rPr lang="ru-RU" dirty="0" err="1" smtClean="0"/>
              <a:t>принципового</a:t>
            </a:r>
            <a:r>
              <a:rPr lang="ru-RU" dirty="0" smtClean="0"/>
              <a:t> </a:t>
            </a:r>
            <a:r>
              <a:rPr lang="ru-RU" dirty="0" err="1" smtClean="0"/>
              <a:t>заперечення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існують</a:t>
            </a:r>
            <a:r>
              <a:rPr lang="ru-RU" dirty="0" smtClean="0"/>
              <a:t>, так само як </a:t>
            </a:r>
            <a:r>
              <a:rPr lang="ru-RU" dirty="0" err="1" smtClean="0"/>
              <a:t>існували</a:t>
            </a:r>
            <a:r>
              <a:rPr lang="ru-RU" dirty="0" smtClean="0"/>
              <a:t> </a:t>
            </a:r>
            <a:r>
              <a:rPr lang="ru-RU" dirty="0" smtClean="0"/>
              <a:t>б </a:t>
            </a:r>
            <a:r>
              <a:rPr lang="ru-RU" dirty="0" err="1" smtClean="0"/>
              <a:t>речі</a:t>
            </a:r>
            <a:r>
              <a:rPr lang="ru-RU" dirty="0" smtClean="0"/>
              <a:t>, на </a:t>
            </a:r>
            <a:r>
              <a:rPr lang="ru-RU" dirty="0" err="1" smtClean="0"/>
              <a:t>тій</a:t>
            </a:r>
            <a:r>
              <a:rPr lang="ru-RU" dirty="0" smtClean="0"/>
              <a:t> же </a:t>
            </a:r>
            <a:r>
              <a:rPr lang="ru-RU" dirty="0" err="1" smtClean="0"/>
              <a:t>підставі</a:t>
            </a:r>
            <a:r>
              <a:rPr lang="ru-RU" dirty="0" smtClean="0"/>
              <a:t>, </a:t>
            </a:r>
            <a:r>
              <a:rPr lang="ru-RU" dirty="0" err="1" smtClean="0"/>
              <a:t>ще</a:t>
            </a:r>
            <a:r>
              <a:rPr lang="ru-RU" dirty="0" smtClean="0"/>
              <a:t> і </a:t>
            </a:r>
            <a:r>
              <a:rPr lang="ru-RU" dirty="0" err="1" smtClean="0"/>
              <a:t>надречі</a:t>
            </a:r>
            <a:r>
              <a:rPr lang="ru-RU" dirty="0" smtClean="0"/>
              <a:t>» [там само, с. 25]. Будь-яка точка</a:t>
            </a:r>
            <a:r>
              <a:rPr lang="ru-RU" dirty="0" smtClean="0"/>
              <a:t>, на </a:t>
            </a:r>
            <a:r>
              <a:rPr lang="ru-RU" dirty="0" smtClean="0"/>
              <a:t>яку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опертися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, </a:t>
            </a:r>
            <a:r>
              <a:rPr lang="ru-RU" dirty="0" err="1" smtClean="0"/>
              <a:t>лежить</a:t>
            </a:r>
            <a:r>
              <a:rPr lang="ru-RU" dirty="0" smtClean="0"/>
              <a:t> не поза </a:t>
            </a:r>
            <a:r>
              <a:rPr lang="ru-RU" dirty="0" err="1" smtClean="0"/>
              <a:t>світом</a:t>
            </a:r>
            <a:r>
              <a:rPr lang="ru-RU" dirty="0" smtClean="0"/>
              <a:t>, а в самому </a:t>
            </a:r>
            <a:r>
              <a:rPr lang="ru-RU" dirty="0" err="1" smtClean="0"/>
              <a:t>світі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Людина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вийти</a:t>
            </a:r>
            <a:r>
              <a:rPr lang="ru-RU" dirty="0" smtClean="0"/>
              <a:t> за </a:t>
            </a:r>
            <a:r>
              <a:rPr lang="ru-RU" dirty="0" err="1" smtClean="0"/>
              <a:t>межі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 Але на край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smtClean="0"/>
              <a:t>говорить М</a:t>
            </a:r>
            <a:r>
              <a:rPr lang="ru-RU" dirty="0" smtClean="0"/>
              <a:t>. К. </a:t>
            </a:r>
            <a:r>
              <a:rPr lang="ru-RU" dirty="0" err="1" smtClean="0"/>
              <a:t>Мамардашвілі</a:t>
            </a:r>
            <a:r>
              <a:rPr lang="ru-RU" dirty="0" smtClean="0"/>
              <a:t>, </a:t>
            </a:r>
            <a:r>
              <a:rPr lang="ru-RU" dirty="0" err="1" smtClean="0"/>
              <a:t>може</a:t>
            </a:r>
            <a:r>
              <a:rPr lang="ru-RU" dirty="0" smtClean="0"/>
              <a:t> себе </a:t>
            </a:r>
            <a:r>
              <a:rPr lang="ru-RU" dirty="0" err="1" smtClean="0"/>
              <a:t>поставити</a:t>
            </a:r>
            <a:r>
              <a:rPr lang="ru-RU" dirty="0" smtClean="0"/>
              <a:t>,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слів-символів</a:t>
            </a:r>
            <a:r>
              <a:rPr lang="ru-RU" dirty="0" smtClean="0"/>
              <a:t>. І </a:t>
            </a:r>
            <a:r>
              <a:rPr lang="ru-RU" dirty="0" err="1" smtClean="0"/>
              <a:t>ці</a:t>
            </a:r>
            <a:r>
              <a:rPr lang="ru-RU" dirty="0" smtClean="0"/>
              <a:t> слова </a:t>
            </a:r>
            <a:r>
              <a:rPr lang="ru-RU" dirty="0" err="1" smtClean="0"/>
              <a:t>філософської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вказують</a:t>
            </a:r>
            <a:r>
              <a:rPr lang="ru-RU" dirty="0" smtClean="0"/>
              <a:t> на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якраз</a:t>
            </a:r>
            <a:r>
              <a:rPr lang="ru-RU" dirty="0" smtClean="0"/>
              <a:t> </a:t>
            </a:r>
            <a:r>
              <a:rPr lang="ru-RU" dirty="0" err="1" smtClean="0"/>
              <a:t>трансцендуванням</a:t>
            </a:r>
            <a:r>
              <a:rPr lang="ru-RU" dirty="0" smtClean="0"/>
              <a:t>. «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філософія</a:t>
            </a:r>
            <a:r>
              <a:rPr lang="ru-RU" dirty="0" smtClean="0"/>
              <a:t>, – </a:t>
            </a:r>
            <a:r>
              <a:rPr lang="ru-RU" dirty="0" err="1" smtClean="0"/>
              <a:t>підкреслює</a:t>
            </a:r>
            <a:r>
              <a:rPr lang="ru-RU" dirty="0" smtClean="0"/>
              <a:t> М</a:t>
            </a:r>
            <a:r>
              <a:rPr lang="ru-RU" dirty="0" smtClean="0"/>
              <a:t>. К. </a:t>
            </a:r>
            <a:r>
              <a:rPr lang="ru-RU" dirty="0" err="1" smtClean="0"/>
              <a:t>Мамардашвілі</a:t>
            </a:r>
            <a:r>
              <a:rPr lang="ru-RU" dirty="0" smtClean="0"/>
              <a:t>, –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, на </a:t>
            </a:r>
            <a:r>
              <a:rPr lang="ru-RU" dirty="0" err="1" smtClean="0"/>
              <a:t>якій</a:t>
            </a:r>
            <a:r>
              <a:rPr lang="ru-RU" dirty="0" smtClean="0"/>
              <a:t> вона про </a:t>
            </a:r>
            <a:r>
              <a:rPr lang="ru-RU" dirty="0" err="1" smtClean="0"/>
              <a:t>щось</a:t>
            </a:r>
            <a:r>
              <a:rPr lang="ru-RU" dirty="0" smtClean="0"/>
              <a:t> говорить,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описують</a:t>
            </a:r>
            <a:r>
              <a:rPr lang="ru-RU" dirty="0" smtClean="0"/>
              <a:t> акт </a:t>
            </a:r>
            <a:r>
              <a:rPr lang="ru-RU" dirty="0" err="1" smtClean="0"/>
              <a:t>трансцендування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у</a:t>
            </a:r>
          </a:p>
          <a:p>
            <a:r>
              <a:rPr lang="ru-RU" dirty="0" err="1" smtClean="0"/>
              <a:t>бутті</a:t>
            </a:r>
            <a:r>
              <a:rPr lang="ru-RU" dirty="0" smtClean="0"/>
              <a:t>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істоти</a:t>
            </a:r>
            <a:r>
              <a:rPr lang="ru-RU" dirty="0" smtClean="0"/>
              <a:t>… 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без </a:t>
            </a:r>
            <a:r>
              <a:rPr lang="ru-RU" dirty="0" err="1" smtClean="0"/>
              <a:t>трансцендування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0754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79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Як </a:t>
            </a:r>
            <a:r>
              <a:rPr lang="ru-RU" dirty="0" err="1" smtClean="0"/>
              <a:t>зауважував</a:t>
            </a:r>
            <a:r>
              <a:rPr lang="ru-RU" dirty="0" smtClean="0"/>
              <a:t> А. </a:t>
            </a:r>
            <a:r>
              <a:rPr lang="ru-RU" dirty="0" err="1" smtClean="0"/>
              <a:t>Маслоу</a:t>
            </a:r>
            <a:r>
              <a:rPr lang="ru-RU" dirty="0" smtClean="0"/>
              <a:t>, </a:t>
            </a:r>
            <a:r>
              <a:rPr lang="ru-RU" dirty="0" err="1" smtClean="0"/>
              <a:t>трансцендентальне</a:t>
            </a:r>
            <a:r>
              <a:rPr lang="ru-RU" dirty="0" smtClean="0"/>
              <a:t> входить у </a:t>
            </a:r>
            <a:r>
              <a:rPr lang="ru-RU" dirty="0" err="1" smtClean="0"/>
              <a:t>життя</a:t>
            </a:r>
            <a:endParaRPr lang="ru-RU" dirty="0" smtClean="0"/>
          </a:p>
          <a:p>
            <a:r>
              <a:rPr lang="ru-RU" dirty="0" err="1" smtClean="0"/>
              <a:t>окремого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метамотивацій</a:t>
            </a:r>
            <a:r>
              <a:rPr lang="ru-RU" dirty="0" smtClean="0"/>
              <a:t>, – </a:t>
            </a:r>
            <a:r>
              <a:rPr lang="ru-RU" dirty="0" err="1" smtClean="0"/>
              <a:t>виключно</a:t>
            </a:r>
            <a:r>
              <a:rPr lang="ru-RU" dirty="0" smtClean="0"/>
              <a:t> </a:t>
            </a:r>
            <a:r>
              <a:rPr lang="ru-RU" dirty="0" err="1" smtClean="0"/>
              <a:t>важливої</a:t>
            </a:r>
            <a:r>
              <a:rPr lang="ru-RU" dirty="0" smtClean="0"/>
              <a:t>, </a:t>
            </a:r>
            <a:r>
              <a:rPr lang="ru-RU" dirty="0" err="1" smtClean="0"/>
              <a:t>якоюсь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визначальної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особи </a:t>
            </a:r>
            <a:r>
              <a:rPr lang="ru-RU" dirty="0" err="1" smtClean="0"/>
              <a:t>взагалі</a:t>
            </a:r>
            <a:r>
              <a:rPr lang="ru-RU" dirty="0" smtClean="0"/>
              <a:t> [</a:t>
            </a:r>
            <a:r>
              <a:rPr lang="ru-RU" dirty="0" smtClean="0"/>
              <a:t>див.: </a:t>
            </a:r>
            <a:r>
              <a:rPr lang="ru-RU" dirty="0" err="1" smtClean="0"/>
              <a:t>Маслоу</a:t>
            </a:r>
            <a:r>
              <a:rPr lang="ru-RU" dirty="0" smtClean="0"/>
              <a:t>, 1999]. </a:t>
            </a:r>
            <a:r>
              <a:rPr lang="ru-RU" dirty="0" err="1" smtClean="0"/>
              <a:t>Одночасно</a:t>
            </a:r>
            <a:r>
              <a:rPr lang="ru-RU" dirty="0" smtClean="0"/>
              <a:t> з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трансцендентальне</a:t>
            </a:r>
            <a:r>
              <a:rPr lang="ru-RU" dirty="0" smtClean="0"/>
              <a:t> є </a:t>
            </a:r>
            <a:r>
              <a:rPr lang="ru-RU" dirty="0" err="1" smtClean="0"/>
              <a:t>чинником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цілих</a:t>
            </a:r>
            <a:r>
              <a:rPr lang="ru-RU" dirty="0" smtClean="0"/>
              <a:t> </a:t>
            </a:r>
            <a:r>
              <a:rPr lang="ru-RU" dirty="0" err="1" smtClean="0"/>
              <a:t>цивілізацій</a:t>
            </a:r>
            <a:r>
              <a:rPr lang="ru-RU" dirty="0" smtClean="0"/>
              <a:t>, </a:t>
            </a:r>
            <a:r>
              <a:rPr lang="ru-RU" dirty="0" err="1" smtClean="0"/>
              <a:t>причому</a:t>
            </a:r>
            <a:r>
              <a:rPr lang="ru-RU" dirty="0" smtClean="0"/>
              <a:t> таким, без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цивілізацій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неможливим</a:t>
            </a:r>
            <a:r>
              <a:rPr lang="ru-RU" dirty="0" smtClean="0"/>
              <a:t>. </a:t>
            </a:r>
            <a:r>
              <a:rPr lang="ru-RU" dirty="0" err="1" smtClean="0"/>
              <a:t>Зокрема</a:t>
            </a:r>
            <a:r>
              <a:rPr lang="ru-RU" dirty="0" smtClean="0"/>
              <a:t>, Ш. </a:t>
            </a:r>
            <a:r>
              <a:rPr lang="ru-RU" dirty="0" err="1" smtClean="0"/>
              <a:t>Ейзенштадт</a:t>
            </a:r>
            <a:r>
              <a:rPr lang="ru-RU" dirty="0" smtClean="0"/>
              <a:t> </a:t>
            </a:r>
            <a:r>
              <a:rPr lang="ru-RU" dirty="0" err="1" smtClean="0"/>
              <a:t>зосереджує</a:t>
            </a:r>
            <a:r>
              <a:rPr lang="ru-RU" dirty="0" smtClean="0"/>
              <a:t> свою </a:t>
            </a:r>
            <a:r>
              <a:rPr lang="ru-RU" dirty="0" err="1" smtClean="0"/>
              <a:t>увагу</a:t>
            </a:r>
            <a:r>
              <a:rPr lang="ru-RU" dirty="0" smtClean="0"/>
              <a:t> на </a:t>
            </a:r>
            <a:r>
              <a:rPr lang="ru-RU" dirty="0" err="1" smtClean="0"/>
              <a:t>соціальних</a:t>
            </a:r>
            <a:r>
              <a:rPr lang="ru-RU" dirty="0" smtClean="0"/>
              <a:t> сторонах </a:t>
            </a:r>
            <a:r>
              <a:rPr lang="ru-RU" dirty="0" err="1" smtClean="0"/>
              <a:t>трансценденталізму</a:t>
            </a:r>
            <a:r>
              <a:rPr lang="ru-RU" dirty="0" smtClean="0"/>
              <a:t>. «Одною з </a:t>
            </a:r>
            <a:r>
              <a:rPr lang="ru-RU" dirty="0" err="1" smtClean="0"/>
              <a:t>відмінних</a:t>
            </a:r>
            <a:r>
              <a:rPr lang="ru-RU" dirty="0" smtClean="0"/>
              <a:t> </a:t>
            </a:r>
            <a:r>
              <a:rPr lang="ru-RU" dirty="0" smtClean="0"/>
              <a:t>рис </a:t>
            </a:r>
            <a:r>
              <a:rPr lang="ru-RU" dirty="0" err="1" smtClean="0"/>
              <a:t>цих</a:t>
            </a:r>
            <a:r>
              <a:rPr lang="ru-RU" dirty="0" smtClean="0"/>
              <a:t> (великих. – В.Ш.) </a:t>
            </a:r>
            <a:r>
              <a:rPr lang="ru-RU" dirty="0" err="1" smtClean="0"/>
              <a:t>цивілізацій</a:t>
            </a:r>
            <a:r>
              <a:rPr lang="ru-RU" dirty="0" smtClean="0"/>
              <a:t>, – </a:t>
            </a:r>
            <a:r>
              <a:rPr lang="ru-RU" dirty="0" err="1" smtClean="0"/>
              <a:t>пише</a:t>
            </a:r>
            <a:r>
              <a:rPr lang="ru-RU" dirty="0" smtClean="0"/>
              <a:t> </a:t>
            </a:r>
            <a:r>
              <a:rPr lang="ru-RU" dirty="0" err="1" smtClean="0"/>
              <a:t>дослідник</a:t>
            </a:r>
            <a:r>
              <a:rPr lang="ru-RU" dirty="0" smtClean="0"/>
              <a:t>, – </a:t>
            </a:r>
            <a:r>
              <a:rPr lang="ru-RU" dirty="0" smtClean="0"/>
              <a:t>є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усередині</a:t>
            </a:r>
            <a:r>
              <a:rPr lang="ru-RU" dirty="0" smtClean="0"/>
              <a:t> них </a:t>
            </a:r>
            <a:r>
              <a:rPr lang="ru-RU" dirty="0" err="1" smtClean="0"/>
              <a:t>альтернативних</a:t>
            </a:r>
            <a:r>
              <a:rPr lang="ru-RU" dirty="0" smtClean="0"/>
              <a:t> </a:t>
            </a:r>
            <a:r>
              <a:rPr lang="ru-RU" dirty="0" err="1" smtClean="0"/>
              <a:t>уявлень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змагаються</a:t>
            </a:r>
            <a:r>
              <a:rPr lang="ru-RU" dirty="0" smtClean="0"/>
              <a:t> з </a:t>
            </a:r>
            <a:r>
              <a:rPr lang="ru-RU" dirty="0" smtClean="0"/>
              <a:t>приводу </a:t>
            </a:r>
            <a:r>
              <a:rPr lang="ru-RU" dirty="0" err="1" smtClean="0"/>
              <a:t>стосунків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трансцендентними</a:t>
            </a:r>
            <a:r>
              <a:rPr lang="ru-RU" dirty="0" smtClean="0"/>
              <a:t> і </a:t>
            </a:r>
            <a:r>
              <a:rPr lang="ru-RU" dirty="0" err="1" smtClean="0"/>
              <a:t>мирськими</a:t>
            </a:r>
            <a:r>
              <a:rPr lang="ru-RU" dirty="0" smtClean="0"/>
              <a:t> порядками.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альтернативні</a:t>
            </a:r>
            <a:r>
              <a:rPr lang="ru-RU" dirty="0" smtClean="0"/>
              <a:t> </a:t>
            </a:r>
            <a:r>
              <a:rPr lang="ru-RU" dirty="0" err="1" smtClean="0"/>
              <a:t>концепції</a:t>
            </a:r>
            <a:r>
              <a:rPr lang="ru-RU" dirty="0" smtClean="0"/>
              <a:t> </a:t>
            </a:r>
            <a:r>
              <a:rPr lang="ru-RU" dirty="0" err="1" smtClean="0"/>
              <a:t>формувалися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початкових</a:t>
            </a:r>
            <a:r>
              <a:rPr lang="ru-RU" dirty="0" smtClean="0"/>
              <a:t> </a:t>
            </a:r>
            <a:r>
              <a:rPr lang="ru-RU" dirty="0" err="1" smtClean="0"/>
              <a:t>антиномій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властиві</a:t>
            </a:r>
            <a:r>
              <a:rPr lang="ru-RU" dirty="0" smtClean="0"/>
              <a:t> самим основам таких </a:t>
            </a:r>
            <a:r>
              <a:rPr lang="ru-RU" dirty="0" err="1" smtClean="0"/>
              <a:t>цивілізацій</a:t>
            </a:r>
            <a:r>
              <a:rPr lang="ru-RU" dirty="0" smtClean="0"/>
              <a:t> і </a:t>
            </a:r>
            <a:r>
              <a:rPr lang="ru-RU" dirty="0" err="1" smtClean="0"/>
              <a:t>збереглися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ході</a:t>
            </a:r>
            <a:r>
              <a:rPr lang="ru-RU" dirty="0" smtClean="0"/>
              <a:t> </a:t>
            </a:r>
            <a:r>
              <a:rPr lang="ru-RU" dirty="0" smtClean="0"/>
              <a:t>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інституційного</a:t>
            </a:r>
            <a:r>
              <a:rPr lang="ru-RU" dirty="0" smtClean="0"/>
              <a:t> </a:t>
            </a:r>
            <a:r>
              <a:rPr lang="ru-RU" dirty="0" err="1" smtClean="0"/>
              <a:t>влаштувало</a:t>
            </a:r>
            <a:r>
              <a:rPr lang="ru-RU" dirty="0" smtClean="0"/>
              <a:t>…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усвідомлення</a:t>
            </a:r>
            <a:r>
              <a:rPr lang="ru-RU" dirty="0" smtClean="0"/>
              <a:t> </a:t>
            </a:r>
            <a:r>
              <a:rPr lang="ru-RU" dirty="0" err="1" smtClean="0"/>
              <a:t>величезної</a:t>
            </a:r>
            <a:r>
              <a:rPr lang="ru-RU" dirty="0" smtClean="0"/>
              <a:t> </a:t>
            </a:r>
            <a:r>
              <a:rPr lang="ru-RU" dirty="0" err="1" smtClean="0"/>
              <a:t>різноманітності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, </a:t>
            </a:r>
            <a:r>
              <a:rPr lang="ru-RU" dirty="0" err="1" smtClean="0"/>
              <a:t>пов'язаних</a:t>
            </a:r>
            <a:r>
              <a:rPr lang="ru-RU" dirty="0" smtClean="0"/>
              <a:t> з </a:t>
            </a:r>
            <a:r>
              <a:rPr lang="ru-RU" dirty="0" err="1" smtClean="0"/>
              <a:t>трансцендентними</a:t>
            </a:r>
            <a:r>
              <a:rPr lang="ru-RU" dirty="0" smtClean="0"/>
              <a:t> </a:t>
            </a:r>
            <a:r>
              <a:rPr lang="ru-RU" dirty="0" err="1" smtClean="0"/>
              <a:t>уявленнями</a:t>
            </a:r>
            <a:r>
              <a:rPr lang="ru-RU" dirty="0" smtClean="0"/>
              <a:t>, </a:t>
            </a:r>
            <a:r>
              <a:rPr lang="ru-RU" dirty="0" err="1" smtClean="0"/>
              <a:t>шляхів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втілення</a:t>
            </a:r>
            <a:r>
              <a:rPr lang="ru-RU" dirty="0" smtClean="0"/>
              <a:t>». </a:t>
            </a:r>
            <a:r>
              <a:rPr lang="ru-RU" dirty="0" err="1" smtClean="0"/>
              <a:t>Вчений</a:t>
            </a:r>
            <a:r>
              <a:rPr lang="ru-RU" dirty="0" smtClean="0"/>
              <a:t> </a:t>
            </a:r>
            <a:r>
              <a:rPr lang="ru-RU" dirty="0" err="1" smtClean="0"/>
              <a:t>підкреслює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«</a:t>
            </a:r>
            <a:r>
              <a:rPr lang="ru-RU" dirty="0" err="1" smtClean="0"/>
              <a:t>Відмінності</a:t>
            </a:r>
            <a:r>
              <a:rPr lang="ru-RU" dirty="0" smtClean="0"/>
              <a:t> в</a:t>
            </a:r>
          </a:p>
          <a:p>
            <a:r>
              <a:rPr lang="ru-RU" dirty="0" err="1" smtClean="0"/>
              <a:t>розумінні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 </a:t>
            </a:r>
            <a:r>
              <a:rPr lang="ru-RU" dirty="0" err="1" smtClean="0"/>
              <a:t>правителів</a:t>
            </a:r>
            <a:r>
              <a:rPr lang="ru-RU" dirty="0" smtClean="0"/>
              <a:t> </a:t>
            </a:r>
            <a:r>
              <a:rPr lang="ru-RU" dirty="0" err="1" smtClean="0"/>
              <a:t>визначалися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базовими</a:t>
            </a:r>
            <a:r>
              <a:rPr lang="ru-RU" dirty="0" smtClean="0"/>
              <a:t> </a:t>
            </a:r>
            <a:r>
              <a:rPr lang="ru-RU" dirty="0" err="1" smtClean="0"/>
              <a:t>онтологічними</a:t>
            </a:r>
            <a:r>
              <a:rPr lang="ru-RU" dirty="0" smtClean="0"/>
              <a:t> </a:t>
            </a:r>
            <a:r>
              <a:rPr lang="ru-RU" dirty="0" err="1" smtClean="0"/>
              <a:t>ідеями</a:t>
            </a:r>
            <a:r>
              <a:rPr lang="ru-RU" dirty="0" smtClean="0"/>
              <a:t> про природу </a:t>
            </a:r>
            <a:r>
              <a:rPr lang="ru-RU" dirty="0" err="1" smtClean="0"/>
              <a:t>розриву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трансцендентною і </a:t>
            </a:r>
            <a:r>
              <a:rPr lang="ru-RU" dirty="0" err="1" smtClean="0"/>
              <a:t>мирськими</a:t>
            </a:r>
            <a:r>
              <a:rPr lang="ru-RU" dirty="0" smtClean="0"/>
              <a:t> </a:t>
            </a:r>
            <a:r>
              <a:rPr lang="ru-RU" dirty="0" smtClean="0"/>
              <a:t>сферами і про шляхи </a:t>
            </a:r>
            <a:r>
              <a:rPr lang="ru-RU" dirty="0" err="1" smtClean="0"/>
              <a:t>подолання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розриву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6621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5"/>
            <a:ext cx="59584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Таким чином, </a:t>
            </a:r>
            <a:r>
              <a:rPr lang="ru-RU" dirty="0" err="1" smtClean="0"/>
              <a:t>трансцендентальне</a:t>
            </a:r>
            <a:r>
              <a:rPr lang="ru-RU" dirty="0" smtClean="0"/>
              <a:t> є </a:t>
            </a:r>
            <a:r>
              <a:rPr lang="ru-RU" dirty="0" err="1" smtClean="0"/>
              <a:t>невід'ємною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і </a:t>
            </a:r>
            <a:r>
              <a:rPr lang="ru-RU" dirty="0" err="1" smtClean="0"/>
              <a:t>супроводжує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впродовж</a:t>
            </a:r>
            <a:r>
              <a:rPr lang="ru-RU" dirty="0" smtClean="0"/>
              <a:t> </a:t>
            </a:r>
            <a:r>
              <a:rPr lang="ru-RU" dirty="0" err="1" smtClean="0"/>
              <a:t>всієї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. Живучи у </a:t>
            </a:r>
            <a:r>
              <a:rPr lang="ru-RU" dirty="0" err="1" smtClean="0"/>
              <a:t>тісному</a:t>
            </a:r>
            <a:r>
              <a:rPr lang="ru-RU" dirty="0" smtClean="0"/>
              <a:t> </a:t>
            </a:r>
            <a:r>
              <a:rPr lang="ru-RU" dirty="0" err="1" smtClean="0"/>
              <a:t>зв'язку</a:t>
            </a:r>
            <a:r>
              <a:rPr lang="ru-RU" dirty="0" smtClean="0"/>
              <a:t> з природою, </a:t>
            </a:r>
            <a:r>
              <a:rPr lang="ru-RU" dirty="0" err="1" smtClean="0"/>
              <a:t>людина</a:t>
            </a:r>
            <a:r>
              <a:rPr lang="ru-RU" dirty="0" smtClean="0"/>
              <a:t>, для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нову</a:t>
            </a:r>
            <a:r>
              <a:rPr lang="ru-RU" dirty="0" smtClean="0"/>
              <a:t> </a:t>
            </a:r>
            <a:r>
              <a:rPr lang="ru-RU" dirty="0" err="1" smtClean="0"/>
              <a:t>опору,оскільки</a:t>
            </a:r>
            <a:r>
              <a:rPr lang="ru-RU" dirty="0" smtClean="0"/>
              <a:t> </a:t>
            </a:r>
            <a:r>
              <a:rPr lang="ru-RU" dirty="0" smtClean="0"/>
              <a:t>вона,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розуму</a:t>
            </a:r>
            <a:r>
              <a:rPr lang="ru-RU" dirty="0" smtClean="0"/>
              <a:t>, </a:t>
            </a:r>
            <a:r>
              <a:rPr lang="ru-RU" dirty="0" err="1" smtClean="0"/>
              <a:t>відривається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цілісного</a:t>
            </a:r>
            <a:r>
              <a:rPr lang="ru-RU" dirty="0" smtClean="0"/>
              <a:t> жит-</a:t>
            </a:r>
          </a:p>
          <a:p>
            <a:r>
              <a:rPr lang="ru-RU" dirty="0" err="1" smtClean="0"/>
              <a:t>тя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, повинна </a:t>
            </a:r>
            <a:r>
              <a:rPr lang="ru-RU" dirty="0" err="1" smtClean="0"/>
              <a:t>переступити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природні</a:t>
            </a:r>
            <a:r>
              <a:rPr lang="ru-RU" dirty="0" smtClean="0"/>
              <a:t> </a:t>
            </a:r>
            <a:r>
              <a:rPr lang="ru-RU" dirty="0" err="1" smtClean="0"/>
              <a:t>межі</a:t>
            </a:r>
            <a:r>
              <a:rPr lang="ru-RU" dirty="0" smtClean="0"/>
              <a:t>, </a:t>
            </a:r>
            <a:r>
              <a:rPr lang="ru-RU" dirty="0" err="1" smtClean="0"/>
              <a:t>вийти</a:t>
            </a:r>
            <a:r>
              <a:rPr lang="ru-RU" dirty="0" smtClean="0"/>
              <a:t> за </a:t>
            </a:r>
            <a:r>
              <a:rPr lang="ru-RU" dirty="0" err="1" smtClean="0"/>
              <a:t>природний</a:t>
            </a:r>
            <a:r>
              <a:rPr lang="ru-RU" dirty="0" smtClean="0"/>
              <a:t>, </a:t>
            </a:r>
            <a:r>
              <a:rPr lang="ru-RU" dirty="0" err="1" smtClean="0"/>
              <a:t>регульований</a:t>
            </a:r>
            <a:r>
              <a:rPr lang="ru-RU" dirty="0" smtClean="0"/>
              <a:t> природою </a:t>
            </a:r>
            <a:r>
              <a:rPr lang="ru-RU" dirty="0" err="1" smtClean="0"/>
              <a:t>хід</a:t>
            </a:r>
            <a:r>
              <a:rPr lang="ru-RU" dirty="0" smtClean="0"/>
              <a:t> </a:t>
            </a:r>
            <a:r>
              <a:rPr lang="ru-RU" dirty="0" err="1" smtClean="0"/>
              <a:t>подій</a:t>
            </a:r>
            <a:r>
              <a:rPr lang="ru-RU" dirty="0" smtClean="0"/>
              <a:t>, з </a:t>
            </a:r>
            <a:r>
              <a:rPr lang="ru-RU" dirty="0" err="1" smtClean="0"/>
              <a:t>необхідністю</a:t>
            </a:r>
            <a:r>
              <a:rPr lang="ru-RU" dirty="0" smtClean="0"/>
              <a:t> </a:t>
            </a:r>
            <a:r>
              <a:rPr lang="ru-RU" dirty="0" err="1" smtClean="0"/>
              <a:t>трансцендувати</a:t>
            </a:r>
            <a:r>
              <a:rPr lang="ru-RU" dirty="0" smtClean="0"/>
              <a:t>, </a:t>
            </a:r>
            <a:r>
              <a:rPr lang="ru-RU" dirty="0" err="1" smtClean="0"/>
              <a:t>виходити</a:t>
            </a:r>
            <a:r>
              <a:rPr lang="ru-RU" dirty="0" smtClean="0"/>
              <a:t> за рамки себе, </a:t>
            </a:r>
            <a:r>
              <a:rPr lang="ru-RU" dirty="0" err="1" smtClean="0"/>
              <a:t>долати</a:t>
            </a:r>
            <a:r>
              <a:rPr lang="ru-RU" dirty="0" smtClean="0"/>
              <a:t> себе. </a:t>
            </a:r>
            <a:r>
              <a:rPr lang="ru-RU" dirty="0" err="1" smtClean="0"/>
              <a:t>Причому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вихід</a:t>
            </a:r>
            <a:r>
              <a:rPr lang="ru-RU" dirty="0" smtClean="0"/>
              <a:t>, </a:t>
            </a:r>
            <a:r>
              <a:rPr lang="ru-RU" dirty="0" err="1" smtClean="0"/>
              <a:t>підк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реслює</a:t>
            </a:r>
            <a:r>
              <a:rPr lang="ru-RU" dirty="0" smtClean="0"/>
              <a:t> М. К. </a:t>
            </a:r>
            <a:r>
              <a:rPr lang="ru-RU" dirty="0" err="1" smtClean="0"/>
              <a:t>Мамардашвілі</a:t>
            </a:r>
            <a:r>
              <a:rPr lang="ru-RU" dirty="0" smtClean="0"/>
              <a:t>, </a:t>
            </a:r>
            <a:r>
              <a:rPr lang="ru-RU" dirty="0" err="1" smtClean="0"/>
              <a:t>необхідний</a:t>
            </a:r>
            <a:r>
              <a:rPr lang="ru-RU" dirty="0" smtClean="0"/>
              <a:t> для того, </a:t>
            </a:r>
            <a:r>
              <a:rPr lang="ru-RU" dirty="0" err="1" smtClean="0"/>
              <a:t>щоб</a:t>
            </a:r>
            <a:r>
              <a:rPr lang="ru-RU" dirty="0" smtClean="0"/>
              <a:t>, «</a:t>
            </a:r>
            <a:r>
              <a:rPr lang="ru-RU" dirty="0" err="1" smtClean="0"/>
              <a:t>знайшовши</a:t>
            </a:r>
            <a:r>
              <a:rPr lang="ru-RU" dirty="0" smtClean="0"/>
              <a:t>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трансцендентальну</a:t>
            </a:r>
            <a:r>
              <a:rPr lang="ru-RU" dirty="0" smtClean="0"/>
              <a:t> </a:t>
            </a:r>
            <a:r>
              <a:rPr lang="ru-RU" dirty="0" err="1" smtClean="0"/>
              <a:t>позицію</a:t>
            </a:r>
            <a:r>
              <a:rPr lang="ru-RU" dirty="0" smtClean="0"/>
              <a:t>,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оволодіти</a:t>
            </a:r>
            <a:r>
              <a:rPr lang="ru-RU" dirty="0" smtClean="0"/>
              <a:t> </a:t>
            </a:r>
            <a:r>
              <a:rPr lang="ru-RU" dirty="0" err="1" smtClean="0"/>
              <a:t>чимось</a:t>
            </a:r>
            <a:r>
              <a:rPr lang="ru-RU" dirty="0" smtClean="0"/>
              <a:t> у </a:t>
            </a:r>
            <a:r>
              <a:rPr lang="ru-RU" dirty="0" err="1" smtClean="0"/>
              <a:t>собі</a:t>
            </a:r>
            <a:r>
              <a:rPr lang="ru-RU" dirty="0" smtClean="0"/>
              <a:t>»,</a:t>
            </a:r>
          </a:p>
          <a:p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встановити</a:t>
            </a:r>
            <a:r>
              <a:rPr lang="ru-RU" dirty="0" smtClean="0"/>
              <a:t> </a:t>
            </a:r>
            <a:r>
              <a:rPr lang="ru-RU" dirty="0" err="1" smtClean="0"/>
              <a:t>якийсь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порядок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789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Людина є </a:t>
            </a:r>
            <a:r>
              <a:rPr lang="ru-RU" dirty="0" err="1" smtClean="0"/>
              <a:t>цілісним</a:t>
            </a:r>
            <a:r>
              <a:rPr lang="ru-RU" dirty="0" smtClean="0"/>
              <a:t> і </a:t>
            </a:r>
            <a:r>
              <a:rPr lang="ru-RU" dirty="0" err="1" smtClean="0"/>
              <a:t>вільним</a:t>
            </a:r>
            <a:r>
              <a:rPr lang="ru-RU" dirty="0" smtClean="0"/>
              <a:t> </a:t>
            </a:r>
            <a:r>
              <a:rPr lang="ru-RU" dirty="0" err="1" smtClean="0"/>
              <a:t>суб'єктом</a:t>
            </a:r>
            <a:r>
              <a:rPr lang="ru-RU" dirty="0" smtClean="0"/>
              <a:t> у </a:t>
            </a:r>
            <a:r>
              <a:rPr lang="ru-RU" dirty="0" err="1" smtClean="0"/>
              <a:t>пізнанні</a:t>
            </a:r>
            <a:r>
              <a:rPr lang="ru-RU" dirty="0" smtClean="0"/>
              <a:t> і </a:t>
            </a:r>
            <a:r>
              <a:rPr lang="ru-RU" dirty="0" err="1" smtClean="0"/>
              <a:t>творчості</a:t>
            </a:r>
            <a:r>
              <a:rPr lang="ru-RU" dirty="0" smtClean="0"/>
              <a:t>, </a:t>
            </a:r>
            <a:r>
              <a:rPr lang="ru-RU" dirty="0" err="1" smtClean="0"/>
              <a:t>це</a:t>
            </a:r>
            <a:r>
              <a:rPr lang="ru-RU" dirty="0" smtClean="0"/>
              <a:t> –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єдина</a:t>
            </a:r>
            <a:r>
              <a:rPr lang="ru-RU" dirty="0" smtClean="0"/>
              <a:t> </a:t>
            </a:r>
            <a:r>
              <a:rPr lang="ru-RU" dirty="0" err="1" smtClean="0"/>
              <a:t>вільна</a:t>
            </a:r>
            <a:r>
              <a:rPr lang="ru-RU" dirty="0" smtClean="0"/>
              <a:t> </a:t>
            </a:r>
            <a:r>
              <a:rPr lang="ru-RU" dirty="0" err="1" smtClean="0"/>
              <a:t>істота</a:t>
            </a:r>
            <a:r>
              <a:rPr lang="ru-RU" dirty="0" smtClean="0"/>
              <a:t>, </a:t>
            </a:r>
            <a:r>
              <a:rPr lang="ru-RU" dirty="0" err="1" smtClean="0"/>
              <a:t>здатна</a:t>
            </a:r>
            <a:r>
              <a:rPr lang="ru-RU" dirty="0" smtClean="0"/>
              <a:t> до такого </a:t>
            </a:r>
            <a:r>
              <a:rPr lang="ru-RU" dirty="0" err="1" smtClean="0"/>
              <a:t>руху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зветься</a:t>
            </a:r>
            <a:r>
              <a:rPr lang="ru-RU" dirty="0" smtClean="0"/>
              <a:t> у </a:t>
            </a:r>
            <a:r>
              <a:rPr lang="ru-RU" dirty="0" err="1" smtClean="0"/>
              <a:t>філософії</a:t>
            </a:r>
            <a:endParaRPr lang="ru-RU" dirty="0" smtClean="0"/>
          </a:p>
          <a:p>
            <a:r>
              <a:rPr lang="ru-RU" dirty="0" err="1" smtClean="0"/>
              <a:t>трансцендуванням</a:t>
            </a:r>
            <a:r>
              <a:rPr lang="ru-RU" dirty="0" smtClean="0"/>
              <a:t> (</a:t>
            </a:r>
            <a:r>
              <a:rPr lang="ru-RU" dirty="0" err="1" smtClean="0"/>
              <a:t>виділено</a:t>
            </a:r>
            <a:r>
              <a:rPr lang="ru-RU" dirty="0" smtClean="0"/>
              <a:t> автором, – В. Ш.), </a:t>
            </a:r>
            <a:r>
              <a:rPr lang="ru-RU" dirty="0" err="1" smtClean="0"/>
              <a:t>здатна</a:t>
            </a:r>
            <a:r>
              <a:rPr lang="ru-RU" dirty="0" smtClean="0"/>
              <a:t> </a:t>
            </a:r>
            <a:r>
              <a:rPr lang="ru-RU" dirty="0" err="1" smtClean="0"/>
              <a:t>трансцендува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ти</a:t>
            </a:r>
            <a:r>
              <a:rPr lang="ru-RU" dirty="0" smtClean="0"/>
              <a:t> </a:t>
            </a:r>
            <a:r>
              <a:rPr lang="ru-RU" dirty="0" err="1" smtClean="0"/>
              <a:t>навколишню</a:t>
            </a:r>
            <a:r>
              <a:rPr lang="ru-RU" dirty="0" smtClean="0"/>
              <a:t> </a:t>
            </a:r>
            <a:r>
              <a:rPr lang="ru-RU" dirty="0" err="1" smtClean="0"/>
              <a:t>ситуацію</a:t>
            </a:r>
            <a:r>
              <a:rPr lang="ru-RU" dirty="0" smtClean="0"/>
              <a:t> і саму себе [</a:t>
            </a:r>
            <a:r>
              <a:rPr lang="ru-RU" dirty="0" err="1" smtClean="0"/>
              <a:t>Мамардашвілі</a:t>
            </a:r>
            <a:r>
              <a:rPr lang="ru-RU" dirty="0" smtClean="0"/>
              <a:t>, 1992, с. 368].</a:t>
            </a:r>
          </a:p>
          <a:p>
            <a:r>
              <a:rPr lang="ru-RU" dirty="0" err="1" smtClean="0"/>
              <a:t>Саме</a:t>
            </a:r>
            <a:r>
              <a:rPr lang="ru-RU" dirty="0" smtClean="0"/>
              <a:t> тому </a:t>
            </a:r>
            <a:r>
              <a:rPr lang="ru-RU" dirty="0" err="1" smtClean="0"/>
              <a:t>людина</a:t>
            </a:r>
            <a:r>
              <a:rPr lang="ru-RU" dirty="0" smtClean="0"/>
              <a:t> у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свободою думки і </a:t>
            </a:r>
            <a:r>
              <a:rPr lang="ru-RU" dirty="0" err="1" smtClean="0"/>
              <a:t>творчос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ті</a:t>
            </a:r>
            <a:r>
              <a:rPr lang="ru-RU" dirty="0" smtClean="0"/>
              <a:t>, словом, </a:t>
            </a:r>
            <a:r>
              <a:rPr lang="ru-RU" dirty="0" err="1" smtClean="0"/>
              <a:t>внутрішньою</a:t>
            </a:r>
            <a:r>
              <a:rPr lang="ru-RU" dirty="0" smtClean="0"/>
              <a:t> свободою, </a:t>
            </a:r>
            <a:r>
              <a:rPr lang="ru-RU" dirty="0" err="1" smtClean="0"/>
              <a:t>знаходиться</a:t>
            </a:r>
            <a:r>
              <a:rPr lang="ru-RU" dirty="0" smtClean="0"/>
              <a:t> в </a:t>
            </a:r>
            <a:r>
              <a:rPr lang="ru-RU" dirty="0" err="1" smtClean="0"/>
              <a:t>особливій</a:t>
            </a:r>
            <a:r>
              <a:rPr lang="ru-RU" dirty="0" smtClean="0"/>
              <a:t> </a:t>
            </a:r>
            <a:r>
              <a:rPr lang="ru-RU" dirty="0" err="1" smtClean="0"/>
              <a:t>тривалос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ті</a:t>
            </a:r>
            <a:r>
              <a:rPr lang="ru-RU" dirty="0" smtClean="0"/>
              <a:t>, в </a:t>
            </a:r>
            <a:r>
              <a:rPr lang="ru-RU" dirty="0" err="1" smtClean="0"/>
              <a:t>особливій</a:t>
            </a:r>
            <a:r>
              <a:rPr lang="ru-RU" dirty="0" smtClean="0"/>
              <a:t> </a:t>
            </a:r>
            <a:r>
              <a:rPr lang="ru-RU" dirty="0" err="1" smtClean="0"/>
              <a:t>точці</a:t>
            </a:r>
            <a:r>
              <a:rPr lang="ru-RU" dirty="0" smtClean="0"/>
              <a:t> </a:t>
            </a:r>
            <a:r>
              <a:rPr lang="ru-RU" dirty="0" err="1" smtClean="0"/>
              <a:t>з’єднання</a:t>
            </a:r>
            <a:r>
              <a:rPr lang="ru-RU" dirty="0" smtClean="0"/>
              <a:t> (рос. точка сборки), </a:t>
            </a:r>
            <a:r>
              <a:rPr lang="ru-RU" dirty="0" err="1" smtClean="0"/>
              <a:t>котра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на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ін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ше</a:t>
            </a:r>
            <a:r>
              <a:rPr lang="ru-RU" dirty="0" smtClean="0"/>
              <a:t> не </a:t>
            </a:r>
            <a:r>
              <a:rPr lang="ru-RU" dirty="0" err="1" smtClean="0"/>
              <a:t>розкладається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04070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620688"/>
            <a:ext cx="64807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Проблем трансцендентального і </a:t>
            </a:r>
            <a:r>
              <a:rPr lang="ru-RU" dirty="0" err="1" smtClean="0"/>
              <a:t>трансцендування</a:t>
            </a:r>
            <a:r>
              <a:rPr lang="ru-RU" dirty="0" smtClean="0"/>
              <a:t> </a:t>
            </a:r>
            <a:r>
              <a:rPr lang="ru-RU" dirty="0" err="1" smtClean="0"/>
              <a:t>торкався</a:t>
            </a:r>
            <a:r>
              <a:rPr lang="ru-RU" dirty="0" smtClean="0"/>
              <a:t> в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філософській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В. С. </a:t>
            </a:r>
            <a:r>
              <a:rPr lang="ru-RU" dirty="0" err="1" smtClean="0"/>
              <a:t>Біблер</a:t>
            </a:r>
            <a:r>
              <a:rPr lang="ru-RU" dirty="0" smtClean="0"/>
              <a:t>. На </a:t>
            </a:r>
            <a:r>
              <a:rPr lang="ru-RU" dirty="0" err="1" smtClean="0"/>
              <a:t>його</a:t>
            </a:r>
            <a:r>
              <a:rPr lang="ru-RU" dirty="0" smtClean="0"/>
              <a:t> думку, </a:t>
            </a:r>
            <a:r>
              <a:rPr lang="ru-RU" dirty="0" err="1" smtClean="0"/>
              <a:t>свідомість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пов'язана</a:t>
            </a:r>
            <a:r>
              <a:rPr lang="ru-RU" dirty="0" smtClean="0"/>
              <a:t> з нею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розташовані</a:t>
            </a:r>
            <a:r>
              <a:rPr lang="ru-RU" dirty="0" smtClean="0"/>
              <a:t> у </a:t>
            </a:r>
            <a:r>
              <a:rPr lang="ru-RU" dirty="0" err="1" smtClean="0"/>
              <a:t>певному</a:t>
            </a:r>
            <a:r>
              <a:rPr lang="ru-RU" dirty="0" smtClean="0"/>
              <a:t> «</a:t>
            </a:r>
            <a:r>
              <a:rPr lang="ru-RU" dirty="0" err="1" smtClean="0"/>
              <a:t>просторі</a:t>
            </a:r>
            <a:r>
              <a:rPr lang="ru-RU" dirty="0" smtClean="0"/>
              <a:t>»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smtClean="0"/>
              <a:t>межами. Одна межа – </a:t>
            </a:r>
            <a:r>
              <a:rPr lang="ru-RU" dirty="0" err="1" smtClean="0"/>
              <a:t>це</a:t>
            </a:r>
            <a:r>
              <a:rPr lang="ru-RU" dirty="0" smtClean="0"/>
              <a:t> «</a:t>
            </a:r>
            <a:r>
              <a:rPr lang="ru-RU" dirty="0" err="1" smtClean="0"/>
              <a:t>детермінація</a:t>
            </a:r>
            <a:r>
              <a:rPr lang="ru-RU" dirty="0" smtClean="0"/>
              <a:t> </a:t>
            </a:r>
            <a:r>
              <a:rPr lang="ru-RU" dirty="0" err="1" smtClean="0"/>
              <a:t>нашої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зовні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шніми</a:t>
            </a:r>
            <a:r>
              <a:rPr lang="ru-RU" dirty="0" smtClean="0"/>
              <a:t> силами, </a:t>
            </a:r>
            <a:r>
              <a:rPr lang="ru-RU" dirty="0" err="1" smtClean="0"/>
              <a:t>фізіологією</a:t>
            </a:r>
            <a:r>
              <a:rPr lang="ru-RU" dirty="0" smtClean="0"/>
              <a:t> і </a:t>
            </a:r>
            <a:r>
              <a:rPr lang="ru-RU" dirty="0" err="1" smtClean="0"/>
              <a:t>соціальною</a:t>
            </a:r>
            <a:r>
              <a:rPr lang="ru-RU" dirty="0" smtClean="0"/>
              <a:t> </a:t>
            </a:r>
            <a:r>
              <a:rPr lang="ru-RU" dirty="0" err="1" smtClean="0"/>
              <a:t>необхідністю</a:t>
            </a:r>
            <a:r>
              <a:rPr lang="ru-RU" dirty="0" smtClean="0"/>
              <a:t>, </a:t>
            </a:r>
            <a:r>
              <a:rPr lang="ru-RU" dirty="0" err="1" smtClean="0"/>
              <a:t>доцільністю</a:t>
            </a:r>
            <a:r>
              <a:rPr lang="ru-RU" dirty="0" smtClean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обставинами</a:t>
            </a:r>
            <a:r>
              <a:rPr lang="ru-RU" dirty="0" smtClean="0"/>
              <a:t>, </a:t>
            </a:r>
            <a:r>
              <a:rPr lang="ru-RU" dirty="0" err="1" smtClean="0"/>
              <a:t>професією</a:t>
            </a:r>
            <a:r>
              <a:rPr lang="ru-RU" dirty="0" smtClean="0"/>
              <a:t> і характером», </a:t>
            </a:r>
            <a:r>
              <a:rPr lang="ru-RU" dirty="0" err="1" smtClean="0"/>
              <a:t>інша</a:t>
            </a:r>
            <a:r>
              <a:rPr lang="ru-RU" dirty="0" smtClean="0"/>
              <a:t> межа – так </a:t>
            </a:r>
            <a:r>
              <a:rPr lang="ru-RU" dirty="0" err="1" smtClean="0"/>
              <a:t>звані</a:t>
            </a:r>
            <a:r>
              <a:rPr lang="ru-RU" dirty="0" smtClean="0"/>
              <a:t> «</a:t>
            </a:r>
            <a:r>
              <a:rPr lang="ru-RU" dirty="0" err="1" smtClean="0"/>
              <a:t>останні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» </a:t>
            </a:r>
            <a:r>
              <a:rPr lang="ru-RU" dirty="0" err="1" smtClean="0"/>
              <a:t>або</a:t>
            </a:r>
            <a:r>
              <a:rPr lang="ru-RU" dirty="0" smtClean="0"/>
              <a:t> «</a:t>
            </a:r>
            <a:r>
              <a:rPr lang="ru-RU" dirty="0" err="1" smtClean="0"/>
              <a:t>детермінація</a:t>
            </a:r>
            <a:r>
              <a:rPr lang="ru-RU" dirty="0" smtClean="0"/>
              <a:t> </a:t>
            </a:r>
            <a:r>
              <a:rPr lang="ru-RU" dirty="0" err="1" smtClean="0"/>
              <a:t>нашої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, наших </a:t>
            </a:r>
            <a:r>
              <a:rPr lang="ru-RU" dirty="0" err="1" smtClean="0"/>
              <a:t>вчинків</a:t>
            </a:r>
            <a:r>
              <a:rPr lang="ru-RU" dirty="0" smtClean="0"/>
              <a:t> свободою </a:t>
            </a:r>
            <a:r>
              <a:rPr lang="ru-RU" dirty="0" smtClean="0"/>
              <a:t>(волею) </a:t>
            </a:r>
            <a:r>
              <a:rPr lang="ru-RU" dirty="0" err="1" smtClean="0"/>
              <a:t>перерішити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свою долю» [</a:t>
            </a:r>
            <a:r>
              <a:rPr lang="ru-RU" dirty="0" err="1" smtClean="0"/>
              <a:t>Біблер</a:t>
            </a:r>
            <a:r>
              <a:rPr lang="ru-RU" dirty="0" smtClean="0"/>
              <a:t>, </a:t>
            </a:r>
            <a:r>
              <a:rPr lang="ru-RU" dirty="0" smtClean="0"/>
              <a:t>1991,с</a:t>
            </a:r>
            <a:r>
              <a:rPr lang="ru-RU" dirty="0" smtClean="0"/>
              <a:t>. 342].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людський</a:t>
            </a:r>
            <a:r>
              <a:rPr lang="ru-RU" dirty="0" smtClean="0"/>
              <a:t> </a:t>
            </a:r>
            <a:r>
              <a:rPr lang="ru-RU" dirty="0" err="1" smtClean="0"/>
              <a:t>вчинок</a:t>
            </a:r>
            <a:r>
              <a:rPr lang="ru-RU" dirty="0" smtClean="0"/>
              <a:t>, </a:t>
            </a:r>
            <a:r>
              <a:rPr lang="ru-RU" dirty="0" err="1" smtClean="0"/>
              <a:t>вважав</a:t>
            </a:r>
            <a:r>
              <a:rPr lang="ru-RU" dirty="0" smtClean="0"/>
              <a:t> В. С. </a:t>
            </a:r>
            <a:r>
              <a:rPr lang="ru-RU" dirty="0" err="1" smtClean="0"/>
              <a:t>Біблер</a:t>
            </a:r>
            <a:r>
              <a:rPr lang="ru-RU" dirty="0" smtClean="0"/>
              <a:t>, є </a:t>
            </a:r>
            <a:r>
              <a:rPr lang="ru-RU" dirty="0" smtClean="0"/>
              <a:t>феноменом </a:t>
            </a:r>
            <a:r>
              <a:rPr lang="ru-RU" dirty="0" err="1" smtClean="0"/>
              <a:t>зустрічі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нашій</a:t>
            </a:r>
            <a:r>
              <a:rPr lang="ru-RU" dirty="0" smtClean="0"/>
              <a:t> </a:t>
            </a:r>
            <a:r>
              <a:rPr lang="ru-RU" dirty="0" err="1" smtClean="0"/>
              <a:t>душі</a:t>
            </a:r>
            <a:r>
              <a:rPr lang="ru-RU" dirty="0" smtClean="0"/>
              <a:t> і в </a:t>
            </a:r>
            <a:r>
              <a:rPr lang="ru-RU" dirty="0" err="1" smtClean="0"/>
              <a:t>нашій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детермінацій</a:t>
            </a:r>
            <a:r>
              <a:rPr lang="ru-RU" dirty="0" smtClean="0"/>
              <a:t>, </a:t>
            </a:r>
            <a:r>
              <a:rPr lang="ru-RU" dirty="0" err="1" smtClean="0"/>
              <a:t>напруженим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протистоянням</a:t>
            </a:r>
            <a:r>
              <a:rPr lang="ru-RU" dirty="0" smtClean="0"/>
              <a:t>.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протиборство</a:t>
            </a:r>
            <a:r>
              <a:rPr lang="ru-RU" dirty="0" smtClean="0"/>
              <a:t>,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самодетермінація</a:t>
            </a:r>
            <a:r>
              <a:rPr lang="ru-RU" dirty="0" smtClean="0"/>
              <a:t>, свобода </a:t>
            </a:r>
            <a:r>
              <a:rPr lang="ru-RU" dirty="0" err="1" smtClean="0"/>
              <a:t>вибору</a:t>
            </a:r>
            <a:r>
              <a:rPr lang="ru-RU" dirty="0" smtClean="0"/>
              <a:t> – суть </a:t>
            </a:r>
            <a:r>
              <a:rPr lang="ru-RU" dirty="0" err="1" smtClean="0"/>
              <a:t>нашої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, </a:t>
            </a:r>
            <a:r>
              <a:rPr lang="ru-RU" dirty="0" err="1" smtClean="0"/>
              <a:t>вийти</a:t>
            </a:r>
            <a:r>
              <a:rPr lang="ru-RU" dirty="0" smtClean="0"/>
              <a:t> з </a:t>
            </a:r>
            <a:r>
              <a:rPr lang="ru-RU" dirty="0" err="1" smtClean="0"/>
              <a:t>якого</a:t>
            </a:r>
            <a:r>
              <a:rPr lang="ru-RU" dirty="0" smtClean="0"/>
              <a:t> без </a:t>
            </a:r>
            <a:r>
              <a:rPr lang="ru-RU" dirty="0" err="1" smtClean="0"/>
              <a:t>втрат</a:t>
            </a:r>
            <a:r>
              <a:rPr lang="ru-RU" dirty="0" smtClean="0"/>
              <a:t> для </a:t>
            </a:r>
            <a:r>
              <a:rPr lang="ru-RU" dirty="0" smtClean="0"/>
              <a:t>себе </a:t>
            </a:r>
            <a:r>
              <a:rPr lang="ru-RU" dirty="0" err="1" smtClean="0"/>
              <a:t>неможливо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2402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743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вчинки</a:t>
            </a:r>
            <a:r>
              <a:rPr lang="ru-RU" dirty="0" smtClean="0"/>
              <a:t>, </a:t>
            </a:r>
            <a:r>
              <a:rPr lang="ru-RU" dirty="0" err="1" smtClean="0"/>
              <a:t>близькі</a:t>
            </a:r>
            <a:r>
              <a:rPr lang="ru-RU" dirty="0" smtClean="0"/>
              <a:t> до </a:t>
            </a:r>
            <a:r>
              <a:rPr lang="ru-RU" dirty="0" err="1" smtClean="0"/>
              <a:t>жорсткої</a:t>
            </a:r>
            <a:r>
              <a:rPr lang="ru-RU" dirty="0" smtClean="0"/>
              <a:t> </a:t>
            </a:r>
            <a:r>
              <a:rPr lang="ru-RU" dirty="0" err="1" smtClean="0"/>
              <a:t>детермінації</a:t>
            </a:r>
            <a:r>
              <a:rPr lang="ru-RU" dirty="0" smtClean="0"/>
              <a:t> «</a:t>
            </a:r>
            <a:r>
              <a:rPr lang="ru-RU" dirty="0" err="1" smtClean="0"/>
              <a:t>ззовні</a:t>
            </a:r>
            <a:r>
              <a:rPr lang="ru-RU" dirty="0" smtClean="0"/>
              <a:t>» і є </a:t>
            </a:r>
            <a:r>
              <a:rPr lang="ru-RU" dirty="0" err="1" smtClean="0"/>
              <a:t>вчин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«</a:t>
            </a:r>
            <a:r>
              <a:rPr lang="ru-RU" dirty="0" err="1" smtClean="0"/>
              <a:t>здійснюються</a:t>
            </a:r>
            <a:r>
              <a:rPr lang="ru-RU" dirty="0" smtClean="0"/>
              <a:t> </a:t>
            </a:r>
            <a:r>
              <a:rPr lang="ru-RU" dirty="0" err="1" smtClean="0"/>
              <a:t>вільно</a:t>
            </a:r>
            <a:r>
              <a:rPr lang="ru-RU" dirty="0" smtClean="0"/>
              <a:t>, – у </a:t>
            </a:r>
            <a:r>
              <a:rPr lang="ru-RU" dirty="0" err="1" smtClean="0"/>
              <a:t>горизонті</a:t>
            </a:r>
            <a:r>
              <a:rPr lang="ru-RU" dirty="0" smtClean="0"/>
              <a:t> "</a:t>
            </a:r>
            <a:r>
              <a:rPr lang="ru-RU" dirty="0" err="1" smtClean="0"/>
              <a:t>останніх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", у </a:t>
            </a:r>
            <a:r>
              <a:rPr lang="ru-RU" dirty="0" err="1" smtClean="0"/>
              <a:t>напрузі</a:t>
            </a:r>
            <a:endParaRPr lang="ru-RU" dirty="0" smtClean="0"/>
          </a:p>
          <a:p>
            <a:r>
              <a:rPr lang="ru-RU" dirty="0" smtClean="0"/>
              <a:t>(і </a:t>
            </a:r>
            <a:r>
              <a:rPr lang="ru-RU" dirty="0" err="1" smtClean="0"/>
              <a:t>катарсисі</a:t>
            </a:r>
            <a:r>
              <a:rPr lang="ru-RU" dirty="0" smtClean="0"/>
              <a:t>...) </a:t>
            </a:r>
            <a:r>
              <a:rPr lang="ru-RU" dirty="0" err="1" smtClean="0"/>
              <a:t>самодетермінації</a:t>
            </a:r>
            <a:r>
              <a:rPr lang="ru-RU" dirty="0" smtClean="0"/>
              <a:t>». </a:t>
            </a:r>
            <a:r>
              <a:rPr lang="ru-RU" dirty="0" err="1" smtClean="0"/>
              <a:t>Сполучення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детермінацій</a:t>
            </a:r>
            <a:r>
              <a:rPr lang="ru-RU" dirty="0" smtClean="0"/>
              <a:t> – </a:t>
            </a:r>
            <a:r>
              <a:rPr lang="ru-RU" dirty="0" err="1" smtClean="0"/>
              <a:t>свободної</a:t>
            </a:r>
            <a:r>
              <a:rPr lang="ru-RU" dirty="0" smtClean="0"/>
              <a:t> </a:t>
            </a:r>
            <a:r>
              <a:rPr lang="ru-RU" dirty="0" err="1" smtClean="0"/>
              <a:t>волі</a:t>
            </a:r>
            <a:r>
              <a:rPr lang="ru-RU" dirty="0" smtClean="0"/>
              <a:t> й </a:t>
            </a:r>
            <a:r>
              <a:rPr lang="ru-RU" dirty="0" err="1" smtClean="0"/>
              <a:t>розуму</a:t>
            </a:r>
            <a:r>
              <a:rPr lang="ru-RU" dirty="0" smtClean="0"/>
              <a:t>, з одного боку, і так </a:t>
            </a:r>
            <a:r>
              <a:rPr lang="ru-RU" dirty="0" err="1" smtClean="0"/>
              <a:t>званої</a:t>
            </a:r>
            <a:r>
              <a:rPr lang="ru-RU" dirty="0" smtClean="0"/>
              <a:t> «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обставин</a:t>
            </a:r>
            <a:r>
              <a:rPr lang="ru-RU" dirty="0" smtClean="0"/>
              <a:t>», з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невід'ємний</a:t>
            </a:r>
            <a:r>
              <a:rPr lang="ru-RU" dirty="0" smtClean="0"/>
              <a:t> атрибут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і кожного </a:t>
            </a:r>
            <a:r>
              <a:rPr lang="ru-RU" dirty="0" err="1" smtClean="0"/>
              <a:t>людського</a:t>
            </a:r>
            <a:endParaRPr lang="ru-RU" dirty="0" smtClean="0"/>
          </a:p>
          <a:p>
            <a:r>
              <a:rPr lang="ru-RU" dirty="0" err="1" smtClean="0"/>
              <a:t>вчинку</a:t>
            </a:r>
            <a:r>
              <a:rPr lang="ru-RU" dirty="0" smtClean="0"/>
              <a:t>. Всякий </a:t>
            </a:r>
            <a:r>
              <a:rPr lang="ru-RU" dirty="0" err="1" smtClean="0"/>
              <a:t>вчинок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усвідомлено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індивідом</a:t>
            </a:r>
            <a:r>
              <a:rPr lang="ru-RU" dirty="0" smtClean="0"/>
              <a:t>, зав-</a:t>
            </a:r>
          </a:p>
          <a:p>
            <a:r>
              <a:rPr lang="ru-RU" dirty="0" smtClean="0"/>
              <a:t>жди </a:t>
            </a:r>
            <a:r>
              <a:rPr lang="ru-RU" dirty="0" err="1" smtClean="0"/>
              <a:t>одночасно</a:t>
            </a:r>
            <a:r>
              <a:rPr lang="ru-RU" dirty="0" smtClean="0"/>
              <a:t> є </a:t>
            </a:r>
            <a:r>
              <a:rPr lang="ru-RU" dirty="0" err="1" smtClean="0"/>
              <a:t>дією</a:t>
            </a:r>
            <a:r>
              <a:rPr lang="ru-RU" dirty="0" smtClean="0"/>
              <a:t> </a:t>
            </a:r>
            <a:r>
              <a:rPr lang="ru-RU" dirty="0" err="1" smtClean="0"/>
              <a:t>зовні</a:t>
            </a:r>
            <a:r>
              <a:rPr lang="ru-RU" dirty="0" smtClean="0"/>
              <a:t> (направлений на 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на </a:t>
            </a:r>
            <a:r>
              <a:rPr lang="ru-RU" dirty="0" err="1" smtClean="0"/>
              <a:t>когось</a:t>
            </a:r>
            <a:r>
              <a:rPr lang="ru-RU" dirty="0" smtClean="0"/>
              <a:t>) і – </a:t>
            </a:r>
            <a:r>
              <a:rPr lang="ru-RU" dirty="0" err="1" smtClean="0"/>
              <a:t>дією</a:t>
            </a:r>
            <a:r>
              <a:rPr lang="ru-RU" dirty="0" smtClean="0"/>
              <a:t> </a:t>
            </a:r>
            <a:r>
              <a:rPr lang="ru-RU" dirty="0" err="1" smtClean="0"/>
              <a:t>всередину</a:t>
            </a:r>
            <a:r>
              <a:rPr lang="ru-RU" dirty="0" smtClean="0"/>
              <a:t> (</a:t>
            </a:r>
            <a:r>
              <a:rPr lang="ru-RU" dirty="0" err="1" smtClean="0"/>
              <a:t>вчинок-рефлексія</a:t>
            </a:r>
            <a:r>
              <a:rPr lang="ru-RU" dirty="0" smtClean="0"/>
              <a:t>), </a:t>
            </a:r>
            <a:r>
              <a:rPr lang="ru-RU" dirty="0" err="1" smtClean="0"/>
              <a:t>вчинок</a:t>
            </a:r>
            <a:r>
              <a:rPr lang="ru-RU" dirty="0" smtClean="0"/>
              <a:t>, </a:t>
            </a:r>
            <a:r>
              <a:rPr lang="ru-RU" dirty="0" err="1" smtClean="0"/>
              <a:t>орієнтований</a:t>
            </a:r>
            <a:r>
              <a:rPr lang="ru-RU" dirty="0" smtClean="0"/>
              <a:t> на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/>
              <a:t>духовний</a:t>
            </a:r>
            <a:r>
              <a:rPr lang="ru-RU" dirty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,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1695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889844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на силу «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останніх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». Як </a:t>
            </a:r>
            <a:r>
              <a:rPr lang="ru-RU" dirty="0" err="1" smtClean="0"/>
              <a:t>підкреслював</a:t>
            </a:r>
            <a:endParaRPr lang="ru-RU" dirty="0" smtClean="0"/>
          </a:p>
          <a:p>
            <a:r>
              <a:rPr lang="ru-RU" dirty="0" smtClean="0"/>
              <a:t>В. С. </a:t>
            </a:r>
            <a:r>
              <a:rPr lang="ru-RU" dirty="0" err="1" smtClean="0"/>
              <a:t>Біблер</a:t>
            </a:r>
            <a:r>
              <a:rPr lang="ru-RU" dirty="0" smtClean="0"/>
              <a:t>, «</a:t>
            </a:r>
            <a:r>
              <a:rPr lang="ru-RU" dirty="0" err="1" smtClean="0"/>
              <a:t>світло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гасне</a:t>
            </a:r>
            <a:r>
              <a:rPr lang="ru-RU" dirty="0" smtClean="0"/>
              <a:t>, </a:t>
            </a:r>
            <a:r>
              <a:rPr lang="ru-RU" dirty="0" err="1" smtClean="0"/>
              <a:t>слабшає</a:t>
            </a:r>
            <a:r>
              <a:rPr lang="ru-RU" dirty="0" smtClean="0"/>
              <a:t>,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автоматизуються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зоні</a:t>
            </a:r>
            <a:r>
              <a:rPr lang="ru-RU" dirty="0" smtClean="0"/>
              <a:t> </a:t>
            </a:r>
            <a:r>
              <a:rPr lang="ru-RU" dirty="0" smtClean="0"/>
              <a:t>"</a:t>
            </a:r>
            <a:r>
              <a:rPr lang="ru-RU" dirty="0" err="1" smtClean="0"/>
              <a:t>обставин</a:t>
            </a:r>
            <a:r>
              <a:rPr lang="ru-RU" dirty="0" smtClean="0"/>
              <a:t>". </a:t>
            </a:r>
            <a:r>
              <a:rPr lang="ru-RU" dirty="0" err="1" smtClean="0"/>
              <a:t>Світло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міцніє</a:t>
            </a:r>
            <a:r>
              <a:rPr lang="ru-RU" dirty="0" smtClean="0"/>
              <a:t> і </a:t>
            </a:r>
            <a:r>
              <a:rPr lang="ru-RU" dirty="0" err="1" smtClean="0"/>
              <a:t>запалюється</a:t>
            </a:r>
            <a:r>
              <a:rPr lang="ru-RU" dirty="0" smtClean="0"/>
              <a:t> </a:t>
            </a:r>
            <a:r>
              <a:rPr lang="ru-RU" dirty="0" err="1" smtClean="0"/>
              <a:t>розумом</a:t>
            </a:r>
            <a:r>
              <a:rPr lang="ru-RU" dirty="0" smtClean="0"/>
              <a:t>… у </a:t>
            </a:r>
            <a:r>
              <a:rPr lang="ru-RU" dirty="0" err="1" smtClean="0"/>
              <a:t>зоні</a:t>
            </a:r>
            <a:endParaRPr lang="ru-RU" dirty="0" smtClean="0"/>
          </a:p>
          <a:p>
            <a:r>
              <a:rPr lang="ru-RU" dirty="0" smtClean="0"/>
              <a:t>"</a:t>
            </a:r>
            <a:r>
              <a:rPr lang="ru-RU" dirty="0" err="1" smtClean="0"/>
              <a:t>останніх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"» [там само]. Таким чином,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вільні</a:t>
            </a:r>
            <a:r>
              <a:rPr lang="ru-RU" dirty="0" smtClean="0"/>
              <a:t> </a:t>
            </a:r>
            <a:r>
              <a:rPr lang="ru-RU" dirty="0" err="1" smtClean="0"/>
              <a:t>вчинки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мотивовані</a:t>
            </a:r>
            <a:r>
              <a:rPr lang="ru-RU" dirty="0" smtClean="0"/>
              <a:t> </a:t>
            </a:r>
            <a:r>
              <a:rPr lang="ru-RU" dirty="0" err="1" smtClean="0"/>
              <a:t>вирішенням</a:t>
            </a:r>
            <a:r>
              <a:rPr lang="ru-RU" dirty="0" smtClean="0"/>
              <a:t> </a:t>
            </a:r>
            <a:r>
              <a:rPr lang="ru-RU" dirty="0" err="1" smtClean="0"/>
              <a:t>смисложиттєвих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, </a:t>
            </a:r>
            <a:r>
              <a:rPr lang="ru-RU" dirty="0" err="1" smtClean="0"/>
              <a:t>забезпечують</a:t>
            </a:r>
            <a:endParaRPr lang="ru-RU" dirty="0" smtClean="0"/>
          </a:p>
          <a:p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справжньої</a:t>
            </a:r>
            <a:r>
              <a:rPr lang="ru-RU" dirty="0" smtClean="0"/>
              <a:t>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невпинні</a:t>
            </a:r>
            <a:r>
              <a:rPr lang="ru-RU" dirty="0" smtClean="0"/>
              <a:t> </a:t>
            </a:r>
            <a:r>
              <a:rPr lang="ru-RU" dirty="0" err="1" smtClean="0"/>
              <a:t>спроби</a:t>
            </a:r>
            <a:r>
              <a:rPr lang="ru-RU" dirty="0" smtClean="0"/>
              <a:t> </a:t>
            </a:r>
            <a:r>
              <a:rPr lang="ru-RU" dirty="0" err="1" smtClean="0"/>
              <a:t>подолати</a:t>
            </a:r>
            <a:r>
              <a:rPr lang="ru-RU" dirty="0" smtClean="0"/>
              <a:t> </a:t>
            </a:r>
            <a:r>
              <a:rPr lang="ru-RU" dirty="0" err="1" smtClean="0"/>
              <a:t>наявне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і </a:t>
            </a:r>
            <a:r>
              <a:rPr lang="ru-RU" dirty="0" err="1" smtClean="0"/>
              <a:t>піднятися</a:t>
            </a:r>
            <a:r>
              <a:rPr lang="ru-RU" dirty="0" smtClean="0"/>
              <a:t> до </a:t>
            </a:r>
            <a:r>
              <a:rPr lang="ru-RU" dirty="0" err="1" smtClean="0"/>
              <a:t>трансцендентних</a:t>
            </a:r>
            <a:r>
              <a:rPr lang="ru-RU" dirty="0" smtClean="0"/>
              <a:t> </a:t>
            </a:r>
            <a:r>
              <a:rPr lang="ru-RU" dirty="0" err="1" smtClean="0"/>
              <a:t>висот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45772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1008112"/>
          </a:xfrm>
        </p:spPr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052736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Таким чином, для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філософів</a:t>
            </a:r>
            <a:r>
              <a:rPr lang="ru-RU" dirty="0" smtClean="0"/>
              <a:t> і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мислителів</a:t>
            </a:r>
            <a:r>
              <a:rPr lang="ru-RU" dirty="0" smtClean="0"/>
              <a:t> </a:t>
            </a:r>
            <a:r>
              <a:rPr lang="ru-RU" dirty="0" err="1" smtClean="0"/>
              <a:t>трансцендентальне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універсальне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, </a:t>
            </a:r>
            <a:r>
              <a:rPr lang="ru-RU" dirty="0" err="1" smtClean="0"/>
              <a:t>нерозривно</a:t>
            </a:r>
            <a:r>
              <a:rPr lang="ru-RU" dirty="0" smtClean="0"/>
              <a:t> </a:t>
            </a:r>
            <a:r>
              <a:rPr lang="ru-RU" dirty="0" err="1" smtClean="0"/>
              <a:t>пов'язане</a:t>
            </a:r>
            <a:r>
              <a:rPr lang="ru-RU" dirty="0" smtClean="0"/>
              <a:t> з </a:t>
            </a:r>
            <a:r>
              <a:rPr lang="ru-RU" dirty="0" err="1" smtClean="0"/>
              <a:t>індивідуальними</a:t>
            </a:r>
            <a:r>
              <a:rPr lang="ru-RU" dirty="0" smtClean="0"/>
              <a:t> та </a:t>
            </a:r>
            <a:r>
              <a:rPr lang="ru-RU" dirty="0" err="1" smtClean="0"/>
              <a:t>надіндивідуальними</a:t>
            </a:r>
            <a:r>
              <a:rPr lang="ru-RU" dirty="0" smtClean="0"/>
              <a:t> </a:t>
            </a:r>
            <a:r>
              <a:rPr lang="ru-RU" dirty="0" err="1" smtClean="0"/>
              <a:t>якостями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соціальними</a:t>
            </a:r>
            <a:r>
              <a:rPr lang="ru-RU" dirty="0" smtClean="0"/>
              <a:t> </a:t>
            </a:r>
            <a:r>
              <a:rPr lang="ru-RU" dirty="0" err="1" smtClean="0"/>
              <a:t>вимірами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трансцендування</a:t>
            </a:r>
            <a:r>
              <a:rPr lang="ru-RU" dirty="0" smtClean="0"/>
              <a:t>, яке </a:t>
            </a:r>
            <a:r>
              <a:rPr lang="ru-RU" dirty="0" err="1" smtClean="0"/>
              <a:t>полягає</a:t>
            </a:r>
            <a:r>
              <a:rPr lang="ru-RU" dirty="0" smtClean="0"/>
              <a:t> у тому,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мислячий</a:t>
            </a:r>
            <a:r>
              <a:rPr lang="ru-RU" dirty="0" smtClean="0"/>
              <a:t> </a:t>
            </a:r>
            <a:r>
              <a:rPr lang="ru-RU" dirty="0" err="1" smtClean="0"/>
              <a:t>суб'єкт</a:t>
            </a:r>
            <a:r>
              <a:rPr lang="ru-RU" dirty="0" smtClean="0"/>
              <a:t>, </a:t>
            </a:r>
            <a:r>
              <a:rPr lang="ru-RU" dirty="0" err="1" smtClean="0"/>
              <a:t>відштовхуючись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будь-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речової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долаючи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, </a:t>
            </a:r>
            <a:r>
              <a:rPr lang="ru-RU" dirty="0" err="1" smtClean="0"/>
              <a:t>робить</a:t>
            </a:r>
            <a:r>
              <a:rPr lang="ru-RU" dirty="0" smtClean="0"/>
              <a:t> предметом </a:t>
            </a:r>
            <a:r>
              <a:rPr lang="ru-RU" dirty="0" err="1" smtClean="0"/>
              <a:t>мислення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перебуває</a:t>
            </a:r>
            <a:r>
              <a:rPr lang="ru-RU" dirty="0" smtClean="0"/>
              <a:t> поза </a:t>
            </a:r>
            <a:r>
              <a:rPr lang="ru-RU" dirty="0" err="1" smtClean="0"/>
              <a:t>матеріальною</a:t>
            </a:r>
            <a:r>
              <a:rPr lang="ru-RU" dirty="0" smtClean="0"/>
              <a:t> </a:t>
            </a:r>
            <a:r>
              <a:rPr lang="ru-RU" dirty="0" err="1" smtClean="0"/>
              <a:t>дійсністю</a:t>
            </a:r>
            <a:r>
              <a:rPr lang="ru-RU" dirty="0" smtClean="0"/>
              <a:t>, </a:t>
            </a:r>
            <a:r>
              <a:rPr lang="ru-RU" dirty="0" err="1" smtClean="0"/>
              <a:t>рухається</a:t>
            </a:r>
            <a:r>
              <a:rPr lang="ru-RU" dirty="0" smtClean="0"/>
              <a:t> в «</a:t>
            </a:r>
            <a:r>
              <a:rPr lang="ru-RU" dirty="0" err="1" smtClean="0"/>
              <a:t>стихії</a:t>
            </a:r>
            <a:r>
              <a:rPr lang="ru-RU" dirty="0" smtClean="0"/>
              <a:t> чистого духу», де</a:t>
            </a:r>
          </a:p>
          <a:p>
            <a:r>
              <a:rPr lang="ru-RU" dirty="0" err="1" smtClean="0"/>
              <a:t>аналіз</a:t>
            </a:r>
            <a:r>
              <a:rPr lang="ru-RU" dirty="0" smtClean="0"/>
              <a:t> структур і </a:t>
            </a:r>
            <a:r>
              <a:rPr lang="ru-RU" dirty="0" err="1" smtClean="0"/>
              <a:t>стосунків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знаходяться</a:t>
            </a:r>
            <a:r>
              <a:rPr lang="ru-RU" dirty="0" smtClean="0"/>
              <a:t> поза </a:t>
            </a:r>
            <a:r>
              <a:rPr lang="ru-RU" dirty="0" err="1" smtClean="0"/>
              <a:t>свідомістю</a:t>
            </a:r>
            <a:r>
              <a:rPr lang="ru-RU" dirty="0" smtClean="0"/>
              <a:t>, </a:t>
            </a:r>
            <a:r>
              <a:rPr lang="ru-RU" dirty="0" err="1" smtClean="0"/>
              <a:t>змінюється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станів</a:t>
            </a:r>
            <a:r>
              <a:rPr lang="ru-RU" dirty="0" smtClean="0"/>
              <a:t> </a:t>
            </a:r>
            <a:r>
              <a:rPr lang="ru-RU" dirty="0" err="1" smtClean="0"/>
              <a:t>суб'єктивного</a:t>
            </a:r>
            <a:r>
              <a:rPr lang="ru-RU" dirty="0" smtClean="0"/>
              <a:t> і </a:t>
            </a:r>
            <a:r>
              <a:rPr lang="ru-RU" dirty="0" err="1" smtClean="0"/>
              <a:t>об'єктивного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,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реальні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наблизитись</a:t>
            </a:r>
            <a:r>
              <a:rPr lang="ru-RU" dirty="0" smtClean="0"/>
              <a:t> до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повного</a:t>
            </a:r>
            <a:r>
              <a:rPr lang="ru-RU" dirty="0" smtClean="0"/>
              <a:t> і </a:t>
            </a:r>
            <a:r>
              <a:rPr lang="ru-RU" dirty="0" err="1" smtClean="0"/>
              <a:t>цілісного</a:t>
            </a:r>
            <a:r>
              <a:rPr lang="ru-RU" dirty="0" smtClean="0"/>
              <a:t> </a:t>
            </a:r>
            <a:r>
              <a:rPr lang="ru-RU" dirty="0" err="1" smtClean="0"/>
              <a:t>розумін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ня</a:t>
            </a:r>
            <a:r>
              <a:rPr lang="ru-RU" dirty="0" smtClean="0"/>
              <a:t> феномена </a:t>
            </a:r>
            <a:r>
              <a:rPr lang="ru-RU" dirty="0" err="1" smtClean="0"/>
              <a:t>свободи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82395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91264" cy="1080120"/>
          </a:xfrm>
        </p:spPr>
        <p:txBody>
          <a:bodyPr>
            <a:normAutofit/>
          </a:bodyPr>
          <a:lstStyle/>
          <a:p>
            <a:r>
              <a:rPr lang="uk-UA" dirty="0" smtClean="0"/>
              <a:t>Література: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628800"/>
            <a:ext cx="56703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Шаповал В.М. </a:t>
            </a:r>
            <a:r>
              <a:rPr lang="ru-RU" dirty="0" err="1" smtClean="0"/>
              <a:t>Трансцендентальні</a:t>
            </a:r>
            <a:r>
              <a:rPr lang="ru-RU" dirty="0" smtClean="0"/>
              <a:t> </a:t>
            </a:r>
            <a:r>
              <a:rPr lang="ru-RU" dirty="0" err="1" smtClean="0"/>
              <a:t>горизонти</a:t>
            </a:r>
            <a:r>
              <a:rPr lang="ru-RU" dirty="0" smtClean="0"/>
              <a:t> </a:t>
            </a:r>
            <a:r>
              <a:rPr lang="ru-RU" dirty="0" err="1" smtClean="0"/>
              <a:t>свободи</a:t>
            </a:r>
            <a:r>
              <a:rPr lang="ru-RU" dirty="0" smtClean="0"/>
              <a:t>. – </a:t>
            </a:r>
            <a:r>
              <a:rPr lang="ru-RU" dirty="0" err="1" smtClean="0"/>
              <a:t>Київ</a:t>
            </a:r>
            <a:r>
              <a:rPr lang="ru-RU" dirty="0" smtClean="0"/>
              <a:t>: ПАРАПАН</a:t>
            </a:r>
            <a:r>
              <a:rPr lang="ru-RU" dirty="0" smtClean="0"/>
              <a:t>, 2010</a:t>
            </a:r>
            <a:r>
              <a:rPr lang="ru-RU" dirty="0" smtClean="0"/>
              <a:t>. – 315 с</a:t>
            </a:r>
            <a:r>
              <a:rPr lang="ru-RU" dirty="0" smtClean="0"/>
              <a:t>.</a:t>
            </a:r>
          </a:p>
          <a:p>
            <a:r>
              <a:rPr lang="ru-RU" dirty="0" err="1"/>
              <a:t>Печерських</a:t>
            </a:r>
            <a:r>
              <a:rPr lang="ru-RU" dirty="0"/>
              <a:t> Л. О</a:t>
            </a:r>
            <a:r>
              <a:rPr lang="ru-RU" dirty="0" smtClean="0"/>
              <a:t>., </a:t>
            </a:r>
            <a:r>
              <a:rPr lang="ru-RU" dirty="0"/>
              <a:t>Левченко Н. М</a:t>
            </a:r>
            <a:r>
              <a:rPr lang="ru-RU" dirty="0" smtClean="0"/>
              <a:t>.</a:t>
            </a:r>
            <a:r>
              <a:rPr lang="ru-RU" dirty="0"/>
              <a:t> НАРАТИВ ТРАНСЦЕНДЕНТНОГО</a:t>
            </a:r>
          </a:p>
          <a:p>
            <a:r>
              <a:rPr lang="ru-RU" dirty="0"/>
              <a:t>В УКРАЇНСЬКОМУ ПОСТМОДЕРНОМУ РОМАНІ. </a:t>
            </a:r>
            <a:r>
              <a:rPr lang="en-US" dirty="0" smtClean="0"/>
              <a:t>//</a:t>
            </a:r>
            <a:r>
              <a:rPr lang="ru-RU" dirty="0" err="1" smtClean="0"/>
              <a:t>Вчені</a:t>
            </a:r>
            <a:r>
              <a:rPr lang="ru-RU" dirty="0" smtClean="0"/>
              <a:t> </a:t>
            </a:r>
            <a:r>
              <a:rPr lang="ru-RU" dirty="0"/>
              <a:t>записки ТНУ </a:t>
            </a:r>
            <a:r>
              <a:rPr lang="ru-RU" dirty="0" err="1"/>
              <a:t>імені</a:t>
            </a:r>
            <a:r>
              <a:rPr lang="ru-RU" dirty="0"/>
              <a:t> В. І. </a:t>
            </a:r>
            <a:r>
              <a:rPr lang="ru-RU" dirty="0" err="1"/>
              <a:t>Вернадського</a:t>
            </a:r>
            <a:r>
              <a:rPr lang="ru-RU" dirty="0"/>
              <a:t>. </a:t>
            </a:r>
            <a:r>
              <a:rPr lang="ru-RU" dirty="0" err="1"/>
              <a:t>Серія</a:t>
            </a:r>
            <a:r>
              <a:rPr lang="ru-RU" dirty="0"/>
              <a:t>: </a:t>
            </a:r>
            <a:r>
              <a:rPr lang="ru-RU" dirty="0" err="1"/>
              <a:t>Філологія</a:t>
            </a:r>
            <a:r>
              <a:rPr lang="ru-RU" dirty="0"/>
              <a:t>. </a:t>
            </a:r>
            <a:r>
              <a:rPr lang="ru-RU" dirty="0" err="1" smtClean="0"/>
              <a:t>Журналістика</a:t>
            </a:r>
            <a:r>
              <a:rPr lang="ru-RU" dirty="0" smtClean="0"/>
              <a:t> Том </a:t>
            </a:r>
            <a:r>
              <a:rPr lang="ru-RU" dirty="0"/>
              <a:t>32 (71) № 1 Ч. 3 </a:t>
            </a:r>
            <a:r>
              <a:rPr lang="ru-RU" dirty="0" smtClean="0"/>
              <a:t>2021</a:t>
            </a:r>
            <a:r>
              <a:rPr lang="en-US" dirty="0" smtClean="0"/>
              <a:t>- C</a:t>
            </a:r>
            <a:r>
              <a:rPr lang="uk-UA" dirty="0" smtClean="0"/>
              <a:t>.</a:t>
            </a:r>
            <a:r>
              <a:rPr lang="en-US" dirty="0" smtClean="0"/>
              <a:t>74 –79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5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751344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Трансцендентальне</a:t>
            </a:r>
            <a:r>
              <a:rPr lang="ru-RU" dirty="0" smtClean="0"/>
              <a:t>, таким чином, так </a:t>
            </a:r>
            <a:r>
              <a:rPr lang="ru-RU" dirty="0" err="1" smtClean="0"/>
              <a:t>би</a:t>
            </a:r>
            <a:r>
              <a:rPr lang="ru-RU" dirty="0" smtClean="0"/>
              <a:t> </a:t>
            </a:r>
            <a:r>
              <a:rPr lang="ru-RU" dirty="0" err="1" smtClean="0"/>
              <a:t>мовити</a:t>
            </a:r>
            <a:r>
              <a:rPr lang="ru-RU" dirty="0" smtClean="0"/>
              <a:t>, </a:t>
            </a:r>
            <a:r>
              <a:rPr lang="ru-RU" dirty="0" err="1" smtClean="0"/>
              <a:t>усюдисуще</a:t>
            </a:r>
            <a:r>
              <a:rPr lang="ru-RU" dirty="0" smtClean="0"/>
              <a:t>, во-</a:t>
            </a:r>
          </a:p>
          <a:p>
            <a:r>
              <a:rPr lang="ru-RU" dirty="0" smtClean="0"/>
              <a:t>но є </a:t>
            </a:r>
            <a:r>
              <a:rPr lang="ru-RU" dirty="0" err="1" smtClean="0"/>
              <a:t>необхідною</a:t>
            </a:r>
            <a:r>
              <a:rPr lang="ru-RU" dirty="0" smtClean="0"/>
              <a:t> </a:t>
            </a:r>
            <a:r>
              <a:rPr lang="ru-RU" dirty="0" err="1" smtClean="0"/>
              <a:t>умовою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як </a:t>
            </a:r>
            <a:r>
              <a:rPr lang="ru-RU" dirty="0" err="1" smtClean="0"/>
              <a:t>духовної</a:t>
            </a:r>
            <a:r>
              <a:rPr lang="ru-RU" dirty="0" smtClean="0"/>
              <a:t> </a:t>
            </a:r>
            <a:r>
              <a:rPr lang="ru-RU" dirty="0" err="1" smtClean="0"/>
              <a:t>істоти</a:t>
            </a:r>
            <a:r>
              <a:rPr lang="ru-RU" dirty="0" smtClean="0"/>
              <a:t>; одно-</a:t>
            </a:r>
          </a:p>
          <a:p>
            <a:r>
              <a:rPr lang="ru-RU" dirty="0" err="1" smtClean="0"/>
              <a:t>часно</a:t>
            </a:r>
            <a:r>
              <a:rPr lang="ru-RU" dirty="0" smtClean="0"/>
              <a:t> з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виступає</a:t>
            </a:r>
            <a:r>
              <a:rPr lang="ru-RU" dirty="0" smtClean="0"/>
              <a:t> </a:t>
            </a:r>
            <a:r>
              <a:rPr lang="ru-RU" dirty="0" err="1" smtClean="0"/>
              <a:t>найважливішим</a:t>
            </a:r>
            <a:r>
              <a:rPr lang="ru-RU" dirty="0" smtClean="0"/>
              <a:t> </a:t>
            </a:r>
            <a:r>
              <a:rPr lang="ru-RU" dirty="0" err="1" smtClean="0"/>
              <a:t>чинником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</a:t>
            </a:r>
            <a:r>
              <a:rPr lang="ru-RU" dirty="0" err="1" smtClean="0"/>
              <a:t>взагалі</a:t>
            </a:r>
            <a:r>
              <a:rPr lang="ru-RU" dirty="0" smtClean="0"/>
              <a:t>, як </a:t>
            </a:r>
            <a:r>
              <a:rPr lang="ru-RU" dirty="0" err="1" smtClean="0"/>
              <a:t>середовища</a:t>
            </a:r>
            <a:r>
              <a:rPr lang="ru-RU" dirty="0" smtClean="0"/>
              <a:t>, де </a:t>
            </a:r>
            <a:r>
              <a:rPr lang="ru-RU" dirty="0" err="1" smtClean="0"/>
              <a:t>знаходить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вираз</a:t>
            </a:r>
            <a:endParaRPr lang="ru-RU" dirty="0" smtClean="0"/>
          </a:p>
          <a:p>
            <a:r>
              <a:rPr lang="ru-RU" dirty="0" smtClean="0"/>
              <a:t>духовна природа </a:t>
            </a:r>
            <a:r>
              <a:rPr lang="ru-RU" dirty="0" err="1" smtClean="0"/>
              <a:t>людини</a:t>
            </a:r>
            <a:r>
              <a:rPr lang="ru-RU" dirty="0" smtClean="0"/>
              <a:t> (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позначаються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формами </a:t>
            </a:r>
            <a:r>
              <a:rPr lang="ru-RU" dirty="0" err="1" smtClean="0"/>
              <a:t>суспільної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(марксизм), Абсолютного Духу (Гегель)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якінакше</a:t>
            </a:r>
            <a:r>
              <a:rPr lang="ru-RU" dirty="0" smtClean="0"/>
              <a:t>). </a:t>
            </a:r>
            <a:r>
              <a:rPr lang="ru-RU" dirty="0" err="1" smtClean="0"/>
              <a:t>Можливо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і є та,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опосередкує</a:t>
            </a:r>
            <a:r>
              <a:rPr lang="ru-RU" dirty="0" smtClean="0"/>
              <a:t>, ланка – «</a:t>
            </a:r>
            <a:r>
              <a:rPr lang="ru-RU" dirty="0" err="1" smtClean="0"/>
              <a:t>середній</a:t>
            </a:r>
            <a:endParaRPr lang="ru-RU" dirty="0" smtClean="0"/>
          </a:p>
          <a:p>
            <a:r>
              <a:rPr lang="ru-RU" dirty="0" err="1" smtClean="0"/>
              <a:t>термін</a:t>
            </a:r>
            <a:r>
              <a:rPr lang="ru-RU" dirty="0" smtClean="0"/>
              <a:t>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зв'язує</a:t>
            </a:r>
            <a:r>
              <a:rPr lang="ru-RU" dirty="0" smtClean="0"/>
              <a:t> те й </a:t>
            </a:r>
            <a:r>
              <a:rPr lang="ru-RU" dirty="0" err="1" smtClean="0"/>
              <a:t>інше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6121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404664"/>
            <a:ext cx="5040560" cy="5978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Трансцендентальне</a:t>
            </a:r>
            <a:r>
              <a:rPr lang="ru-RU" dirty="0" smtClean="0"/>
              <a:t> є </a:t>
            </a:r>
            <a:r>
              <a:rPr lang="ru-RU" dirty="0" err="1" smtClean="0"/>
              <a:t>невід'ємною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і</a:t>
            </a:r>
          </a:p>
          <a:p>
            <a:r>
              <a:rPr lang="ru-RU" dirty="0" err="1" smtClean="0"/>
              <a:t>супроводжує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впродовж</a:t>
            </a:r>
            <a:r>
              <a:rPr lang="ru-RU" dirty="0" smtClean="0"/>
              <a:t> </a:t>
            </a:r>
            <a:r>
              <a:rPr lang="ru-RU" dirty="0" err="1" smtClean="0"/>
              <a:t>усієї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. Як </a:t>
            </a:r>
            <a:r>
              <a:rPr lang="ru-RU" dirty="0" err="1" smtClean="0"/>
              <a:t>пише</a:t>
            </a:r>
            <a:r>
              <a:rPr lang="ru-RU" dirty="0" smtClean="0"/>
              <a:t> Е. </a:t>
            </a:r>
            <a:r>
              <a:rPr lang="ru-RU" dirty="0" err="1" smtClean="0"/>
              <a:t>Агацці</a:t>
            </a:r>
            <a:r>
              <a:rPr lang="ru-RU" dirty="0" smtClean="0"/>
              <a:t>, «</a:t>
            </a:r>
            <a:r>
              <a:rPr lang="ru-RU" dirty="0" err="1" smtClean="0"/>
              <a:t>людина</a:t>
            </a:r>
            <a:r>
              <a:rPr lang="ru-RU" dirty="0" smtClean="0"/>
              <a:t> –</a:t>
            </a:r>
          </a:p>
          <a:p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істота</a:t>
            </a:r>
            <a:r>
              <a:rPr lang="ru-RU" dirty="0" smtClean="0"/>
              <a:t>,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спрямована</a:t>
            </a:r>
            <a:r>
              <a:rPr lang="ru-RU" dirty="0" smtClean="0"/>
              <a:t> у сферу </a:t>
            </a:r>
            <a:r>
              <a:rPr lang="ru-RU" dirty="0" err="1" smtClean="0"/>
              <a:t>належного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істота</a:t>
            </a:r>
            <a:r>
              <a:rPr lang="ru-RU" dirty="0" smtClean="0"/>
              <a:t>, яка</a:t>
            </a:r>
          </a:p>
          <a:p>
            <a:r>
              <a:rPr lang="ru-RU" dirty="0" err="1" smtClean="0"/>
              <a:t>трансцендує</a:t>
            </a:r>
            <a:r>
              <a:rPr lang="ru-RU" dirty="0" smtClean="0"/>
              <a:t> [</a:t>
            </a:r>
            <a:r>
              <a:rPr lang="ru-RU" dirty="0" err="1" smtClean="0"/>
              <a:t>Агацци</a:t>
            </a:r>
            <a:r>
              <a:rPr lang="ru-RU" dirty="0" smtClean="0"/>
              <a:t>, 1989, с. 32]. А </a:t>
            </a:r>
            <a:r>
              <a:rPr lang="ru-RU" dirty="0" err="1" smtClean="0"/>
              <a:t>позиція</a:t>
            </a:r>
            <a:r>
              <a:rPr lang="ru-RU" dirty="0" smtClean="0"/>
              <a:t> «так повинно бути» </a:t>
            </a:r>
            <a:r>
              <a:rPr lang="ru-RU" dirty="0" err="1" smtClean="0"/>
              <a:t>вима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гає</a:t>
            </a:r>
            <a:r>
              <a:rPr lang="ru-RU" dirty="0" smtClean="0"/>
              <a:t> і </a:t>
            </a:r>
            <a:r>
              <a:rPr lang="ru-RU" dirty="0" err="1" smtClean="0"/>
              <a:t>зумовлює</a:t>
            </a:r>
            <a:r>
              <a:rPr lang="ru-RU" dirty="0" smtClean="0"/>
              <a:t> </a:t>
            </a:r>
            <a:r>
              <a:rPr lang="ru-RU" dirty="0" err="1" smtClean="0"/>
              <a:t>визнання</a:t>
            </a:r>
            <a:r>
              <a:rPr lang="ru-RU" dirty="0" smtClean="0"/>
              <a:t> </a:t>
            </a:r>
            <a:r>
              <a:rPr lang="ru-RU" dirty="0" err="1" smtClean="0"/>
              <a:t>свободи</a:t>
            </a:r>
            <a:r>
              <a:rPr lang="ru-RU" dirty="0" smtClean="0"/>
              <a:t>. «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стосується</a:t>
            </a:r>
            <a:r>
              <a:rPr lang="ru-RU" dirty="0" smtClean="0"/>
              <a:t> </a:t>
            </a:r>
            <a:r>
              <a:rPr lang="ru-RU" dirty="0" err="1" smtClean="0"/>
              <a:t>свободи</a:t>
            </a:r>
            <a:r>
              <a:rPr lang="ru-RU" dirty="0" smtClean="0"/>
              <a:t>, – </a:t>
            </a:r>
            <a:r>
              <a:rPr lang="ru-RU" dirty="0" err="1" smtClean="0"/>
              <a:t>підкрес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лює</a:t>
            </a:r>
            <a:r>
              <a:rPr lang="ru-RU" dirty="0" smtClean="0"/>
              <a:t> Е. </a:t>
            </a:r>
            <a:r>
              <a:rPr lang="ru-RU" dirty="0" err="1" smtClean="0"/>
              <a:t>Агацці</a:t>
            </a:r>
            <a:r>
              <a:rPr lang="ru-RU" dirty="0" smtClean="0"/>
              <a:t>, – то вона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поєднується</a:t>
            </a:r>
            <a:r>
              <a:rPr lang="ru-RU" dirty="0" smtClean="0"/>
              <a:t> з </a:t>
            </a:r>
            <a:r>
              <a:rPr lang="ru-RU" dirty="0" err="1" smtClean="0"/>
              <a:t>тим</a:t>
            </a:r>
            <a:r>
              <a:rPr lang="ru-RU" dirty="0" smtClean="0"/>
              <a:t>, «як</a:t>
            </a:r>
          </a:p>
          <a:p>
            <a:r>
              <a:rPr lang="ru-RU" dirty="0" smtClean="0"/>
              <a:t>повинно бути» (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таке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відбувається</a:t>
            </a:r>
            <a:r>
              <a:rPr lang="ru-RU" dirty="0" smtClean="0"/>
              <a:t> і не </a:t>
            </a:r>
            <a:r>
              <a:rPr lang="ru-RU" dirty="0" err="1" smtClean="0"/>
              <a:t>триває</a:t>
            </a:r>
            <a:r>
              <a:rPr lang="ru-RU" dirty="0" smtClean="0"/>
              <a:t> </a:t>
            </a:r>
            <a:r>
              <a:rPr lang="ru-RU" dirty="0" err="1" smtClean="0"/>
              <a:t>са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мо</a:t>
            </a:r>
            <a:r>
              <a:rPr lang="ru-RU" dirty="0" smtClean="0"/>
              <a:t> по </a:t>
            </a:r>
            <a:r>
              <a:rPr lang="ru-RU" dirty="0" err="1" smtClean="0"/>
              <a:t>собі</a:t>
            </a:r>
            <a:r>
              <a:rPr lang="ru-RU" dirty="0" smtClean="0"/>
              <a:t>, з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необхідності</a:t>
            </a:r>
            <a:r>
              <a:rPr lang="ru-RU" dirty="0" smtClean="0"/>
              <a:t>, але </a:t>
            </a:r>
            <a:r>
              <a:rPr lang="ru-RU" dirty="0" err="1" smtClean="0"/>
              <a:t>інтенціонально</a:t>
            </a:r>
            <a:r>
              <a:rPr lang="ru-RU" dirty="0" smtClean="0"/>
              <a:t> </a:t>
            </a:r>
            <a:r>
              <a:rPr lang="ru-RU" dirty="0" err="1" smtClean="0"/>
              <a:t>вибираєть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ся</a:t>
            </a:r>
            <a:r>
              <a:rPr lang="ru-RU" dirty="0" smtClean="0"/>
              <a:t> і </a:t>
            </a:r>
            <a:r>
              <a:rPr lang="ru-RU" dirty="0" err="1" smtClean="0"/>
              <a:t>зміцнюється</a:t>
            </a:r>
            <a:r>
              <a:rPr lang="ru-RU" dirty="0" smtClean="0"/>
              <a:t> волею),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взагалі</a:t>
            </a:r>
            <a:r>
              <a:rPr lang="ru-RU" dirty="0" smtClean="0"/>
              <a:t> </a:t>
            </a:r>
            <a:r>
              <a:rPr lang="ru-RU" dirty="0" err="1" smtClean="0"/>
              <a:t>втрачає</a:t>
            </a:r>
            <a:r>
              <a:rPr lang="ru-RU" dirty="0" smtClean="0"/>
              <a:t> </a:t>
            </a:r>
            <a:r>
              <a:rPr lang="ru-RU" dirty="0" err="1" smtClean="0"/>
              <a:t>сенс</a:t>
            </a:r>
            <a:r>
              <a:rPr lang="ru-RU" dirty="0" smtClean="0"/>
              <a:t> без </a:t>
            </a:r>
            <a:r>
              <a:rPr lang="ru-RU" dirty="0" err="1" smtClean="0"/>
              <a:t>останнього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 err="1" smtClean="0"/>
              <a:t>якщо</a:t>
            </a:r>
            <a:r>
              <a:rPr lang="ru-RU" dirty="0" smtClean="0"/>
              <a:t> все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рівно</a:t>
            </a:r>
            <a:r>
              <a:rPr lang="ru-RU" dirty="0" smtClean="0"/>
              <a:t> </a:t>
            </a:r>
            <a:r>
              <a:rPr lang="ru-RU" dirty="0" err="1" smtClean="0"/>
              <a:t>можливе</a:t>
            </a:r>
            <a:r>
              <a:rPr lang="ru-RU" dirty="0" smtClean="0"/>
              <a:t>, свобода </a:t>
            </a:r>
            <a:r>
              <a:rPr lang="ru-RU" dirty="0" err="1" smtClean="0"/>
              <a:t>неможлива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endParaRPr lang="ru-RU" dirty="0" smtClean="0"/>
          </a:p>
          <a:p>
            <a:r>
              <a:rPr lang="ru-RU" dirty="0" err="1" smtClean="0"/>
              <a:t>дорівнює</a:t>
            </a:r>
            <a:r>
              <a:rPr lang="ru-RU" dirty="0" smtClean="0"/>
              <a:t> </a:t>
            </a:r>
            <a:r>
              <a:rPr lang="ru-RU" dirty="0" err="1" smtClean="0"/>
              <a:t>випадковості</a:t>
            </a:r>
            <a:r>
              <a:rPr lang="ru-RU" dirty="0" smtClean="0"/>
              <a:t>)»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586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19256" cy="720080"/>
          </a:xfrm>
        </p:spPr>
        <p:txBody>
          <a:bodyPr>
            <a:normAutofit/>
          </a:bodyPr>
          <a:lstStyle/>
          <a:p>
            <a:r>
              <a:rPr lang="ru-RU" sz="2000" dirty="0" err="1"/>
              <a:t>Міркування</a:t>
            </a:r>
            <a:r>
              <a:rPr lang="ru-RU" sz="2000" dirty="0"/>
              <a:t> з </a:t>
            </a:r>
            <a:r>
              <a:rPr lang="ru-RU" sz="2000" dirty="0" err="1"/>
              <a:t>погляду</a:t>
            </a:r>
            <a:r>
              <a:rPr lang="ru-RU" sz="2000" dirty="0"/>
              <a:t> «</a:t>
            </a:r>
            <a:r>
              <a:rPr lang="ru-RU" sz="2000" dirty="0" err="1"/>
              <a:t>належно</a:t>
            </a:r>
            <a:r>
              <a:rPr lang="ru-RU" sz="2000" dirty="0"/>
              <a:t> бути» є </a:t>
            </a:r>
            <a:r>
              <a:rPr lang="ru-RU" sz="2000" dirty="0" err="1"/>
              <a:t>міркуванням</a:t>
            </a:r>
            <a:r>
              <a:rPr lang="ru-RU" sz="2000" dirty="0"/>
              <a:t> з </a:t>
            </a:r>
            <a:r>
              <a:rPr lang="ru-RU" sz="2000" dirty="0" err="1" smtClean="0"/>
              <a:t>позиції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цінностей</a:t>
            </a:r>
            <a:r>
              <a:rPr lang="ru-RU" sz="2000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052735"/>
            <a:ext cx="748883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Наука, як </a:t>
            </a:r>
            <a:r>
              <a:rPr lang="ru-RU" dirty="0" err="1" smtClean="0"/>
              <a:t>відомо</a:t>
            </a:r>
            <a:r>
              <a:rPr lang="ru-RU" dirty="0" smtClean="0"/>
              <a:t>, </a:t>
            </a:r>
            <a:r>
              <a:rPr lang="ru-RU" dirty="0" err="1" smtClean="0"/>
              <a:t>уникає</a:t>
            </a:r>
            <a:r>
              <a:rPr lang="ru-RU" dirty="0" smtClean="0"/>
              <a:t> </a:t>
            </a:r>
            <a:r>
              <a:rPr lang="ru-RU" dirty="0" err="1" smtClean="0"/>
              <a:t>ціннісних</a:t>
            </a:r>
            <a:r>
              <a:rPr lang="ru-RU" dirty="0" smtClean="0"/>
              <a:t> </a:t>
            </a:r>
            <a:r>
              <a:rPr lang="ru-RU" dirty="0" err="1" smtClean="0"/>
              <a:t>суджень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цінніс</a:t>
            </a:r>
            <a:r>
              <a:rPr lang="ru-RU" dirty="0" smtClean="0"/>
              <a:t>-</a:t>
            </a:r>
          </a:p>
          <a:p>
            <a:r>
              <a:rPr lang="ru-RU" dirty="0" smtClean="0"/>
              <a:t>на сфера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цікавила</a:t>
            </a:r>
            <a:r>
              <a:rPr lang="ru-RU" dirty="0" smtClean="0"/>
              <a:t> </a:t>
            </a:r>
            <a:r>
              <a:rPr lang="ru-RU" dirty="0" err="1" smtClean="0"/>
              <a:t>філософію</a:t>
            </a:r>
            <a:r>
              <a:rPr lang="ru-RU" dirty="0" smtClean="0"/>
              <a:t>. Ми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розділяємо</a:t>
            </a:r>
            <a:r>
              <a:rPr lang="ru-RU" dirty="0" smtClean="0"/>
              <a:t> </a:t>
            </a:r>
            <a:r>
              <a:rPr lang="ru-RU" dirty="0" smtClean="0"/>
              <a:t>точку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smtClean="0"/>
              <a:t>Е. </a:t>
            </a:r>
            <a:r>
              <a:rPr lang="ru-RU" dirty="0" err="1" smtClean="0"/>
              <a:t>Агаці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«свобода,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, </a:t>
            </a:r>
            <a:r>
              <a:rPr lang="ru-RU" dirty="0" err="1" smtClean="0"/>
              <a:t>цінності</a:t>
            </a:r>
            <a:r>
              <a:rPr lang="ru-RU" dirty="0" smtClean="0"/>
              <a:t>, </a:t>
            </a:r>
            <a:r>
              <a:rPr lang="ru-RU" dirty="0" err="1" smtClean="0"/>
              <a:t>інтенціональність</a:t>
            </a:r>
            <a:r>
              <a:rPr lang="ru-RU" dirty="0" smtClean="0"/>
              <a:t> </a:t>
            </a:r>
            <a:r>
              <a:rPr lang="ru-RU" dirty="0" smtClean="0"/>
              <a:t>не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об'єктами</a:t>
            </a:r>
            <a:r>
              <a:rPr lang="ru-RU" dirty="0" smtClean="0"/>
              <a:t> «</a:t>
            </a:r>
            <a:r>
              <a:rPr lang="ru-RU" dirty="0" err="1" smtClean="0"/>
              <a:t>спостереження</a:t>
            </a:r>
            <a:r>
              <a:rPr lang="ru-RU" dirty="0" smtClean="0"/>
              <a:t>», вони не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логічно</a:t>
            </a:r>
            <a:r>
              <a:rPr lang="ru-RU" dirty="0" smtClean="0"/>
              <a:t> </a:t>
            </a:r>
            <a:r>
              <a:rPr lang="ru-RU" dirty="0" err="1" smtClean="0"/>
              <a:t>виводитися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спостережуваних</a:t>
            </a:r>
            <a:r>
              <a:rPr lang="ru-RU" dirty="0" smtClean="0"/>
              <a:t> </a:t>
            </a:r>
            <a:r>
              <a:rPr lang="ru-RU" dirty="0" err="1" smtClean="0"/>
              <a:t>фактів</a:t>
            </a:r>
            <a:r>
              <a:rPr lang="ru-RU" dirty="0" smtClean="0"/>
              <a:t>. Вони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endParaRPr lang="ru-RU" dirty="0" smtClean="0"/>
          </a:p>
          <a:p>
            <a:r>
              <a:rPr lang="ru-RU" dirty="0" err="1" smtClean="0"/>
              <a:t>прийматися</a:t>
            </a:r>
            <a:r>
              <a:rPr lang="ru-RU" dirty="0" smtClean="0"/>
              <a:t> як </a:t>
            </a:r>
            <a:r>
              <a:rPr lang="ru-RU" dirty="0" err="1" smtClean="0"/>
              <a:t>дане</a:t>
            </a:r>
            <a:r>
              <a:rPr lang="ru-RU" dirty="0" smtClean="0"/>
              <a:t> у </a:t>
            </a:r>
            <a:r>
              <a:rPr lang="ru-RU" dirty="0" err="1" smtClean="0"/>
              <a:t>контексті</a:t>
            </a:r>
            <a:r>
              <a:rPr lang="ru-RU" dirty="0" smtClean="0"/>
              <a:t> </a:t>
            </a:r>
            <a:r>
              <a:rPr lang="ru-RU" dirty="0" err="1" smtClean="0"/>
              <a:t>особистісного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концептуалізуватись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рефлексії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намагається</a:t>
            </a:r>
            <a:r>
              <a:rPr lang="ru-RU" dirty="0" smtClean="0"/>
              <a:t> </a:t>
            </a:r>
            <a:r>
              <a:rPr lang="ru-RU" dirty="0" err="1" smtClean="0"/>
              <a:t>надати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очевидності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переживається</a:t>
            </a:r>
            <a:r>
              <a:rPr lang="ru-RU" dirty="0" smtClean="0"/>
              <a:t>, і </a:t>
            </a:r>
            <a:r>
              <a:rPr lang="ru-RU" dirty="0" err="1" smtClean="0"/>
              <a:t>розпізнати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, при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можливо</a:t>
            </a:r>
            <a:r>
              <a:rPr lang="ru-RU" dirty="0" smtClean="0"/>
              <a:t>. </a:t>
            </a:r>
            <a:r>
              <a:rPr lang="ru-RU" dirty="0" smtClean="0"/>
              <a:t>З </a:t>
            </a:r>
            <a:r>
              <a:rPr lang="ru-RU" dirty="0" err="1" smtClean="0"/>
              <a:t>погляду</a:t>
            </a:r>
            <a:r>
              <a:rPr lang="ru-RU" dirty="0" smtClean="0"/>
              <a:t> </a:t>
            </a:r>
            <a:r>
              <a:rPr lang="ru-RU" dirty="0" smtClean="0"/>
              <a:t>науки,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 </a:t>
            </a:r>
            <a:r>
              <a:rPr lang="ru-RU" dirty="0" err="1" smtClean="0"/>
              <a:t>міг</a:t>
            </a:r>
            <a:r>
              <a:rPr lang="ru-RU" dirty="0" smtClean="0"/>
              <a:t> </a:t>
            </a:r>
            <a:r>
              <a:rPr lang="ru-RU" dirty="0" err="1" smtClean="0"/>
              <a:t>би</a:t>
            </a:r>
            <a:r>
              <a:rPr lang="ru-RU" dirty="0" smtClean="0"/>
              <a:t> </a:t>
            </a:r>
            <a:r>
              <a:rPr lang="ru-RU" dirty="0" err="1" smtClean="0"/>
              <a:t>здаватися</a:t>
            </a:r>
            <a:r>
              <a:rPr lang="ru-RU" dirty="0" smtClean="0"/>
              <a:t> «</a:t>
            </a:r>
            <a:r>
              <a:rPr lang="ru-RU" dirty="0" err="1" smtClean="0"/>
              <a:t>суб'єктивним</a:t>
            </a:r>
            <a:r>
              <a:rPr lang="ru-RU" dirty="0" smtClean="0"/>
              <a:t>» і тому </a:t>
            </a:r>
            <a:r>
              <a:rPr lang="ru-RU" dirty="0" err="1" smtClean="0"/>
              <a:t>непридатним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ми </a:t>
            </a:r>
            <a:r>
              <a:rPr lang="ru-RU" dirty="0" err="1" smtClean="0"/>
              <a:t>знаємо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розробляє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endParaRPr lang="ru-RU" dirty="0" smtClean="0"/>
          </a:p>
          <a:p>
            <a:r>
              <a:rPr lang="ru-RU" dirty="0" err="1" smtClean="0"/>
              <a:t>методи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трансцендентальний</a:t>
            </a:r>
            <a:r>
              <a:rPr lang="ru-RU" dirty="0" smtClean="0"/>
              <a:t> метод, </a:t>
            </a:r>
            <a:r>
              <a:rPr lang="ru-RU" dirty="0" err="1" smtClean="0"/>
              <a:t>феноменологічний</a:t>
            </a:r>
            <a:r>
              <a:rPr lang="ru-RU" dirty="0" smtClean="0"/>
              <a:t>, </a:t>
            </a:r>
            <a:r>
              <a:rPr lang="ru-RU" dirty="0" err="1" smtClean="0"/>
              <a:t>аналітичний</a:t>
            </a:r>
            <a:r>
              <a:rPr lang="ru-RU" dirty="0" smtClean="0"/>
              <a:t>, –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суть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випадки</a:t>
            </a:r>
            <a:r>
              <a:rPr lang="ru-RU" dirty="0" smtClean="0"/>
              <a:t> методу </a:t>
            </a:r>
            <a:r>
              <a:rPr lang="ru-RU" dirty="0" err="1" smtClean="0"/>
              <a:t>філософської</a:t>
            </a:r>
            <a:r>
              <a:rPr lang="ru-RU" dirty="0" smtClean="0"/>
              <a:t> </a:t>
            </a:r>
            <a:r>
              <a:rPr lang="ru-RU" dirty="0" err="1" smtClean="0"/>
              <a:t>рефлексії</a:t>
            </a:r>
            <a:r>
              <a:rPr lang="ru-RU" dirty="0" smtClean="0"/>
              <a:t>), </a:t>
            </a:r>
            <a:r>
              <a:rPr lang="ru-RU" dirty="0" err="1" smtClean="0"/>
              <a:t>мають</a:t>
            </a:r>
            <a:r>
              <a:rPr lang="ru-RU" dirty="0" smtClean="0"/>
              <a:t> на </a:t>
            </a:r>
            <a:r>
              <a:rPr lang="ru-RU" dirty="0" err="1" smtClean="0"/>
              <a:t>меті</a:t>
            </a:r>
            <a:r>
              <a:rPr lang="ru-RU" dirty="0" smtClean="0"/>
              <a:t>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об'єктивності</a:t>
            </a:r>
            <a:r>
              <a:rPr lang="ru-RU" dirty="0" smtClean="0"/>
              <a:t> </a:t>
            </a:r>
            <a:r>
              <a:rPr lang="ru-RU" dirty="0" err="1" smtClean="0"/>
              <a:t>глибше</a:t>
            </a:r>
            <a:r>
              <a:rPr lang="ru-RU" dirty="0" smtClean="0"/>
              <a:t> і </a:t>
            </a:r>
            <a:r>
              <a:rPr lang="ru-RU" dirty="0" err="1" smtClean="0"/>
              <a:t>радикальніше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інтерсуб’єктивності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досягається</a:t>
            </a:r>
            <a:endParaRPr lang="ru-RU" dirty="0" smtClean="0"/>
          </a:p>
          <a:p>
            <a:r>
              <a:rPr lang="ru-RU" dirty="0" smtClean="0"/>
              <a:t>науками,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вимушені</a:t>
            </a:r>
            <a:r>
              <a:rPr lang="ru-RU" dirty="0" smtClean="0"/>
              <a:t> </a:t>
            </a:r>
            <a:r>
              <a:rPr lang="ru-RU" dirty="0" err="1" smtClean="0"/>
              <a:t>миритися</a:t>
            </a:r>
            <a:r>
              <a:rPr lang="ru-RU" dirty="0" smtClean="0"/>
              <a:t> з великою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неявних</a:t>
            </a:r>
            <a:r>
              <a:rPr lang="ru-RU" dirty="0" smtClean="0"/>
              <a:t> </a:t>
            </a:r>
            <a:r>
              <a:rPr lang="ru-RU" dirty="0" err="1" smtClean="0"/>
              <a:t>допущень</a:t>
            </a:r>
            <a:r>
              <a:rPr lang="ru-RU" dirty="0" smtClean="0"/>
              <a:t> </a:t>
            </a:r>
            <a:r>
              <a:rPr lang="ru-RU" dirty="0" smtClean="0"/>
              <a:t>і таких,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аналізуються</a:t>
            </a:r>
            <a:r>
              <a:rPr lang="ru-RU" dirty="0" smtClean="0"/>
              <a:t>, </a:t>
            </a:r>
            <a:r>
              <a:rPr lang="ru-RU" dirty="0" err="1" smtClean="0"/>
              <a:t>передумов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3610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404664"/>
            <a:ext cx="70567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Сучасна</a:t>
            </a:r>
            <a:r>
              <a:rPr lang="ru-RU" dirty="0" smtClean="0"/>
              <a:t> </a:t>
            </a:r>
            <a:r>
              <a:rPr lang="ru-RU" dirty="0" err="1" smtClean="0"/>
              <a:t>епоха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свободи</a:t>
            </a:r>
            <a:r>
              <a:rPr lang="ru-RU" dirty="0" smtClean="0"/>
              <a:t> не </a:t>
            </a:r>
            <a:r>
              <a:rPr lang="ru-RU" dirty="0" err="1" smtClean="0"/>
              <a:t>шукають</a:t>
            </a:r>
            <a:r>
              <a:rPr lang="ru-RU" dirty="0" smtClean="0"/>
              <a:t>, а </a:t>
            </a:r>
            <a:r>
              <a:rPr lang="ru-RU" dirty="0" smtClean="0"/>
              <a:t>в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прагнуть</a:t>
            </a:r>
            <a:r>
              <a:rPr lang="ru-RU" dirty="0" smtClean="0"/>
              <a:t> </a:t>
            </a:r>
            <a:r>
              <a:rPr lang="ru-RU" dirty="0" err="1" smtClean="0"/>
              <a:t>позбутися</a:t>
            </a:r>
            <a:r>
              <a:rPr lang="ru-RU" dirty="0" smtClean="0"/>
              <a:t>, </a:t>
            </a:r>
            <a:r>
              <a:rPr lang="ru-RU" dirty="0" err="1" smtClean="0"/>
              <a:t>тікають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свободи</a:t>
            </a:r>
            <a:r>
              <a:rPr lang="ru-RU" dirty="0" smtClean="0"/>
              <a:t> [див.:</a:t>
            </a:r>
            <a:r>
              <a:rPr lang="ru-RU" dirty="0" err="1" smtClean="0"/>
              <a:t>Фромм</a:t>
            </a:r>
            <a:r>
              <a:rPr lang="ru-RU" dirty="0" smtClean="0"/>
              <a:t>, </a:t>
            </a:r>
            <a:r>
              <a:rPr lang="ru-RU" dirty="0" smtClean="0"/>
              <a:t>1998.С.82]. </a:t>
            </a:r>
            <a:r>
              <a:rPr lang="ru-RU" dirty="0" smtClean="0"/>
              <a:t>Як </a:t>
            </a:r>
            <a:r>
              <a:rPr lang="ru-RU" dirty="0" err="1" smtClean="0"/>
              <a:t>вважав</a:t>
            </a:r>
            <a:r>
              <a:rPr lang="ru-RU" dirty="0" smtClean="0"/>
              <a:t> Е. </a:t>
            </a:r>
            <a:r>
              <a:rPr lang="ru-RU" dirty="0" err="1" smtClean="0"/>
              <a:t>Фромм</a:t>
            </a:r>
            <a:r>
              <a:rPr lang="ru-RU" dirty="0" smtClean="0"/>
              <a:t>, причиною </a:t>
            </a:r>
            <a:r>
              <a:rPr lang="ru-RU" dirty="0" err="1" smtClean="0"/>
              <a:t>такої</a:t>
            </a:r>
            <a:r>
              <a:rPr lang="ru-RU" dirty="0" smtClean="0"/>
              <a:t> «</a:t>
            </a:r>
            <a:r>
              <a:rPr lang="ru-RU" dirty="0" err="1" smtClean="0"/>
              <a:t>втечі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свободи</a:t>
            </a:r>
            <a:r>
              <a:rPr lang="ru-RU" dirty="0" smtClean="0"/>
              <a:t>» є </a:t>
            </a:r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 err="1" smtClean="0"/>
              <a:t>відновити</a:t>
            </a:r>
            <a:r>
              <a:rPr lang="ru-RU" dirty="0" smtClean="0"/>
              <a:t> </a:t>
            </a:r>
            <a:r>
              <a:rPr lang="ru-RU" dirty="0" err="1" smtClean="0"/>
              <a:t>зв'язки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 з природою, </a:t>
            </a:r>
            <a:r>
              <a:rPr lang="ru-RU" dirty="0" err="1" smtClean="0"/>
              <a:t>людським</a:t>
            </a:r>
            <a:r>
              <a:rPr lang="ru-RU" dirty="0" smtClean="0"/>
              <a:t> </a:t>
            </a:r>
            <a:r>
              <a:rPr lang="ru-RU" dirty="0" err="1" smtClean="0"/>
              <a:t>співтовариством</a:t>
            </a:r>
            <a:r>
              <a:rPr lang="ru-RU" dirty="0" smtClean="0"/>
              <a:t> </a:t>
            </a:r>
            <a:r>
              <a:rPr lang="ru-RU" dirty="0" smtClean="0"/>
              <a:t>і самим собою,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розірвані</a:t>
            </a:r>
            <a:r>
              <a:rPr lang="ru-RU" dirty="0" smtClean="0"/>
              <a:t> на </a:t>
            </a:r>
            <a:r>
              <a:rPr lang="ru-RU" dirty="0" err="1" smtClean="0"/>
              <a:t>певному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, метою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вважався</a:t>
            </a:r>
            <a:r>
              <a:rPr lang="ru-RU" dirty="0" smtClean="0"/>
              <a:t> </a:t>
            </a:r>
            <a:r>
              <a:rPr lang="ru-RU" dirty="0" err="1" smtClean="0"/>
              <a:t>прогрес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розумівся</a:t>
            </a:r>
            <a:r>
              <a:rPr lang="ru-RU" dirty="0" smtClean="0"/>
              <a:t> як </a:t>
            </a:r>
            <a:r>
              <a:rPr lang="ru-RU" dirty="0" err="1" smtClean="0"/>
              <a:t>однонаправлене</a:t>
            </a:r>
            <a:r>
              <a:rPr lang="ru-RU" dirty="0" smtClean="0"/>
              <a:t> </a:t>
            </a:r>
            <a:r>
              <a:rPr lang="ru-RU" dirty="0" err="1" smtClean="0"/>
              <a:t>сходження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прискорюється</a:t>
            </a:r>
            <a:r>
              <a:rPr lang="ru-RU" dirty="0" smtClean="0"/>
              <a:t>. Схожу точку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демонструє</a:t>
            </a:r>
            <a:r>
              <a:rPr lang="ru-RU" dirty="0" smtClean="0"/>
              <a:t> і </a:t>
            </a:r>
            <a:r>
              <a:rPr lang="ru-RU" dirty="0" err="1" smtClean="0"/>
              <a:t>релігійна</a:t>
            </a:r>
            <a:r>
              <a:rPr lang="ru-RU" dirty="0" smtClean="0"/>
              <a:t> </a:t>
            </a:r>
            <a:r>
              <a:rPr lang="ru-RU" dirty="0" err="1" smtClean="0"/>
              <a:t>філософія</a:t>
            </a:r>
            <a:r>
              <a:rPr lang="ru-RU" dirty="0" smtClean="0"/>
              <a:t>, з </a:t>
            </a:r>
            <a:r>
              <a:rPr lang="ru-RU" dirty="0" err="1" smtClean="0"/>
              <a:t>тією</a:t>
            </a:r>
            <a:r>
              <a:rPr lang="ru-RU" dirty="0" smtClean="0"/>
              <a:t> </a:t>
            </a:r>
            <a:r>
              <a:rPr lang="ru-RU" dirty="0" err="1" smtClean="0"/>
              <a:t>різницею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тут </a:t>
            </a:r>
            <a:r>
              <a:rPr lang="ru-RU" dirty="0" err="1" smtClean="0"/>
              <a:t>указується</a:t>
            </a:r>
            <a:r>
              <a:rPr lang="ru-RU" dirty="0" smtClean="0"/>
              <a:t> на </a:t>
            </a:r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 err="1" smtClean="0"/>
              <a:t>відновити</a:t>
            </a:r>
            <a:r>
              <a:rPr lang="ru-RU" dirty="0" smtClean="0"/>
              <a:t> </a:t>
            </a:r>
            <a:r>
              <a:rPr lang="ru-RU" dirty="0" err="1" smtClean="0"/>
              <a:t>зв'язок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з Богом (у </a:t>
            </a:r>
            <a:r>
              <a:rPr lang="ru-RU" dirty="0" err="1" smtClean="0"/>
              <a:t>християнській</a:t>
            </a:r>
            <a:r>
              <a:rPr lang="ru-RU" dirty="0" smtClean="0"/>
              <a:t> </a:t>
            </a:r>
            <a:r>
              <a:rPr lang="ru-RU" dirty="0" err="1" smtClean="0"/>
              <a:t>традиції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зв'язок</a:t>
            </a:r>
            <a:r>
              <a:rPr lang="ru-RU" dirty="0" smtClean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людину</a:t>
            </a:r>
            <a:r>
              <a:rPr lang="ru-RU" dirty="0" smtClean="0"/>
              <a:t> </a:t>
            </a:r>
            <a:r>
              <a:rPr lang="ru-RU" dirty="0" err="1" smtClean="0"/>
              <a:t>вільною</a:t>
            </a:r>
            <a:r>
              <a:rPr lang="ru-RU" dirty="0" smtClean="0"/>
              <a:t>).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розуміти</a:t>
            </a:r>
            <a:r>
              <a:rPr lang="ru-RU" dirty="0" smtClean="0"/>
              <a:t> </a:t>
            </a:r>
            <a:r>
              <a:rPr lang="ru-RU" dirty="0" err="1" smtClean="0"/>
              <a:t>по-різному</a:t>
            </a:r>
            <a:r>
              <a:rPr lang="ru-RU" dirty="0" smtClean="0"/>
              <a:t>: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вважати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сама по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слабка</a:t>
            </a:r>
            <a:r>
              <a:rPr lang="ru-RU" dirty="0" smtClean="0"/>
              <a:t> і </a:t>
            </a:r>
            <a:r>
              <a:rPr lang="ru-RU" dirty="0" err="1" smtClean="0"/>
              <a:t>нікчемна</a:t>
            </a:r>
            <a:r>
              <a:rPr lang="ru-RU" dirty="0" smtClean="0"/>
              <a:t>, і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патерналі</a:t>
            </a:r>
            <a:endParaRPr lang="ru-RU" dirty="0" smtClean="0"/>
          </a:p>
          <a:p>
            <a:r>
              <a:rPr lang="ru-RU" dirty="0" err="1" smtClean="0"/>
              <a:t>стська</a:t>
            </a:r>
            <a:r>
              <a:rPr lang="ru-RU" dirty="0" smtClean="0"/>
              <a:t> </a:t>
            </a:r>
            <a:r>
              <a:rPr lang="ru-RU" dirty="0" err="1" smtClean="0"/>
              <a:t>опіка</a:t>
            </a:r>
            <a:r>
              <a:rPr lang="ru-RU" dirty="0" smtClean="0"/>
              <a:t> з боку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Істоти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шанс на </a:t>
            </a:r>
            <a:r>
              <a:rPr lang="ru-RU" dirty="0" err="1" smtClean="0"/>
              <a:t>існування</a:t>
            </a:r>
            <a:r>
              <a:rPr lang="ru-RU" dirty="0" smtClean="0"/>
              <a:t> і </a:t>
            </a:r>
            <a:r>
              <a:rPr lang="ru-RU" dirty="0" err="1" smtClean="0"/>
              <a:t>порятунок</a:t>
            </a:r>
            <a:r>
              <a:rPr lang="ru-RU" dirty="0" smtClean="0"/>
              <a:t>;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виходити</a:t>
            </a:r>
            <a:r>
              <a:rPr lang="ru-RU" dirty="0" smtClean="0"/>
              <a:t> з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сама </a:t>
            </a:r>
            <a:r>
              <a:rPr lang="ru-RU" dirty="0" err="1" smtClean="0"/>
              <a:t>здатна</a:t>
            </a:r>
            <a:r>
              <a:rPr lang="ru-RU" dirty="0" smtClean="0"/>
              <a:t> </a:t>
            </a:r>
            <a:r>
              <a:rPr lang="ru-RU" dirty="0" err="1" smtClean="0"/>
              <a:t>вирішувати</a:t>
            </a:r>
            <a:r>
              <a:rPr lang="ru-RU" dirty="0" smtClean="0"/>
              <a:t>, як</a:t>
            </a:r>
          </a:p>
          <a:p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жити</a:t>
            </a:r>
            <a:r>
              <a:rPr lang="ru-RU" dirty="0" smtClean="0"/>
              <a:t> і </a:t>
            </a:r>
            <a:r>
              <a:rPr lang="ru-RU" dirty="0" err="1" smtClean="0"/>
              <a:t>якою</a:t>
            </a:r>
            <a:r>
              <a:rPr lang="ru-RU" dirty="0" smtClean="0"/>
              <a:t> бути, але для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додати</a:t>
            </a:r>
            <a:r>
              <a:rPr lang="ru-RU" dirty="0" smtClean="0"/>
              <a:t> </a:t>
            </a:r>
            <a:r>
              <a:rPr lang="ru-RU" dirty="0" err="1" smtClean="0"/>
              <a:t>позитивні</a:t>
            </a:r>
            <a:r>
              <a:rPr lang="ru-RU" dirty="0" smtClean="0"/>
              <a:t> </a:t>
            </a:r>
            <a:r>
              <a:rPr lang="ru-RU" dirty="0" err="1" smtClean="0"/>
              <a:t>сенси</a:t>
            </a:r>
            <a:r>
              <a:rPr lang="ru-RU" dirty="0" smtClean="0"/>
              <a:t>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існуванню</a:t>
            </a:r>
            <a:r>
              <a:rPr lang="ru-RU" dirty="0" smtClean="0"/>
              <a:t>, </a:t>
            </a:r>
            <a:r>
              <a:rPr lang="ru-RU" dirty="0" err="1" smtClean="0"/>
              <a:t>необхідна</a:t>
            </a:r>
            <a:r>
              <a:rPr lang="ru-RU" dirty="0" smtClean="0"/>
              <a:t> опора на </a:t>
            </a:r>
            <a:r>
              <a:rPr lang="ru-RU" dirty="0" err="1" smtClean="0"/>
              <a:t>абсолютні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пов'язані</a:t>
            </a:r>
            <a:r>
              <a:rPr lang="ru-RU" dirty="0" smtClean="0"/>
              <a:t> з </a:t>
            </a:r>
            <a:r>
              <a:rPr lang="ru-RU" dirty="0" err="1" smtClean="0"/>
              <a:t>вірою</a:t>
            </a:r>
            <a:r>
              <a:rPr lang="ru-RU" dirty="0" smtClean="0"/>
              <a:t> </a:t>
            </a:r>
            <a:r>
              <a:rPr lang="ru-RU" dirty="0" smtClean="0"/>
              <a:t>в Абсолют.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6038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97346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На думку Е. </a:t>
            </a:r>
            <a:r>
              <a:rPr lang="ru-RU" dirty="0" err="1" smtClean="0"/>
              <a:t>Фромма</a:t>
            </a:r>
            <a:r>
              <a:rPr lang="ru-RU" dirty="0" smtClean="0"/>
              <a:t>,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вирішити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сама </a:t>
            </a:r>
            <a:r>
              <a:rPr lang="ru-RU" dirty="0" err="1" smtClean="0"/>
              <a:t>лю</a:t>
            </a:r>
            <a:r>
              <a:rPr lang="ru-RU" dirty="0" smtClean="0"/>
              <a:t>-</a:t>
            </a:r>
          </a:p>
          <a:p>
            <a:r>
              <a:rPr lang="ru-RU" dirty="0" smtClean="0"/>
              <a:t>дина. </a:t>
            </a:r>
            <a:r>
              <a:rPr lang="ru-RU" dirty="0" err="1" smtClean="0"/>
              <a:t>Покладання</a:t>
            </a:r>
            <a:r>
              <a:rPr lang="ru-RU" dirty="0" smtClean="0"/>
              <a:t> </a:t>
            </a:r>
            <a:r>
              <a:rPr lang="ru-RU" dirty="0" err="1" smtClean="0"/>
              <a:t>надії</a:t>
            </a:r>
            <a:r>
              <a:rPr lang="ru-RU" dirty="0" smtClean="0"/>
              <a:t> на </a:t>
            </a:r>
            <a:r>
              <a:rPr lang="ru-RU" dirty="0" err="1" smtClean="0"/>
              <a:t>могутні</a:t>
            </a:r>
            <a:r>
              <a:rPr lang="ru-RU" dirty="0" smtClean="0"/>
              <a:t>, </a:t>
            </a:r>
            <a:r>
              <a:rPr lang="ru-RU" dirty="0" err="1" smtClean="0"/>
              <a:t>такі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лежать поза нею, </a:t>
            </a:r>
            <a:r>
              <a:rPr lang="ru-RU" dirty="0" err="1" smtClean="0"/>
              <a:t>сили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endParaRPr lang="ru-RU" dirty="0" smtClean="0"/>
          </a:p>
          <a:p>
            <a:r>
              <a:rPr lang="ru-RU" dirty="0" err="1" smtClean="0"/>
              <a:t>здатні</a:t>
            </a:r>
            <a:r>
              <a:rPr lang="ru-RU" dirty="0" smtClean="0"/>
              <a:t> за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вирішити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, – </a:t>
            </a:r>
            <a:r>
              <a:rPr lang="ru-RU" dirty="0" err="1" smtClean="0"/>
              <a:t>наївне</a:t>
            </a:r>
            <a:r>
              <a:rPr lang="ru-RU" dirty="0" smtClean="0"/>
              <a:t> і </a:t>
            </a:r>
            <a:r>
              <a:rPr lang="ru-RU" dirty="0" err="1" smtClean="0"/>
              <a:t>небезпечне</a:t>
            </a:r>
            <a:r>
              <a:rPr lang="ru-RU" dirty="0" smtClean="0"/>
              <a:t>. </a:t>
            </a:r>
            <a:r>
              <a:rPr lang="ru-RU" dirty="0" err="1" smtClean="0"/>
              <a:t>Відчуття</a:t>
            </a:r>
            <a:r>
              <a:rPr lang="ru-RU" dirty="0" smtClean="0"/>
              <a:t> </a:t>
            </a:r>
            <a:r>
              <a:rPr lang="ru-RU" dirty="0" err="1" smtClean="0"/>
              <a:t>ві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дчуженості</a:t>
            </a:r>
            <a:r>
              <a:rPr lang="ru-RU" dirty="0" smtClean="0"/>
              <a:t>, </a:t>
            </a:r>
            <a:r>
              <a:rPr lang="ru-RU" dirty="0" err="1" smtClean="0"/>
              <a:t>відстороненості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сприймається</a:t>
            </a:r>
            <a:r>
              <a:rPr lang="ru-RU" dirty="0" smtClean="0"/>
              <a:t> як несвобода. </a:t>
            </a:r>
            <a:r>
              <a:rPr lang="ru-RU" dirty="0" err="1" smtClean="0"/>
              <a:t>Відновлення</a:t>
            </a:r>
            <a:r>
              <a:rPr lang="ru-RU" dirty="0" smtClean="0"/>
              <a:t> </a:t>
            </a:r>
            <a:r>
              <a:rPr lang="ru-RU" dirty="0" err="1" smtClean="0"/>
              <a:t>порушених</a:t>
            </a:r>
            <a:r>
              <a:rPr lang="ru-RU" dirty="0" smtClean="0"/>
              <a:t> </a:t>
            </a:r>
            <a:r>
              <a:rPr lang="ru-RU" dirty="0" err="1" smtClean="0"/>
              <a:t>зв'язків</a:t>
            </a:r>
            <a:r>
              <a:rPr lang="ru-RU" dirty="0" smtClean="0"/>
              <a:t> </a:t>
            </a:r>
            <a:r>
              <a:rPr lang="ru-RU" dirty="0" err="1" smtClean="0"/>
              <a:t>сприймається</a:t>
            </a:r>
            <a:r>
              <a:rPr lang="ru-RU" dirty="0" smtClean="0"/>
              <a:t> як шлях до </a:t>
            </a:r>
            <a:r>
              <a:rPr lang="ru-RU" dirty="0" err="1" smtClean="0"/>
              <a:t>свободи</a:t>
            </a:r>
            <a:r>
              <a:rPr lang="ru-RU" dirty="0" smtClean="0"/>
              <a:t>. Але</a:t>
            </a:r>
          </a:p>
          <a:p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відновлення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перерваних</a:t>
            </a:r>
            <a:r>
              <a:rPr lang="ru-RU" dirty="0" smtClean="0"/>
              <a:t> </a:t>
            </a:r>
            <a:r>
              <a:rPr lang="ru-RU" dirty="0" err="1" smtClean="0"/>
              <a:t>зв'язків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різними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smtClean="0"/>
              <a:t>бути </a:t>
            </a:r>
            <a:r>
              <a:rPr lang="ru-RU" dirty="0" err="1" smtClean="0"/>
              <a:t>справжня</a:t>
            </a:r>
            <a:r>
              <a:rPr lang="ru-RU" dirty="0" smtClean="0"/>
              <a:t> дорога до </a:t>
            </a:r>
            <a:r>
              <a:rPr lang="ru-RU" dirty="0" err="1" smtClean="0"/>
              <a:t>свободи</a:t>
            </a:r>
            <a:r>
              <a:rPr lang="ru-RU" dirty="0" smtClean="0"/>
              <a:t>, і вона </a:t>
            </a:r>
            <a:r>
              <a:rPr lang="ru-RU" dirty="0" err="1" smtClean="0"/>
              <a:t>пов’язується</a:t>
            </a:r>
            <a:r>
              <a:rPr lang="ru-RU" dirty="0" smtClean="0"/>
              <a:t> з </a:t>
            </a:r>
            <a:r>
              <a:rPr lang="ru-RU" dirty="0" err="1" smtClean="0"/>
              <a:t>розкриттям</a:t>
            </a:r>
            <a:r>
              <a:rPr lang="ru-RU" dirty="0" smtClean="0"/>
              <a:t> </a:t>
            </a:r>
            <a:r>
              <a:rPr lang="ru-RU" dirty="0" smtClean="0"/>
              <a:t>духовного </a:t>
            </a:r>
            <a:r>
              <a:rPr lang="ru-RU" dirty="0" err="1" smtClean="0"/>
              <a:t>потенціалу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у </a:t>
            </a:r>
            <a:r>
              <a:rPr lang="ru-RU" dirty="0" err="1" smtClean="0"/>
              <a:t>творчій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а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носити</a:t>
            </a:r>
            <a:endParaRPr lang="ru-RU" dirty="0" smtClean="0"/>
          </a:p>
          <a:p>
            <a:r>
              <a:rPr lang="ru-RU" dirty="0" smtClean="0"/>
              <a:t>характер </a:t>
            </a:r>
            <a:r>
              <a:rPr lang="ru-RU" dirty="0" err="1" smtClean="0"/>
              <a:t>хибного</a:t>
            </a:r>
            <a:r>
              <a:rPr lang="ru-RU" dirty="0" smtClean="0"/>
              <a:t> шляху, </a:t>
            </a:r>
            <a:r>
              <a:rPr lang="ru-RU" dirty="0" err="1" smtClean="0"/>
              <a:t>аномалій</a:t>
            </a:r>
            <a:r>
              <a:rPr lang="ru-RU" dirty="0" smtClean="0"/>
              <a:t>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і буде </a:t>
            </a:r>
            <a:r>
              <a:rPr lang="ru-RU" dirty="0" err="1" smtClean="0"/>
              <a:t>відво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дити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далі</a:t>
            </a:r>
            <a:r>
              <a:rPr lang="ru-RU" dirty="0" smtClean="0"/>
              <a:t> і </a:t>
            </a:r>
            <a:r>
              <a:rPr lang="ru-RU" dirty="0" err="1" smtClean="0"/>
              <a:t>далі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мети.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6688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73448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Сучасна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впала у </a:t>
            </a:r>
            <a:r>
              <a:rPr lang="ru-RU" dirty="0" err="1" smtClean="0"/>
              <a:t>фатальну</a:t>
            </a:r>
            <a:r>
              <a:rPr lang="ru-RU" dirty="0" smtClean="0"/>
              <a:t> </a:t>
            </a:r>
            <a:r>
              <a:rPr lang="ru-RU" dirty="0" err="1" smtClean="0"/>
              <a:t>помилку</a:t>
            </a:r>
            <a:r>
              <a:rPr lang="ru-RU" dirty="0" smtClean="0"/>
              <a:t>, </a:t>
            </a:r>
            <a:r>
              <a:rPr lang="ru-RU" dirty="0" err="1" smtClean="0"/>
              <a:t>вважаючи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дійсне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 </a:t>
            </a:r>
            <a:r>
              <a:rPr lang="ru-RU" dirty="0" err="1" smtClean="0"/>
              <a:t>зводиться</a:t>
            </a:r>
            <a:r>
              <a:rPr lang="ru-RU" dirty="0" smtClean="0"/>
              <a:t> до </a:t>
            </a:r>
            <a:r>
              <a:rPr lang="ru-RU" dirty="0" err="1" smtClean="0"/>
              <a:t>володіння</a:t>
            </a:r>
            <a:r>
              <a:rPr lang="ru-RU" dirty="0" smtClean="0"/>
              <a:t>: </a:t>
            </a:r>
            <a:r>
              <a:rPr lang="ru-RU" dirty="0" err="1" smtClean="0"/>
              <a:t>володіти</a:t>
            </a:r>
            <a:r>
              <a:rPr lang="ru-RU" dirty="0" smtClean="0"/>
              <a:t> речами, </a:t>
            </a:r>
            <a:r>
              <a:rPr lang="ru-RU" dirty="0" err="1" smtClean="0"/>
              <a:t>матеріальними</a:t>
            </a:r>
            <a:r>
              <a:rPr lang="ru-RU" dirty="0" smtClean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духовними</a:t>
            </a:r>
            <a:r>
              <a:rPr lang="ru-RU" dirty="0" smtClean="0"/>
              <a:t> </a:t>
            </a:r>
            <a:r>
              <a:rPr lang="ru-RU" dirty="0" err="1" smtClean="0"/>
              <a:t>цінностями</a:t>
            </a:r>
            <a:r>
              <a:rPr lang="ru-RU" dirty="0" smtClean="0"/>
              <a:t>, </a:t>
            </a:r>
            <a:r>
              <a:rPr lang="ru-RU" dirty="0" err="1" smtClean="0"/>
              <a:t>відчуттями</a:t>
            </a:r>
            <a:r>
              <a:rPr lang="ru-RU" dirty="0" smtClean="0"/>
              <a:t>, </a:t>
            </a:r>
            <a:r>
              <a:rPr lang="ru-RU" dirty="0" err="1" smtClean="0"/>
              <a:t>стосунками</a:t>
            </a:r>
            <a:r>
              <a:rPr lang="ru-RU" dirty="0" smtClean="0"/>
              <a:t>, </a:t>
            </a:r>
            <a:r>
              <a:rPr lang="ru-RU" dirty="0" err="1" smtClean="0"/>
              <a:t>привласнюючи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endParaRPr lang="ru-RU" dirty="0" smtClean="0"/>
          </a:p>
          <a:p>
            <a:r>
              <a:rPr lang="ru-RU" dirty="0" err="1" smtClean="0"/>
              <a:t>найгрубішим</a:t>
            </a:r>
            <a:r>
              <a:rPr lang="ru-RU" dirty="0" smtClean="0"/>
              <a:t>, </a:t>
            </a:r>
            <a:r>
              <a:rPr lang="ru-RU" dirty="0" err="1" smtClean="0"/>
              <a:t>споживчим</a:t>
            </a:r>
            <a:r>
              <a:rPr lang="ru-RU" dirty="0" smtClean="0"/>
              <a:t> чином. </a:t>
            </a:r>
            <a:r>
              <a:rPr lang="ru-RU" dirty="0" err="1" smtClean="0"/>
              <a:t>Нібито</a:t>
            </a:r>
            <a:r>
              <a:rPr lang="ru-RU" dirty="0" smtClean="0"/>
              <a:t> не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тисячолітньої</a:t>
            </a:r>
            <a:r>
              <a:rPr lang="ru-RU" dirty="0" smtClean="0"/>
              <a:t>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,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випробувані</a:t>
            </a:r>
            <a:r>
              <a:rPr lang="ru-RU" dirty="0" smtClean="0"/>
              <a:t> </a:t>
            </a:r>
            <a:r>
              <a:rPr lang="ru-RU" dirty="0" err="1" smtClean="0"/>
              <a:t>мільйони</a:t>
            </a:r>
            <a:r>
              <a:rPr lang="ru-RU" dirty="0" smtClean="0"/>
              <a:t> </a:t>
            </a:r>
            <a:r>
              <a:rPr lang="ru-RU" dirty="0" err="1" smtClean="0"/>
              <a:t>всіляких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,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з'ясовані</a:t>
            </a:r>
            <a:r>
              <a:rPr lang="ru-RU" dirty="0" smtClean="0"/>
              <a:t> як </a:t>
            </a:r>
            <a:r>
              <a:rPr lang="ru-RU" dirty="0" err="1" smtClean="0"/>
              <a:t>корисні</a:t>
            </a:r>
            <a:r>
              <a:rPr lang="ru-RU" dirty="0" smtClean="0"/>
              <a:t> й </a:t>
            </a:r>
            <a:r>
              <a:rPr lang="ru-RU" dirty="0" err="1" smtClean="0"/>
              <a:t>ефективні</a:t>
            </a:r>
            <a:r>
              <a:rPr lang="ru-RU" dirty="0" smtClean="0"/>
              <a:t>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так і</a:t>
            </a:r>
          </a:p>
          <a:p>
            <a:r>
              <a:rPr lang="ru-RU" dirty="0" err="1" smtClean="0"/>
              <a:t>такі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є </a:t>
            </a:r>
            <a:r>
              <a:rPr lang="ru-RU" dirty="0" err="1" smtClean="0"/>
              <a:t>згубними</a:t>
            </a:r>
            <a:r>
              <a:rPr lang="ru-RU" dirty="0" smtClean="0"/>
              <a:t>. Легко </a:t>
            </a:r>
            <a:r>
              <a:rPr lang="ru-RU" dirty="0" err="1" smtClean="0"/>
              <a:t>зрозуміти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той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оволодіння</a:t>
            </a:r>
            <a:r>
              <a:rPr lang="ru-RU" dirty="0" smtClean="0"/>
              <a:t> </a:t>
            </a:r>
            <a:r>
              <a:rPr lang="ru-RU" dirty="0" err="1" smtClean="0"/>
              <a:t>річчю,який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у </a:t>
            </a:r>
            <a:r>
              <a:rPr lang="ru-RU" dirty="0" err="1" smtClean="0"/>
              <a:t>прагненні</a:t>
            </a:r>
            <a:r>
              <a:rPr lang="ru-RU" dirty="0" smtClean="0"/>
              <a:t> </a:t>
            </a:r>
            <a:r>
              <a:rPr lang="ru-RU" dirty="0" err="1" smtClean="0"/>
              <a:t>придбати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в </a:t>
            </a:r>
            <a:r>
              <a:rPr lang="ru-RU" dirty="0" err="1" smtClean="0"/>
              <a:t>особисте</a:t>
            </a:r>
            <a:r>
              <a:rPr lang="ru-RU" dirty="0" smtClean="0"/>
              <a:t> </a:t>
            </a:r>
            <a:r>
              <a:rPr lang="ru-RU" dirty="0" err="1" smtClean="0"/>
              <a:t>користування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/>
              <a:t>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і </a:t>
            </a:r>
            <a:r>
              <a:rPr lang="ru-RU" dirty="0" err="1" smtClean="0"/>
              <a:t>споживати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, є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низьким</a:t>
            </a:r>
            <a:r>
              <a:rPr lang="ru-RU" dirty="0" smtClean="0"/>
              <a:t>, </a:t>
            </a:r>
            <a:r>
              <a:rPr lang="ru-RU" dirty="0" err="1" smtClean="0"/>
              <a:t>примітив</a:t>
            </a:r>
            <a:r>
              <a:rPr lang="ru-RU" dirty="0" smtClean="0"/>
              <a:t>-</a:t>
            </a:r>
          </a:p>
          <a:p>
            <a:r>
              <a:rPr lang="ru-RU" dirty="0" smtClean="0"/>
              <a:t>ним </a:t>
            </a:r>
            <a:r>
              <a:rPr lang="ru-RU" dirty="0" err="1" smtClean="0"/>
              <a:t>ставленням</a:t>
            </a:r>
            <a:r>
              <a:rPr lang="ru-RU" dirty="0" smtClean="0"/>
              <a:t> до </a:t>
            </a:r>
            <a:r>
              <a:rPr lang="ru-RU" dirty="0" err="1" smtClean="0"/>
              <a:t>речі</a:t>
            </a:r>
            <a:r>
              <a:rPr lang="ru-RU" dirty="0" smtClean="0"/>
              <a:t>. </a:t>
            </a:r>
            <a:r>
              <a:rPr lang="ru-RU" dirty="0" err="1" smtClean="0"/>
              <a:t>Дійсне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, </a:t>
            </a:r>
            <a:r>
              <a:rPr lang="ru-RU" dirty="0" err="1" smtClean="0"/>
              <a:t>мабуть</a:t>
            </a:r>
            <a:r>
              <a:rPr lang="ru-RU" dirty="0" smtClean="0"/>
              <a:t>, в </a:t>
            </a:r>
            <a:r>
              <a:rPr lang="ru-RU" dirty="0" err="1" smtClean="0"/>
              <a:t>іншому</a:t>
            </a:r>
            <a:r>
              <a:rPr lang="ru-RU" dirty="0" smtClean="0"/>
              <a:t>. </a:t>
            </a:r>
            <a:r>
              <a:rPr lang="ru-RU" dirty="0" err="1" smtClean="0"/>
              <a:t>Воно</a:t>
            </a:r>
            <a:r>
              <a:rPr lang="ru-RU" dirty="0" smtClean="0"/>
              <a:t> в </a:t>
            </a:r>
            <a:r>
              <a:rPr lang="ru-RU" dirty="0" err="1" smtClean="0"/>
              <a:t>тім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не </a:t>
            </a:r>
            <a:r>
              <a:rPr lang="ru-RU" dirty="0" err="1" smtClean="0"/>
              <a:t>впокорювати</a:t>
            </a:r>
            <a:r>
              <a:rPr lang="ru-RU" dirty="0" smtClean="0"/>
              <a:t>, а </a:t>
            </a:r>
            <a:r>
              <a:rPr lang="ru-RU" dirty="0" err="1" smtClean="0"/>
              <a:t>привласнювати</a:t>
            </a:r>
            <a:r>
              <a:rPr lang="ru-RU" dirty="0" smtClean="0"/>
              <a:t>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внутрішню</a:t>
            </a:r>
            <a:r>
              <a:rPr lang="ru-RU" dirty="0" smtClean="0"/>
              <a:t> </a:t>
            </a:r>
            <a:r>
              <a:rPr lang="ru-RU" dirty="0" err="1" smtClean="0"/>
              <a:t>сутність</a:t>
            </a:r>
            <a:r>
              <a:rPr lang="ru-RU" dirty="0" smtClean="0"/>
              <a:t> речей, і на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підставі</a:t>
            </a:r>
            <a:r>
              <a:rPr lang="ru-RU" dirty="0" smtClean="0"/>
              <a:t>, духовно </a:t>
            </a:r>
            <a:r>
              <a:rPr lang="ru-RU" dirty="0" err="1" smtClean="0"/>
              <a:t>збагачуючись</a:t>
            </a:r>
            <a:r>
              <a:rPr lang="ru-RU" dirty="0" smtClean="0"/>
              <a:t>, </a:t>
            </a:r>
            <a:r>
              <a:rPr lang="ru-RU" dirty="0" err="1" smtClean="0"/>
              <a:t>творити</a:t>
            </a:r>
            <a:endParaRPr lang="ru-RU" dirty="0" smtClean="0"/>
          </a:p>
          <a:p>
            <a:r>
              <a:rPr lang="ru-RU" dirty="0" smtClean="0"/>
              <a:t>з себе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знайдуть</a:t>
            </a:r>
            <a:r>
              <a:rPr lang="ru-RU" dirty="0" smtClean="0"/>
              <a:t> шляхи для </a:t>
            </a:r>
            <a:r>
              <a:rPr lang="ru-RU" dirty="0" err="1" smtClean="0"/>
              <a:t>втілення</a:t>
            </a:r>
            <a:r>
              <a:rPr lang="ru-RU" dirty="0" smtClean="0"/>
              <a:t> </a:t>
            </a:r>
            <a:r>
              <a:rPr lang="ru-RU" dirty="0" err="1" smtClean="0"/>
              <a:t>приховані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людині</a:t>
            </a:r>
            <a:r>
              <a:rPr lang="ru-RU" dirty="0" smtClean="0"/>
              <a:t> </a:t>
            </a:r>
            <a:r>
              <a:rPr lang="ru-RU" dirty="0" err="1" smtClean="0"/>
              <a:t>творчі</a:t>
            </a:r>
            <a:r>
              <a:rPr lang="ru-RU" dirty="0" smtClean="0"/>
              <a:t> </a:t>
            </a:r>
            <a:r>
              <a:rPr lang="ru-RU" dirty="0" err="1" smtClean="0"/>
              <a:t>потенції</a:t>
            </a:r>
            <a:r>
              <a:rPr lang="ru-RU" dirty="0" smtClean="0"/>
              <a:t>, </a:t>
            </a:r>
            <a:r>
              <a:rPr lang="ru-RU" dirty="0" err="1" smtClean="0"/>
              <a:t>з’являться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для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максимальної</a:t>
            </a:r>
            <a:endParaRPr lang="ru-RU" dirty="0" smtClean="0"/>
          </a:p>
          <a:p>
            <a:r>
              <a:rPr lang="ru-RU" dirty="0" err="1" smtClean="0"/>
              <a:t>самореалізації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3866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Найважливіша</a:t>
            </a:r>
            <a:r>
              <a:rPr lang="ru-RU" dirty="0" smtClean="0"/>
              <a:t> думка Е. </a:t>
            </a:r>
            <a:r>
              <a:rPr lang="ru-RU" dirty="0" err="1" smtClean="0"/>
              <a:t>Фромма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проходить через </a:t>
            </a:r>
            <a:r>
              <a:rPr lang="ru-RU" dirty="0" err="1" smtClean="0"/>
              <a:t>більшість</a:t>
            </a:r>
            <a:endParaRPr lang="ru-RU" dirty="0" smtClean="0"/>
          </a:p>
          <a:p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, </a:t>
            </a:r>
            <a:r>
              <a:rPr lang="ru-RU" dirty="0" err="1" smtClean="0"/>
              <a:t>полягає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бути </a:t>
            </a:r>
            <a:r>
              <a:rPr lang="ru-RU" dirty="0" err="1" smtClean="0"/>
              <a:t>вільним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, перш за все, бути</a:t>
            </a:r>
          </a:p>
          <a:p>
            <a:r>
              <a:rPr lang="ru-RU" dirty="0" err="1" smtClean="0"/>
              <a:t>продуктивним</a:t>
            </a:r>
            <a:r>
              <a:rPr lang="ru-RU" dirty="0" smtClean="0"/>
              <a:t>, бути </a:t>
            </a:r>
            <a:r>
              <a:rPr lang="ru-RU" dirty="0" err="1" smtClean="0"/>
              <a:t>творчою</a:t>
            </a:r>
            <a:r>
              <a:rPr lang="ru-RU" dirty="0" smtClean="0"/>
              <a:t> </a:t>
            </a:r>
            <a:r>
              <a:rPr lang="ru-RU" dirty="0" err="1" smtClean="0"/>
              <a:t>істотою</a:t>
            </a:r>
            <a:r>
              <a:rPr lang="ru-RU" dirty="0" smtClean="0"/>
              <a:t>. </a:t>
            </a:r>
            <a:r>
              <a:rPr lang="ru-RU" dirty="0" err="1" smtClean="0"/>
              <a:t>Творити</a:t>
            </a:r>
            <a:r>
              <a:rPr lang="ru-RU" dirty="0" smtClean="0"/>
              <a:t> </a:t>
            </a:r>
            <a:r>
              <a:rPr lang="ru-RU" dirty="0" err="1" smtClean="0"/>
              <a:t>речі</a:t>
            </a:r>
            <a:r>
              <a:rPr lang="ru-RU" dirty="0" smtClean="0"/>
              <a:t>, </a:t>
            </a:r>
            <a:r>
              <a:rPr lang="ru-RU" dirty="0" err="1" smtClean="0"/>
              <a:t>стосунки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endParaRPr lang="ru-RU" dirty="0" smtClean="0"/>
          </a:p>
          <a:p>
            <a:r>
              <a:rPr lang="ru-RU" dirty="0" smtClean="0"/>
              <a:t>людьми, </a:t>
            </a:r>
            <a:r>
              <a:rPr lang="ru-RU" dirty="0" err="1" smtClean="0"/>
              <a:t>духовні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, </a:t>
            </a:r>
            <a:r>
              <a:rPr lang="ru-RU" dirty="0" err="1" smtClean="0"/>
              <a:t>переробляти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, </a:t>
            </a:r>
            <a:r>
              <a:rPr lang="ru-RU" dirty="0" err="1" smtClean="0"/>
              <a:t>спираючись</a:t>
            </a:r>
            <a:r>
              <a:rPr lang="ru-RU" dirty="0" smtClean="0"/>
              <a:t> на </a:t>
            </a:r>
            <a:r>
              <a:rPr lang="ru-RU" dirty="0" err="1" smtClean="0"/>
              <a:t>гуманіс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тичні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.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, </a:t>
            </a:r>
            <a:r>
              <a:rPr lang="ru-RU" dirty="0" err="1" smtClean="0"/>
              <a:t>мудрості</a:t>
            </a:r>
            <a:r>
              <a:rPr lang="ru-RU" dirty="0" smtClean="0"/>
              <a:t>, </a:t>
            </a:r>
            <a:r>
              <a:rPr lang="ru-RU" dirty="0" err="1" smtClean="0"/>
              <a:t>доброї</a:t>
            </a:r>
            <a:r>
              <a:rPr lang="ru-RU" dirty="0" smtClean="0"/>
              <a:t> </a:t>
            </a:r>
            <a:r>
              <a:rPr lang="ru-RU" dirty="0" err="1" smtClean="0"/>
              <a:t>волі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націленої</a:t>
            </a:r>
            <a:r>
              <a:rPr lang="ru-RU" dirty="0" smtClean="0"/>
              <a:t> на </a:t>
            </a:r>
            <a:r>
              <a:rPr lang="ru-RU" dirty="0" err="1" smtClean="0"/>
              <a:t>життєстверджуючі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, </a:t>
            </a:r>
            <a:r>
              <a:rPr lang="ru-RU" dirty="0" err="1" smtClean="0"/>
              <a:t>цілком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повноцін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ність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свобода.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223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</TotalTime>
  <Words>3340</Words>
  <Application>Microsoft Office PowerPoint</Application>
  <PresentationFormat>Экран (4:3)</PresentationFormat>
  <Paragraphs>161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Аспект</vt:lpstr>
      <vt:lpstr>Трансцендентальне становлення особистості</vt:lpstr>
      <vt:lpstr>Презентация PowerPoint</vt:lpstr>
      <vt:lpstr>Презентация PowerPoint</vt:lpstr>
      <vt:lpstr>Презентация PowerPoint</vt:lpstr>
      <vt:lpstr>Міркування з погляду «належно бути» є міркуванням з позиції цінностей.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Висновок</vt:lpstr>
      <vt:lpstr>Література: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Трансцендентальне становлення особистості</dc:title>
  <dc:creator>Пользователь</dc:creator>
  <cp:lastModifiedBy>Слава Україні!</cp:lastModifiedBy>
  <cp:revision>6</cp:revision>
  <dcterms:created xsi:type="dcterms:W3CDTF">2024-05-15T08:01:47Z</dcterms:created>
  <dcterms:modified xsi:type="dcterms:W3CDTF">2024-07-10T10:54:45Z</dcterms:modified>
</cp:coreProperties>
</file>