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67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060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371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2825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833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9922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0547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898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3685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025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394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419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793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569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63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292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22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882DF-7A68-43B6-86A4-6F1395C3FA26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E2BEAE5-933C-4DB0-803B-3D8E637547F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649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BA1E20-4B6D-4775-B7AD-4F7BC93C0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88472" y="1971502"/>
            <a:ext cx="8915399" cy="2356658"/>
          </a:xfrm>
        </p:spPr>
        <p:txBody>
          <a:bodyPr/>
          <a:lstStyle/>
          <a:p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і </a:t>
            </a:r>
            <a:r>
              <a:rPr lang="ru-RU" dirty="0" err="1"/>
              <a:t>спадковості</a:t>
            </a:r>
            <a:r>
              <a:rPr lang="ru-RU" dirty="0"/>
              <a:t> на </a:t>
            </a:r>
            <a:r>
              <a:rPr lang="ru-RU" dirty="0" err="1"/>
              <a:t>людину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6963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72F0A0-7204-4306-97E2-F061E9FCBFEC}"/>
              </a:ext>
            </a:extLst>
          </p:cNvPr>
          <p:cNvSpPr txBox="1"/>
          <p:nvPr/>
        </p:nvSpPr>
        <p:spPr>
          <a:xfrm>
            <a:off x="2028305" y="766732"/>
            <a:ext cx="981456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b="1" i="1" dirty="0" err="1"/>
              <a:t>Успадкованість</a:t>
            </a:r>
            <a:r>
              <a:rPr lang="uk-UA" sz="2000" b="1" i="1" dirty="0"/>
              <a:t> ознаки </a:t>
            </a:r>
            <a:r>
              <a:rPr lang="uk-UA" sz="2000" dirty="0"/>
              <a:t>розпізнають за наявністю кореляції між показниками біологічних батьків і дітей, а не за подібністю показників. Наприклад, темпераменти біологічних батьків і їхніх відданих на усиновлення дітей мають багато спільного. Найімовірніше, у прийомних сім'ях діти перебуватимуть під впливом </a:t>
            </a:r>
            <a:r>
              <a:rPr lang="uk-UA" sz="2000" dirty="0" err="1"/>
              <a:t>середовищних</a:t>
            </a:r>
            <a:r>
              <a:rPr lang="uk-UA" sz="2000" dirty="0"/>
              <a:t> умов, унаслідок чого за абсолютними показниками вони стануть подібними і на названих батьків. Проте кореляції не буде.</a:t>
            </a:r>
          </a:p>
          <a:p>
            <a:endParaRPr lang="uk-UA" sz="2000" dirty="0"/>
          </a:p>
          <a:p>
            <a:r>
              <a:rPr lang="uk-UA" sz="2000" dirty="0"/>
              <a:t>Численні дослідження, присвячені виявленню джерел індивідуальних варіацій, як правило, не дають змоги однозначно оцінити роль середовища чи спадковості. Наприклад, завдяки </a:t>
            </a:r>
            <a:r>
              <a:rPr lang="uk-UA" sz="2000" dirty="0" err="1"/>
              <a:t>психогенетичним</a:t>
            </a:r>
            <a:r>
              <a:rPr lang="uk-UA" sz="2000" dirty="0"/>
              <a:t> </a:t>
            </a:r>
            <a:r>
              <a:rPr lang="uk-UA" sz="2000"/>
              <a:t>дослідженням Френсіса </a:t>
            </a:r>
            <a:r>
              <a:rPr lang="uk-UA" sz="2000" dirty="0" err="1"/>
              <a:t>Гальтона</a:t>
            </a:r>
            <a:r>
              <a:rPr lang="uk-UA" sz="2000" dirty="0"/>
              <a:t>, проведеним у 20-ті роки </a:t>
            </a:r>
            <a:r>
              <a:rPr lang="en-US" sz="2000" dirty="0"/>
              <a:t>XX </a:t>
            </a:r>
            <a:r>
              <a:rPr lang="uk-UA" sz="2000" dirty="0"/>
              <a:t>ст. з використанням </a:t>
            </a:r>
            <a:r>
              <a:rPr lang="uk-UA" sz="2000" dirty="0" err="1"/>
              <a:t>близнюкового</a:t>
            </a:r>
            <a:r>
              <a:rPr lang="uk-UA" sz="2000" dirty="0"/>
              <a:t> методу, було виявлено, що біологічно детерміновані характеристики (розміри черепа, інші ознаки) визначені генетично, а психологічні якості (коефіцієнт інтелекту за різними тестами) дають великий розкид і зумовлені середовищем. На них впливають соціальний і економічний статус сім'ї, порядок народження та ін.</a:t>
            </a:r>
          </a:p>
        </p:txBody>
      </p:sp>
    </p:spTree>
    <p:extLst>
      <p:ext uri="{BB962C8B-B14F-4D97-AF65-F5344CB8AC3E}">
        <p14:creationId xmlns:p14="http://schemas.microsoft.com/office/powerpoint/2010/main" val="3382615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C96472-5E97-4572-8097-BF3969369D9D}"/>
              </a:ext>
            </a:extLst>
          </p:cNvPr>
          <p:cNvSpPr txBox="1"/>
          <p:nvPr/>
        </p:nvSpPr>
        <p:spPr>
          <a:xfrm>
            <a:off x="2067100" y="478409"/>
            <a:ext cx="983118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/>
              <a:t>Натепер поширилися експозиційна й ідентифікаційна моделі </a:t>
            </a:r>
            <a:r>
              <a:rPr lang="uk-UA" sz="2400" dirty="0" err="1"/>
              <a:t>середовищних</a:t>
            </a:r>
            <a:r>
              <a:rPr lang="uk-UA" sz="2400" dirty="0"/>
              <a:t> впливів на інтелектуальні здібності. Відповідно до експозиційної моделі Роберта </a:t>
            </a:r>
            <a:r>
              <a:rPr lang="uk-UA" sz="2400" dirty="0" err="1"/>
              <a:t>Зайонца</a:t>
            </a:r>
            <a:r>
              <a:rPr lang="uk-UA" sz="2400" dirty="0"/>
              <a:t> (нар. 1923), що більше часу батьки і діти проводять разом, то вища кореляція коефіцієнта інтелекту зі старшим </a:t>
            </a:r>
            <a:r>
              <a:rPr lang="uk-UA" sz="2400" dirty="0" err="1"/>
              <a:t>родичем</a:t>
            </a:r>
            <a:r>
              <a:rPr lang="uk-UA" sz="2400" dirty="0"/>
              <a:t>. Тобто дитина за інтелектуальними здібностями подібна на того, хто довше її виховує, і якщо батьки з якихось причин приділяють їй мало часу, вона буде подібна на няню чи бабусю. Згідно з ідентифікаційною моделлю найвища кореляція спостерігається між дитиною і </a:t>
            </a:r>
            <a:r>
              <a:rPr lang="uk-UA" sz="2400" dirty="0" err="1"/>
              <a:t>родичем</a:t>
            </a:r>
            <a:r>
              <a:rPr lang="uk-UA" sz="2400" dirty="0"/>
              <a:t>, який є предметом її ідентифікації. Тобто інтелектуальний авторитет на неї може впливати навіть дистанційно, а регулярна спільна діяльність не обов'язкова. Майже однакова популярність двох моделей, які суперечать одна одній, свідчить, що більшість диференціально-психологічних теорій мають обмежений 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2455357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A3A047-5D83-449B-8E91-677533157D42}"/>
              </a:ext>
            </a:extLst>
          </p:cNvPr>
          <p:cNvSpPr txBox="1"/>
          <p:nvPr/>
        </p:nvSpPr>
        <p:spPr>
          <a:xfrm>
            <a:off x="1917468" y="777943"/>
            <a:ext cx="9831186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/>
              <a:t>2. Трактування спадковості і середовища у диференціальній психології</a:t>
            </a:r>
          </a:p>
          <a:p>
            <a:endParaRPr lang="uk-UA" sz="2000" dirty="0"/>
          </a:p>
          <a:p>
            <a:r>
              <a:rPr lang="uk-UA" sz="2000" dirty="0"/>
              <a:t>Теорія диференціальної психології, не заперечуючи внеску середовища і спадковості у формування і прояв індивідуальних відмінностей психіки, намагається уточнити ці поняття.</a:t>
            </a:r>
          </a:p>
          <a:p>
            <a:r>
              <a:rPr lang="uk-UA" sz="2000" dirty="0"/>
              <a:t> Спадковість тепер розуміють ширше: це не просто окремі ознаки, що впливають на поведінку (наприклад, властивості нервової системи, як вважали протягом тривалого часу), а й вроджені програми (</a:t>
            </a:r>
            <a:r>
              <a:rPr lang="uk-UA" sz="2000" dirty="0" err="1"/>
              <a:t>граціалізація</a:t>
            </a:r>
            <a:r>
              <a:rPr lang="uk-UA" sz="2000" dirty="0"/>
              <a:t>, репродуктивна, територіальна поведінка та ін.). </a:t>
            </a:r>
          </a:p>
          <a:p>
            <a:r>
              <a:rPr lang="uk-UA" sz="2000" dirty="0"/>
              <a:t>Програми соціальної поведінки, кількість яких постійно збільшується, вивчає </a:t>
            </a:r>
            <a:r>
              <a:rPr lang="uk-UA" sz="2000" b="1" i="1" dirty="0" err="1"/>
              <a:t>соціоетологія</a:t>
            </a:r>
            <a:r>
              <a:rPr lang="uk-UA" sz="2000" dirty="0"/>
              <a:t> – </a:t>
            </a:r>
            <a:r>
              <a:rPr lang="uk-UA" sz="2000" i="1" dirty="0"/>
              <a:t>наука про біологічні основи соціальної поведінки</a:t>
            </a:r>
            <a:r>
              <a:rPr lang="uk-UA" sz="2000" dirty="0"/>
              <a:t>. Особливість програм соціальної поведінки полягає в тому, що траєкторія їх розвитку передбачена; програма містить у собі і час її "запуску", і послідовність критичних пунктів. Під контролем генотипу перебувають всі ознаки організму – морфологічні, біохімічні, фізіологічні аж до параметрів вищої нервової діяльності у тварин і людини.</a:t>
            </a:r>
          </a:p>
        </p:txBody>
      </p:sp>
    </p:spTree>
    <p:extLst>
      <p:ext uri="{BB962C8B-B14F-4D97-AF65-F5344CB8AC3E}">
        <p14:creationId xmlns:p14="http://schemas.microsoft.com/office/powerpoint/2010/main" val="3487870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56EB0EC-0E7E-4857-83AD-75BDE675B300}"/>
              </a:ext>
            </a:extLst>
          </p:cNvPr>
          <p:cNvSpPr txBox="1"/>
          <p:nvPr/>
        </p:nvSpPr>
        <p:spPr>
          <a:xfrm>
            <a:off x="1407622" y="58846"/>
            <a:ext cx="10529453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/>
              <a:t>Розуміння середовища теж змінилося. Це не просто низка змінних стимулів, на які індивід реагує протягом усього життя – починаючи від повітря та їжі й закінчуючи умовами освіти і ставленням товаришів. Це радше система взаємодій людини і світу. </a:t>
            </a:r>
          </a:p>
          <a:p>
            <a:r>
              <a:rPr lang="uk-UA" sz="2400" b="1" i="1" dirty="0"/>
              <a:t>Ознаками середовища (за чеським психологом </a:t>
            </a:r>
            <a:r>
              <a:rPr lang="uk-UA" sz="2400" b="1" i="1" dirty="0" err="1"/>
              <a:t>Михалом</a:t>
            </a:r>
            <a:r>
              <a:rPr lang="uk-UA" sz="2400" b="1" i="1" dirty="0"/>
              <a:t> </a:t>
            </a:r>
            <a:r>
              <a:rPr lang="uk-UA" sz="2400" b="1" i="1" dirty="0" err="1"/>
              <a:t>Черноушеком</a:t>
            </a:r>
            <a:r>
              <a:rPr lang="uk-UA" sz="2400" b="1" i="1" dirty="0"/>
              <a:t>) є:</a:t>
            </a:r>
            <a:endParaRPr lang="uk-UA" sz="2400" dirty="0"/>
          </a:p>
          <a:p>
            <a:r>
              <a:rPr lang="en-US" sz="2400" dirty="0"/>
              <a:t>Ø </a:t>
            </a:r>
            <a:r>
              <a:rPr lang="uk-UA" sz="2400" dirty="0"/>
              <a:t>відсутність фіксованих меж у часі і просторі (тобто воно є фоном людського буття);</a:t>
            </a:r>
          </a:p>
          <a:p>
            <a:r>
              <a:rPr lang="en-US" sz="2400" dirty="0"/>
              <a:t>Ø </a:t>
            </a:r>
            <a:r>
              <a:rPr lang="uk-UA" sz="2400" dirty="0"/>
              <a:t>вплив на всі почуття відразу;</a:t>
            </a:r>
          </a:p>
          <a:p>
            <a:r>
              <a:rPr lang="en-US" sz="2400" dirty="0"/>
              <a:t>Ø </a:t>
            </a:r>
            <a:r>
              <a:rPr lang="uk-UA" sz="2400" dirty="0"/>
              <a:t>надання не тільки головної, а й другорядної (периферійної) інформації;</a:t>
            </a:r>
          </a:p>
          <a:p>
            <a:r>
              <a:rPr lang="en-US" sz="2400" dirty="0"/>
              <a:t>Ø </a:t>
            </a:r>
            <a:r>
              <a:rPr lang="uk-UA" sz="2400" dirty="0"/>
              <a:t>наявність більшого обсягу інформації, ніж люди здатні сприйняти;</a:t>
            </a:r>
          </a:p>
          <a:p>
            <a:r>
              <a:rPr lang="en-US" sz="2400" dirty="0"/>
              <a:t>Ø </a:t>
            </a:r>
            <a:r>
              <a:rPr lang="uk-UA" sz="2400" dirty="0"/>
              <a:t>тісний зв'язок із діяльністю;</a:t>
            </a:r>
          </a:p>
          <a:p>
            <a:r>
              <a:rPr lang="en-US" sz="2400" dirty="0"/>
              <a:t>Ø </a:t>
            </a:r>
            <a:r>
              <a:rPr lang="uk-UA" sz="2400" dirty="0"/>
              <a:t>наявність не лише матеріальних особливостей, а й психологічних і символічних значень;</a:t>
            </a:r>
          </a:p>
          <a:p>
            <a:r>
              <a:rPr lang="en-US" sz="2400" dirty="0"/>
              <a:t>Ø </a:t>
            </a:r>
            <a:r>
              <a:rPr lang="uk-UA" sz="2400" dirty="0"/>
              <a:t>вплив середовища як єдиного цілого. Людина одночасно існує в кількох середовищах.</a:t>
            </a:r>
          </a:p>
        </p:txBody>
      </p:sp>
    </p:spTree>
    <p:extLst>
      <p:ext uri="{BB962C8B-B14F-4D97-AF65-F5344CB8AC3E}">
        <p14:creationId xmlns:p14="http://schemas.microsoft.com/office/powerpoint/2010/main" val="491643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6C93D88-F2B8-43CF-B9A0-3155C7A67E81}"/>
              </a:ext>
            </a:extLst>
          </p:cNvPr>
          <p:cNvSpPr txBox="1"/>
          <p:nvPr/>
        </p:nvSpPr>
        <p:spPr>
          <a:xfrm>
            <a:off x="1856510" y="612844"/>
            <a:ext cx="1015815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/>
              <a:t>Сучасний</a:t>
            </a:r>
            <a:r>
              <a:rPr lang="ru-RU" sz="2400" dirty="0"/>
              <a:t> </a:t>
            </a:r>
            <a:r>
              <a:rPr lang="ru-RU" sz="2400" dirty="0" err="1"/>
              <a:t>американський</a:t>
            </a:r>
            <a:r>
              <a:rPr lang="ru-RU" sz="2400" dirty="0"/>
              <a:t> психолог Ури </a:t>
            </a:r>
            <a:r>
              <a:rPr lang="ru-RU" sz="2400" dirty="0" err="1"/>
              <a:t>Бронфенбреннер</a:t>
            </a:r>
            <a:r>
              <a:rPr lang="ru-RU" sz="2400" dirty="0"/>
              <a:t> у </a:t>
            </a:r>
            <a:r>
              <a:rPr lang="ru-RU" sz="2400" dirty="0" err="1"/>
              <a:t>книзі</a:t>
            </a:r>
            <a:r>
              <a:rPr lang="ru-RU" sz="2400" dirty="0"/>
              <a:t> "</a:t>
            </a:r>
            <a:r>
              <a:rPr lang="ru-RU" sz="2400" dirty="0" err="1"/>
              <a:t>Екологія</a:t>
            </a:r>
            <a:r>
              <a:rPr lang="ru-RU" sz="2400" dirty="0"/>
              <a:t> </a:t>
            </a:r>
            <a:r>
              <a:rPr lang="ru-RU" sz="2400" dirty="0" err="1"/>
              <a:t>людського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представив </a:t>
            </a:r>
            <a:r>
              <a:rPr lang="ru-RU" sz="2400" dirty="0" err="1"/>
              <a:t>екологічне</a:t>
            </a:r>
            <a:r>
              <a:rPr lang="ru-RU" sz="2400" dirty="0"/>
              <a:t> </a:t>
            </a:r>
            <a:r>
              <a:rPr lang="ru-RU" sz="2400" dirty="0" err="1"/>
              <a:t>середовище</a:t>
            </a:r>
            <a:r>
              <a:rPr lang="ru-RU" sz="2400" dirty="0"/>
              <a:t> як систему таких </a:t>
            </a:r>
            <a:r>
              <a:rPr lang="ru-RU" sz="2400" dirty="0" err="1"/>
              <a:t>концентричних</a:t>
            </a:r>
            <a:r>
              <a:rPr lang="ru-RU" sz="2400" dirty="0"/>
              <a:t> структур:</a:t>
            </a:r>
          </a:p>
          <a:p>
            <a:endParaRPr lang="ru-RU" sz="2400" dirty="0"/>
          </a:p>
          <a:p>
            <a:r>
              <a:rPr lang="ru-RU" sz="2400" dirty="0"/>
              <a:t>1) </a:t>
            </a:r>
            <a:r>
              <a:rPr lang="ru-RU" sz="2400" dirty="0" err="1"/>
              <a:t>мікросистема</a:t>
            </a:r>
            <a:r>
              <a:rPr lang="ru-RU" sz="2400" dirty="0"/>
              <a:t> – структура </a:t>
            </a:r>
            <a:r>
              <a:rPr lang="ru-RU" sz="2400" dirty="0" err="1"/>
              <a:t>діяльностей</a:t>
            </a:r>
            <a:r>
              <a:rPr lang="ru-RU" sz="2400" dirty="0"/>
              <a:t>, ролей і </a:t>
            </a:r>
            <a:r>
              <a:rPr lang="ru-RU" sz="2400" dirty="0" err="1"/>
              <a:t>міжособистісних</a:t>
            </a:r>
            <a:r>
              <a:rPr lang="ru-RU" sz="2400" dirty="0"/>
              <a:t> </a:t>
            </a:r>
            <a:r>
              <a:rPr lang="ru-RU" sz="2400" dirty="0" err="1"/>
              <a:t>взаємодій</a:t>
            </a:r>
            <a:r>
              <a:rPr lang="ru-RU" sz="2400" dirty="0"/>
              <a:t> у конкретному </a:t>
            </a:r>
            <a:r>
              <a:rPr lang="ru-RU" sz="2400" dirty="0" err="1"/>
              <a:t>оточенні</a:t>
            </a:r>
            <a:r>
              <a:rPr lang="ru-RU" sz="2400" dirty="0"/>
              <a:t>. </a:t>
            </a:r>
            <a:r>
              <a:rPr lang="ru-RU" sz="2400" dirty="0" err="1"/>
              <a:t>Навіть</a:t>
            </a:r>
            <a:r>
              <a:rPr lang="ru-RU" sz="2400" dirty="0"/>
              <a:t> для </a:t>
            </a:r>
            <a:r>
              <a:rPr lang="ru-RU" sz="2400" dirty="0" err="1"/>
              <a:t>двох</a:t>
            </a:r>
            <a:r>
              <a:rPr lang="ru-RU" sz="2400" dirty="0"/>
              <a:t> </a:t>
            </a:r>
            <a:r>
              <a:rPr lang="ru-RU" sz="2400" dirty="0" err="1"/>
              <a:t>близнят</a:t>
            </a:r>
            <a:r>
              <a:rPr lang="ru-RU" sz="2400" dirty="0"/>
              <a:t> </a:t>
            </a:r>
            <a:r>
              <a:rPr lang="ru-RU" sz="2400" dirty="0" err="1"/>
              <a:t>середовище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не буде </a:t>
            </a:r>
            <a:r>
              <a:rPr lang="ru-RU" sz="2400" dirty="0" err="1"/>
              <a:t>ідентичним</a:t>
            </a:r>
            <a:r>
              <a:rPr lang="ru-RU" sz="2400" dirty="0"/>
              <a:t>, </a:t>
            </a:r>
            <a:r>
              <a:rPr lang="ru-RU" sz="2400" dirty="0" err="1"/>
              <a:t>бо</a:t>
            </a:r>
            <a:r>
              <a:rPr lang="ru-RU" sz="2400" dirty="0"/>
              <a:t> до них </a:t>
            </a:r>
            <a:r>
              <a:rPr lang="ru-RU" sz="2400" dirty="0" err="1"/>
              <a:t>ставлять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вимоги</a:t>
            </a:r>
            <a:r>
              <a:rPr lang="ru-RU" sz="2400" dirty="0"/>
              <a:t>,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очікування</a:t>
            </a:r>
            <a:r>
              <a:rPr lang="ru-RU" sz="2400" dirty="0"/>
              <a:t>, одного з них неминуче </a:t>
            </a:r>
            <a:r>
              <a:rPr lang="ru-RU" sz="2400" dirty="0" err="1"/>
              <a:t>призначають</a:t>
            </a:r>
            <a:r>
              <a:rPr lang="ru-RU" sz="2400" dirty="0"/>
              <a:t> старшим, а другого - </a:t>
            </a:r>
            <a:r>
              <a:rPr lang="ru-RU" sz="2400" dirty="0" err="1"/>
              <a:t>молодшим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;</a:t>
            </a:r>
          </a:p>
          <a:p>
            <a:endParaRPr lang="ru-RU" sz="2400" dirty="0"/>
          </a:p>
          <a:p>
            <a:r>
              <a:rPr lang="ru-RU" sz="2400" dirty="0"/>
              <a:t>2) </a:t>
            </a:r>
            <a:r>
              <a:rPr lang="ru-RU" sz="2400" dirty="0" err="1"/>
              <a:t>мезосистема</a:t>
            </a:r>
            <a:r>
              <a:rPr lang="ru-RU" sz="2400" dirty="0"/>
              <a:t> – структура </a:t>
            </a:r>
            <a:r>
              <a:rPr lang="ru-RU" sz="2400" dirty="0" err="1"/>
              <a:t>взаємовідношення</a:t>
            </a:r>
            <a:r>
              <a:rPr lang="ru-RU" sz="2400" dirty="0"/>
              <a:t> </a:t>
            </a:r>
            <a:r>
              <a:rPr lang="ru-RU" sz="2400" dirty="0" err="1"/>
              <a:t>двох</a:t>
            </a:r>
            <a:r>
              <a:rPr lang="ru-RU" sz="2400" dirty="0"/>
              <a:t> і </a:t>
            </a:r>
            <a:r>
              <a:rPr lang="ru-RU" sz="2400" dirty="0" err="1"/>
              <a:t>більше</a:t>
            </a:r>
            <a:r>
              <a:rPr lang="ru-RU" sz="2400" dirty="0"/>
              <a:t> </a:t>
            </a:r>
            <a:r>
              <a:rPr lang="ru-RU" sz="2400" dirty="0" err="1"/>
              <a:t>середовищ</a:t>
            </a:r>
            <a:r>
              <a:rPr lang="ru-RU" sz="2400" dirty="0"/>
              <a:t> (</a:t>
            </a:r>
            <a:r>
              <a:rPr lang="ru-RU" sz="2400" dirty="0" err="1"/>
              <a:t>сім'я</a:t>
            </a:r>
            <a:r>
              <a:rPr lang="ru-RU" sz="2400" dirty="0"/>
              <a:t> і робота, </a:t>
            </a:r>
            <a:r>
              <a:rPr lang="ru-RU" sz="2400" dirty="0" err="1"/>
              <a:t>домашнє</a:t>
            </a:r>
            <a:r>
              <a:rPr lang="ru-RU" sz="2400" dirty="0"/>
              <a:t> </a:t>
            </a:r>
            <a:r>
              <a:rPr lang="ru-RU" sz="2400" dirty="0" err="1"/>
              <a:t>оточення</a:t>
            </a:r>
            <a:r>
              <a:rPr lang="ru-RU" sz="2400" dirty="0"/>
              <a:t> і </a:t>
            </a:r>
            <a:r>
              <a:rPr lang="ru-RU" sz="2400" dirty="0" err="1"/>
              <a:t>група</a:t>
            </a:r>
            <a:r>
              <a:rPr lang="ru-RU" sz="2400" dirty="0"/>
              <a:t> </a:t>
            </a:r>
            <a:r>
              <a:rPr lang="ru-RU" sz="2400" dirty="0" err="1"/>
              <a:t>однолітків</a:t>
            </a:r>
            <a:r>
              <a:rPr lang="ru-RU" sz="2400" dirty="0"/>
              <a:t>). </a:t>
            </a:r>
            <a:r>
              <a:rPr lang="ru-RU" sz="2400" dirty="0" err="1"/>
              <a:t>Наприклад</a:t>
            </a:r>
            <a:r>
              <a:rPr lang="ru-RU" sz="2400" dirty="0"/>
              <a:t>, </a:t>
            </a:r>
            <a:r>
              <a:rPr lang="ru-RU" sz="2400" dirty="0" err="1"/>
              <a:t>якщо</a:t>
            </a:r>
            <a:r>
              <a:rPr lang="ru-RU" sz="2400" dirty="0"/>
              <a:t> брат і сестра </a:t>
            </a:r>
            <a:r>
              <a:rPr lang="ru-RU" sz="2400" dirty="0" err="1"/>
              <a:t>ходять</a:t>
            </a:r>
            <a:r>
              <a:rPr lang="ru-RU" sz="2400" dirty="0"/>
              <a:t> в одну школу, але </a:t>
            </a:r>
            <a:r>
              <a:rPr lang="ru-RU" sz="2400" dirty="0" err="1"/>
              <a:t>сестрі</a:t>
            </a:r>
            <a:r>
              <a:rPr lang="ru-RU" sz="2400" dirty="0"/>
              <a:t> </a:t>
            </a:r>
            <a:r>
              <a:rPr lang="ru-RU" sz="2400" dirty="0" err="1"/>
              <a:t>дозволяють</a:t>
            </a:r>
            <a:r>
              <a:rPr lang="ru-RU" sz="2400" dirty="0"/>
              <a:t> </a:t>
            </a:r>
            <a:r>
              <a:rPr lang="ru-RU" sz="2400" dirty="0" err="1"/>
              <a:t>приводити</a:t>
            </a:r>
            <a:r>
              <a:rPr lang="ru-RU" sz="2400" dirty="0"/>
              <a:t> </a:t>
            </a:r>
            <a:r>
              <a:rPr lang="ru-RU" sz="2400" dirty="0" err="1"/>
              <a:t>додому</a:t>
            </a:r>
            <a:r>
              <a:rPr lang="ru-RU" sz="2400" dirty="0"/>
              <a:t> подруг, а </a:t>
            </a:r>
            <a:r>
              <a:rPr lang="ru-RU" sz="2400" dirty="0" err="1"/>
              <a:t>братові</a:t>
            </a:r>
            <a:r>
              <a:rPr lang="ru-RU" sz="2400" dirty="0"/>
              <a:t> - </a:t>
            </a:r>
            <a:r>
              <a:rPr lang="ru-RU" sz="2400" dirty="0" err="1"/>
              <a:t>ні</a:t>
            </a:r>
            <a:r>
              <a:rPr lang="ru-RU" sz="2400" dirty="0"/>
              <a:t>, </a:t>
            </a:r>
            <a:r>
              <a:rPr lang="ru-RU" sz="2400" dirty="0" err="1"/>
              <a:t>мезосистема</a:t>
            </a:r>
            <a:r>
              <a:rPr lang="ru-RU" sz="2400" dirty="0"/>
              <a:t> </a:t>
            </a:r>
            <a:r>
              <a:rPr lang="ru-RU" sz="2400" dirty="0" err="1"/>
              <a:t>їхньої</a:t>
            </a:r>
            <a:r>
              <a:rPr lang="ru-RU" sz="2400" dirty="0"/>
              <a:t> </a:t>
            </a:r>
            <a:r>
              <a:rPr lang="ru-RU" sz="2400" dirty="0" err="1"/>
              <a:t>життєдіяльності</a:t>
            </a:r>
            <a:r>
              <a:rPr lang="ru-RU" sz="2400" dirty="0"/>
              <a:t> </a:t>
            </a:r>
            <a:r>
              <a:rPr lang="ru-RU" sz="2400" dirty="0" err="1"/>
              <a:t>відрізнятиметься</a:t>
            </a:r>
            <a:r>
              <a:rPr lang="ru-RU" sz="2400" dirty="0"/>
              <a:t>;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187559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B3C838-FA37-4A87-8BB2-F63E964AB3CB}"/>
              </a:ext>
            </a:extLst>
          </p:cNvPr>
          <p:cNvSpPr txBox="1"/>
          <p:nvPr/>
        </p:nvSpPr>
        <p:spPr>
          <a:xfrm>
            <a:off x="1679171" y="478501"/>
            <a:ext cx="10230196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/>
              <a:t>3) </a:t>
            </a:r>
            <a:r>
              <a:rPr lang="uk-UA" sz="2000" dirty="0" err="1"/>
              <a:t>екзосистема</a:t>
            </a:r>
            <a:r>
              <a:rPr lang="uk-UA" sz="2000" dirty="0"/>
              <a:t> – середовище, у просторі якого відбуваються значущі події (коло спілкування). Так, діти можуть ходити в одну й ту саму школу, але при цьому коло однокласників може бути значущим для одного і байдужим для іншого, у якого всі важливі життєві події відбуваються, наприклад, у драмгуртку;</a:t>
            </a:r>
          </a:p>
          <a:p>
            <a:endParaRPr lang="uk-UA" sz="2000" dirty="0"/>
          </a:p>
          <a:p>
            <a:r>
              <a:rPr lang="uk-UA" sz="2000" dirty="0"/>
              <a:t>4) макросистема – субкультура (цінності, закони і традиції, яких дотримується людина). </a:t>
            </a:r>
            <a:r>
              <a:rPr lang="uk-UA" sz="2000" dirty="0" err="1"/>
              <a:t>Ури</a:t>
            </a:r>
            <a:r>
              <a:rPr lang="uk-UA" sz="2000" dirty="0"/>
              <a:t> </a:t>
            </a:r>
            <a:r>
              <a:rPr lang="uk-UA" sz="2000" dirty="0" err="1"/>
              <a:t>Бронфенбреннер</a:t>
            </a:r>
            <a:r>
              <a:rPr lang="uk-UA" sz="2000" dirty="0"/>
              <a:t> вважає, що макросистема відіграє вирішальну роль у способі життя людини, підпорядковуючи собі всі "внутрішні" системи. Наприклад, якщо в країні не заохочують народжуваність і не надають відпустку для догляду за дитиною, то дитині бракуватиме материнської уваги, а мікро-, </a:t>
            </a:r>
            <a:r>
              <a:rPr lang="uk-UA" sz="2000" dirty="0" err="1"/>
              <a:t>мезо</a:t>
            </a:r>
            <a:r>
              <a:rPr lang="uk-UA" sz="2000" dirty="0"/>
              <a:t>- і </a:t>
            </a:r>
            <a:r>
              <a:rPr lang="uk-UA" sz="2000" dirty="0" err="1"/>
              <a:t>екзосистеми</a:t>
            </a:r>
            <a:r>
              <a:rPr lang="uk-UA" sz="2000" dirty="0"/>
              <a:t> не зможуть це компенсувати. З іншого боку, незалежно від конкретних зовнішніх умов, основні складові способу життя і світогляду зберігаються в субкультурі.</a:t>
            </a:r>
          </a:p>
          <a:p>
            <a:endParaRPr lang="ru-RU" sz="2000" dirty="0"/>
          </a:p>
          <a:p>
            <a:r>
              <a:rPr lang="ru-RU" sz="2000" dirty="0"/>
              <a:t>На думку Ури </a:t>
            </a:r>
            <a:r>
              <a:rPr lang="ru-RU" sz="2000" dirty="0" err="1"/>
              <a:t>Бронфенбреннера</a:t>
            </a:r>
            <a:r>
              <a:rPr lang="ru-RU" sz="2000" dirty="0"/>
              <a:t>, </a:t>
            </a:r>
            <a:r>
              <a:rPr lang="ru-RU" sz="2000" dirty="0" err="1"/>
              <a:t>середовище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два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виміри</a:t>
            </a:r>
            <a:r>
              <a:rPr lang="ru-RU" sz="2000" dirty="0"/>
              <a:t>: </a:t>
            </a:r>
            <a:r>
              <a:rPr lang="ru-RU" sz="2000" dirty="0" err="1"/>
              <a:t>види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, до 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була</a:t>
            </a:r>
            <a:r>
              <a:rPr lang="ru-RU" sz="2000" dirty="0"/>
              <a:t> залучена </a:t>
            </a:r>
            <a:r>
              <a:rPr lang="ru-RU" sz="2000" dirty="0" err="1"/>
              <a:t>людина</a:t>
            </a:r>
            <a:r>
              <a:rPr lang="ru-RU" sz="2000" dirty="0"/>
              <a:t>, і характеристики </a:t>
            </a:r>
            <a:r>
              <a:rPr lang="ru-RU" sz="2000" dirty="0" err="1"/>
              <a:t>наставників</a:t>
            </a:r>
            <a:r>
              <a:rPr lang="ru-RU" sz="2000" dirty="0"/>
              <a:t> (</a:t>
            </a:r>
            <a:r>
              <a:rPr lang="ru-RU" sz="2000" dirty="0" err="1"/>
              <a:t>учителів</a:t>
            </a:r>
            <a:r>
              <a:rPr lang="ru-RU" sz="2000" dirty="0"/>
              <a:t>), </a:t>
            </a:r>
            <a:r>
              <a:rPr lang="ru-RU" sz="2000" dirty="0" err="1"/>
              <a:t>яких</a:t>
            </a:r>
            <a:r>
              <a:rPr lang="ru-RU" sz="2000" dirty="0"/>
              <a:t> вона </a:t>
            </a:r>
            <a:r>
              <a:rPr lang="ru-RU" sz="2000" dirty="0" err="1"/>
              <a:t>вибирає</a:t>
            </a:r>
            <a:r>
              <a:rPr lang="ru-RU" sz="2000" dirty="0"/>
              <a:t> для себе </a:t>
            </a:r>
            <a:r>
              <a:rPr lang="ru-RU" sz="2000" dirty="0" err="1"/>
              <a:t>протягом</a:t>
            </a:r>
            <a:r>
              <a:rPr lang="ru-RU" sz="2000" dirty="0"/>
              <a:t> </a:t>
            </a:r>
            <a:r>
              <a:rPr lang="ru-RU" sz="2000" dirty="0" err="1"/>
              <a:t>усього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. На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стадіях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людина</a:t>
            </a:r>
            <a:r>
              <a:rPr lang="ru-RU" sz="2000" dirty="0"/>
              <a:t> </a:t>
            </a:r>
            <a:r>
              <a:rPr lang="ru-RU" sz="2000" dirty="0" err="1"/>
              <a:t>вибирає</a:t>
            </a:r>
            <a:r>
              <a:rPr lang="ru-RU" sz="2000" dirty="0"/>
              <a:t> і </a:t>
            </a:r>
            <a:r>
              <a:rPr lang="ru-RU" sz="2000" dirty="0" err="1"/>
              <a:t>змінює</a:t>
            </a:r>
            <a:r>
              <a:rPr lang="ru-RU" sz="2000" dirty="0"/>
              <a:t> </a:t>
            </a:r>
            <a:r>
              <a:rPr lang="ru-RU" sz="2000" dirty="0" err="1"/>
              <a:t>своє</a:t>
            </a:r>
            <a:r>
              <a:rPr lang="ru-RU" sz="2000" dirty="0"/>
              <a:t> </a:t>
            </a:r>
            <a:r>
              <a:rPr lang="ru-RU" sz="2000" dirty="0" err="1"/>
              <a:t>середовище</a:t>
            </a:r>
            <a:r>
              <a:rPr lang="ru-RU" sz="2000" dirty="0"/>
              <a:t>, </a:t>
            </a:r>
            <a:r>
              <a:rPr lang="ru-RU" sz="2000" dirty="0" err="1"/>
              <a:t>причому</a:t>
            </a:r>
            <a:r>
              <a:rPr lang="ru-RU" sz="2000" dirty="0"/>
              <a:t> з часом роль </a:t>
            </a:r>
            <a:r>
              <a:rPr lang="ru-RU" sz="2000" dirty="0" err="1"/>
              <a:t>власної</a:t>
            </a:r>
            <a:r>
              <a:rPr lang="ru-RU" sz="2000" dirty="0"/>
              <a:t> </a:t>
            </a:r>
            <a:r>
              <a:rPr lang="ru-RU" sz="2000" dirty="0" err="1"/>
              <a:t>активності</a:t>
            </a:r>
            <a:r>
              <a:rPr lang="ru-RU" sz="2000" dirty="0"/>
              <a:t> у </a:t>
            </a:r>
            <a:r>
              <a:rPr lang="ru-RU" sz="2000" dirty="0" err="1"/>
              <a:t>формуванні</a:t>
            </a:r>
            <a:r>
              <a:rPr lang="ru-RU" sz="2000" dirty="0"/>
              <a:t> </a:t>
            </a:r>
            <a:r>
              <a:rPr lang="ru-RU" sz="2000" dirty="0" err="1"/>
              <a:t>середовища</a:t>
            </a:r>
            <a:r>
              <a:rPr lang="ru-RU" sz="2000" dirty="0"/>
              <a:t> </a:t>
            </a:r>
            <a:r>
              <a:rPr lang="ru-RU" sz="2000" dirty="0" err="1"/>
              <a:t>постійно</a:t>
            </a:r>
            <a:r>
              <a:rPr lang="ru-RU" sz="2000" dirty="0"/>
              <a:t> </a:t>
            </a:r>
            <a:r>
              <a:rPr lang="ru-RU" sz="2000" dirty="0" err="1"/>
              <a:t>зростає</a:t>
            </a:r>
            <a:r>
              <a:rPr lang="ru-RU" sz="2000" dirty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56125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B082F1F-F2E0-408F-A035-0EA8DB6ACB5F}"/>
              </a:ext>
            </a:extLst>
          </p:cNvPr>
          <p:cNvSpPr txBox="1"/>
          <p:nvPr/>
        </p:nvSpPr>
        <p:spPr>
          <a:xfrm>
            <a:off x="2144685" y="522698"/>
            <a:ext cx="980901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/>
              <a:t>Сучасна дослідниця Валерія Мухіна в поняття "середовище" включає предметний світ, образно-знакові системи, соціальний простір, природну реальність. Виокремлюють ще </a:t>
            </a:r>
            <a:r>
              <a:rPr lang="uk-UA" sz="2400" dirty="0" err="1"/>
              <a:t>мовне</a:t>
            </a:r>
            <a:r>
              <a:rPr lang="uk-UA" sz="2400" dirty="0"/>
              <a:t> та освітнє середовища, які є джерелами досягнень людини. Тепер можна вести мову і про віртуальне середовище (Інтернет, комп'ютерна залежність та інші явища стійкого афективного ставлення до об'єктивно неіснуючих явищ). </a:t>
            </a:r>
          </a:p>
          <a:p>
            <a:r>
              <a:rPr lang="uk-UA" sz="2400" dirty="0"/>
              <a:t>Вплив середовища також охоплює </a:t>
            </a:r>
            <a:r>
              <a:rPr lang="uk-UA" sz="2400" dirty="0" err="1"/>
              <a:t>детермінування</a:t>
            </a:r>
            <a:r>
              <a:rPr lang="uk-UA" sz="2400" dirty="0"/>
              <a:t> психічних особливостей географічними умовами - ландшафтом, кліматом тощо (географічний детермінізм), змістом культури і субкультури, необхідними і Цінними для суб'єкта речами, нарешті, якістю і формою спілкування людини. Привласнення (персоналізація) вмісту середовища – важливий чинник розвитку особистості і самосвідомості людини.</a:t>
            </a:r>
          </a:p>
        </p:txBody>
      </p:sp>
    </p:spTree>
    <p:extLst>
      <p:ext uri="{BB962C8B-B14F-4D97-AF65-F5344CB8AC3E}">
        <p14:creationId xmlns:p14="http://schemas.microsoft.com/office/powerpoint/2010/main" val="2722444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A194A6B-B863-419E-9F5F-FAAA09B31F88}"/>
              </a:ext>
            </a:extLst>
          </p:cNvPr>
          <p:cNvSpPr txBox="1"/>
          <p:nvPr/>
        </p:nvSpPr>
        <p:spPr>
          <a:xfrm>
            <a:off x="1939636" y="816690"/>
            <a:ext cx="10063941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/>
              <a:t>     Однією зі спроб примирення прихильників біогенетичних і </a:t>
            </a:r>
            <a:r>
              <a:rPr lang="uk-UA" sz="2000" dirty="0" err="1"/>
              <a:t>соціогенетичних</a:t>
            </a:r>
            <a:r>
              <a:rPr lang="uk-UA" sz="2000" dirty="0"/>
              <a:t> концепцій стала </a:t>
            </a:r>
            <a:r>
              <a:rPr lang="uk-UA" sz="2000" dirty="0" err="1"/>
              <a:t>ортогенетична</a:t>
            </a:r>
            <a:r>
              <a:rPr lang="uk-UA" sz="2000" dirty="0"/>
              <a:t> концепція </a:t>
            </a:r>
            <a:r>
              <a:rPr lang="en-US" sz="2000" dirty="0"/>
              <a:t>X. </a:t>
            </a:r>
            <a:r>
              <a:rPr lang="uk-UA" sz="2000" dirty="0"/>
              <a:t>Вернера (ортогенез – альтернативна дарвінізму теорія, за якою розвиток організмів являє собою лише "органічний ріст" у певних, наперед визначених напрямах; еволюцію організмів спрямовують закладені в них внутрішні сили; заперечує творчу роль природного добору в процесі еволюції). Згідно з його поглядами всі організми народжуються з функціями (у тому числі і психічними), зафіксованими на нижній точці їх розвитку. </a:t>
            </a:r>
          </a:p>
          <a:p>
            <a:r>
              <a:rPr lang="uk-UA" sz="2000" dirty="0"/>
              <a:t>      </a:t>
            </a:r>
            <a:r>
              <a:rPr lang="uk-UA" sz="2000" dirty="0" err="1"/>
              <a:t>Взаємодіючи</a:t>
            </a:r>
            <a:r>
              <a:rPr lang="uk-UA" sz="2000" dirty="0"/>
              <a:t> із середовищем, вони набувають нового досвіду, який, у свою чергу, закріплюється в нових функціональних структурах, котрі знову визначають мінімум взаємодії, проте вже нової якості. Отже, організація попередніх стадій передбачає, але не містить у собі організацію подальших. Що вища стадія, то частіше ініціатива виходить від індивіда, який стає активнішим, починає маніпулювати середовищем, а не тільки пасивно на нього реагувати. Розширення можливостей суб'єкта виражається у розумінні групових цілей, умінні відгукуватися на відстрочені і заплановані завдання.</a:t>
            </a:r>
          </a:p>
        </p:txBody>
      </p:sp>
    </p:spTree>
    <p:extLst>
      <p:ext uri="{BB962C8B-B14F-4D97-AF65-F5344CB8AC3E}">
        <p14:creationId xmlns:p14="http://schemas.microsoft.com/office/powerpoint/2010/main" val="47701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21FD84-E274-42DE-A0CD-17F90E99B159}"/>
              </a:ext>
            </a:extLst>
          </p:cNvPr>
          <p:cNvSpPr txBox="1"/>
          <p:nvPr/>
        </p:nvSpPr>
        <p:spPr>
          <a:xfrm>
            <a:off x="1557251" y="612844"/>
            <a:ext cx="1063474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 err="1"/>
              <a:t>Дж</a:t>
            </a:r>
            <a:r>
              <a:rPr lang="uk-UA" sz="2000" dirty="0"/>
              <a:t>. </a:t>
            </a:r>
            <a:r>
              <a:rPr lang="uk-UA" sz="2000" dirty="0" err="1"/>
              <a:t>Вулвілл</a:t>
            </a:r>
            <a:r>
              <a:rPr lang="uk-UA" sz="2000" dirty="0"/>
              <a:t> також відзначив зміну активності суб'єкта і запропонував моделі взаємодії суб'єкта і середовища: "лікарняне ліжко" – перші місяці життя людини, позначені майже повною її пасивністю; "луна-парк" – об'єкти середовища дитина вже може вибирати, але їх вплив залишається незмінним; "змагання плавців" – суб'єкт іде своїм шляхом, а середовище є лише контекстом життя; "тенісний м'яч" – постійна взаємодія між суб'єктом і середовищем (цей погляд загалом відповідає позиції </a:t>
            </a:r>
            <a:r>
              <a:rPr lang="en-US" sz="2000" dirty="0"/>
              <a:t>X. </a:t>
            </a:r>
            <a:r>
              <a:rPr lang="uk-UA" sz="2000" dirty="0"/>
              <a:t>Вернера).</a:t>
            </a:r>
          </a:p>
          <a:p>
            <a:endParaRPr lang="uk-UA" sz="2000" dirty="0"/>
          </a:p>
          <a:p>
            <a:r>
              <a:rPr lang="uk-UA" sz="2000" dirty="0"/>
              <a:t>Вивчаючи індивідуальні відмінності психіки, важливо усвідомлювати нетотожність понять "середовищ-ний" і "соціальний" вплив, "спадкове" і "біологічне", "стійке" і "успадковане". Оскільки змінюється середовище і по-різному розгортаються вроджені програми поведінки, то і психіка людини індивідуалізується протягом усього життя. У ній є ділянки більш варіативні й чутливі до впливу середовища і відносно стійкі.</a:t>
            </a:r>
          </a:p>
          <a:p>
            <a:endParaRPr lang="uk-UA" sz="2000" dirty="0"/>
          </a:p>
          <a:p>
            <a:r>
              <a:rPr lang="uk-UA" sz="2000" dirty="0"/>
              <a:t>У буденній свідомості поширені хибні уявлення про дію спадковості і середовища на людину. Їх слід з'ясувати, щоб уникнути помилок при аналізі співвідношення спадковості і середовища.</a:t>
            </a:r>
          </a:p>
        </p:txBody>
      </p:sp>
    </p:spTree>
    <p:extLst>
      <p:ext uri="{BB962C8B-B14F-4D97-AF65-F5344CB8AC3E}">
        <p14:creationId xmlns:p14="http://schemas.microsoft.com/office/powerpoint/2010/main" val="4242455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A295955-62F1-4E2C-BE59-F949C140218F}"/>
              </a:ext>
            </a:extLst>
          </p:cNvPr>
          <p:cNvSpPr txBox="1"/>
          <p:nvPr/>
        </p:nvSpPr>
        <p:spPr>
          <a:xfrm>
            <a:off x="1690256" y="340002"/>
            <a:ext cx="1045186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/>
              <a:t>Одне з найчастіших різноманітних непорозумінь полягає у змішуванні понять "спадкове" і "вроджене". Твердження, що все наявне при народженні неодмінно є спадковим, виникає внаслідок неточності вживання понять. Словникові визначення таких термінів, як "спадковий", "природжений", "генетичний" і "вроджений" важко розрізнити, тому в науковій і популярній літературі їх часто використовують як взаємозамінні. Вчені вживають ці поняття як синоніми "спадкового", неспеціалісти неправильно інтерпретують їх, пов'язуючи за сенсом з народженням, що присутнє в корені таких слів, як "природжений", "вроджений".</a:t>
            </a:r>
          </a:p>
          <a:p>
            <a:endParaRPr lang="uk-UA" sz="2400" dirty="0"/>
          </a:p>
          <a:p>
            <a:r>
              <a:rPr lang="uk-UA" sz="2400" dirty="0"/>
              <a:t>Спадкові чинники можуть впливати на розвиток індивіда фактично протягом усього життя. Спадкова сприйнятливість до різних захворювань, наприклад, може не виявлятися в молодому віці. Навіть на причини смертності впливають спадкові чинники, – отже, спадкові впливи виявляються в будь-якому віці.</a:t>
            </a:r>
          </a:p>
        </p:txBody>
      </p:sp>
    </p:spTree>
    <p:extLst>
      <p:ext uri="{BB962C8B-B14F-4D97-AF65-F5344CB8AC3E}">
        <p14:creationId xmlns:p14="http://schemas.microsoft.com/office/powerpoint/2010/main" val="3114163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511DFF-3E8E-4DA3-91EA-8DAD28CB2C83}"/>
              </a:ext>
            </a:extLst>
          </p:cNvPr>
          <p:cNvSpPr txBox="1"/>
          <p:nvPr/>
        </p:nvSpPr>
        <p:spPr>
          <a:xfrm>
            <a:off x="2460569" y="1480881"/>
            <a:ext cx="952638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/>
              <a:t>План:</a:t>
            </a:r>
          </a:p>
          <a:p>
            <a:endParaRPr lang="ru-RU" sz="3200" dirty="0"/>
          </a:p>
          <a:p>
            <a:r>
              <a:rPr lang="ru-RU" sz="3200" dirty="0"/>
              <a:t>1. </a:t>
            </a:r>
            <a:r>
              <a:rPr lang="ru-RU" sz="3200" dirty="0" err="1"/>
              <a:t>Теорії</a:t>
            </a:r>
            <a:r>
              <a:rPr lang="ru-RU" sz="3200" dirty="0"/>
              <a:t> про </a:t>
            </a:r>
            <a:r>
              <a:rPr lang="ru-RU" sz="3200" dirty="0" err="1"/>
              <a:t>вплив</a:t>
            </a:r>
            <a:r>
              <a:rPr lang="ru-RU" sz="3200" dirty="0"/>
              <a:t> </a:t>
            </a:r>
            <a:r>
              <a:rPr lang="ru-RU" sz="3200" dirty="0" err="1"/>
              <a:t>середовища</a:t>
            </a:r>
            <a:r>
              <a:rPr lang="ru-RU" sz="3200" dirty="0"/>
              <a:t> і </a:t>
            </a:r>
            <a:r>
              <a:rPr lang="ru-RU" sz="3200" dirty="0" err="1"/>
              <a:t>спадковості</a:t>
            </a:r>
            <a:endParaRPr lang="ru-RU" sz="3200" dirty="0"/>
          </a:p>
          <a:p>
            <a:endParaRPr lang="ru-RU" sz="3200" dirty="0"/>
          </a:p>
          <a:p>
            <a:r>
              <a:rPr lang="ru-RU" sz="3200" dirty="0"/>
              <a:t>2. </a:t>
            </a:r>
            <a:r>
              <a:rPr lang="ru-RU" sz="3200" dirty="0" err="1"/>
              <a:t>Трактування</a:t>
            </a:r>
            <a:r>
              <a:rPr lang="ru-RU" sz="3200" dirty="0"/>
              <a:t> </a:t>
            </a:r>
            <a:r>
              <a:rPr lang="ru-RU" sz="3200" dirty="0" err="1"/>
              <a:t>спадковості</a:t>
            </a:r>
            <a:r>
              <a:rPr lang="ru-RU" sz="3200" dirty="0"/>
              <a:t> і </a:t>
            </a:r>
            <a:r>
              <a:rPr lang="ru-RU" sz="3200" dirty="0" err="1"/>
              <a:t>середовища</a:t>
            </a:r>
            <a:r>
              <a:rPr lang="ru-RU" sz="3200" dirty="0"/>
              <a:t> у </a:t>
            </a:r>
            <a:r>
              <a:rPr lang="ru-RU" sz="3200" dirty="0" err="1"/>
              <a:t>диференціальній</a:t>
            </a:r>
            <a:r>
              <a:rPr lang="ru-RU" sz="3200" dirty="0"/>
              <a:t> </a:t>
            </a:r>
            <a:r>
              <a:rPr lang="ru-RU" sz="3200" dirty="0" err="1"/>
              <a:t>психології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887008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D52092-B7CE-43D3-A480-02C22BB1DDC2}"/>
              </a:ext>
            </a:extLst>
          </p:cNvPr>
          <p:cNvSpPr txBox="1"/>
          <p:nvPr/>
        </p:nvSpPr>
        <p:spPr>
          <a:xfrm>
            <a:off x="1590501" y="391125"/>
            <a:ext cx="10401993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/>
              <a:t>Впливи середовища індивід починає відчувати ще в пренатальний період життя. Момент народження - одна з подій у процесі розвитку, який починається із зачаття індивіда і закінчується смертю.</a:t>
            </a:r>
          </a:p>
          <a:p>
            <a:endParaRPr lang="uk-UA" sz="2000" dirty="0"/>
          </a:p>
          <a:p>
            <a:r>
              <a:rPr lang="uk-UA" sz="2000" dirty="0"/>
              <a:t>Поширена помилкова переконаність у тому, що спадковість припускає подібність на батьків і навпаки. Гени постійні, і вони передаються від покоління до покоління. їх не "виготовляють" конкретні батьки, а просто передають своїм дітям, а індивід успадковує гени не лише батьків, а й усіх своїх прямих попередників. Ознака, непомітна протягом багатьох поколінь, може почати виявлятися через конкретну комбінацію, наприклад, двох рецесивних (прихованих) генів. Такі приклади є в сімейних хроніках. Найпоширенішим є випадок, коли у двох батьків з карими очима народжується блакитноока дитина внаслідок комбінації двох рецесивних "блакитнооких" генів.</a:t>
            </a:r>
          </a:p>
          <a:p>
            <a:endParaRPr lang="uk-UA" sz="2000" dirty="0"/>
          </a:p>
          <a:p>
            <a:r>
              <a:rPr lang="uk-UA" sz="2000" dirty="0"/>
              <a:t>Подібність дитини на батьків може розвинутися під час їхніх контактів у пренатальний (відносно матері) і в постнатальний періоди. Постійний взаємовплив, загальні спонуки можуть стати причинами подібності.</a:t>
            </a:r>
          </a:p>
          <a:p>
            <a:endParaRPr lang="uk-UA" sz="2000" dirty="0"/>
          </a:p>
          <a:p>
            <a:r>
              <a:rPr lang="uk-UA" sz="2000" dirty="0"/>
              <a:t>Тому жодну подібність між батьками і дитиною не можна вважати спадковою без аналізу її походження.</a:t>
            </a:r>
          </a:p>
        </p:txBody>
      </p:sp>
    </p:spTree>
    <p:extLst>
      <p:ext uri="{BB962C8B-B14F-4D97-AF65-F5344CB8AC3E}">
        <p14:creationId xmlns:p14="http://schemas.microsoft.com/office/powerpoint/2010/main" val="2163474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397CAD-4824-42D6-A4FE-DFB4675D2E21}"/>
              </a:ext>
            </a:extLst>
          </p:cNvPr>
          <p:cNvSpPr txBox="1"/>
          <p:nvPr/>
        </p:nvSpPr>
        <p:spPr>
          <a:xfrm>
            <a:off x="1684713" y="783578"/>
            <a:ext cx="1050728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/>
              <a:t>Теорія французького біолога  Жана-Батиста </a:t>
            </a:r>
            <a:r>
              <a:rPr lang="uk-UA" sz="2000" dirty="0" err="1"/>
              <a:t>Ламарка</a:t>
            </a:r>
            <a:r>
              <a:rPr lang="uk-UA" sz="2000" dirty="0"/>
              <a:t> про успадкування набутих ознак не була підтверджена експериментальними відкриттями генетики та ембріології. Однак існує точка зору, що батьки можуть передавати своїм дітям фізичні та психічні якості, які вони розвинули в собі, тренуючись і набуваючи життєвого досвіду. Наприклад, якщо батьки закінчили університет, то їхні діти "успадкують" прекрасні інтелектуальні здібності; або якщо батьки захоплюються атлетикою, то в дітей будуть сильніші м'язи. Такі твердження висловлюють також стосовно </a:t>
            </a:r>
            <a:r>
              <a:rPr lang="uk-UA" sz="2000" dirty="0" err="1"/>
              <a:t>успадкованості</a:t>
            </a:r>
            <a:r>
              <a:rPr lang="uk-UA" sz="2000" dirty="0"/>
              <a:t> батьківських страхів, інтересів, упереджень, етичних і естетичних стандартів, професійної майстерності тощо.</a:t>
            </a:r>
          </a:p>
          <a:p>
            <a:endParaRPr lang="uk-UA" sz="2000" dirty="0"/>
          </a:p>
          <a:p>
            <a:r>
              <a:rPr lang="uk-UA" sz="2000" dirty="0"/>
              <a:t>Насправді дітям передається тільки те, що діє безпосередньо через гени. Гени дуже стійкі до зовнішніх дій, і чинників, здатних впливати на них, дуже мало. Радіація, алкоголь можуть ушкоджувати цитоплазму репродуктивних клітин, діючи на розвиток дитини, але не призводять до </a:t>
            </a:r>
            <a:r>
              <a:rPr lang="uk-UA" sz="2000" dirty="0" err="1"/>
              <a:t>успадковуваних</a:t>
            </a:r>
            <a:r>
              <a:rPr lang="uk-UA" sz="2000" dirty="0"/>
              <a:t> змін, тим паче впливи на гени неспроможні передати інтерес, наприклад, до класичної або до авангардистської манери малювання.</a:t>
            </a:r>
          </a:p>
        </p:txBody>
      </p:sp>
    </p:spTree>
    <p:extLst>
      <p:ext uri="{BB962C8B-B14F-4D97-AF65-F5344CB8AC3E}">
        <p14:creationId xmlns:p14="http://schemas.microsoft.com/office/powerpoint/2010/main" val="1809172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523522-A4B6-4133-9C9E-92833F2349E0}"/>
              </a:ext>
            </a:extLst>
          </p:cNvPr>
          <p:cNvSpPr txBox="1"/>
          <p:nvPr/>
        </p:nvSpPr>
        <p:spPr>
          <a:xfrm>
            <a:off x="2083724" y="894000"/>
            <a:ext cx="993093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/>
              <a:t>Ще наївніше вважати, що впливи на вагітну жінку можуть позначитися на її дитині (побутові пояснення так званих "родових відмітин"; марновірство, що у чоловіка можуть бути густі брови, якщо його матір під час вагітності налякала волохата собака; переконання, що коли відвідувати концерти - дитина полюбить музику).</a:t>
            </a:r>
          </a:p>
          <a:p>
            <a:endParaRPr lang="uk-UA" sz="2400" dirty="0"/>
          </a:p>
          <a:p>
            <a:r>
              <a:rPr lang="uk-UA" sz="2400" dirty="0"/>
              <a:t>На розвиток плоду можна вплинути лише побічно, через біомеханічні дії: через кров мати може передати плоду токсичні речовини, </a:t>
            </a:r>
            <a:r>
              <a:rPr lang="uk-UA" sz="2400" dirty="0" err="1"/>
              <a:t>хвороботвірні</a:t>
            </a:r>
            <a:r>
              <a:rPr lang="uk-UA" sz="2400" dirty="0"/>
              <a:t> бактерії; на розвитку ембріона позначається загальний рівень метаболізму в материнському організмі, її харчування, стан ендокринної системи. Отже, емоційне збудження, пережите під час вагітності, може впливати на плід опосередковано - через хімічні зміни в материнській крові.</a:t>
            </a:r>
          </a:p>
        </p:txBody>
      </p:sp>
    </p:spTree>
    <p:extLst>
      <p:ext uri="{BB962C8B-B14F-4D97-AF65-F5344CB8AC3E}">
        <p14:creationId xmlns:p14="http://schemas.microsoft.com/office/powerpoint/2010/main" val="746396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0FEE11C-5F00-444F-8E73-033478826E5B}"/>
              </a:ext>
            </a:extLst>
          </p:cNvPr>
          <p:cNvSpPr txBox="1"/>
          <p:nvPr/>
        </p:nvSpPr>
        <p:spPr>
          <a:xfrm>
            <a:off x="1839883" y="1074509"/>
            <a:ext cx="10019607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/>
              <a:t>Існує також переконання, що, якщо властивість виявилася спадковою, то її не можна змінити. Це неправильно, оскільки спадкові захворювання, наприклад, не є ні неминучими, ні невиліковними - їм можна запобігти, вони піддаються лікуванню. Багато якостей, отриманих у спадок, можна скоригувати такими чинниками середовища, як дієта, вправи або освіта; дуже мало спадкових ознак (група крові і колір очей) не можна змінити.</a:t>
            </a:r>
          </a:p>
          <a:p>
            <a:endParaRPr lang="uk-UA" sz="2000" dirty="0"/>
          </a:p>
          <a:p>
            <a:r>
              <a:rPr lang="uk-UA" sz="2000" dirty="0"/>
              <a:t>Не всі стійкі властивості людина набуває спадково. Наприклад, олігофренію, яка не піддається лікуванню, спричинює пренатальна мозкова травма.</a:t>
            </a:r>
          </a:p>
          <a:p>
            <a:endParaRPr lang="uk-UA" sz="2000" dirty="0"/>
          </a:p>
          <a:p>
            <a:r>
              <a:rPr lang="uk-UA" sz="2000" dirty="0"/>
              <a:t>Однак відмінності, що виникли під впливом навколишнього середовища, теж не можна ігнорувати або відкидати, бо вони стійкі і формують індивідуальність. Зокрема, якості характеру і навички, які сформувалися в людини до дванадцяти років, теж дуже важко змінити.</a:t>
            </a:r>
          </a:p>
        </p:txBody>
      </p:sp>
    </p:spTree>
    <p:extLst>
      <p:ext uri="{BB962C8B-B14F-4D97-AF65-F5344CB8AC3E}">
        <p14:creationId xmlns:p14="http://schemas.microsoft.com/office/powerpoint/2010/main" val="2982524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D07508-D57D-48E4-912C-F9D3CAC53D84}"/>
              </a:ext>
            </a:extLst>
          </p:cNvPr>
          <p:cNvSpPr txBox="1"/>
          <p:nvPr/>
        </p:nvSpPr>
        <p:spPr>
          <a:xfrm>
            <a:off x="1950720" y="617001"/>
            <a:ext cx="993648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/>
              <a:t>1. Теорії про вплив середовища і спадковості</a:t>
            </a:r>
          </a:p>
          <a:p>
            <a:endParaRPr lang="uk-UA" sz="2400" dirty="0"/>
          </a:p>
          <a:p>
            <a:r>
              <a:rPr lang="uk-UA" sz="2400" dirty="0"/>
              <a:t>Визначення джерел індивідуальних варіацій психічного – основна проблема диференціальної психології. Індивідуальні відмінності породжені численними і складними взаємодіями між спадковістю і середовищем. Спадковість забезпечує стійкість існування біологічного виду, середовище – його мінливість і можливість пристосовуватися до загальних умов життя. Спадкові ознаки детермінують гени, які передають батьки ембріону при заплідненні. Хімічна розбалансованість чи неповнота генів спричинює фізичні аномалії або психічні патології. Навіть у звичайних умовах спадковість допускає широкий спектр варіацій поведінки, що є наслідком підсумовування норм реакцій різного рівня – біохімічних, фізіологічних, психологічних, а остаточний результат залежить від впливу середовища.</a:t>
            </a:r>
          </a:p>
        </p:txBody>
      </p:sp>
    </p:spTree>
    <p:extLst>
      <p:ext uri="{BB962C8B-B14F-4D97-AF65-F5344CB8AC3E}">
        <p14:creationId xmlns:p14="http://schemas.microsoft.com/office/powerpoint/2010/main" val="237776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A65F17C-63E3-4738-AF46-AC47A250B9DF}"/>
              </a:ext>
            </a:extLst>
          </p:cNvPr>
          <p:cNvSpPr txBox="1"/>
          <p:nvPr/>
        </p:nvSpPr>
        <p:spPr>
          <a:xfrm>
            <a:off x="2189019" y="1447629"/>
            <a:ext cx="9504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/>
              <a:t>Отже, на людину впливають спадковість і середовище, їй також властиве соціальне спадкоємство – дотримання культурних зразків, передавання акцентуації, наприклад шизоїдної, від матері до дитини через виховання, формування сімейних сценаріїв, якого позбавлені тварини.</a:t>
            </a:r>
          </a:p>
        </p:txBody>
      </p:sp>
    </p:spTree>
    <p:extLst>
      <p:ext uri="{BB962C8B-B14F-4D97-AF65-F5344CB8AC3E}">
        <p14:creationId xmlns:p14="http://schemas.microsoft.com/office/powerpoint/2010/main" val="3787040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C7BD1E-27CE-42A0-BBB2-6E009C61FE43}"/>
              </a:ext>
            </a:extLst>
          </p:cNvPr>
          <p:cNvSpPr txBox="1"/>
          <p:nvPr/>
        </p:nvSpPr>
        <p:spPr>
          <a:xfrm>
            <a:off x="1773380" y="904578"/>
            <a:ext cx="9864437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/>
              <a:t>З огляду на надання переваги біологічній або </a:t>
            </a:r>
            <a:r>
              <a:rPr lang="uk-UA" sz="2400" dirty="0" err="1"/>
              <a:t>середовищній</a:t>
            </a:r>
            <a:r>
              <a:rPr lang="uk-UA" sz="2400" dirty="0"/>
              <a:t> (соціально-культурній) детермінації дослідники виокремлюють кілька груп теорій:</a:t>
            </a:r>
          </a:p>
          <a:p>
            <a:endParaRPr lang="uk-UA" sz="2400" dirty="0"/>
          </a:p>
          <a:p>
            <a:pPr marL="342900" indent="-342900">
              <a:buAutoNum type="arabicPeriod"/>
            </a:pPr>
            <a:r>
              <a:rPr lang="uk-UA" sz="2400" dirty="0"/>
              <a:t>Біогенетичні теорії ґрунтуються на положенні, що формування індивідуальності зумовлене вродженими і генетичними задатками.</a:t>
            </a:r>
          </a:p>
          <a:p>
            <a:r>
              <a:rPr lang="uk-UA" sz="2400" b="1" u="sng" dirty="0"/>
              <a:t>Генетичні задатки </a:t>
            </a:r>
            <a:r>
              <a:rPr lang="uk-UA" sz="2400" dirty="0"/>
              <a:t>визначаються сукупністю генів чоловічих і жіночих статевих клітин – генотипом, що утворює цілісну, злагоджену і ефективно працюючу систему, яка постійно удосконалюється в процесі еволюції. Під контролем генотипу перебувають всі ознаки організму - морфологічні, біохімічні, фізіологічні, аж до параметрів вищої нервової діяльності.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4121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D92E39-8BA7-4D9A-A658-5159CFB146C0}"/>
              </a:ext>
            </a:extLst>
          </p:cNvPr>
          <p:cNvSpPr txBox="1"/>
          <p:nvPr/>
        </p:nvSpPr>
        <p:spPr>
          <a:xfrm>
            <a:off x="1828800" y="894000"/>
            <a:ext cx="1018032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u="sng" dirty="0"/>
              <a:t>Вроджені задатки </a:t>
            </a:r>
            <a:r>
              <a:rPr lang="uk-UA" sz="2400" dirty="0"/>
              <a:t>зумовлені генотипом у взаємозв'язку з якістю </a:t>
            </a:r>
            <a:r>
              <a:rPr lang="uk-UA" sz="2400" dirty="0" err="1"/>
              <a:t>внутріутробного</a:t>
            </a:r>
            <a:r>
              <a:rPr lang="uk-UA" sz="2400" dirty="0"/>
              <a:t> розвитку. Тому в медичній генетиці чітко розрізняють такі поняття, як генетична і вроджена патологія. Наприклад, деякі види розумової відсталості можуть бути наслідком згубних впливів середовища на плід через організм матері (від інфекційних захворювань до нездорового способу життя матері). Розвиток є поступовим розгортанням цих властивостей у часі, а внесок </a:t>
            </a:r>
            <a:r>
              <a:rPr lang="uk-UA" sz="2400" dirty="0" err="1"/>
              <a:t>середовищних</a:t>
            </a:r>
            <a:r>
              <a:rPr lang="uk-UA" sz="2400" dirty="0"/>
              <a:t> впливів дуже обмежений. Біогенетичні підходи нерідко були теоретичною основою расистських учень про початкову відмінність націй. Прихильником цього підходу був </a:t>
            </a:r>
            <a:r>
              <a:rPr lang="ru-RU" sz="2400" dirty="0" err="1"/>
              <a:t>англійський</a:t>
            </a:r>
            <a:r>
              <a:rPr lang="ru-RU" sz="2400" dirty="0"/>
              <a:t> антрополог, географ, статистик, </a:t>
            </a:r>
            <a:r>
              <a:rPr lang="ru-RU" sz="2400" dirty="0" err="1"/>
              <a:t>соціолог</a:t>
            </a:r>
            <a:r>
              <a:rPr lang="ru-RU" sz="2400" dirty="0"/>
              <a:t> і психолог </a:t>
            </a:r>
            <a:r>
              <a:rPr lang="uk-UA" sz="2400" dirty="0"/>
              <a:t>Френсіс </a:t>
            </a:r>
            <a:r>
              <a:rPr lang="uk-UA" sz="2400" dirty="0" err="1"/>
              <a:t>Гальтон</a:t>
            </a:r>
            <a:r>
              <a:rPr lang="uk-UA" sz="2400" dirty="0"/>
              <a:t>, а також американський психолог, автор теорії рекапітуляції Стенлі </a:t>
            </a:r>
            <a:r>
              <a:rPr lang="uk-UA" sz="2400" dirty="0" err="1"/>
              <a:t>Холл</a:t>
            </a:r>
            <a:r>
              <a:rPr lang="uk-UA" sz="2400" dirty="0"/>
              <a:t> (1844-1924).</a:t>
            </a:r>
          </a:p>
        </p:txBody>
      </p:sp>
    </p:spTree>
    <p:extLst>
      <p:ext uri="{BB962C8B-B14F-4D97-AF65-F5344CB8AC3E}">
        <p14:creationId xmlns:p14="http://schemas.microsoft.com/office/powerpoint/2010/main" val="3997522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C9D461-75DC-480B-B85A-6F8956446A47}"/>
              </a:ext>
            </a:extLst>
          </p:cNvPr>
          <p:cNvSpPr txBox="1"/>
          <p:nvPr/>
        </p:nvSpPr>
        <p:spPr>
          <a:xfrm>
            <a:off x="1878677" y="1027141"/>
            <a:ext cx="1009165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/>
              <a:t>2. </a:t>
            </a:r>
            <a:r>
              <a:rPr lang="uk-UA" sz="2000" dirty="0" err="1"/>
              <a:t>Соціогенетичні</a:t>
            </a:r>
            <a:r>
              <a:rPr lang="uk-UA" sz="2000" dirty="0"/>
              <a:t> теорії (сенсуалістичний підхід, що постулює примат досвіду) стверджують, що спочатку психіка дитини – чиста дошка (</a:t>
            </a:r>
            <a:r>
              <a:rPr lang="en-US" sz="2000" dirty="0"/>
              <a:t>tabula rasa), </a:t>
            </a:r>
            <a:r>
              <a:rPr lang="uk-UA" sz="2000" dirty="0"/>
              <a:t>а всі її досягнення і особливості зумовлені зовнішніми умовами (середовищем). Подібну гіпотезу висунув ще англійський філософ Джон Локк (1632-1704). Ці теорії більш прогресивні, однак їх недолік - розуміння дитини як первинно пасивної істоти, об'єкта впливу.</a:t>
            </a:r>
          </a:p>
          <a:p>
            <a:endParaRPr lang="uk-UA" sz="2000" dirty="0"/>
          </a:p>
          <a:p>
            <a:r>
              <a:rPr lang="uk-UA" sz="2000" dirty="0"/>
              <a:t>3. </a:t>
            </a:r>
            <a:r>
              <a:rPr lang="uk-UA" sz="2000" dirty="0" err="1"/>
              <a:t>Двофакторні</a:t>
            </a:r>
            <a:r>
              <a:rPr lang="uk-UA" sz="2000" dirty="0"/>
              <a:t> теорії (конвергенції двох факторів) постулюють, що розвиток є наслідком взаємодії вроджених структур і зовнішніх впливів. Німецькі психологи Карл </a:t>
            </a:r>
            <a:r>
              <a:rPr lang="uk-UA" sz="2000" dirty="0" err="1"/>
              <a:t>Бюлер</a:t>
            </a:r>
            <a:r>
              <a:rPr lang="uk-UA" sz="2000" dirty="0"/>
              <a:t> (1879-1963), Вільям </a:t>
            </a:r>
            <a:r>
              <a:rPr lang="uk-UA" sz="2000" dirty="0" err="1"/>
              <a:t>Штерн</a:t>
            </a:r>
            <a:r>
              <a:rPr lang="uk-UA" sz="2000" dirty="0"/>
              <a:t>, французький психолог-позитивіст Альфред </a:t>
            </a:r>
            <a:r>
              <a:rPr lang="uk-UA" sz="2000" dirty="0" err="1"/>
              <a:t>Біне</a:t>
            </a:r>
            <a:r>
              <a:rPr lang="uk-UA" sz="2000" dirty="0"/>
              <a:t> вважали, що вплив середовища накладається на фактори спадковості. Основоположник </a:t>
            </a:r>
            <a:r>
              <a:rPr lang="uk-UA" sz="2000" dirty="0" err="1"/>
              <a:t>двофакторної</a:t>
            </a:r>
            <a:r>
              <a:rPr lang="uk-UA" sz="2000" dirty="0"/>
              <a:t> теорії Вільям </a:t>
            </a:r>
            <a:r>
              <a:rPr lang="uk-UA" sz="2000" dirty="0" err="1"/>
              <a:t>Штерн</a:t>
            </a:r>
            <a:r>
              <a:rPr lang="uk-UA" sz="2000" dirty="0"/>
              <a:t> відзначав, що про жодну функцію не можна сказати, "ззовні" вона чи "зсередини". Треба цікавитися, що в ній "ззовні" і що "зсередини". Проте і в межах </a:t>
            </a:r>
            <a:r>
              <a:rPr lang="uk-UA" sz="2000" dirty="0" err="1"/>
              <a:t>двофакторних</a:t>
            </a:r>
            <a:r>
              <a:rPr lang="uk-UA" sz="2000" dirty="0"/>
              <a:t> теорій дитину вважають пасивним об'єктом впливу.</a:t>
            </a:r>
          </a:p>
        </p:txBody>
      </p:sp>
    </p:spTree>
    <p:extLst>
      <p:ext uri="{BB962C8B-B14F-4D97-AF65-F5344CB8AC3E}">
        <p14:creationId xmlns:p14="http://schemas.microsoft.com/office/powerpoint/2010/main" val="2480050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D1C40E-F6C9-4F14-B436-91F3EA3A4C61}"/>
              </a:ext>
            </a:extLst>
          </p:cNvPr>
          <p:cNvSpPr txBox="1"/>
          <p:nvPr/>
        </p:nvSpPr>
        <p:spPr>
          <a:xfrm>
            <a:off x="2310938" y="1032499"/>
            <a:ext cx="964276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/>
              <a:t>4. Вчення про вищі психічні функції (культурно-історичний підхід) Льва Виготського (1896-1934) стверджує, що розвиток індивідуальності можливий завдяки існуванню культури - узагальненого досвіду людства. Вроджені властивості людини становлять умови розвитку, а середовище – джерело (тому що в ньому міститься те, чим повинна оволодіти людина). Вищі психічні функції, які властиві лише людині, опосередковані знаковими системами і предметною діяльністю, що є змістом культури. Щоб дитина могла його засвоїти, треба, аби вона вступила в особливі відносини з навколишнім світом: не пристосовувалась, а активно привласнювала собі досвід попередніх поколінь у процесі спільної діяльності та спілкування з дорослими, тобто носіями культури.</a:t>
            </a:r>
          </a:p>
          <a:p>
            <a:r>
              <a:rPr lang="ru-RU" sz="2000" dirty="0"/>
              <a:t>         </a:t>
            </a:r>
            <a:r>
              <a:rPr lang="ru-RU" sz="2000" dirty="0" err="1"/>
              <a:t>Швейцарський</a:t>
            </a:r>
            <a:r>
              <a:rPr lang="ru-RU" sz="2000" dirty="0"/>
              <a:t> психолог Карл-Густав Юнг (1875- 1961) </a:t>
            </a:r>
            <a:r>
              <a:rPr lang="ru-RU" sz="2000" dirty="0" err="1"/>
              <a:t>довів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культура </a:t>
            </a:r>
            <a:r>
              <a:rPr lang="ru-RU" sz="2000" dirty="0" err="1"/>
              <a:t>також</a:t>
            </a:r>
            <a:r>
              <a:rPr lang="ru-RU" sz="2000" dirty="0"/>
              <a:t> е </a:t>
            </a:r>
            <a:r>
              <a:rPr lang="ru-RU" sz="2000" dirty="0" err="1"/>
              <a:t>джерелом</a:t>
            </a:r>
            <a:r>
              <a:rPr lang="ru-RU" sz="2000" dirty="0"/>
              <a:t> </a:t>
            </a:r>
            <a:r>
              <a:rPr lang="ru-RU" sz="2000" dirty="0" err="1"/>
              <a:t>стійких</a:t>
            </a:r>
            <a:r>
              <a:rPr lang="ru-RU" sz="2000" dirty="0"/>
              <a:t> </a:t>
            </a:r>
            <a:r>
              <a:rPr lang="ru-RU" sz="2000" dirty="0" err="1"/>
              <a:t>поведінкових</a:t>
            </a:r>
            <a:r>
              <a:rPr lang="ru-RU" sz="2000" dirty="0"/>
              <a:t> </a:t>
            </a:r>
            <a:r>
              <a:rPr lang="ru-RU" sz="2000" dirty="0" err="1"/>
              <a:t>проявів</a:t>
            </a:r>
            <a:r>
              <a:rPr lang="ru-RU" sz="2000" dirty="0"/>
              <a:t>, </a:t>
            </a:r>
            <a:r>
              <a:rPr lang="ru-RU" sz="2000" dirty="0" err="1"/>
              <a:t>закріплених</a:t>
            </a:r>
            <a:r>
              <a:rPr lang="ru-RU" sz="2000" dirty="0"/>
              <a:t> у </a:t>
            </a:r>
            <a:r>
              <a:rPr lang="ru-RU" sz="2000" dirty="0" err="1"/>
              <a:t>колективному</a:t>
            </a:r>
            <a:r>
              <a:rPr lang="ru-RU" sz="2000" dirty="0"/>
              <a:t> </a:t>
            </a:r>
            <a:r>
              <a:rPr lang="ru-RU" sz="2000" dirty="0" err="1"/>
              <a:t>несвідомому</a:t>
            </a:r>
            <a:r>
              <a:rPr lang="ru-RU" sz="2000" dirty="0"/>
              <a:t> у </a:t>
            </a:r>
            <a:r>
              <a:rPr lang="ru-RU" sz="2000" dirty="0" err="1"/>
              <a:t>формі</a:t>
            </a:r>
            <a:r>
              <a:rPr lang="ru-RU" sz="2000" dirty="0"/>
              <a:t> </a:t>
            </a:r>
            <a:r>
              <a:rPr lang="ru-RU" sz="2000" dirty="0" err="1"/>
              <a:t>архетипів</a:t>
            </a:r>
            <a:r>
              <a:rPr lang="ru-RU" sz="2000" dirty="0"/>
              <a:t>, але </a:t>
            </a:r>
            <a:r>
              <a:rPr lang="ru-RU" sz="2000" dirty="0" err="1"/>
              <a:t>збереження</a:t>
            </a:r>
            <a:r>
              <a:rPr lang="ru-RU" sz="2000" dirty="0"/>
              <a:t> і прояви </a:t>
            </a:r>
            <a:r>
              <a:rPr lang="ru-RU" sz="2000" dirty="0" err="1"/>
              <a:t>їх</a:t>
            </a:r>
            <a:r>
              <a:rPr lang="ru-RU" sz="2000" dirty="0"/>
              <a:t> не </a:t>
            </a:r>
            <a:r>
              <a:rPr lang="ru-RU" sz="2000" dirty="0" err="1"/>
              <a:t>можна</a:t>
            </a:r>
            <a:r>
              <a:rPr lang="ru-RU" sz="2000" dirty="0"/>
              <a:t> довести </a:t>
            </a:r>
            <a:r>
              <a:rPr lang="ru-RU" sz="2000" dirty="0" err="1"/>
              <a:t>природничо-науковими</a:t>
            </a:r>
            <a:r>
              <a:rPr lang="ru-RU" sz="2000" dirty="0"/>
              <a:t> методами.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240764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94E724-8522-4A3A-A2B3-AEBE79602E35}"/>
              </a:ext>
            </a:extLst>
          </p:cNvPr>
          <p:cNvSpPr txBox="1"/>
          <p:nvPr/>
        </p:nvSpPr>
        <p:spPr>
          <a:xfrm>
            <a:off x="1690255" y="617001"/>
            <a:ext cx="1031886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/>
              <a:t>Роль спадковості і середовища намагається визначити генетика кількісних ознак, яка аналізує різні види дисперсії значень ознаки. Проте не кожна проста ознака фіксується одним алелем (парою генів, серед яких є домінантний і рецесивний). Крім того, комплексний ефект не можна розглядати як арифметичну суму впливу кожного з генів, бо вони взаємодіють між собою, спричинюючи системні ефекти. Тому, вивчаючи процес генетичного контролю психологічної ознаки, </a:t>
            </a:r>
            <a:r>
              <a:rPr lang="uk-UA" sz="2400" dirty="0" err="1"/>
              <a:t>психогенетика</a:t>
            </a:r>
            <a:r>
              <a:rPr lang="uk-UA" sz="2400" dirty="0"/>
              <a:t> прагне знайти відповіді на такі питання: наскільки генотип визначає формування індивідуальних відмінностей (тобто який очікуваний ступінь варіативності) і біологічний механізм його впливу (на якій ділянці хромосоми локалізовані відповідні гени); які процеси поєднують білковий продукт генів і конкретний фенотип; чи існують </a:t>
            </a:r>
            <a:r>
              <a:rPr lang="uk-UA" sz="2400" dirty="0" err="1"/>
              <a:t>середовищні</a:t>
            </a:r>
            <a:r>
              <a:rPr lang="uk-UA" sz="2400" dirty="0"/>
              <a:t> чинники, що змінюють досліджуваний генетичний механізм.</a:t>
            </a:r>
          </a:p>
        </p:txBody>
      </p:sp>
    </p:spTree>
    <p:extLst>
      <p:ext uri="{BB962C8B-B14F-4D97-AF65-F5344CB8AC3E}">
        <p14:creationId xmlns:p14="http://schemas.microsoft.com/office/powerpoint/2010/main" val="1579180303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</TotalTime>
  <Words>2931</Words>
  <Application>Microsoft Office PowerPoint</Application>
  <PresentationFormat>Широкий екран</PresentationFormat>
  <Paragraphs>79</Paragraphs>
  <Slides>23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3</vt:lpstr>
      <vt:lpstr>Віхоть</vt:lpstr>
      <vt:lpstr>Вплив середовища і спадковості на людину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середовища і спадковості на людину</dc:title>
  <dc:creator>Ольга Власенко</dc:creator>
  <cp:lastModifiedBy>Ольга Власенко</cp:lastModifiedBy>
  <cp:revision>9</cp:revision>
  <dcterms:created xsi:type="dcterms:W3CDTF">2024-03-06T09:07:05Z</dcterms:created>
  <dcterms:modified xsi:type="dcterms:W3CDTF">2024-03-06T10:28:42Z</dcterms:modified>
</cp:coreProperties>
</file>