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8" r:id="rId10"/>
    <p:sldId id="267" r:id="rId11"/>
    <p:sldId id="266" r:id="rId12"/>
    <p:sldId id="269" r:id="rId13"/>
    <p:sldId id="270" r:id="rId14"/>
    <p:sldId id="271" r:id="rId15"/>
    <p:sldId id="260" r:id="rId16"/>
    <p:sldId id="25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8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42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5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40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83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62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34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3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43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37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52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32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8E77F8C-9689-4D65-8D6D-52D60105D4A9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65DFE54-DB8B-493A-A436-E39AF439C14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46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366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Навчальна дисципліна </a:t>
            </a:r>
            <a:b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uk-UA" sz="4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«Права людини та верховенство права»</a:t>
            </a:r>
            <a:r>
              <a:rPr lang="uk-UA" sz="4000" dirty="0" smtClean="0">
                <a:latin typeface="Arial Black" panose="020B0A04020102020204" pitchFamily="34" charset="0"/>
              </a:rPr>
              <a:t/>
            </a:r>
            <a:br>
              <a:rPr lang="uk-UA" sz="4000" dirty="0" smtClean="0">
                <a:latin typeface="Arial Black" panose="020B0A04020102020204" pitchFamily="34" charset="0"/>
              </a:rPr>
            </a:br>
            <a:r>
              <a:rPr lang="uk-UA" sz="4000" dirty="0" smtClean="0">
                <a:latin typeface="Arial Black" panose="020B0A04020102020204" pitchFamily="34" charset="0"/>
              </a:rPr>
              <a:t/>
            </a:r>
            <a:br>
              <a:rPr lang="uk-UA" sz="4000" dirty="0" smtClean="0">
                <a:latin typeface="Arial Black" panose="020B0A04020102020204" pitchFamily="34" charset="0"/>
              </a:rPr>
            </a:br>
            <a:r>
              <a:rPr lang="uk-UA" sz="4000" dirty="0" smtClean="0">
                <a:latin typeface="Arial Black" panose="020B0A04020102020204" pitchFamily="34" charset="0"/>
              </a:rPr>
              <a:t>Тема 7 «</a:t>
            </a:r>
            <a:r>
              <a:rPr lang="uk-UA" sz="4000" b="1" dirty="0">
                <a:latin typeface="Arial Black" panose="020B0A04020102020204" pitchFamily="34" charset="0"/>
              </a:rPr>
              <a:t>Європейський суд з прав людини: історія становлення та порядок організації і </a:t>
            </a:r>
            <a:r>
              <a:rPr lang="uk-UA" sz="4000" b="1" dirty="0" smtClean="0">
                <a:latin typeface="Arial Black" panose="020B0A04020102020204" pitchFamily="34" charset="0"/>
              </a:rPr>
              <a:t>діяльності.</a:t>
            </a:r>
            <a:r>
              <a:rPr lang="uk-UA" sz="4000" dirty="0" smtClean="0">
                <a:latin typeface="Arial Black" panose="020B0A04020102020204" pitchFamily="34" charset="0"/>
              </a:rPr>
              <a:t>»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7280" y="4705003"/>
            <a:ext cx="10058400" cy="1143000"/>
          </a:xfrm>
        </p:spPr>
        <p:txBody>
          <a:bodyPr>
            <a:normAutofit fontScale="92500" lnSpcReduction="20000"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Викладач:</a:t>
            </a: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К.ю.н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доцент, доцент кафедри галузевого права та загально-правових дисциплін</a:t>
            </a: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Орловська </a:t>
            </a:r>
            <a:r>
              <a:rPr lang="uk-UA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Ірина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2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066" y="138690"/>
            <a:ext cx="200025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333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27342"/>
          </a:xfrm>
        </p:spPr>
        <p:txBody>
          <a:bodyPr/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Територіальна компетенція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ЄСПЛ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446088" algn="just"/>
            <a:r>
              <a:rPr lang="uk-U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Територіальну </a:t>
            </a:r>
            <a:r>
              <a:rPr lang="uk-UA" sz="3600" dirty="0">
                <a:latin typeface="Arial" panose="020B0604020202020204" pitchFamily="34" charset="0"/>
                <a:cs typeface="Arial" panose="020B0604020202020204" pitchFamily="34" charset="0"/>
              </a:rPr>
              <a:t>юрисдикцію Європейського суду з прав людини можна визначити як сукупність територій держав-учасниць Конвенції, а також територій, за міжнародні відносини яких вони </a:t>
            </a:r>
            <a:r>
              <a:rPr lang="uk-U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відповідають.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669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11576"/>
          </a:xfrm>
        </p:spPr>
        <p:txBody>
          <a:bodyPr/>
          <a:lstStyle/>
          <a:p>
            <a:pPr algn="ctr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Компетенція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часі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0165" y="1845734"/>
            <a:ext cx="10610193" cy="4023360"/>
          </a:xfrm>
        </p:spPr>
        <p:txBody>
          <a:bodyPr>
            <a:noAutofit/>
          </a:bodyPr>
          <a:lstStyle/>
          <a:p>
            <a:pPr marL="90488" indent="446088" algn="just"/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Компетенція Європейського суду з прав людини в часі визначається датою набрання чинності Конвенцією про захист прав людини та основоположних свобод для держави-відповідача в справі. При цьому термін на­брання чинності відраховується не від дати ратифікації, ухвалення або затвердження Конвенції, а від дати здачі на зберігання Генеральному секретареві Ради Європи ратифікаційних грамот або документів про ухвалення чи затвердження. За загальним правилом Суд не розгля­дає скарги про порушення конвенційних норм, які від­булися до зазначеної дати.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496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48514"/>
          </a:xfrm>
        </p:spPr>
        <p:txBody>
          <a:bodyPr/>
          <a:lstStyle/>
          <a:p>
            <a:pPr algn="ctr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Компетенція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колом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суб'єктів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446088" algn="just"/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Європейський суд з прав людини має досить широку компетенцію за колом суб'єктів, яка визначається за пра­вилами ст. 33 та ст. 34 Конвенції про захист прав людини та основоположних свобод. Узагалі, Суд має повнова­ження розглядати скарги проти будь-якої держави-учасниці, подані іншими державами-учасницями або будь-якими особами, неурядовими організаціями або групами осіб, що вважають себе потерпілими від пору­шення прав, викладених у Конвенції або протоколах до неї.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76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8873"/>
          </a:xfrm>
        </p:spPr>
        <p:txBody>
          <a:bodyPr/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Розгляд міждержавних справ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4041" y="1845734"/>
            <a:ext cx="10830911" cy="4023360"/>
          </a:xfrm>
        </p:spPr>
        <p:txBody>
          <a:bodyPr>
            <a:noAutofit/>
          </a:bodyPr>
          <a:lstStyle/>
          <a:p>
            <a:pPr marL="90488" indent="446088" algn="just">
              <a:spcBef>
                <a:spcPts val="600"/>
              </a:spcBef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Компетенція Європейського суду з прав людини щодо розгляду міждержавних справ дещо відрізняється від традиційного в міжнародних відносинах права на дипло­матичний захист. </a:t>
            </a:r>
          </a:p>
          <a:p>
            <a:pPr marL="90488" indent="446088" algn="just">
              <a:spcBef>
                <a:spcPts val="600"/>
              </a:spcBef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 ст. 33 Конвенції проголошено: «Будь-яка Висока Договірна Сторона може передати на розгляд Суду питання про будь-яке </a:t>
            </a:r>
            <a:r>
              <a:rPr lang="uk-UA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стверджуване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нею порушен­ня положень Конвенції та протоколів до неї іншою Високою Договірною Стороною». </a:t>
            </a:r>
          </a:p>
          <a:p>
            <a:pPr marL="90488" indent="446088" algn="just">
              <a:spcBef>
                <a:spcPts val="600"/>
              </a:spcBef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Це означає, що будь-яка держава-учасниця Конвенції може звернутися до Суду не лише в разі порушення прав і свобод її громадян ін­шою державою, але й у всіх випадках, коли вона вважає, що інша Висока Договірна Сторона порушує положення Конвенції та протоколів до неї.</a:t>
            </a:r>
          </a:p>
          <a:p>
            <a:pPr marL="90488" indent="446088" algn="just">
              <a:spcBef>
                <a:spcPts val="600"/>
              </a:spcBef>
            </a:pP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Таке звернення не можна вважати втручанням у внутрішні справи дер­жави, адже вони не є такими з огляду на зобов'язання, узяті на себе державами-учасницями Конвенції.</a:t>
            </a:r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088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692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Компетенція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>
                <a:latin typeface="Arial" panose="020B0604020202020204" pitchFamily="34" charset="0"/>
                <a:cs typeface="Arial" panose="020B0604020202020204" pitchFamily="34" charset="0"/>
              </a:rPr>
              <a:t>консультативних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ви­сновків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539750"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травня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1963 року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Страсбурзі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було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підпи­сано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Протокол № 2 до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Конвенції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Європей­ському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суду з прав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повноважень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робити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консу­льтативні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висновки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539750" algn="just"/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 ст. 1 і ст. 2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даного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Протоколу Суд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міг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за запитом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Комітету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міністрів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робити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консультативні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висновки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питань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стосува­лися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тлумачення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Конвенції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протоколів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крім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питань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стосувалися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змісту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обсягу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прав і свобод,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ви­значених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розділі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Конвенції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протоколах до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будь-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іншого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питання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яке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Комісія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Суд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Комітет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міністрів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могли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розглядати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внаслідок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будь-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прова­дження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могло бути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порушене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згідно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Конвенцією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63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377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Висновок до теми 7</a:t>
            </a:r>
            <a:endParaRPr lang="ru-RU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2004"/>
          </a:xfrm>
        </p:spPr>
        <p:txBody>
          <a:bodyPr>
            <a:noAutofit/>
          </a:bodyPr>
          <a:lstStyle/>
          <a:p>
            <a:pPr marL="90488" indent="271463" algn="just">
              <a:buFont typeface="Wingdings" panose="05000000000000000000" pitchFamily="2" charset="2"/>
              <a:buChar char="v"/>
            </a:pP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Міжнародне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судочинство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захисту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прав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сукупність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усіх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міжнародних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судів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реалізують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форми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обумовлені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міжнародними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угодами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яка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спрямована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утвердження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прав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світі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Міжнародне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судочинство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захисту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прав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конкретний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(як правило,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інцидентний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характер.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Міжнародне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судочинство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захисту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прав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відбувається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у межах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суворо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і детально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регламентованої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процедури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визначеної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відповідними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міжнародними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угодами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271463" algn="just">
              <a:buFont typeface="Wingdings" panose="05000000000000000000" pitchFamily="2" charset="2"/>
              <a:buChar char="v"/>
            </a:pP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Європейський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суд з прав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не є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черговою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інстанцією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доповнює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інституційну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систе­му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національних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судових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органів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відмінити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скасувати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національного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суду,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норматив­ний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індивідуальний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акт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виконавчої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влади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закон.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завданням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здійснення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європейського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контролю» за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дотриманням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державами-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учасницями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положень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Кон­венції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846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7304" y="4467069"/>
            <a:ext cx="7647981" cy="1662409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Викладач:</a:t>
            </a:r>
            <a:b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К.ю.н</a:t>
            </a: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доцент, </a:t>
            </a:r>
            <a:r>
              <a:rPr lang="uk-UA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доцент</a:t>
            </a: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кафедри галузевого права </a:t>
            </a:r>
            <a:b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 загально-правових дисциплін</a:t>
            </a:r>
            <a:b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Орловська Ірина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Orlovska27-09@ukr.net</a:t>
            </a:r>
            <a:endParaRPr lang="uk-UA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26474" y="1845735"/>
            <a:ext cx="7147310" cy="1646974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Дякую за увагу!</a:t>
            </a:r>
            <a:endParaRPr lang="uk-UA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0306"/>
          </a:xfrm>
        </p:spPr>
        <p:txBody>
          <a:bodyPr/>
          <a:lstStyle/>
          <a:p>
            <a:pPr algn="ctr"/>
            <a:r>
              <a:rPr lang="uk-UA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План заняття</a:t>
            </a:r>
            <a:endParaRPr lang="ru-RU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48872"/>
            <a:ext cx="10058400" cy="3920221"/>
          </a:xfrm>
        </p:spPr>
        <p:txBody>
          <a:bodyPr>
            <a:normAutofit/>
          </a:bodyPr>
          <a:lstStyle/>
          <a:p>
            <a:r>
              <a:rPr lang="uk-UA" sz="4400" dirty="0">
                <a:latin typeface="Arial" panose="020B0604020202020204" pitchFamily="34" charset="0"/>
                <a:cs typeface="Arial" panose="020B0604020202020204" pitchFamily="34" charset="0"/>
              </a:rPr>
              <a:t>1. Поняття, ознаки та принципи європейського судочинства щодо захисту прав і свобод </a:t>
            </a:r>
            <a:r>
              <a:rPr lang="uk-U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людини.</a:t>
            </a:r>
          </a:p>
          <a:p>
            <a:r>
              <a:rPr lang="uk-U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sz="4400" dirty="0">
                <a:latin typeface="Arial" panose="020B0604020202020204" pitchFamily="34" charset="0"/>
                <a:cs typeface="Arial" panose="020B0604020202020204" pitchFamily="34" charset="0"/>
              </a:rPr>
              <a:t>. Європейський суд з прав </a:t>
            </a:r>
            <a:r>
              <a:rPr lang="uk-U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людини.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Поняття, ознаки та принципи європейського судочинства щодо захисту прав і свобод людини.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96814"/>
            <a:ext cx="10058400" cy="3772280"/>
          </a:xfrm>
        </p:spPr>
        <p:txBody>
          <a:bodyPr>
            <a:normAutofit/>
          </a:bodyPr>
          <a:lstStyle/>
          <a:p>
            <a:pPr marL="90488" indent="271463" algn="just"/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9 листопада 1995 р. у м. Страсбурзі від імені України було підписано Європейську конвенцію про захист прав і основних свобод людини та п’ять протоколів до неї, а 17 липня 1997 р. Верховна Рада України ратифікувала їх.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271463" algn="just"/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Указом Президента України № 615/98 від 11 червня 1998 р. затверджена Стратегія інтеграції України до Європейського Союзу, одним із напрямів якої є зближення законодавства України із сучасною європейською системою права, стержнем якої є забезпечення добробуту людини.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22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>
                <a:latin typeface="Arial" panose="020B0604020202020204" pitchFamily="34" charset="0"/>
                <a:cs typeface="Arial" panose="020B0604020202020204" pitchFamily="34" charset="0"/>
              </a:rPr>
              <a:t>Найбільш характерними ознаками, що підтверджують статусність органів міжнародного судочинства щодо захисту прав людини слід вважати такі</a:t>
            </a:r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7103" y="1845734"/>
            <a:ext cx="10531365" cy="4428942"/>
          </a:xfrm>
        </p:spPr>
        <p:txBody>
          <a:bodyPr>
            <a:normAutofit lnSpcReduction="10000"/>
          </a:bodyPr>
          <a:lstStyle/>
          <a:p>
            <a:pPr marL="90488" indent="446088" algn="just"/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міжнародне судочинство щодо захисту прав людини має конкретний (як правило, </a:t>
            </a:r>
            <a:r>
              <a:rPr lang="uk-UA" sz="2200" dirty="0" err="1">
                <a:latin typeface="Arial" panose="020B0604020202020204" pitchFamily="34" charset="0"/>
                <a:cs typeface="Arial" panose="020B0604020202020204" pitchFamily="34" charset="0"/>
              </a:rPr>
              <a:t>інцидентний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) характер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488" indent="446088" algn="just"/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міжнародне судочинство щодо захисту прав людини відбувається у межах суворо і детально регламентованої процедури, визначеної відповідними міжнародними угодами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488" indent="446088" algn="just"/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міжнародне судочинство щодо захисту прав людини здійснюється колегіально, судовою колегією у складі фахових авторитетних суддів, які представляють певну країну або певний регіон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488" indent="446088" algn="just"/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446088" algn="just"/>
            <a:r>
              <a:rPr lang="uk-UA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МІЖНАРОДНЕ СУДОЧИНСТВО ЩОДО ЗАХИСТУ ПРАВ ЛЮДИНИ 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це сукупність усіх міжнародних судів, які реалізують відповідні форми діяльності, обумовлені міжнародними угодами, яка спрямована на утвердження та забезпечення прав людини у світі</a:t>
            </a:r>
            <a:r>
              <a:rPr lang="uk-U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0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Принципи міжнародного судочинства щодо захисту прав і свобод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людини: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1. Відповідність принципам міжнародного права.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2. Відкритість і гласність судового 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процесу.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3. Усний характер 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процесу.</a:t>
            </a:r>
          </a:p>
          <a:p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Змагальність.</a:t>
            </a:r>
          </a:p>
          <a:p>
            <a:r>
              <a:rPr lang="uk-U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. Право осіб та держав на захист.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6. Ще один принцип діяльності судів випливає з формули: «усі дії судової влади повинні бути мотивовані».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33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</a:t>
            </a:r>
            <a:r>
              <a:rPr lang="ru-RU" dirty="0" err="1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Європейський</a:t>
            </a:r>
            <a:r>
              <a:rPr lang="ru-RU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суд </a:t>
            </a:r>
            <a:r>
              <a:rPr lang="ru-RU" dirty="0" smtClean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з </a:t>
            </a:r>
            <a:r>
              <a:rPr lang="ru-RU" dirty="0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прав </a:t>
            </a:r>
            <a:r>
              <a:rPr lang="ru-RU" dirty="0" err="1"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людини</a:t>
            </a:r>
            <a:endParaRPr lang="ru-RU" dirty="0">
              <a:solidFill>
                <a:schemeClr val="accent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6790" y="1910780"/>
            <a:ext cx="10799380" cy="4363895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Судді ЄСПЛ:</a:t>
            </a:r>
          </a:p>
          <a:p>
            <a:pPr marL="361950" indent="-188913" algn="just">
              <a:buFont typeface="Wingdings" panose="05000000000000000000" pitchFamily="2" charset="2"/>
              <a:buChar char="Ø"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кількість суддів ЄСПЛ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відповідає кі­лькості Високих Договірних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Сторін;</a:t>
            </a:r>
          </a:p>
          <a:p>
            <a:pPr marL="361950" indent="-188913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обираються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строком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шість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років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(з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мож­ливістю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переобрання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61950" indent="-188913" algn="just"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обираються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Парламентською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Асамблеєю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кожної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держави-учасниці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більшістю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поданих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голосів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трьох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кандидатів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висунутих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державою;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188913" algn="just">
              <a:buFont typeface="Wingdings" panose="05000000000000000000" pitchFamily="2" charset="2"/>
              <a:buChar char="Ø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кандидати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обов'язково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повинні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гро­мадянство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країни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якої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вони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обираються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61950" indent="-188913" algn="just">
              <a:buFont typeface="Wingdings" panose="05000000000000000000" pitchFamily="2" charset="2"/>
              <a:buChar char="Ø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повинні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високі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моральні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якості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кваліфікацію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необхідну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призначення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високу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су­дову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посаду,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бути юристами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визнаним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авторитетом;</a:t>
            </a:r>
          </a:p>
          <a:p>
            <a:pPr marL="361950" indent="-188913" algn="just"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можуть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упродовж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строку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повноважень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займатися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ніякою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діяльністю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несумісною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їхньою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незалежністю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безсторонністю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вимогами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посадових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обов'язків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по­стійній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основі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90" y="1094422"/>
            <a:ext cx="2571750" cy="1285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9063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4638"/>
          </a:xfrm>
        </p:spPr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судді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а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hос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0488" indent="539750"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будь-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особи,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крім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по­стійних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суддів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обираються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Високими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Договірними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Сторонами для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участі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розгляді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конкретних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справ 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складі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Великої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палати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палати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згідно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 пунктом 2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статті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27 Є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КЗПЛОС,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тобто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відсутності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судді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обраного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зацікавленої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держави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разі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неспроможності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взяти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участь 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засіданні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488" indent="539750"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Стар­шинство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суддів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а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hос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визначається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їхнім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віком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після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обраних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суддів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488" indent="539750" algn="just"/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Наявність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правила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вікового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професійного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старшинства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суддів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дозволяє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вирішувати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низку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питань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пов'язаних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призначенням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суддів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адміністративні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посади,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393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6923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Європейського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суду</a:t>
            </a:r>
            <a:b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 прав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12711"/>
              </p:ext>
            </p:extLst>
          </p:nvPr>
        </p:nvGraphicFramePr>
        <p:xfrm>
          <a:off x="545487" y="1355836"/>
          <a:ext cx="11161985" cy="5147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451">
                  <a:extLst>
                    <a:ext uri="{9D8B030D-6E8A-4147-A177-3AD203B41FA5}">
                      <a16:colId xmlns:a16="http://schemas.microsoft.com/office/drawing/2014/main" val="2799999007"/>
                    </a:ext>
                  </a:extLst>
                </a:gridCol>
                <a:gridCol w="9484534">
                  <a:extLst>
                    <a:ext uri="{9D8B030D-6E8A-4147-A177-3AD203B41FA5}">
                      <a16:colId xmlns:a16="http://schemas.microsoft.com/office/drawing/2014/main" val="564092653"/>
                    </a:ext>
                  </a:extLst>
                </a:gridCol>
              </a:tblGrid>
              <a:tr h="154576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Велика палата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складається з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суддів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принаймні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3х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підмінних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суддів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Згідно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зі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статтею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43, у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Великій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палаті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не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може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засідати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жоден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суд­дя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який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брав участь у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складі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первісної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палати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її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нара­дах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щодо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прийнятності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конкретних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обставин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спра­ви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за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винятком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голови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цієї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палати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судді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котрий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брав участь у таких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нарадах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Високої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Договірної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Сторони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якої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стосувалася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справа.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27687"/>
                  </a:ext>
                </a:extLst>
              </a:tr>
              <a:tr h="684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Секція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ЄСПЛ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палата, створена Пленумом ЄСПЛ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строком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три роки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відповідно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підпункту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(Г)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стат­ті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26 ЄКЗПЛОС 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945403"/>
                  </a:ext>
                </a:extLst>
              </a:tr>
              <a:tr h="63927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Палата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структурна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одиниця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складі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семи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суддів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створена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відповідно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пункту 1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статті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27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Конвенції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розгляду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судових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справ.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67067"/>
                  </a:ext>
                </a:extLst>
              </a:tr>
              <a:tr h="970246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Комісія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структурна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одиниця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Суду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складі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трьох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суддів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створена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відповідно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пункту 1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статті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27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Конвенції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строком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дванадцять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місяців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складу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членів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кожної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секції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ротацією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за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винятком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голови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секції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807867"/>
                  </a:ext>
                </a:extLst>
              </a:tr>
              <a:tr h="65373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Пленум ЄСПЛ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пленарні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засідання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ЄСПЛ,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які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скликаються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Головою з метою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виконання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функцій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ЄСПЛ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згідно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Конвенцією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Регламентом ЄСПЛ.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210612"/>
                  </a:ext>
                </a:extLst>
              </a:tr>
              <a:tr h="65373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Бюро ЄСПЛ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покликане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надавати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допомогу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Голові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Суду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ви­конувати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його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функції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зі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спрямування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роботи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адміні­стрування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Суду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299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250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8873"/>
          </a:xfrm>
        </p:spPr>
        <p:txBody>
          <a:bodyPr/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Предметна компетенція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ЄСПЛ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87052"/>
          </a:xfrm>
        </p:spPr>
        <p:txBody>
          <a:bodyPr>
            <a:normAutofit/>
          </a:bodyPr>
          <a:lstStyle/>
          <a:p>
            <a:pPr marL="90488" indent="446088" algn="just"/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до ст. 1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Конвенції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захист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прав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люди­ни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основоположних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свобод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Високі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Договірні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Сторони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гарантують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кожному,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перебуває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їхньою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юрис­дикцією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права і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свободи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визначені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розділі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цієї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Кон­венції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446088" algn="just"/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Однак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згідно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ст. 5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Першого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протоколу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держави-учасниці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розглядають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положення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статей 1, 2, 3 і 4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Протоколу як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додаткові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статті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Конвенції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всі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положення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Конвенції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застосовуються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446088" algn="just"/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Юрисдикція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ЄСПЛ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поширюється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справи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порушення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прав,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гаранто­ваних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Конвенцією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так і Протоколами до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неї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Разом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тим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ЄСПЛ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розглядає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порушення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прав і свобод,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закріп­лених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міжнародно-правових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договорах 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напри­клад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у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Загальній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декларації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прав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Міжнародно­му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пакті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громадянські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політичні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права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82175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308</TotalTime>
  <Words>1399</Words>
  <Application>Microsoft Office PowerPoint</Application>
  <PresentationFormat>Широкоэкранный</PresentationFormat>
  <Paragraphs>71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Wingdings</vt:lpstr>
      <vt:lpstr>Ретро</vt:lpstr>
      <vt:lpstr>Навчальна дисципліна  «Права людини та верховенство права»  Тема 7 «Європейський суд з прав людини: історія становлення та порядок організації і діяльності.»</vt:lpstr>
      <vt:lpstr>План заняття</vt:lpstr>
      <vt:lpstr>1. Поняття, ознаки та принципи європейського судочинства щодо захисту прав і свобод людини.</vt:lpstr>
      <vt:lpstr>Найбільш характерними ознаками, що підтверджують статусність органів міжнародного судочинства щодо захисту прав людини слід вважати такі:</vt:lpstr>
      <vt:lpstr>Принципи міжнародного судочинства щодо захисту прав і свобод людини:</vt:lpstr>
      <vt:lpstr>2. Європейський суд  з прав людини</vt:lpstr>
      <vt:lpstr>«судді аd hос»</vt:lpstr>
      <vt:lpstr>Структура Європейського суду  з прав людини</vt:lpstr>
      <vt:lpstr>Предметна компетенція ЄСПЛ</vt:lpstr>
      <vt:lpstr>Територіальна компетенція ЄСПЛ</vt:lpstr>
      <vt:lpstr>Компетенція в часі </vt:lpstr>
      <vt:lpstr>Компетенція за колом суб'єктів </vt:lpstr>
      <vt:lpstr>Розгляд міждержавних справ</vt:lpstr>
      <vt:lpstr>Компетенція щодо надання консультативних ви­сновків</vt:lpstr>
      <vt:lpstr>Висновок до теми 7</vt:lpstr>
      <vt:lpstr>Викладач: К.ю.н., доцент, доцент кафедри галузевого права  та загально-правових дисциплін Орловська Ірина Orlovska27-09@ukr.net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Навчальна дисципліна  «Права людини та верховенство права»  Тема 1 «Природне право як основа виникнення прав людини. Покоління прав людини.»</dc:title>
  <dc:creator>Iryna</dc:creator>
  <cp:lastModifiedBy>Iryna</cp:lastModifiedBy>
  <cp:revision>22</cp:revision>
  <dcterms:created xsi:type="dcterms:W3CDTF">2022-12-21T20:22:07Z</dcterms:created>
  <dcterms:modified xsi:type="dcterms:W3CDTF">2023-01-15T20:35:08Z</dcterms:modified>
</cp:coreProperties>
</file>