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3/24/2023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3/24/2023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3/24/2023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3/24/2023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3/24/2023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3/24/2023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3/24/2023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3/24/2023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3/24/2023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3/24/2023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3/24/2023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3/24/2023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6 Вправ для самодопомоги</a:t>
            </a:r>
            <a:br>
              <a:rPr lang="uk-UA" dirty="0"/>
            </a:br>
            <a:br>
              <a:rPr lang="uk-UA" dirty="0"/>
            </a:br>
            <a:r>
              <a:rPr lang="uk-UA" sz="2400" dirty="0"/>
              <a:t>як відновити свій емоційний стан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0200" y="5618106"/>
            <a:ext cx="8991600" cy="660146"/>
          </a:xfrm>
        </p:spPr>
        <p:txBody>
          <a:bodyPr>
            <a:normAutofit lnSpcReduction="10000"/>
          </a:bodyPr>
          <a:lstStyle/>
          <a:p>
            <a:pPr lvl="0" defTabSz="457200">
              <a:spcBef>
                <a:spcPct val="20000"/>
              </a:spcBef>
              <a:spcAft>
                <a:spcPts val="600"/>
              </a:spcAft>
              <a:buClr>
                <a:srgbClr val="903163"/>
              </a:buClr>
              <a:buSzPct val="92000"/>
            </a:pPr>
            <a:r>
              <a:rPr lang="uk-UA" sz="1600" cap="all" dirty="0">
                <a:solidFill>
                  <a:schemeClr val="tx1"/>
                </a:solidFill>
              </a:rPr>
              <a:t>Навчально-наукова лабораторія кафедри психології ІСТ УУ. </a:t>
            </a:r>
            <a:endParaRPr lang="en-US" sz="1600" cap="all" dirty="0">
              <a:solidFill>
                <a:schemeClr val="tx1"/>
              </a:solidFill>
            </a:endParaRPr>
          </a:p>
          <a:p>
            <a:pPr lvl="0" defTabSz="457200">
              <a:spcBef>
                <a:spcPct val="20000"/>
              </a:spcBef>
              <a:spcAft>
                <a:spcPts val="600"/>
              </a:spcAft>
              <a:buClr>
                <a:srgbClr val="903163"/>
              </a:buClr>
              <a:buSzPct val="92000"/>
            </a:pPr>
            <a:r>
              <a:rPr lang="uk-UA" sz="1600" cap="all" dirty="0">
                <a:solidFill>
                  <a:schemeClr val="tx1"/>
                </a:solidFill>
              </a:rPr>
              <a:t>тренер: МАЛЯНІКОВА ІРИНА </a:t>
            </a:r>
            <a:endParaRPr lang="ru-UA" sz="1600" cap="al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041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023710" y="2232025"/>
            <a:ext cx="10950575" cy="31019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800" dirty="0">
                <a:solidFill>
                  <a:srgbClr val="002060"/>
                </a:solidFill>
              </a:rPr>
              <a:t>Лежачи на спині, розслабтеся, дихайте животом. З кожним видихом уявіть, що всі ваші біди і проблеми вилітають з повітрям, і перетворюються на білі, пухнасті хмари. Уявіть, що ви лежите на зеленій травичці, дивлячись в небо, і спостерігаєте, як теплий, літній вітер відносить ці хмари все далі, за горизонт. Тепле сонечко гріє вас, і заповнює утворену всередині порожнечу своїм теплом. Вдихайте це тепло з кожним вдихом. Продовжуйте, поки не відчуєте, що ваша свідомість повністю очистилася від негативних думок. 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634134" y="1225949"/>
            <a:ext cx="7729728" cy="1188720"/>
          </a:xfrm>
          <a:prstGeom prst="rect">
            <a:avLst/>
          </a:prstGeom>
          <a:noFill/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3600" dirty="0">
                <a:solidFill>
                  <a:srgbClr val="002060"/>
                </a:solidFill>
              </a:rPr>
              <a:t>Вправа</a:t>
            </a:r>
            <a:r>
              <a:rPr lang="uk-UA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>
                <a:solidFill>
                  <a:srgbClr val="002060"/>
                </a:solidFill>
                <a:latin typeface="Arial Rounded MT Bold" panose="020F0704030504030204" pitchFamily="34" charset="0"/>
              </a:rPr>
              <a:t>“</a:t>
            </a:r>
            <a:r>
              <a:rPr lang="uk-UA" sz="3600" dirty="0">
                <a:solidFill>
                  <a:srgbClr val="002060"/>
                </a:solidFill>
              </a:rPr>
              <a:t>хмари</a:t>
            </a:r>
            <a:r>
              <a:rPr lang="en-US" sz="3600" b="1" dirty="0">
                <a:solidFill>
                  <a:srgbClr val="002060"/>
                </a:solidFill>
                <a:latin typeface="Arial Rounded MT Bold" panose="020F0704030504030204" pitchFamily="34" charset="0"/>
              </a:rPr>
              <a:t>”</a:t>
            </a:r>
            <a:endParaRPr lang="uk-UA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6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25714" y="1875588"/>
            <a:ext cx="1091474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>
                <a:solidFill>
                  <a:srgbClr val="002060"/>
                </a:solidFill>
              </a:rPr>
              <a:t>Уявіть, що ви стоїте ногами на величезному ситечку з дрібними отворами.</a:t>
            </a:r>
          </a:p>
          <a:p>
            <a:r>
              <a:rPr lang="uk-UA" sz="2400" dirty="0">
                <a:solidFill>
                  <a:srgbClr val="002060"/>
                </a:solidFill>
              </a:rPr>
              <a:t>Уявіть, що ситечко повільно починає підніматися вгору, проходячи крізь вас.</a:t>
            </a:r>
          </a:p>
          <a:p>
            <a:r>
              <a:rPr lang="uk-UA" sz="2400" dirty="0">
                <a:solidFill>
                  <a:srgbClr val="002060"/>
                </a:solidFill>
              </a:rPr>
              <a:t>Відчуйте як стрес відбивається на вашому тілі – де болить або ниє. На ситечку</a:t>
            </a:r>
          </a:p>
          <a:p>
            <a:r>
              <a:rPr lang="uk-UA" sz="2400" dirty="0">
                <a:solidFill>
                  <a:srgbClr val="002060"/>
                </a:solidFill>
              </a:rPr>
              <a:t>залишаються всі ваші хвороби, біль і фізичний дискомфорт. Проходячи через</a:t>
            </a:r>
          </a:p>
          <a:p>
            <a:r>
              <a:rPr lang="uk-UA" sz="2400" dirty="0">
                <a:solidFill>
                  <a:srgbClr val="002060"/>
                </a:solidFill>
              </a:rPr>
              <a:t>голову, це ситечко залишає на собі всі ваші негативні думки, переживання.</a:t>
            </a:r>
          </a:p>
          <a:p>
            <a:r>
              <a:rPr lang="uk-UA" sz="2400" dirty="0">
                <a:solidFill>
                  <a:srgbClr val="002060"/>
                </a:solidFill>
              </a:rPr>
              <a:t>Уявіть собі цей негатив як крупинки сміття, що залишаються на ситечку. Коли</a:t>
            </a:r>
          </a:p>
          <a:p>
            <a:r>
              <a:rPr lang="uk-UA" sz="2400" dirty="0">
                <a:solidFill>
                  <a:srgbClr val="002060"/>
                </a:solidFill>
              </a:rPr>
              <a:t>ситечко повністю піднялося над головою – уявіть золоте світло, що йде зверху,</a:t>
            </a:r>
          </a:p>
          <a:p>
            <a:r>
              <a:rPr lang="uk-UA" sz="2400" dirty="0">
                <a:solidFill>
                  <a:srgbClr val="002060"/>
                </a:solidFill>
              </a:rPr>
              <a:t>від великого сонця. Нехай воно розчиняє весь негатив разом з ситечком. Після</a:t>
            </a:r>
          </a:p>
          <a:p>
            <a:r>
              <a:rPr lang="uk-UA" sz="2400" dirty="0">
                <a:solidFill>
                  <a:srgbClr val="002060"/>
                </a:solidFill>
              </a:rPr>
              <a:t>цього золоте світло наповнює все ваше тіло і свідомість. Ви повністю</a:t>
            </a:r>
          </a:p>
          <a:p>
            <a:r>
              <a:rPr lang="uk-UA" sz="2400" dirty="0">
                <a:solidFill>
                  <a:srgbClr val="002060"/>
                </a:solidFill>
              </a:rPr>
              <a:t>розслаблені.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578530" y="689819"/>
            <a:ext cx="37780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dirty="0">
                <a:solidFill>
                  <a:srgbClr val="002060"/>
                </a:solidFill>
              </a:rPr>
              <a:t>Вправа </a:t>
            </a:r>
            <a:r>
              <a:rPr lang="en-US" sz="36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“</a:t>
            </a:r>
            <a:r>
              <a:rPr lang="uk-UA" sz="3600" dirty="0">
                <a:solidFill>
                  <a:srgbClr val="002060"/>
                </a:solidFill>
              </a:rPr>
              <a:t>Ситечко</a:t>
            </a:r>
            <a:r>
              <a:rPr lang="en-US" sz="36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”</a:t>
            </a:r>
            <a:endParaRPr lang="uk-UA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407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1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862811" y="675305"/>
            <a:ext cx="52811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dirty="0">
                <a:solidFill>
                  <a:srgbClr val="002060"/>
                </a:solidFill>
              </a:rPr>
              <a:t>Вправа “Ресурсні образи”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51544" y="2012353"/>
            <a:ext cx="1135017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>
                <a:solidFill>
                  <a:srgbClr val="002060"/>
                </a:solidFill>
              </a:rPr>
              <a:t>Згадайте або уявіть місце, де ви почували б себе в безпеці й вам було б спокійно. Це може бути квітучий луг, берег моря, галявина в лісі, освітлена теплим літнім сонцем. Уявіть собі, що ви перебуваєте саме в цьому місці. Відчуйте пахощі, прислухайтеся до шелесту трави або шепоту хвиль, подивіться навколо, доторкніться до теплої поверхні піску або шорсткого стовбуру сосни. Намагайтесь уявити це як можна чіткіше, у дрібних деталях. Спочатку вправа буде даватися важко, тому нею можна оволодіти вдома, у тиші, перед сном або перед підйомом, якщо є час.</a:t>
            </a:r>
          </a:p>
        </p:txBody>
      </p:sp>
    </p:spTree>
    <p:extLst>
      <p:ext uri="{BB962C8B-B14F-4D97-AF65-F5344CB8AC3E}">
        <p14:creationId xmlns:p14="http://schemas.microsoft.com/office/powerpoint/2010/main" val="1606537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stretch>
            <a:fillRect t="-70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0572" y="1220037"/>
            <a:ext cx="1136468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>
                <a:solidFill>
                  <a:srgbClr val="002060"/>
                </a:solidFill>
              </a:rPr>
              <a:t>Уявіть себе книгою, що лежить на столі (або будь-яким іншим предметом, що знаходиться в полі зору). Варто докладно сконструювати у свідомості внутрішнє «самопочуття» книги її спокій, положення на столі, обкладинку, що захищає від зовнішнього впливу сторінки. Крім цього, постарайтесь подумки ніби «від імені книги» побачити кімнату та розташовані в ній предмети: олівці, ручки, папір, зошити, стілець, книжкову шафу тощо. Вправа проводиться протягом 3-5 хвилин і повністю знімає внутрішнє напруження, переводячи його у світ предметів.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916110" y="573706"/>
            <a:ext cx="34259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dirty="0">
                <a:solidFill>
                  <a:srgbClr val="002060"/>
                </a:solidFill>
              </a:rPr>
              <a:t>Вправа </a:t>
            </a:r>
            <a:r>
              <a:rPr lang="en-US" sz="36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“</a:t>
            </a:r>
            <a:r>
              <a:rPr lang="uk-UA" sz="3600" dirty="0">
                <a:solidFill>
                  <a:srgbClr val="002060"/>
                </a:solidFill>
              </a:rPr>
              <a:t>Книга</a:t>
            </a:r>
            <a:r>
              <a:rPr lang="en-US" sz="36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”</a:t>
            </a:r>
            <a:r>
              <a:rPr lang="uk-UA" sz="3600" dirty="0">
                <a:solidFill>
                  <a:srgbClr val="00206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360312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40227" y="1573243"/>
            <a:ext cx="1110342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>
                <a:solidFill>
                  <a:srgbClr val="002060"/>
                </a:solidFill>
              </a:rPr>
              <a:t>Вправа допомагає зняти втому, знайти внутрішню стабільність. Для того, щоб виконувати вправу, треба прийняти зручну позу, сидячи або стоячи в залежності від того, де вона буде виконуватися. Уявіть, що всередині вашої голови, у верхній її частині, виникає світлий промінь, який повільно і послідовно рухається зверху вниз і повільно, поступово освітлює обличчя, шию, плечі, руки теплим, рівним і розслаблюючим світлом. У міру руху </a:t>
            </a:r>
            <a:r>
              <a:rPr lang="uk-UA" sz="2400" dirty="0" err="1">
                <a:solidFill>
                  <a:srgbClr val="002060"/>
                </a:solidFill>
              </a:rPr>
              <a:t>променя</a:t>
            </a:r>
            <a:r>
              <a:rPr lang="uk-UA" sz="2400" dirty="0">
                <a:solidFill>
                  <a:srgbClr val="002060"/>
                </a:solidFill>
              </a:rPr>
              <a:t> розгладжуються зморшки, зникає напруга в ділянці потилиці, послаблюється складка на лобі, розслаблюються брови, «охолоджуються» очі, послаблюються затискачі в кутах губ, опускаються плечі, звільняються шия і груди. Внутрішній промінь ніби формує нову зовнішність спокійного, визволеної людини, задоволеного собою і своїм життям. Виконайте вправу кілька разів – зверху вниз.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596204" y="753968"/>
            <a:ext cx="60676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dirty="0">
                <a:solidFill>
                  <a:srgbClr val="002060"/>
                </a:solidFill>
              </a:rPr>
              <a:t>Вправа </a:t>
            </a:r>
            <a:r>
              <a:rPr lang="en-US" sz="36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“</a:t>
            </a:r>
            <a:r>
              <a:rPr lang="uk-UA" sz="3600" dirty="0">
                <a:solidFill>
                  <a:srgbClr val="002060"/>
                </a:solidFill>
              </a:rPr>
              <a:t>Внутрішній промінь</a:t>
            </a:r>
            <a:r>
              <a:rPr lang="en-US" sz="36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”</a:t>
            </a:r>
            <a:endParaRPr lang="uk-UA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503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85371" y="1720840"/>
            <a:ext cx="1100182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>
                <a:solidFill>
                  <a:srgbClr val="002060"/>
                </a:solidFill>
              </a:rPr>
              <a:t>Будь-який напружений психологічний стан характеризується звуженням свідомості і </a:t>
            </a:r>
            <a:r>
              <a:rPr lang="uk-UA" sz="2800" dirty="0" err="1">
                <a:solidFill>
                  <a:srgbClr val="002060"/>
                </a:solidFill>
              </a:rPr>
              <a:t>надконцентрацією</a:t>
            </a:r>
            <a:r>
              <a:rPr lang="uk-UA" sz="2800" dirty="0">
                <a:solidFill>
                  <a:srgbClr val="002060"/>
                </a:solidFill>
              </a:rPr>
              <a:t> людини на своїх переживаннях. Вправа виробляє внутрішню стабільність, створює баланс нервово-психічних процесів, звільняючи від </a:t>
            </a:r>
            <a:r>
              <a:rPr lang="uk-UA" sz="2800" dirty="0" err="1">
                <a:solidFill>
                  <a:srgbClr val="002060"/>
                </a:solidFill>
              </a:rPr>
              <a:t>травмуючої</a:t>
            </a:r>
            <a:r>
              <a:rPr lang="uk-UA" sz="2800" dirty="0">
                <a:solidFill>
                  <a:srgbClr val="002060"/>
                </a:solidFill>
              </a:rPr>
              <a:t> ситуації. Уявіть себе деревом (яке вам подобається, з яким легше всього себе ототожнити). Детально відтворюйте у свідомості образ цього дерева: його потужний і гнучкий стовбур, який переплітають гілки, розгойдане вітром листя, відкритість крони назустріч сонячним променям і дощовим краплям, циркуляцію живильних соків по стовбуру, корінню, що міцно вросло в землю.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561266" y="900338"/>
            <a:ext cx="36500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dirty="0">
                <a:solidFill>
                  <a:srgbClr val="002060"/>
                </a:solidFill>
              </a:rPr>
              <a:t>Вправа </a:t>
            </a:r>
            <a:r>
              <a:rPr lang="en-US" sz="36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“</a:t>
            </a:r>
            <a:r>
              <a:rPr lang="uk-UA" sz="3600" dirty="0">
                <a:solidFill>
                  <a:srgbClr val="002060"/>
                </a:solidFill>
              </a:rPr>
              <a:t>Дерево</a:t>
            </a:r>
            <a:r>
              <a:rPr lang="en-US" sz="36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”</a:t>
            </a:r>
            <a:endParaRPr lang="uk-UA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356764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TM10001115[[fn=Посылка]]</Template>
  <TotalTime>41</TotalTime>
  <Words>701</Words>
  <Application>Microsoft Office PowerPoint</Application>
  <PresentationFormat>Широкоэкранный</PresentationFormat>
  <Paragraphs>24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Arial Rounded MT Bold</vt:lpstr>
      <vt:lpstr>Corbel</vt:lpstr>
      <vt:lpstr>Gill Sans MT</vt:lpstr>
      <vt:lpstr>Parcel</vt:lpstr>
      <vt:lpstr>6 Вправ для самодопомоги  як відновити свій емоційний стан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 Вправ для самодопомоги  як відновити свій емоційний стан</dc:title>
  <dc:creator>prosperous1 prosperous1</dc:creator>
  <cp:lastModifiedBy>Ирина Масляникова</cp:lastModifiedBy>
  <cp:revision>6</cp:revision>
  <dcterms:created xsi:type="dcterms:W3CDTF">2023-03-21T12:19:13Z</dcterms:created>
  <dcterms:modified xsi:type="dcterms:W3CDTF">2023-03-24T13:33:28Z</dcterms:modified>
</cp:coreProperties>
</file>