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5" r:id="rId6"/>
    <p:sldId id="260" r:id="rId7"/>
    <p:sldId id="266" r:id="rId8"/>
    <p:sldId id="264" r:id="rId9"/>
    <p:sldId id="261" r:id="rId10"/>
    <p:sldId id="263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3B607-83FE-4B28-AC22-5BAC3C844461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5E09F-BAAE-4AA8-8D38-34AF208A9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7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5E09F-BAAE-4AA8-8D38-34AF208A9C0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75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503E-347A-4588-A68E-A5B6FE4DBC19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792CF7B-C8BB-4440-BB96-BA50EA230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439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503E-347A-4588-A68E-A5B6FE4DBC19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CF7B-C8BB-4440-BB96-BA50EA230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503E-347A-4588-A68E-A5B6FE4DBC19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CF7B-C8BB-4440-BB96-BA50EA230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55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503E-347A-4588-A68E-A5B6FE4DBC19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CF7B-C8BB-4440-BB96-BA50EA230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96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B57503E-347A-4588-A68E-A5B6FE4DBC19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792CF7B-C8BB-4440-BB96-BA50EA230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9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503E-347A-4588-A68E-A5B6FE4DBC19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CF7B-C8BB-4440-BB96-BA50EA230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054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503E-347A-4588-A68E-A5B6FE4DBC19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CF7B-C8BB-4440-BB96-BA50EA230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503E-347A-4588-A68E-A5B6FE4DBC19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CF7B-C8BB-4440-BB96-BA50EA230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15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503E-347A-4588-A68E-A5B6FE4DBC19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CF7B-C8BB-4440-BB96-BA50EA230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497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503E-347A-4588-A68E-A5B6FE4DBC19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CF7B-C8BB-4440-BB96-BA50EA230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564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503E-347A-4588-A68E-A5B6FE4DBC19}" type="datetimeFigureOut">
              <a:rPr lang="ru-RU" smtClean="0"/>
              <a:t>30.09.2022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CF7B-C8BB-4440-BB96-BA50EA230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577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B57503E-347A-4588-A68E-A5B6FE4DBC19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792CF7B-C8BB-4440-BB96-BA50EA230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32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05C2F-2FBC-4353-BF4C-09A301844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353311"/>
            <a:ext cx="9966960" cy="3035808"/>
          </a:xfrm>
        </p:spPr>
        <p:txBody>
          <a:bodyPr/>
          <a:lstStyle/>
          <a:p>
            <a:r>
              <a:rPr lang="uk-UA" sz="8800" dirty="0"/>
              <a:t>ПІЗНАЙ СЕБЕ САМ</a:t>
            </a:r>
            <a:endParaRPr lang="ru-RU" sz="8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067371-E866-49CC-A70E-FB54A7D2B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19"/>
            <a:ext cx="7891272" cy="2468881"/>
          </a:xfrm>
        </p:spPr>
        <p:txBody>
          <a:bodyPr/>
          <a:lstStyle/>
          <a:p>
            <a:pPr algn="ctr"/>
            <a:r>
              <a:rPr lang="uk-UA" dirty="0"/>
              <a:t>ТРЕНІНГОВЕ ЗАНЯТТЯ </a:t>
            </a:r>
          </a:p>
          <a:p>
            <a:pPr algn="ctr"/>
            <a:r>
              <a:rPr lang="uk-UA" dirty="0"/>
              <a:t>НАВЧАЛЬНО-НАУКОВА ЛАБОРАТОРІЯ</a:t>
            </a:r>
          </a:p>
          <a:p>
            <a:pPr algn="ctr"/>
            <a:r>
              <a:rPr lang="uk-UA" dirty="0"/>
              <a:t>кафедри психології  Університету Україна </a:t>
            </a:r>
          </a:p>
          <a:p>
            <a:pPr algn="ctr"/>
            <a:r>
              <a:rPr lang="uk-UA" dirty="0"/>
              <a:t>Тренер: МАСЛЯНІКОВА ІРИНА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B154F8-BCD6-416A-BADE-B5755A055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759" y="3589765"/>
            <a:ext cx="2996441" cy="299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60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6B9FA-F121-4A48-B375-A358173E6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940516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0000"/>
                </a:solidFill>
                <a:latin typeface="Open Sans"/>
              </a:rPr>
              <a:t>Вправа </a:t>
            </a:r>
            <a:br>
              <a:rPr lang="uk-UA" b="1" dirty="0">
                <a:solidFill>
                  <a:srgbClr val="000000"/>
                </a:solidFill>
                <a:latin typeface="Open Sans"/>
              </a:rPr>
            </a:br>
            <a:r>
              <a:rPr lang="uk-UA" b="1" dirty="0">
                <a:solidFill>
                  <a:srgbClr val="000000"/>
                </a:solidFill>
                <a:latin typeface="Open Sans"/>
              </a:rPr>
              <a:t>«ВІНОЧОК ПОБАЖАНЬ»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5B3411-A244-4C66-BA30-5A52C8CEB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598486"/>
            <a:ext cx="6467061" cy="4050792"/>
          </a:xfrm>
        </p:spPr>
        <p:txBody>
          <a:bodyPr/>
          <a:lstStyle/>
          <a:p>
            <a:pPr marL="0" indent="0">
              <a:buNone/>
            </a:pPr>
            <a:r>
              <a:rPr lang="uk-UA" sz="2800" b="1" dirty="0">
                <a:solidFill>
                  <a:srgbClr val="000000"/>
                </a:solidFill>
                <a:latin typeface="Open Sans"/>
              </a:rPr>
              <a:t>Мета:  </a:t>
            </a:r>
            <a:r>
              <a:rPr lang="uk-UA" sz="2800" dirty="0">
                <a:solidFill>
                  <a:srgbClr val="000000"/>
                </a:solidFill>
                <a:latin typeface="Open Sans"/>
              </a:rPr>
              <a:t>вираження позитивного ставлення до людини.</a:t>
            </a:r>
          </a:p>
          <a:p>
            <a:pPr marL="0" indent="0">
              <a:buNone/>
            </a:pPr>
            <a:r>
              <a:rPr lang="uk-UA" sz="2800" dirty="0">
                <a:solidFill>
                  <a:srgbClr val="000000"/>
                </a:solidFill>
                <a:latin typeface="Open Sans"/>
              </a:rPr>
              <a:t>Звернувшись по черзі до кожного одногрупника, продовжити фразу «Я бажаю тобі…» з найкращими побажаннями.</a:t>
            </a:r>
          </a:p>
          <a:p>
            <a:pPr marL="0" indent="0">
              <a:buNone/>
            </a:pPr>
            <a:r>
              <a:rPr lang="uk-UA" sz="2800" b="1" dirty="0">
                <a:solidFill>
                  <a:srgbClr val="000000"/>
                </a:solidFill>
                <a:latin typeface="Open Sans"/>
              </a:rPr>
              <a:t>Обговорення</a:t>
            </a:r>
            <a:r>
              <a:rPr lang="uk-UA" sz="2800" dirty="0">
                <a:solidFill>
                  <a:srgbClr val="000000"/>
                </a:solidFill>
                <a:latin typeface="Open Sans"/>
              </a:rPr>
              <a:t>: зворотній зв’язок учасників групи.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919C33-4526-4F5D-9E98-2D0B46A61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924" y="2425148"/>
            <a:ext cx="4946527" cy="22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38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DF22971-6878-4C83-AF95-987E47254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864704"/>
            <a:ext cx="10058400" cy="5307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dirty="0"/>
              <a:t>ВСЕ ЗАЛЕЖИТЬ ВІД НАС САМИХ! </a:t>
            </a:r>
          </a:p>
          <a:p>
            <a:pPr marL="0" indent="0" algn="ctr">
              <a:buNone/>
            </a:pPr>
            <a:r>
              <a:rPr lang="uk-UA" sz="2800" b="1" dirty="0"/>
              <a:t>ТВОРІТЬ СЕБЕ ТА САМОВДОСНОНАЛЮЙТЕСЬ! </a:t>
            </a:r>
          </a:p>
          <a:p>
            <a:pPr marL="0" indent="0" algn="ctr">
              <a:buNone/>
            </a:pPr>
            <a:endParaRPr lang="uk-UA" sz="2800" b="1" dirty="0"/>
          </a:p>
          <a:p>
            <a:pPr marL="0" indent="0" algn="ctr">
              <a:buNone/>
            </a:pPr>
            <a:endParaRPr lang="uk-UA" sz="2800" dirty="0"/>
          </a:p>
          <a:p>
            <a:pPr marL="0" indent="0" algn="ctr">
              <a:buNone/>
            </a:pPr>
            <a:endParaRPr lang="uk-UA" sz="2800" dirty="0"/>
          </a:p>
          <a:p>
            <a:pPr marL="0" indent="0" algn="ctr">
              <a:buNone/>
            </a:pPr>
            <a:endParaRPr lang="uk-UA" sz="2800" dirty="0"/>
          </a:p>
          <a:p>
            <a:pPr marL="0" indent="0" algn="ctr">
              <a:buNone/>
            </a:pPr>
            <a:endParaRPr lang="uk-UA" sz="2800" dirty="0"/>
          </a:p>
          <a:p>
            <a:pPr marL="0" indent="0" algn="ctr">
              <a:buNone/>
            </a:pPr>
            <a:endParaRPr lang="uk-UA" sz="2800" dirty="0"/>
          </a:p>
          <a:p>
            <a:pPr marL="0" indent="0" algn="ctr">
              <a:buNone/>
            </a:pPr>
            <a:endParaRPr lang="uk-UA" sz="2800" dirty="0"/>
          </a:p>
          <a:p>
            <a:pPr marL="0" indent="0" algn="ctr">
              <a:buNone/>
            </a:pPr>
            <a:r>
              <a:rPr lang="uk-UA" sz="2800" b="1" dirty="0"/>
              <a:t>ДЯКУЮ ЗА УВАГУ! </a:t>
            </a:r>
            <a:endParaRPr lang="ru-RU" sz="28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2387A2-63E5-42A1-A48B-E88EB6C2F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859" y="2118897"/>
            <a:ext cx="5424281" cy="33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8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6C6DE-98B3-44CE-96CA-A8C404F3F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678" y="484631"/>
            <a:ext cx="9279570" cy="4604204"/>
          </a:xfrm>
        </p:spPr>
        <p:txBody>
          <a:bodyPr>
            <a:noAutofit/>
          </a:bodyPr>
          <a:lstStyle/>
          <a:p>
            <a:pPr algn="r"/>
            <a:r>
              <a:rPr lang="ru-RU" sz="4400" i="1" dirty="0">
                <a:solidFill>
                  <a:srgbClr val="FF0000"/>
                </a:solidFill>
                <a:latin typeface="Open Sans"/>
              </a:rPr>
              <a:t>«</a:t>
            </a:r>
            <a:r>
              <a:rPr lang="uk-UA" sz="4400" i="1" dirty="0">
                <a:solidFill>
                  <a:srgbClr val="FF0000"/>
                </a:solidFill>
                <a:latin typeface="Open Sans"/>
              </a:rPr>
              <a:t>Пізнай себе, пізнай свою природу – і ти пізнаєш істину»</a:t>
            </a:r>
            <a:br>
              <a:rPr lang="uk-UA" sz="4400" i="1" dirty="0">
                <a:solidFill>
                  <a:srgbClr val="FF0000"/>
                </a:solidFill>
                <a:latin typeface="Open Sans"/>
              </a:rPr>
            </a:br>
            <a:br>
              <a:rPr lang="uk-UA" sz="4400" i="1" dirty="0">
                <a:solidFill>
                  <a:srgbClr val="000000"/>
                </a:solidFill>
                <a:latin typeface="Open Sans"/>
              </a:rPr>
            </a:br>
            <a:r>
              <a:rPr lang="uk-UA" sz="4400" i="1" dirty="0">
                <a:solidFill>
                  <a:srgbClr val="7030A0"/>
                </a:solidFill>
                <a:latin typeface="Open Sans"/>
              </a:rPr>
              <a:t>«Не бійся виправляти свої помилки» </a:t>
            </a:r>
            <a:br>
              <a:rPr lang="uk-UA" sz="4400" i="1" dirty="0">
                <a:solidFill>
                  <a:srgbClr val="7030A0"/>
                </a:solidFill>
                <a:latin typeface="Open Sans"/>
              </a:rPr>
            </a:br>
            <a:r>
              <a:rPr lang="uk-UA" sz="4400" i="1" dirty="0">
                <a:solidFill>
                  <a:srgbClr val="7030A0"/>
                </a:solidFill>
                <a:latin typeface="Open Sans"/>
              </a:rPr>
              <a:t>Конфуцій</a:t>
            </a:r>
            <a:endParaRPr lang="uk-UA" sz="4400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DB06F4-F9C7-465B-AAD1-0B0350073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22" y="3579018"/>
            <a:ext cx="3019633" cy="301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03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5815E02-8FD5-4760-B160-2A8160657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21" y="367747"/>
            <a:ext cx="7000726" cy="5834270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rgbClr val="000000"/>
                </a:solidFill>
                <a:latin typeface="Open Sans"/>
              </a:rPr>
              <a:t>Мета: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формування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розвиток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настановлення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самопізнання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саморозвиток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створення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позитивного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психологічного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клімату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формування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навичок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самоаналізу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та самоконтролю, позитивного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ставлення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до себе і до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інших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усвідомлення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себе.</a:t>
            </a:r>
          </a:p>
          <a:p>
            <a:pPr marL="0" indent="0" fontAlgn="base">
              <a:buNone/>
            </a:pPr>
            <a:r>
              <a:rPr lang="uk-UA" b="1" i="1" dirty="0">
                <a:solidFill>
                  <a:srgbClr val="000000"/>
                </a:solidFill>
                <a:latin typeface="Open Sans"/>
              </a:rPr>
              <a:t>Завдання:</a:t>
            </a:r>
            <a:endParaRPr lang="de-DE" dirty="0">
              <a:solidFill>
                <a:srgbClr val="000000"/>
              </a:solidFill>
              <a:latin typeface="Open Sans"/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0000"/>
                </a:solidFill>
                <a:latin typeface="Open Sans"/>
              </a:rPr>
              <a:t>Створювати оптимальний соціально-психологічний мікроклімат у колективі з метою сприяння духовному і творчому саморозкриттю учасників;</a:t>
            </a:r>
            <a:endParaRPr lang="de-DE" dirty="0">
              <a:solidFill>
                <a:srgbClr val="000000"/>
              </a:solidFill>
              <a:latin typeface="Open Sans"/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0000"/>
                </a:solidFill>
                <a:latin typeface="Open Sans"/>
              </a:rPr>
              <a:t>Допомагати дітям усвідомлювати і розуміти свої позитивні та негативні риси;</a:t>
            </a:r>
            <a:endParaRPr lang="de-DE" dirty="0">
              <a:solidFill>
                <a:srgbClr val="000000"/>
              </a:solidFill>
              <a:latin typeface="Open Sans"/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0000"/>
                </a:solidFill>
                <a:latin typeface="Open Sans"/>
              </a:rPr>
              <a:t>Сприяти розвитку навичок самоаналізу та самоконтролю;</a:t>
            </a:r>
            <a:endParaRPr lang="de-DE" dirty="0">
              <a:solidFill>
                <a:srgbClr val="000000"/>
              </a:solidFill>
              <a:latin typeface="Open Sans"/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0000"/>
                </a:solidFill>
                <a:latin typeface="Open Sans"/>
              </a:rPr>
              <a:t>Формувати позитивне ставлення до себе, адекватну самооцінку;</a:t>
            </a:r>
            <a:endParaRPr lang="de-DE" dirty="0">
              <a:solidFill>
                <a:srgbClr val="000000"/>
              </a:solidFill>
              <a:latin typeface="Open Sans"/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0000"/>
                </a:solidFill>
                <a:latin typeface="Open Sans"/>
              </a:rPr>
              <a:t>Відпрацювання навичок співпраці, толерантного ставлення до інших.</a:t>
            </a:r>
            <a:endParaRPr lang="de-DE" dirty="0">
              <a:solidFill>
                <a:srgbClr val="000000"/>
              </a:solidFill>
              <a:latin typeface="Open Sans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62278B-B78C-46C0-B0A1-675332B9A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277" y="1830352"/>
            <a:ext cx="4804678" cy="319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78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88DD7-32A2-469E-A6F6-1544A07A6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solidFill>
                  <a:srgbClr val="000000"/>
                </a:solidFill>
                <a:latin typeface="Open Sans"/>
              </a:rPr>
              <a:t>Правила роботи:</a:t>
            </a:r>
            <a:br>
              <a:rPr lang="de-DE" dirty="0">
                <a:solidFill>
                  <a:srgbClr val="000000"/>
                </a:solidFill>
                <a:latin typeface="Open San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F5098E-F6F7-4266-8C38-CDBC8D0AF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49896"/>
            <a:ext cx="10058400" cy="495962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uk-UA" sz="2400" dirty="0">
                <a:solidFill>
                  <a:srgbClr val="000000"/>
                </a:solidFill>
                <a:latin typeface="Open Sans"/>
              </a:rPr>
              <a:t>1. Бути активним.</a:t>
            </a:r>
            <a:endParaRPr lang="de-DE" sz="2400" dirty="0">
              <a:solidFill>
                <a:srgbClr val="000000"/>
              </a:solidFill>
              <a:latin typeface="Open Sans"/>
            </a:endParaRPr>
          </a:p>
          <a:p>
            <a:pPr marL="0" indent="0" fontAlgn="base">
              <a:buNone/>
            </a:pPr>
            <a:r>
              <a:rPr lang="uk-UA" sz="2400" dirty="0">
                <a:solidFill>
                  <a:srgbClr val="000000"/>
                </a:solidFill>
                <a:latin typeface="Open Sans"/>
              </a:rPr>
              <a:t>2. Звертатися одне до одного на ім’я.</a:t>
            </a:r>
            <a:endParaRPr lang="de-DE" sz="2400" dirty="0">
              <a:solidFill>
                <a:srgbClr val="000000"/>
              </a:solidFill>
              <a:latin typeface="Open Sans"/>
            </a:endParaRPr>
          </a:p>
          <a:p>
            <a:pPr marL="0" indent="0" fontAlgn="base">
              <a:buNone/>
            </a:pPr>
            <a:r>
              <a:rPr lang="uk-UA" sz="2400" dirty="0">
                <a:solidFill>
                  <a:srgbClr val="000000"/>
                </a:solidFill>
                <a:latin typeface="Open Sans"/>
              </a:rPr>
              <a:t>3. Не критикувати.</a:t>
            </a:r>
            <a:endParaRPr lang="de-DE" sz="2400" dirty="0">
              <a:solidFill>
                <a:srgbClr val="000000"/>
              </a:solidFill>
              <a:latin typeface="Open Sans"/>
            </a:endParaRPr>
          </a:p>
          <a:p>
            <a:pPr marL="0" indent="0" fontAlgn="base">
              <a:buNone/>
            </a:pPr>
            <a:r>
              <a:rPr lang="uk-UA" sz="2400" dirty="0">
                <a:solidFill>
                  <a:srgbClr val="000000"/>
                </a:solidFill>
                <a:latin typeface="Open Sans"/>
              </a:rPr>
              <a:t>4. Повага до того, хто говорить.</a:t>
            </a:r>
            <a:endParaRPr lang="de-DE" sz="2400" dirty="0">
              <a:solidFill>
                <a:srgbClr val="000000"/>
              </a:solidFill>
              <a:latin typeface="Open Sans"/>
            </a:endParaRPr>
          </a:p>
          <a:p>
            <a:pPr marL="0" indent="0" fontAlgn="base">
              <a:buNone/>
            </a:pPr>
            <a:r>
              <a:rPr lang="uk-UA" sz="2400" dirty="0">
                <a:solidFill>
                  <a:srgbClr val="000000"/>
                </a:solidFill>
                <a:latin typeface="Open Sans"/>
              </a:rPr>
              <a:t>5. Говорити коротко, конкретно й тільки про те, що сам відчуваєш.</a:t>
            </a:r>
            <a:endParaRPr lang="de-DE" sz="2400" dirty="0">
              <a:solidFill>
                <a:srgbClr val="000000"/>
              </a:solidFill>
              <a:latin typeface="Open Sans"/>
            </a:endParaRPr>
          </a:p>
          <a:p>
            <a:pPr marL="0" indent="0" fontAlgn="base">
              <a:buNone/>
            </a:pPr>
            <a:r>
              <a:rPr lang="uk-UA" sz="2400" dirty="0">
                <a:solidFill>
                  <a:srgbClr val="000000"/>
                </a:solidFill>
                <a:latin typeface="Open Sans"/>
              </a:rPr>
              <a:t>6. Бути щирим.</a:t>
            </a:r>
            <a:endParaRPr lang="de-DE" sz="2400" dirty="0">
              <a:solidFill>
                <a:srgbClr val="000000"/>
              </a:solidFill>
              <a:latin typeface="Open Sans"/>
            </a:endParaRPr>
          </a:p>
          <a:p>
            <a:pPr marL="0" indent="0" fontAlgn="base">
              <a:buNone/>
            </a:pPr>
            <a:r>
              <a:rPr lang="uk-UA" sz="2400" dirty="0">
                <a:solidFill>
                  <a:srgbClr val="000000"/>
                </a:solidFill>
                <a:latin typeface="Open Sans"/>
              </a:rPr>
              <a:t>7. Не оцінювати одне одного.</a:t>
            </a:r>
            <a:endParaRPr lang="de-DE" sz="2400" dirty="0">
              <a:solidFill>
                <a:srgbClr val="000000"/>
              </a:solidFill>
              <a:latin typeface="Open Sans"/>
            </a:endParaRPr>
          </a:p>
          <a:p>
            <a:pPr marL="0" indent="0" fontAlgn="base">
              <a:buNone/>
            </a:pPr>
            <a:r>
              <a:rPr lang="uk-UA" sz="2400" dirty="0">
                <a:solidFill>
                  <a:srgbClr val="000000"/>
                </a:solidFill>
                <a:latin typeface="Open Sans"/>
              </a:rPr>
              <a:t>8. Принцип «тут і тепер».</a:t>
            </a:r>
            <a:endParaRPr lang="de-DE" sz="2400" dirty="0">
              <a:solidFill>
                <a:srgbClr val="000000"/>
              </a:solidFill>
              <a:latin typeface="Open Sans"/>
            </a:endParaRPr>
          </a:p>
          <a:p>
            <a:pPr marL="0" indent="0" fontAlgn="base">
              <a:buNone/>
            </a:pPr>
            <a:r>
              <a:rPr lang="uk-UA" sz="2400" dirty="0">
                <a:solidFill>
                  <a:srgbClr val="000000"/>
                </a:solidFill>
                <a:latin typeface="Open Sans"/>
              </a:rPr>
              <a:t>9. Принцип «конфіденційності».</a:t>
            </a:r>
            <a:endParaRPr lang="de-DE" sz="2400" dirty="0">
              <a:solidFill>
                <a:srgbClr val="000000"/>
              </a:solidFill>
              <a:latin typeface="Open Sans"/>
            </a:endParaRPr>
          </a:p>
          <a:p>
            <a:pPr marL="0" indent="0" fontAlgn="base">
              <a:buNone/>
            </a:pPr>
            <a:r>
              <a:rPr lang="uk-UA" sz="2400" dirty="0">
                <a:solidFill>
                  <a:srgbClr val="000000"/>
                </a:solidFill>
                <a:latin typeface="Open Sans"/>
              </a:rPr>
              <a:t>10. Дотримуватися запропонованих правил.</a:t>
            </a:r>
            <a:endParaRPr lang="de-DE" sz="2400" dirty="0">
              <a:solidFill>
                <a:srgbClr val="000000"/>
              </a:solidFill>
              <a:latin typeface="Open 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95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5F02E2-4913-470C-82AC-FDD29B38B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900" b="1" dirty="0">
                <a:solidFill>
                  <a:srgbClr val="000000"/>
                </a:solidFill>
                <a:latin typeface="Open Sans"/>
              </a:rPr>
              <a:t>Вправа «</a:t>
            </a:r>
            <a:r>
              <a:rPr lang="uk-UA" b="1" dirty="0">
                <a:latin typeface="Times New Roman" panose="02020603050405020304" pitchFamily="18" charset="0"/>
                <a:ea typeface="Segoe UI" panose="020B0502040204020203" pitchFamily="34" charset="0"/>
                <a:cs typeface="Tahoma" panose="020B0604030504040204" pitchFamily="34" charset="0"/>
              </a:rPr>
              <a:t>Самореклама»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B8119C-E49A-4D3B-81B4-FE7351E57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369" y="2093975"/>
            <a:ext cx="10807414" cy="44757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3000" b="1" i="1" dirty="0">
                <a:solidFill>
                  <a:srgbClr val="000000"/>
                </a:solidFill>
                <a:latin typeface="Open Sans"/>
              </a:rPr>
              <a:t>Мета: </a:t>
            </a:r>
            <a:r>
              <a:rPr lang="uk-UA" sz="3000" dirty="0">
                <a:solidFill>
                  <a:srgbClr val="000000"/>
                </a:solidFill>
                <a:latin typeface="Open Sans"/>
              </a:rPr>
              <a:t>сформувати навички презентації себе та викликати позитивне ставлення оточуючих до себе. </a:t>
            </a:r>
          </a:p>
          <a:p>
            <a:pPr marL="0" indent="0">
              <a:buNone/>
            </a:pPr>
            <a:r>
              <a:rPr lang="uk-UA" sz="3000" dirty="0">
                <a:solidFill>
                  <a:srgbClr val="000000"/>
                </a:solidFill>
                <a:latin typeface="Open Sans"/>
              </a:rPr>
              <a:t>Кожному учаснику необхідно скласти та прорекламувати себе, тобто зарекомендувати себе з найкращої сторони. Основні вимоги: зміст реклами має бути чесним (забороняється приписувати собі якості та вміння, якими ви насправді не володієте); </a:t>
            </a:r>
            <a:r>
              <a:rPr lang="uk-UA" sz="3000" dirty="0" err="1">
                <a:solidFill>
                  <a:srgbClr val="000000"/>
                </a:solidFill>
                <a:latin typeface="Open Sans"/>
              </a:rPr>
              <a:t>обов”язково</a:t>
            </a:r>
            <a:r>
              <a:rPr lang="uk-UA" sz="3000" dirty="0">
                <a:solidFill>
                  <a:srgbClr val="000000"/>
                </a:solidFill>
                <a:latin typeface="Open Sans"/>
              </a:rPr>
              <a:t> узагальнити свою рекламу гаслом — лаконічною фразою, що впадає в око, добре </a:t>
            </a:r>
            <a:r>
              <a:rPr lang="uk-UA" sz="3000" dirty="0" err="1">
                <a:solidFill>
                  <a:srgbClr val="000000"/>
                </a:solidFill>
                <a:latin typeface="Open Sans"/>
              </a:rPr>
              <a:t>запам”ятовується</a:t>
            </a:r>
            <a:r>
              <a:rPr lang="uk-UA" sz="3000" dirty="0">
                <a:solidFill>
                  <a:srgbClr val="000000"/>
                </a:solidFill>
                <a:latin typeface="Open Sans"/>
              </a:rPr>
              <a:t>, та висловлює суть Вашого повідомлення “ Я — лідер”, “ Я завжди досягаю мети”); результатом вашої роботи повинно стати позитивне враження оточуючих від “розрекламованої” людини.</a:t>
            </a:r>
          </a:p>
        </p:txBody>
      </p:sp>
    </p:spTree>
    <p:extLst>
      <p:ext uri="{BB962C8B-B14F-4D97-AF65-F5344CB8AC3E}">
        <p14:creationId xmlns:p14="http://schemas.microsoft.com/office/powerpoint/2010/main" val="1149984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A25C10-F777-4E23-8A46-BF79A7B27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000000"/>
                </a:solidFill>
                <a:latin typeface="Open Sans"/>
              </a:rPr>
              <a:t>Вправа «Мої досягнення»</a:t>
            </a:r>
            <a:br>
              <a:rPr lang="de-DE" dirty="0">
                <a:solidFill>
                  <a:srgbClr val="000000"/>
                </a:solidFill>
                <a:latin typeface="Open San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A5C86E-2594-454B-B2D7-BD0117A74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987" y="1669774"/>
            <a:ext cx="6841700" cy="4890051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uk-UA" sz="3200" b="1" i="1" dirty="0">
                <a:solidFill>
                  <a:srgbClr val="000000"/>
                </a:solidFill>
                <a:latin typeface="Open Sans"/>
              </a:rPr>
              <a:t>Мета:</a:t>
            </a:r>
            <a:r>
              <a:rPr lang="uk-UA" sz="3200" dirty="0">
                <a:solidFill>
                  <a:srgbClr val="000000"/>
                </a:solidFill>
                <a:latin typeface="Open Sans"/>
              </a:rPr>
              <a:t> виявити досягнення і прагнення групи. Ведучий пропонує учасникам продовжити незакінчені речення:</a:t>
            </a:r>
            <a:endParaRPr lang="de-DE" sz="3200" dirty="0">
              <a:solidFill>
                <a:srgbClr val="000000"/>
              </a:solidFill>
              <a:latin typeface="Open Sans"/>
            </a:endParaRPr>
          </a:p>
          <a:p>
            <a:pPr fontAlgn="base"/>
            <a:r>
              <a:rPr lang="uk-UA" sz="3200" dirty="0">
                <a:solidFill>
                  <a:srgbClr val="000000"/>
                </a:solidFill>
                <a:latin typeface="Open Sans"/>
              </a:rPr>
              <a:t>Я дуже хочу…</a:t>
            </a:r>
            <a:endParaRPr lang="de-DE" sz="3200" dirty="0">
              <a:solidFill>
                <a:srgbClr val="000000"/>
              </a:solidFill>
              <a:latin typeface="Open Sans"/>
            </a:endParaRPr>
          </a:p>
          <a:p>
            <a:pPr fontAlgn="base"/>
            <a:r>
              <a:rPr lang="uk-UA" sz="3200" dirty="0">
                <a:solidFill>
                  <a:srgbClr val="000000"/>
                </a:solidFill>
                <a:latin typeface="Open Sans"/>
              </a:rPr>
              <a:t>Я намагаюся…</a:t>
            </a:r>
            <a:endParaRPr lang="de-DE" sz="3200" dirty="0">
              <a:solidFill>
                <a:srgbClr val="000000"/>
              </a:solidFill>
              <a:latin typeface="Open Sans"/>
            </a:endParaRPr>
          </a:p>
          <a:p>
            <a:pPr fontAlgn="base"/>
            <a:r>
              <a:rPr lang="uk-UA" sz="3200" dirty="0">
                <a:solidFill>
                  <a:srgbClr val="000000"/>
                </a:solidFill>
                <a:latin typeface="Open Sans"/>
              </a:rPr>
              <a:t>Я досягнув…</a:t>
            </a:r>
            <a:endParaRPr lang="de-DE" sz="3200" dirty="0">
              <a:solidFill>
                <a:srgbClr val="000000"/>
              </a:solidFill>
              <a:latin typeface="Open Sans"/>
            </a:endParaRPr>
          </a:p>
          <a:p>
            <a:pPr fontAlgn="base"/>
            <a:r>
              <a:rPr lang="uk-UA" sz="3200" dirty="0">
                <a:solidFill>
                  <a:srgbClr val="000000"/>
                </a:solidFill>
                <a:latin typeface="Open Sans"/>
              </a:rPr>
              <a:t>Я впевнений…</a:t>
            </a:r>
            <a:endParaRPr lang="de-DE" sz="3200" dirty="0">
              <a:solidFill>
                <a:srgbClr val="000000"/>
              </a:solidFill>
              <a:latin typeface="Open Sans"/>
            </a:endParaRPr>
          </a:p>
          <a:p>
            <a:pPr marL="0" indent="0" fontAlgn="base">
              <a:buNone/>
            </a:pPr>
            <a:r>
              <a:rPr lang="uk-UA" sz="3200" b="1" i="1" dirty="0">
                <a:solidFill>
                  <a:srgbClr val="000000"/>
                </a:solidFill>
                <a:latin typeface="Open Sans"/>
              </a:rPr>
              <a:t>Обговорення:</a:t>
            </a:r>
            <a:r>
              <a:rPr lang="uk-UA" sz="3200" dirty="0">
                <a:solidFill>
                  <a:srgbClr val="000000"/>
                </a:solidFill>
                <a:latin typeface="Open Sans"/>
              </a:rPr>
              <a:t> Ведучий пропонує висловитися з кожного твердження.</a:t>
            </a:r>
            <a:endParaRPr lang="de-DE" sz="3200" dirty="0">
              <a:solidFill>
                <a:srgbClr val="000000"/>
              </a:solidFill>
              <a:latin typeface="Open Sans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C55EA1-79D1-450A-A188-A73EFD770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619" y="2309257"/>
            <a:ext cx="3982486" cy="290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93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88EE6-3A72-41B0-A6AC-B2679BB5D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900" b="1" dirty="0">
                <a:solidFill>
                  <a:srgbClr val="000000"/>
                </a:solidFill>
                <a:latin typeface="Open Sans"/>
              </a:rPr>
              <a:t>Вправа </a:t>
            </a:r>
            <a:br>
              <a:rPr lang="uk-UA" sz="4900" b="1" dirty="0">
                <a:solidFill>
                  <a:srgbClr val="000000"/>
                </a:solidFill>
                <a:latin typeface="Open Sans"/>
              </a:rPr>
            </a:br>
            <a:r>
              <a:rPr lang="uk-UA" sz="4900" b="1" dirty="0">
                <a:solidFill>
                  <a:srgbClr val="000000"/>
                </a:solidFill>
                <a:latin typeface="Open Sans"/>
              </a:rPr>
              <a:t>«Герой мультфільму»</a:t>
            </a:r>
            <a:endParaRPr lang="ru-RU" sz="4900" b="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33DF82-C11B-4B9F-BF9C-2078F3F1D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lnSpc>
                <a:spcPct val="80000"/>
              </a:lnSpc>
              <a:buNone/>
            </a:pPr>
            <a:r>
              <a:rPr lang="uk-UA" sz="3000" b="1" i="1" dirty="0">
                <a:solidFill>
                  <a:srgbClr val="000000"/>
                </a:solidFill>
                <a:latin typeface="Open Sans"/>
              </a:rPr>
              <a:t>Мета</a:t>
            </a:r>
            <a:r>
              <a:rPr lang="uk-UA" sz="3000" dirty="0">
                <a:solidFill>
                  <a:srgbClr val="000000"/>
                </a:solidFill>
                <a:latin typeface="Open Sans"/>
              </a:rPr>
              <a:t>: пізнання себе через </a:t>
            </a:r>
            <a:r>
              <a:rPr lang="uk-UA" sz="3000" dirty="0" err="1">
                <a:solidFill>
                  <a:srgbClr val="000000"/>
                </a:solidFill>
                <a:latin typeface="Open Sans"/>
              </a:rPr>
              <a:t>мультгероя</a:t>
            </a:r>
            <a:r>
              <a:rPr lang="uk-UA" sz="3000" dirty="0">
                <a:solidFill>
                  <a:srgbClr val="000000"/>
                </a:solidFill>
                <a:latin typeface="Open Sans"/>
              </a:rPr>
              <a:t> </a:t>
            </a:r>
          </a:p>
          <a:p>
            <a:pPr marL="0" indent="0" fontAlgn="base">
              <a:lnSpc>
                <a:spcPct val="80000"/>
              </a:lnSpc>
              <a:spcAft>
                <a:spcPts val="0"/>
              </a:spcAft>
              <a:buNone/>
            </a:pPr>
            <a:r>
              <a:rPr lang="uk-UA" sz="3000" dirty="0">
                <a:solidFill>
                  <a:srgbClr val="000000"/>
                </a:solidFill>
                <a:latin typeface="Open Sans"/>
              </a:rPr>
              <a:t>Вам потрібно з декількох персонажів мультфільмів, казок, літературних творів, кінофільмів оберіть двох. Одного, на якого ви вважаєте себе схожими у цей період життя, другого − на якого хотіли б бути схожими. Обговорення: опишіть обраних вами персонажів та образ, який сформувався у їх поєднанні. Наскільки конфліктним є поєднання? Що необхідно відкоригувати у новому образі для його більшої реалістичності?</a:t>
            </a:r>
            <a:endParaRPr lang="ru-RU" sz="3000" dirty="0">
              <a:solidFill>
                <a:srgbClr val="000000"/>
              </a:solidFill>
              <a:latin typeface="Open Sans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7953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3C3D70-784F-4B9C-B92B-A2B646F3D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224898"/>
          </a:xfrm>
        </p:spPr>
        <p:txBody>
          <a:bodyPr/>
          <a:lstStyle/>
          <a:p>
            <a:pPr algn="ctr"/>
            <a:r>
              <a:rPr lang="uk-UA" sz="4900" b="1" dirty="0">
                <a:solidFill>
                  <a:srgbClr val="000000"/>
                </a:solidFill>
                <a:latin typeface="Open Sans"/>
              </a:rPr>
              <a:t>Вправа «ДЕРЕВО ЖИТТЯ»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D1943B-BE86-4434-A884-CC6DDB65E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27" y="1600199"/>
            <a:ext cx="7941364" cy="4969565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uk-UA" sz="3300" b="1" i="1" dirty="0">
                <a:solidFill>
                  <a:srgbClr val="000000"/>
                </a:solidFill>
                <a:latin typeface="Open Sans"/>
              </a:rPr>
              <a:t>Мета: </a:t>
            </a:r>
            <a:r>
              <a:rPr lang="uk-UA" sz="3200" dirty="0">
                <a:solidFill>
                  <a:srgbClr val="000000"/>
                </a:solidFill>
                <a:latin typeface="Open Sans"/>
              </a:rPr>
              <a:t>визначити, що власна поведінка та вчинки, спосіб життя є зоною власної відповідальності. </a:t>
            </a:r>
          </a:p>
          <a:p>
            <a:pPr marL="0" indent="0" fontAlgn="base">
              <a:buNone/>
            </a:pPr>
            <a:r>
              <a:rPr lang="uk-UA" sz="3200" dirty="0">
                <a:solidFill>
                  <a:srgbClr val="000000"/>
                </a:solidFill>
                <a:latin typeface="Open Sans"/>
              </a:rPr>
              <a:t>Намалюйте дерево. Внизу напишіть три базові принципи, які ви взяли від батьків. </a:t>
            </a:r>
          </a:p>
          <a:p>
            <a:pPr marL="0" indent="0" fontAlgn="base">
              <a:buNone/>
            </a:pPr>
            <a:r>
              <a:rPr lang="uk-UA" sz="3200" dirty="0">
                <a:solidFill>
                  <a:srgbClr val="000000"/>
                </a:solidFill>
                <a:latin typeface="Open Sans"/>
              </a:rPr>
              <a:t>На стовбурі напишіть власне життєве кредо. </a:t>
            </a:r>
          </a:p>
          <a:p>
            <a:pPr marL="0" indent="0" fontAlgn="base">
              <a:buNone/>
            </a:pPr>
            <a:r>
              <a:rPr lang="uk-UA" sz="3200" dirty="0">
                <a:solidFill>
                  <a:srgbClr val="000000"/>
                </a:solidFill>
                <a:latin typeface="Open Sans"/>
              </a:rPr>
              <a:t>На світлих гілках – вчинки, якими ви пишаєтесь. </a:t>
            </a:r>
          </a:p>
          <a:p>
            <a:pPr marL="0" indent="0" fontAlgn="base">
              <a:buNone/>
            </a:pPr>
            <a:r>
              <a:rPr lang="uk-UA" sz="3200" dirty="0">
                <a:solidFill>
                  <a:srgbClr val="000000"/>
                </a:solidFill>
                <a:latin typeface="Open Sans"/>
              </a:rPr>
              <a:t>На темних – ті, які б хотіли виправити. </a:t>
            </a:r>
          </a:p>
          <a:p>
            <a:pPr marL="0" indent="0" fontAlgn="base">
              <a:buNone/>
            </a:pPr>
            <a:r>
              <a:rPr lang="uk-UA" sz="3200" dirty="0">
                <a:solidFill>
                  <a:srgbClr val="000000"/>
                </a:solidFill>
                <a:latin typeface="Open Sans"/>
              </a:rPr>
              <a:t>На зелених листочках – ваші позитивні якості.</a:t>
            </a:r>
          </a:p>
          <a:p>
            <a:pPr marL="0" indent="0" fontAlgn="base">
              <a:buNone/>
            </a:pPr>
            <a:r>
              <a:rPr lang="uk-UA" sz="3200" dirty="0">
                <a:solidFill>
                  <a:srgbClr val="000000"/>
                </a:solidFill>
                <a:latin typeface="Open Sans"/>
              </a:rPr>
              <a:t>На темних – ті, з якими будете працювати. </a:t>
            </a:r>
          </a:p>
          <a:p>
            <a:pPr marL="0" indent="0" fontAlgn="base">
              <a:buNone/>
            </a:pPr>
            <a:r>
              <a:rPr lang="uk-UA" sz="3200" dirty="0">
                <a:solidFill>
                  <a:srgbClr val="000000"/>
                </a:solidFill>
                <a:latin typeface="Open Sans"/>
              </a:rPr>
              <a:t>На опалому листі – ті, з якими вже попрацювали.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5304F3-7527-4AF5-9CD4-DC4A0C0DA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435" y="2117035"/>
            <a:ext cx="3975445" cy="290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28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7D87B-FB5B-4706-A3C4-88D9FBBA1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000000"/>
                </a:solidFill>
                <a:latin typeface="Open Sans"/>
              </a:rPr>
              <a:t>Вправа «Комплімент»</a:t>
            </a:r>
            <a:br>
              <a:rPr lang="de-DE" dirty="0">
                <a:solidFill>
                  <a:srgbClr val="000000"/>
                </a:solidFill>
                <a:latin typeface="Open San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47A2C4-C5A9-435C-9132-20569A3CD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61" y="1694025"/>
            <a:ext cx="7487743" cy="482604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uk-UA" sz="2800" b="1" i="1" dirty="0">
                <a:solidFill>
                  <a:srgbClr val="000000"/>
                </a:solidFill>
                <a:latin typeface="Open Sans"/>
              </a:rPr>
              <a:t>Мета:</a:t>
            </a:r>
            <a:r>
              <a:rPr lang="uk-UA" sz="2800" dirty="0">
                <a:solidFill>
                  <a:srgbClr val="000000"/>
                </a:solidFill>
                <a:latin typeface="Open Sans"/>
              </a:rPr>
              <a:t> підвищення самооцінки іншої людини, усвідомлення своїх позитивних рис. Комплімент — це люб’язний вислів із похвалою. Отже, згадайте найкращі риси своїх одногрупників і, звертаючись до кожного на ім’я, скажіть комплімент.</a:t>
            </a:r>
            <a:endParaRPr lang="de-DE" sz="2800" dirty="0">
              <a:solidFill>
                <a:srgbClr val="000000"/>
              </a:solidFill>
              <a:latin typeface="Open Sans"/>
            </a:endParaRPr>
          </a:p>
          <a:p>
            <a:pPr marL="0" indent="0" fontAlgn="base">
              <a:buNone/>
            </a:pPr>
            <a:r>
              <a:rPr lang="uk-UA" sz="2800" b="1" i="1" dirty="0">
                <a:solidFill>
                  <a:srgbClr val="000000"/>
                </a:solidFill>
                <a:latin typeface="Open Sans"/>
              </a:rPr>
              <a:t>Обговорення:</a:t>
            </a:r>
            <a:endParaRPr lang="de-DE" sz="2800" dirty="0">
              <a:solidFill>
                <a:srgbClr val="000000"/>
              </a:solidFill>
              <a:latin typeface="Open Sans"/>
            </a:endParaRPr>
          </a:p>
          <a:p>
            <a:pPr marL="0" indent="0" fontAlgn="base">
              <a:buNone/>
            </a:pPr>
            <a:r>
              <a:rPr lang="de-DE" sz="2800" dirty="0">
                <a:solidFill>
                  <a:srgbClr val="000000"/>
                </a:solidFill>
                <a:latin typeface="Open Sans"/>
              </a:rPr>
              <a:t>— </a:t>
            </a:r>
            <a:r>
              <a:rPr lang="uk-UA" sz="2800" dirty="0">
                <a:solidFill>
                  <a:srgbClr val="000000"/>
                </a:solidFill>
                <a:latin typeface="Open Sans"/>
              </a:rPr>
              <a:t>Кому було важко сказати товаришеві комплімент?</a:t>
            </a:r>
            <a:endParaRPr lang="de-DE" sz="2800" dirty="0">
              <a:solidFill>
                <a:srgbClr val="000000"/>
              </a:solidFill>
              <a:latin typeface="Open Sans"/>
            </a:endParaRPr>
          </a:p>
          <a:p>
            <a:pPr marL="0" indent="0" fontAlgn="base">
              <a:buNone/>
            </a:pPr>
            <a:r>
              <a:rPr lang="de-DE" sz="2800" dirty="0">
                <a:solidFill>
                  <a:srgbClr val="000000"/>
                </a:solidFill>
                <a:latin typeface="Open Sans"/>
              </a:rPr>
              <a:t>— </a:t>
            </a:r>
            <a:r>
              <a:rPr lang="uk-UA" sz="2800" dirty="0">
                <a:solidFill>
                  <a:srgbClr val="000000"/>
                </a:solidFill>
                <a:latin typeface="Open Sans"/>
              </a:rPr>
              <a:t>Кому було приємно чути гарні слова на свою адресу?</a:t>
            </a:r>
            <a:endParaRPr lang="de-DE" sz="2800" dirty="0">
              <a:solidFill>
                <a:srgbClr val="000000"/>
              </a:solidFill>
              <a:latin typeface="Open Sans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3960AA-821A-43EC-8E0E-36F44B629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304" y="2395330"/>
            <a:ext cx="4106725" cy="250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774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325</TotalTime>
  <Words>646</Words>
  <Application>Microsoft Office PowerPoint</Application>
  <PresentationFormat>Широкоэкранный</PresentationFormat>
  <Paragraphs>66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Calibri</vt:lpstr>
      <vt:lpstr>Cambria</vt:lpstr>
      <vt:lpstr>Open Sans</vt:lpstr>
      <vt:lpstr>Rockwell</vt:lpstr>
      <vt:lpstr>Rockwell Condensed</vt:lpstr>
      <vt:lpstr>Times New Roman</vt:lpstr>
      <vt:lpstr>Wingdings</vt:lpstr>
      <vt:lpstr>Дерево</vt:lpstr>
      <vt:lpstr>ПІЗНАЙ СЕБЕ САМ</vt:lpstr>
      <vt:lpstr>«Пізнай себе, пізнай свою природу – і ти пізнаєш істину»  «Не бійся виправляти свої помилки»  Конфуцій</vt:lpstr>
      <vt:lpstr>Презентация PowerPoint</vt:lpstr>
      <vt:lpstr>Правила роботи: </vt:lpstr>
      <vt:lpstr>Вправа «Самореклама»</vt:lpstr>
      <vt:lpstr>Вправа «Мої досягнення» </vt:lpstr>
      <vt:lpstr>Вправа  «Герой мультфільму»</vt:lpstr>
      <vt:lpstr>Вправа «ДЕРЕВО ЖИТТЯ»</vt:lpstr>
      <vt:lpstr>Вправа «Комплімент» </vt:lpstr>
      <vt:lpstr>Вправа  «ВІНОЧОК ПОБАЖАНЬ»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ПІЗНАЙ СЕБЕ САМ</dc:title>
  <dc:creator>Ирина Масляникова</dc:creator>
  <cp:lastModifiedBy>Ирина Масляникова</cp:lastModifiedBy>
  <cp:revision>5</cp:revision>
  <dcterms:created xsi:type="dcterms:W3CDTF">2022-09-30T06:29:16Z</dcterms:created>
  <dcterms:modified xsi:type="dcterms:W3CDTF">2022-09-30T13:26:01Z</dcterms:modified>
</cp:coreProperties>
</file>