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963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7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04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853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94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739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130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114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820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116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824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771CF-D95F-4F5C-82E5-D99443B6E00F}" type="datetimeFigureOut">
              <a:rPr lang="ru-UA" smtClean="0"/>
              <a:t>25.03.2021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C7FA218-8AFB-47B1-BE8A-C2C62AA9679C}" type="slidenum">
              <a:rPr lang="ru-UA" smtClean="0"/>
              <a:t>‹#›</a:t>
            </a:fld>
            <a:endParaRPr lang="ru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842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987AD-332C-4535-B639-16F025CE30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ПАРЛАМЕНТИ ЗАРУБІЖНИХ КРАЇН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C9D476-5DA7-4E40-8D37-977D1477F4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- Внутрішня структура палат;</a:t>
            </a:r>
          </a:p>
          <a:p>
            <a:r>
              <a:rPr lang="ru-RU" dirty="0"/>
              <a:t>- Законодавчий </a:t>
            </a:r>
            <a:r>
              <a:rPr lang="ru-RU" dirty="0" err="1"/>
              <a:t>процес</a:t>
            </a:r>
            <a:r>
              <a:rPr lang="ru-RU" dirty="0"/>
              <a:t>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589941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80DADA-2528-44B1-A624-48E60CAE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3004" y="1026461"/>
            <a:ext cx="9603275" cy="811217"/>
          </a:xfrm>
        </p:spPr>
        <p:txBody>
          <a:bodyPr/>
          <a:lstStyle/>
          <a:p>
            <a:pPr algn="ctr"/>
            <a:r>
              <a:rPr lang="ru-RU" b="1" dirty="0"/>
              <a:t>Внутрішня структура </a:t>
            </a:r>
            <a:r>
              <a:rPr lang="ru-RU" b="1" dirty="0" err="1"/>
              <a:t>палати</a:t>
            </a:r>
            <a:endParaRPr lang="ru-UA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0CFF5F1-5610-4BFC-AF8B-714DABDAEB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758729"/>
              </p:ext>
            </p:extLst>
          </p:nvPr>
        </p:nvGraphicFramePr>
        <p:xfrm>
          <a:off x="2299316" y="2004674"/>
          <a:ext cx="7075503" cy="3723021"/>
        </p:xfrm>
        <a:graphic>
          <a:graphicData uri="http://schemas.openxmlformats.org/drawingml/2006/table">
            <a:tbl>
              <a:tblPr firstRow="1" firstCol="1" bandRow="1"/>
              <a:tblGrid>
                <a:gridCol w="7075503">
                  <a:extLst>
                    <a:ext uri="{9D8B030D-6E8A-4147-A177-3AD203B41FA5}">
                      <a16:colId xmlns:a16="http://schemas.microsoft.com/office/drawing/2014/main" val="3223825044"/>
                    </a:ext>
                  </a:extLst>
                </a:gridCol>
              </a:tblGrid>
              <a:tr h="673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Керівний орган палати (бюро, президія) на чолі з головою (спікером), обраним з числа членів парламенту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Крім спікера до складу керівного органу входять його заступники та секретарі.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279200"/>
                  </a:ext>
                </a:extLst>
              </a:tr>
              <a:tr h="4292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3405685"/>
                  </a:ext>
                </a:extLst>
              </a:tr>
              <a:tr h="4896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Робочі органи палати – комісії та комітети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(працюють за галузевим принципом, поділяються на </a:t>
                      </a: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постійні</a:t>
                      </a: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uk-UA" sz="10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тимчасові</a:t>
                      </a: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).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8978884"/>
                  </a:ext>
                </a:extLst>
              </a:tr>
              <a:tr h="4036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1366451"/>
                  </a:ext>
                </a:extLst>
              </a:tr>
              <a:tr h="673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Парламентські групи та фракції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(групи членів парламенту, які належать до однієї партії, або домовились про спільну діяльність в межах відповідної палати).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1843619"/>
                  </a:ext>
                </a:extLst>
              </a:tr>
              <a:tr h="37937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uk-UA" sz="1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112060"/>
                  </a:ext>
                </a:extLst>
              </a:tr>
              <a:tr h="6736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Адміністрація (апарат) палати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(допоміжні служби та посадові особи, не задіяні у реалізації парламентських функцій, як правило, складаються з державних службовців).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5812" marR="6581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16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051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862DE1-2E8E-4073-A8CA-CC4165888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6602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Законодавчий </a:t>
            </a:r>
            <a:r>
              <a:rPr lang="ru-RU" sz="3600" b="1" dirty="0" err="1"/>
              <a:t>процес</a:t>
            </a:r>
            <a:r>
              <a:rPr lang="ru-RU" sz="3600" b="1" dirty="0"/>
              <a:t> </a:t>
            </a:r>
            <a:br>
              <a:rPr lang="ru-RU" dirty="0"/>
            </a:br>
            <a:endParaRPr lang="ru-UA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6845892E-0290-4C04-8960-742700F9115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95205"/>
              </p:ext>
            </p:extLst>
          </p:nvPr>
        </p:nvGraphicFramePr>
        <p:xfrm>
          <a:off x="10428550" y="5145496"/>
          <a:ext cx="10414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119901519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65270425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361957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32269513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83049339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887598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884630"/>
                  </a:ext>
                </a:extLst>
              </a:tr>
            </a:tbl>
          </a:graphicData>
        </a:graphic>
      </p:graphicFrame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45132B8B-D8F5-47AA-B697-06DC0D2697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7198606"/>
              </p:ext>
            </p:extLst>
          </p:nvPr>
        </p:nvGraphicFramePr>
        <p:xfrm>
          <a:off x="2358925" y="2104509"/>
          <a:ext cx="7474150" cy="4589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0803" imgH="3647291" progId="Word.Document.12">
                  <p:embed/>
                </p:oleObj>
              </mc:Choice>
              <mc:Fallback>
                <p:oleObj name="Document" r:id="rId2" imgW="5940803" imgH="36472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358925" y="2104509"/>
                        <a:ext cx="7474150" cy="458995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9741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2987AD-332C-4535-B639-16F025CE30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УРЯДИ</a:t>
            </a:r>
            <a:br>
              <a:rPr lang="ru-RU" dirty="0"/>
            </a:br>
            <a:r>
              <a:rPr lang="ru-RU" dirty="0"/>
              <a:t>ЗАРУБІЖНИХ КРАЇН 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AC9D476-5DA7-4E40-8D37-977D1477F4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274792"/>
          </a:xfrm>
        </p:spPr>
        <p:txBody>
          <a:bodyPr>
            <a:normAutofit lnSpcReduction="10000"/>
          </a:bodyPr>
          <a:lstStyle/>
          <a:p>
            <a:pPr marL="285750" indent="-285750">
              <a:buFontTx/>
              <a:buChar char="-"/>
            </a:pPr>
            <a:r>
              <a:rPr lang="ru-RU" dirty="0" err="1"/>
              <a:t>Поняття</a:t>
            </a:r>
            <a:r>
              <a:rPr lang="ru-RU" dirty="0"/>
              <a:t> уряду;</a:t>
            </a:r>
          </a:p>
          <a:p>
            <a:pPr marL="285750" indent="-285750">
              <a:buFontTx/>
              <a:buChar char="-"/>
            </a:pP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урядів</a:t>
            </a:r>
            <a:r>
              <a:rPr lang="ru-RU" dirty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/>
              <a:t>Формування</a:t>
            </a:r>
            <a:r>
              <a:rPr lang="ru-RU" dirty="0"/>
              <a:t> уряду;</a:t>
            </a:r>
          </a:p>
          <a:p>
            <a:pPr marL="285750" indent="-285750">
              <a:buFontTx/>
              <a:buChar char="-"/>
            </a:pPr>
            <a:r>
              <a:rPr lang="ru-RU" dirty="0"/>
              <a:t>Глава уряду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;</a:t>
            </a:r>
          </a:p>
          <a:p>
            <a:pPr marL="285750" indent="-285750">
              <a:buFontTx/>
              <a:buChar char="-"/>
            </a:pPr>
            <a:r>
              <a:rPr lang="ru-RU" dirty="0" err="1"/>
              <a:t>Повноваження</a:t>
            </a:r>
            <a:r>
              <a:rPr lang="ru-RU" dirty="0"/>
              <a:t> уряду. 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319572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91179-DFF4-4E52-A594-B1638CE5B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ПОНЯТТЯ УРЯДУ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7EFD2E9-0474-491A-81AF-19F13BCA9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171" y="2015732"/>
            <a:ext cx="11514338" cy="394118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b="1" dirty="0"/>
              <a:t>Уряд </a:t>
            </a:r>
            <a:r>
              <a:rPr lang="uk-UA" dirty="0"/>
              <a:t>– це вищий виконавчий орган держави, сформований із керівників центральних галузевих органів державного управління та інших посадових осіб, який здійснює загальне керівництво організаційно-розпорядчою діяльністю в країні.</a:t>
            </a:r>
          </a:p>
          <a:p>
            <a:pPr algn="just"/>
            <a:r>
              <a:rPr lang="uk-UA" dirty="0"/>
              <a:t>•	У </a:t>
            </a:r>
            <a:r>
              <a:rPr lang="uk-UA" b="1" dirty="0"/>
              <a:t>парламентських та змішаних республіках</a:t>
            </a:r>
            <a:r>
              <a:rPr lang="uk-UA" dirty="0"/>
              <a:t>, а також конституційних монархіях, уряд - колегіальний орган виконавчої влади, відповідальний перед парламентом, він створюється (повністю або частково) на парламентській основі і повинен користуватися довірою парламенту.</a:t>
            </a:r>
          </a:p>
          <a:p>
            <a:pPr algn="just"/>
            <a:r>
              <a:rPr lang="uk-UA" dirty="0"/>
              <a:t>•	У </a:t>
            </a:r>
            <a:r>
              <a:rPr lang="uk-UA" b="1" dirty="0"/>
              <a:t>президентських республіках </a:t>
            </a:r>
            <a:r>
              <a:rPr lang="uk-UA" dirty="0"/>
              <a:t>та </a:t>
            </a:r>
            <a:r>
              <a:rPr lang="uk-UA" b="1" dirty="0"/>
              <a:t>абсолютних монархіях </a:t>
            </a:r>
            <a:r>
              <a:rPr lang="uk-UA" dirty="0"/>
              <a:t>уряд являє собою раду керівників центральних відомств та інших посадовців найвищого державного рівня при главі держави. Повноваження членів такого уряду є похідними від повноважень монарха або президента.</a:t>
            </a:r>
          </a:p>
          <a:p>
            <a:pPr algn="just"/>
            <a:r>
              <a:rPr lang="uk-UA" dirty="0"/>
              <a:t>•	У </a:t>
            </a:r>
            <a:r>
              <a:rPr lang="uk-UA" b="1" dirty="0"/>
              <a:t>тоталітарних державах</a:t>
            </a:r>
            <a:r>
              <a:rPr lang="uk-UA" dirty="0"/>
              <a:t>, уряди офіційно формуються парламентом, проте на практиці, як правило, повністю підконтрольні верхівці правлячої партії.</a:t>
            </a:r>
          </a:p>
          <a:p>
            <a:pPr algn="just"/>
            <a:r>
              <a:rPr lang="uk-UA" i="1" dirty="0"/>
              <a:t>Уряди різних країн мають різні конституційні найменування: Уряд (Чехія, Колумбія); Кабінет міністрів (Великобританія, Японія); Об’єднана рада міністрів (Індія); Рада міністрів (Франція, Куба); Державна рада (Китайська Народна Республіка); Федеральний уряд (Німеччина); Федеральна рада (Швейцарія) тощо. </a:t>
            </a:r>
          </a:p>
        </p:txBody>
      </p:sp>
    </p:spTree>
    <p:extLst>
      <p:ext uri="{BB962C8B-B14F-4D97-AF65-F5344CB8AC3E}">
        <p14:creationId xmlns:p14="http://schemas.microsoft.com/office/powerpoint/2010/main" val="4272586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30C4B5-70BC-4CFD-9570-1AE1173C7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b="1" dirty="0"/>
              <a:t>КЛАСИФІКАЦІЯ УРЯДІВ</a:t>
            </a:r>
            <a:endParaRPr lang="ru-UA" sz="3600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0E4B4E98-4CD0-401B-945A-D9AC0CF76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125116"/>
              </p:ext>
            </p:extLst>
          </p:nvPr>
        </p:nvGraphicFramePr>
        <p:xfrm>
          <a:off x="1660459" y="1990563"/>
          <a:ext cx="9223565" cy="1699535"/>
        </p:xfrm>
        <a:graphic>
          <a:graphicData uri="http://schemas.openxmlformats.org/drawingml/2006/table">
            <a:tbl>
              <a:tblPr firstRow="1" firstCol="1" bandRow="1"/>
              <a:tblGrid>
                <a:gridCol w="3073879">
                  <a:extLst>
                    <a:ext uri="{9D8B030D-6E8A-4147-A177-3AD203B41FA5}">
                      <a16:colId xmlns:a16="http://schemas.microsoft.com/office/drawing/2014/main" val="2565918168"/>
                    </a:ext>
                  </a:extLst>
                </a:gridCol>
                <a:gridCol w="3074843">
                  <a:extLst>
                    <a:ext uri="{9D8B030D-6E8A-4147-A177-3AD203B41FA5}">
                      <a16:colId xmlns:a16="http://schemas.microsoft.com/office/drawing/2014/main" val="3729135803"/>
                    </a:ext>
                  </a:extLst>
                </a:gridCol>
                <a:gridCol w="3074843">
                  <a:extLst>
                    <a:ext uri="{9D8B030D-6E8A-4147-A177-3AD203B41FA5}">
                      <a16:colId xmlns:a16="http://schemas.microsoft.com/office/drawing/2014/main" val="2139646775"/>
                    </a:ext>
                  </a:extLst>
                </a:gridCol>
              </a:tblGrid>
              <a:tr h="137657">
                <a:tc gridSpan="3">
                  <a:txBody>
                    <a:bodyPr/>
                    <a:lstStyle/>
                    <a:p>
                      <a:pPr algn="ctr"/>
                      <a:r>
                        <a:rPr lang="uk-UA" sz="1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Види урядів за партійним складом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4939532"/>
                  </a:ext>
                </a:extLst>
              </a:tr>
              <a:tr h="1547135"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Однопартійні</a:t>
                      </a:r>
                      <a:endParaRPr lang="ru-UA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indent="144145" algn="just"/>
                      <a:r>
                        <a:rPr lang="uk-UA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indent="180340" algn="just"/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Діють в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парламентських (змішаних) республіках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або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конституційних монархіях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коли одна з політичних партій отримала в результаті виборів абсолютну більшість місць у Парламенті або його нижній палаті.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indent="144145" algn="just"/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У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однопартійних республіках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можуть бути сформовані винятково однопартійні уряди.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Коаліційні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indent="314960" algn="just"/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Діють в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парламентських (змішаних) республіках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або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конституційних монархіях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коли жодній із політичних партій не вдалося отримати парламентської більшості на виборах. Коаліційний уряд спирається на  парламентську коаліцію фракцій, які домовились про формування парламентської більшості. 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Безпартійні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indent="179070" algn="just"/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Характерні для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президентських республік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та 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абсолютних монархій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«Безпартійність» уряду не означає, що його члени не можуть перебувати у політичних партіях, проте цей факт юридично не впливає на їх призначення.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171476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ED90F06-BE62-4EF2-A223-AD72975D9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793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793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ru-UA" sz="1000" b="1" i="1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 партійним складом виділяють наступні види урядів:</a:t>
            </a:r>
            <a:endParaRPr kumimoji="0" lang="uk-UA" altLang="ru-UA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101E3A85-38A0-4B47-A251-152783C52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34430"/>
              </p:ext>
            </p:extLst>
          </p:nvPr>
        </p:nvGraphicFramePr>
        <p:xfrm>
          <a:off x="1660459" y="3826907"/>
          <a:ext cx="9223564" cy="1528700"/>
        </p:xfrm>
        <a:graphic>
          <a:graphicData uri="http://schemas.openxmlformats.org/drawingml/2006/table">
            <a:tbl>
              <a:tblPr firstRow="1" firstCol="1" bandRow="1"/>
              <a:tblGrid>
                <a:gridCol w="4611782">
                  <a:extLst>
                    <a:ext uri="{9D8B030D-6E8A-4147-A177-3AD203B41FA5}">
                      <a16:colId xmlns:a16="http://schemas.microsoft.com/office/drawing/2014/main" val="1855128988"/>
                    </a:ext>
                  </a:extLst>
                </a:gridCol>
                <a:gridCol w="4611782">
                  <a:extLst>
                    <a:ext uri="{9D8B030D-6E8A-4147-A177-3AD203B41FA5}">
                      <a16:colId xmlns:a16="http://schemas.microsoft.com/office/drawing/2014/main" val="1522768846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Види урядів за ступенем парламентської підтримки</a:t>
                      </a:r>
                      <a:endParaRPr lang="ru-UA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290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Уряди більшості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Спираються на підтримку парламентської більшості. 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Характерні для</a:t>
                      </a:r>
                      <a:r>
                        <a:rPr lang="uk-UA" sz="1000" b="1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республік, а також конституційних монархій. 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012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Уряди меншості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Не мають парламентської підтримки. Складають опозицію до парламентської більшості. Можуть виникати у президентських республіках, коли президент та Парламент належать до різних політичних сил. У парламентських та змішаних республіках можуть виникати як тимчасове, перехідне явище.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0129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Таким урядам важко реалізовувати власну політику.</a:t>
                      </a:r>
                      <a:endParaRPr lang="ru-U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4024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848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7A9D0C-3954-47CF-9E63-81DC1BF57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СПОСОБИ ФОРМУВАННЯ УРЯДІВ</a:t>
            </a:r>
            <a:endParaRPr lang="ru-UA" b="1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6D8352F-97CA-4D8E-8299-57569E9C8E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4779335"/>
              </p:ext>
            </p:extLst>
          </p:nvPr>
        </p:nvGraphicFramePr>
        <p:xfrm>
          <a:off x="1562470" y="1944209"/>
          <a:ext cx="9676661" cy="3936175"/>
        </p:xfrm>
        <a:graphic>
          <a:graphicData uri="http://schemas.openxmlformats.org/drawingml/2006/table">
            <a:tbl>
              <a:tblPr firstRow="1" firstCol="1" bandRow="1"/>
              <a:tblGrid>
                <a:gridCol w="3224879">
                  <a:extLst>
                    <a:ext uri="{9D8B030D-6E8A-4147-A177-3AD203B41FA5}">
                      <a16:colId xmlns:a16="http://schemas.microsoft.com/office/drawing/2014/main" val="1465463659"/>
                    </a:ext>
                  </a:extLst>
                </a:gridCol>
                <a:gridCol w="3225891">
                  <a:extLst>
                    <a:ext uri="{9D8B030D-6E8A-4147-A177-3AD203B41FA5}">
                      <a16:colId xmlns:a16="http://schemas.microsoft.com/office/drawing/2014/main" val="2098017865"/>
                    </a:ext>
                  </a:extLst>
                </a:gridCol>
                <a:gridCol w="3225891">
                  <a:extLst>
                    <a:ext uri="{9D8B030D-6E8A-4147-A177-3AD203B41FA5}">
                      <a16:colId xmlns:a16="http://schemas.microsoft.com/office/drawing/2014/main" val="105138952"/>
                    </a:ext>
                  </a:extLst>
                </a:gridCol>
              </a:tblGrid>
              <a:tr h="38351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Парламентський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Склад уряду обирається парламентом (парламентською більшістю) за формальної згоди глави держави.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Спосіб характерний для конституційних монархій і парламентських республік.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27051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Великобританія, ФРН, Норвегія, Данія...</a:t>
                      </a:r>
                      <a:endParaRPr lang="ru-UA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Позапарламентський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Склад уряду призначається главою держави.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Спосіб характерний для президентських республік та абсолютних монархій.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1496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uk-UA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США, Білорусь, Ватикан, Саудівська Аравія...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Змішаний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587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Більша частина складу уряду обирається парламентом за згодою глави держави, а менша частина призначається главою держави за погодженням із парламентом.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587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Спосіб характерний для окремих змішаних республік.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587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indent="358775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400" i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Франція, Португалія, Польща, Російська Федерація...</a:t>
                      </a:r>
                      <a:endParaRPr lang="ru-U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68691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7809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5E619-D34C-4223-A42B-2FC21A228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Глава уряду та </a:t>
            </a:r>
            <a:r>
              <a:rPr lang="ru-RU" b="1" dirty="0" err="1"/>
              <a:t>його</a:t>
            </a:r>
            <a:r>
              <a:rPr lang="ru-RU" b="1" dirty="0"/>
              <a:t> </a:t>
            </a:r>
            <a:r>
              <a:rPr lang="ru-RU" b="1" dirty="0" err="1"/>
              <a:t>повноваження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6618C98-3B37-4669-960D-9FDFEBD545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985" y="2015732"/>
            <a:ext cx="11478827" cy="4037749"/>
          </a:xfrm>
        </p:spPr>
        <p:txBody>
          <a:bodyPr numCol="2" spcCol="72000">
            <a:normAutofit fontScale="70000" lnSpcReduction="20000"/>
          </a:bodyPr>
          <a:lstStyle/>
          <a:p>
            <a:pPr indent="142875" algn="just"/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абсолютних монархіях і президентських республіках главою уряду є </a:t>
            </a:r>
            <a:r>
              <a:rPr lang="uk-UA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глава держави</a:t>
            </a:r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 інших форм державного правління ці посади розділяються.</a:t>
            </a:r>
            <a:endParaRPr lang="ru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Глави урядів іменуються по-різному: прем'єр-міністр (Великобританія, Франція), голова Ради міністрів (Італія), Голова Уряду (Іспанія, Чехія), міністр-голова (Болгарія), федеральний канцлер (Німеччина, Австрія).</a:t>
            </a:r>
            <a:endParaRPr lang="ru-UA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4145" algn="just"/>
            <a:endParaRPr lang="uk-UA" sz="1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4145" algn="just"/>
            <a:endParaRPr lang="uk-UA" sz="1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 algn="ctr">
              <a:buNone/>
            </a:pPr>
            <a:r>
              <a:rPr lang="uk-UA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Характерні повноваження глави уряду: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Встановлює кількість міністерських постів, формує уряд, здійснюючи призначення та усунення його членів;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Головує на засіданнях уряду;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Вносить на розгляд парламенту законопроекти;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Доповідає парламенту про загальний стан державних справ і зовнішніх зносин;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Здійснює контроль і спостереження за різними галузями управління;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Керує зовнішньою політикою уряду, укладає договори;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Організовує цивільну службу;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Контролює складання бюджету і вносить його на розгляд парламенту;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uk-UA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Підписує урядові укази.</a:t>
            </a:r>
            <a:endParaRPr lang="ru-UA" sz="1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99488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CD1563-BD08-4AB0-B773-41829904B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/>
              <a:t>ПОВНОВАЖЕННЯ УРЯДУ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C3069-752C-4159-8937-3D7817C48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2015732"/>
            <a:ext cx="11825055" cy="4127616"/>
          </a:xfrm>
        </p:spPr>
        <p:txBody>
          <a:bodyPr>
            <a:normAutofit fontScale="92500" lnSpcReduction="10000"/>
          </a:bodyPr>
          <a:lstStyle/>
          <a:p>
            <a:pPr indent="14287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Формування державного апарату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і керівництво його діяльністю (спрямування і координація діяльності апарату через міністерства, департаменти та інші відомства).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Участь у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законодавчій діяльності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(використання делегованого законодавства, прояв законодавчої ініціативи).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законів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(активні дії уряду по втіленню зобов'язуючих приписів законів, самостійна нормотворча діяльність).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Складання і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виконання бюджету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(тут ініціатива і повноваження цілком належать уряду).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 зовнішньої політики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(контролює і направляє діяльність всіх органів, що здійснюють зовнішньополітичні функції, комплектує дипломатичний і консульський апарат, визначає контингенти збройних сил, керує діяльністю органів зовнішньої розвідки, веде міжнародні переговори, укладає міжнародні договори і угоди).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42875" algn="just"/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uk-UA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Повноваження в умовах надзвичайного стану 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(у багатьох країнах: Великобританія, США, ФРН і </a:t>
            </a:r>
            <a:r>
              <a:rPr lang="uk-UA" sz="1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т.д</a:t>
            </a:r>
            <a:r>
              <a:rPr lang="uk-UA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., діє спеціальне законодавство, яке наділяє уряд додатковими повноваженнями в умовах надзвичайного або воєнного стану).</a:t>
            </a:r>
            <a:endParaRPr lang="ru-U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91547752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23</TotalTime>
  <Words>939</Words>
  <Application>Microsoft Office PowerPoint</Application>
  <PresentationFormat>Широкоэкранный</PresentationFormat>
  <Paragraphs>90</Paragraphs>
  <Slides>9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Gill Sans MT</vt:lpstr>
      <vt:lpstr>Times New Roman</vt:lpstr>
      <vt:lpstr>Галерея</vt:lpstr>
      <vt:lpstr>Документ Microsoft Word</vt:lpstr>
      <vt:lpstr>ПАРЛАМЕНТИ ЗАРУБІЖНИХ КРАЇН </vt:lpstr>
      <vt:lpstr>Внутрішня структура палати</vt:lpstr>
      <vt:lpstr>Законодавчий процес  </vt:lpstr>
      <vt:lpstr>УРЯДИ ЗАРУБІЖНИХ КРАЇН </vt:lpstr>
      <vt:lpstr>ПОНЯТТЯ УРЯДУ</vt:lpstr>
      <vt:lpstr>КЛАСИФІКАЦІЯ УРЯДІВ</vt:lpstr>
      <vt:lpstr>СПОСОБИ ФОРМУВАННЯ УРЯДІВ</vt:lpstr>
      <vt:lpstr>Глава уряду та його повноваження</vt:lpstr>
      <vt:lpstr>ПОВНОВАЖЕННЯ УРЯДУ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ПАРЛАМЕНТИ ЗАРУБІЖНИХ КРАЇН </dc:title>
  <dc:creator>Алексей Фаст</dc:creator>
  <cp:lastModifiedBy>Алексей Фаст</cp:lastModifiedBy>
  <cp:revision>3</cp:revision>
  <dcterms:created xsi:type="dcterms:W3CDTF">2021-03-25T07:52:34Z</dcterms:created>
  <dcterms:modified xsi:type="dcterms:W3CDTF">2021-03-25T08:16:26Z</dcterms:modified>
</cp:coreProperties>
</file>