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38" r:id="rId3"/>
    <p:sldId id="258" r:id="rId4"/>
    <p:sldId id="347" r:id="rId5"/>
    <p:sldId id="364" r:id="rId6"/>
    <p:sldId id="346" r:id="rId7"/>
    <p:sldId id="365" r:id="rId8"/>
    <p:sldId id="357" r:id="rId9"/>
    <p:sldId id="366" r:id="rId10"/>
    <p:sldId id="367" r:id="rId11"/>
    <p:sldId id="358" r:id="rId12"/>
    <p:sldId id="368" r:id="rId13"/>
    <p:sldId id="3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800000"/>
    <a:srgbClr val="000066"/>
    <a:srgbClr val="333300"/>
    <a:srgbClr val="000099"/>
    <a:srgbClr val="666633"/>
    <a:srgbClr val="080808"/>
    <a:srgbClr val="CCFFFF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39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800" b="1" noProof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Що таке електронний офіс</a:t>
          </a:r>
          <a:endParaRPr lang="uk-UA" sz="2800" b="1" noProof="0">
            <a:solidFill>
              <a:schemeClr val="bg2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700" b="1" kern="0" noProof="0" dirty="0">
              <a:solidFill>
                <a:srgbClr val="800000"/>
              </a:solidFill>
              <a:latin typeface="+mn-lt"/>
              <a:ea typeface="Calibri" panose="020F0502020204030204" pitchFamily="34" charset="0"/>
            </a:rPr>
            <a:t>Яким чином передаються та зберігаються електронні документи</a:t>
          </a:r>
          <a:endParaRPr lang="uk-UA" sz="2700" b="1" i="0" kern="0" baseline="0" noProof="0" dirty="0">
            <a:solidFill>
              <a:srgbClr val="800000"/>
            </a:solidFill>
            <a:latin typeface="+mn-lt"/>
            <a:cs typeface="Calibri" pitchFamily="34" charset="0"/>
          </a:endParaRPr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5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Про шляхи забезпечення </a:t>
          </a:r>
          <a:r>
            <a:rPr lang="uk-UA" sz="24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конфіденційності</a:t>
          </a:r>
          <a:r>
            <a:rPr lang="uk-UA" sz="25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 електронних документів</a:t>
          </a:r>
          <a:endParaRPr lang="uk-UA" sz="2500" b="1" i="0" kern="0" baseline="0" noProof="0" dirty="0">
            <a:solidFill>
              <a:srgbClr val="003300"/>
            </a:solidFill>
            <a:latin typeface="+mn-lt"/>
            <a:cs typeface="Calibri" pitchFamily="34" charset="0"/>
          </a:endParaRPr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800" b="1" noProof="0">
            <a:latin typeface="+mn-lt"/>
          </a:endParaRPr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</dgm:pt>
    <dgm:pt modelId="{437C677B-0E13-46EE-8703-BA8AADF09CC3}" type="pres">
      <dgm:prSet presAssocID="{AB83CA94-6AC1-4292-B754-958C29FDA0A6}" presName="fgShape" presStyleLbl="fgShp" presStyleIdx="0" presStyleCnt="1" custScaleY="77233" custLinFactNeighborX="751" custLinFactNeighborY="62817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4D715445-BB2B-475D-A44B-9AE68D75CDF7}" type="pres">
      <dgm:prSet presAssocID="{AB83CA94-6AC1-4292-B754-958C29FDA0A6}" presName="linComp" presStyleCnt="0"/>
      <dgm:spPr/>
    </dgm:pt>
    <dgm:pt modelId="{97E23B37-5A05-4F13-BB6F-071185782FB8}" type="pres">
      <dgm:prSet presAssocID="{44F410BD-FB35-43DA-892A-4FF5251C6796}" presName="compNode" presStyleCnt="0"/>
      <dgm:spPr/>
    </dgm:pt>
    <dgm:pt modelId="{8C81D510-8298-41AC-9259-DD813C9A3471}" type="pres">
      <dgm:prSet presAssocID="{44F410BD-FB35-43DA-892A-4FF5251C6796}" presName="bkgdShape" presStyleLbl="node1" presStyleIdx="0" presStyleCnt="3" custLinFactNeighborX="-1913" custLinFactNeighborY="-1918"/>
      <dgm:spPr/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</dgm:pt>
    <dgm:pt modelId="{B0942E49-E179-41A7-BC5D-7797B9CAB359}" type="pres">
      <dgm:prSet presAssocID="{44F410BD-FB35-43DA-892A-4FF5251C6796}" presName="invisiNode" presStyleLbl="node1" presStyleIdx="0" presStyleCnt="3"/>
      <dgm:spPr/>
    </dgm:pt>
    <dgm:pt modelId="{6C9D5AD0-61D8-43F5-821D-3E7FFE4DEF35}" type="pres">
      <dgm:prSet presAssocID="{44F410BD-FB35-43DA-892A-4FF5251C6796}" presName="imagNode" presStyleLbl="fgImgPlace1" presStyleIdx="0" presStyleCnt="3" custAng="19098696" custScaleX="48530" custScaleY="45221" custLinFactNeighborX="-11162" custLinFactNeighborY="-1679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</dgm:pt>
    <dgm:pt modelId="{DB4A44B6-47FB-4AF0-A635-CB9B1BAE124E}" type="pres">
      <dgm:prSet presAssocID="{D03A5F0C-5D5F-4943-8887-4E2FC52A3467}" presName="sibTrans" presStyleLbl="sibTrans2D1" presStyleIdx="0" presStyleCnt="0"/>
      <dgm:spPr/>
    </dgm:pt>
    <dgm:pt modelId="{796494F3-0EAD-4712-B533-E189DEE0424C}" type="pres">
      <dgm:prSet presAssocID="{88AACDAA-F48D-49C6-9591-5E0019B3556C}" presName="compNode" presStyleCnt="0"/>
      <dgm:spPr/>
    </dgm:pt>
    <dgm:pt modelId="{80CE7ADE-481C-40DD-8FA9-C0A1CC4231DA}" type="pres">
      <dgm:prSet presAssocID="{88AACDAA-F48D-49C6-9591-5E0019B3556C}" presName="bkgdShape" presStyleLbl="node1" presStyleIdx="1" presStyleCnt="3"/>
      <dgm:spPr/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</dgm:pt>
    <dgm:pt modelId="{CA9588A7-54C5-4709-9E7E-5106A4E91FF8}" type="pres">
      <dgm:prSet presAssocID="{88AACDAA-F48D-49C6-9591-5E0019B3556C}" presName="invisiNode" presStyleLbl="node1" presStyleIdx="1" presStyleCnt="3"/>
      <dgm:spPr/>
    </dgm:pt>
    <dgm:pt modelId="{F8B8EF9D-465E-4BCE-A2E9-4C227CD9D77B}" type="pres">
      <dgm:prSet presAssocID="{88AACDAA-F48D-49C6-9591-5E0019B3556C}" presName="imagNode" presStyleLbl="fgImgPlace1" presStyleIdx="1" presStyleCnt="3" custScaleX="79724" custScaleY="70359" custLinFactNeighborX="0" custLinFactNeighborY="-528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gm:spPr>
    </dgm:pt>
    <dgm:pt modelId="{BE127CD7-A871-423A-96A7-2FE47A6BA06F}" type="pres">
      <dgm:prSet presAssocID="{D9701739-6990-4666-AE44-2A68097BF5DC}" presName="sibTrans" presStyleLbl="sibTrans2D1" presStyleIdx="0" presStyleCnt="0"/>
      <dgm:spPr/>
    </dgm:pt>
    <dgm:pt modelId="{A362815D-A9EF-4219-A88F-BC6A61205388}" type="pres">
      <dgm:prSet presAssocID="{C8E0CF89-0A46-42B4-93FD-C451D4C198DC}" presName="compNode" presStyleCnt="0"/>
      <dgm:spPr/>
    </dgm:pt>
    <dgm:pt modelId="{77E1AE68-C4E8-4F0A-B8C0-CCBFFC8D9307}" type="pres">
      <dgm:prSet presAssocID="{C8E0CF89-0A46-42B4-93FD-C451D4C198DC}" presName="bkgdShape" presStyleLbl="node1" presStyleIdx="2" presStyleCnt="3" custLinFactNeighborX="-957" custLinFactNeighborY="-286"/>
      <dgm:spPr/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</dgm:pt>
    <dgm:pt modelId="{177C0638-0DC3-465E-A746-AA5821ADC170}" type="pres">
      <dgm:prSet presAssocID="{C8E0CF89-0A46-42B4-93FD-C451D4C198DC}" presName="invisiNode" presStyleLbl="node1" presStyleIdx="2" presStyleCnt="3"/>
      <dgm:spPr/>
    </dgm:pt>
    <dgm:pt modelId="{AD0CB26A-456C-4782-A5B9-B14BFD726210}" type="pres">
      <dgm:prSet presAssocID="{C8E0CF89-0A46-42B4-93FD-C451D4C198DC}" presName="imagNode" presStyleLbl="fgImgPlace1" presStyleIdx="2" presStyleCnt="3" custAng="1219273" custScaleX="77793" custScaleY="71171" custLinFactNeighborX="-967" custLinFactNeighborY="-1188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D1AA0784-C073-45DB-A1EE-02919C446DC4}" type="presOf" srcId="{88AACDAA-F48D-49C6-9591-5E0019B3556C}" destId="{466A96BB-4600-45E4-99D6-6A95D51A1CFC}" srcOrd="1" destOrd="0" presId="urn:microsoft.com/office/officeart/2005/8/layout/hList7"/>
    <dgm:cxn modelId="{D31D338B-B07A-4BA2-97F2-7A110CEC0D1A}" type="presOf" srcId="{44F410BD-FB35-43DA-892A-4FF5251C6796}" destId="{1B2DAE73-A51C-4986-A3BC-B76DD9A33F75}" srcOrd="1" destOrd="0" presId="urn:microsoft.com/office/officeart/2005/8/layout/hList7"/>
    <dgm:cxn modelId="{002D9997-D499-4BA6-B823-E5885BA16409}" type="presOf" srcId="{D9701739-6990-4666-AE44-2A68097BF5DC}" destId="{BE127CD7-A871-423A-96A7-2FE47A6BA06F}" srcOrd="0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134EDE9D-4FAD-435F-BBE9-11EE12E1BA00}" type="presOf" srcId="{C8E0CF89-0A46-42B4-93FD-C451D4C198DC}" destId="{77E1AE68-C4E8-4F0A-B8C0-CCBFFC8D9307}" srcOrd="0" destOrd="0" presId="urn:microsoft.com/office/officeart/2005/8/layout/hList7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389A90C5-41DD-47AF-A8C8-A7FEA4B44E66}" type="presOf" srcId="{D03A5F0C-5D5F-4943-8887-4E2FC52A3467}" destId="{DB4A44B6-47FB-4AF0-A635-CB9B1BAE124E}" srcOrd="0" destOrd="0" presId="urn:microsoft.com/office/officeart/2005/8/layout/hList7"/>
    <dgm:cxn modelId="{7C0CD8D3-29D2-474D-90B7-9B72D7F2CD87}" type="presOf" srcId="{88AACDAA-F48D-49C6-9591-5E0019B3556C}" destId="{80CE7ADE-481C-40DD-8FA9-C0A1CC4231DA}" srcOrd="0" destOrd="0" presId="urn:microsoft.com/office/officeart/2005/8/layout/hList7"/>
    <dgm:cxn modelId="{8EE7AEE1-A3A0-4198-9E28-8B69B501AF37}" type="presOf" srcId="{44F410BD-FB35-43DA-892A-4FF5251C6796}" destId="{8C81D510-8298-41AC-9259-DD813C9A3471}" srcOrd="0" destOrd="0" presId="urn:microsoft.com/office/officeart/2005/8/layout/hList7"/>
    <dgm:cxn modelId="{8AC76FE2-298C-41C1-AE13-43C86C9994B0}" type="presOf" srcId="{AB83CA94-6AC1-4292-B754-958C29FDA0A6}" destId="{2AA90EC1-83EC-4AF9-8C80-A3BDA7A72C30}" srcOrd="0" destOrd="0" presId="urn:microsoft.com/office/officeart/2005/8/layout/hList7"/>
    <dgm:cxn modelId="{299030F7-5A56-40C5-8958-6FF8FA935432}" type="presOf" srcId="{C8E0CF89-0A46-42B4-93FD-C451D4C198DC}" destId="{814AEE3F-7130-44E3-A51C-0C857DC3CE8A}" srcOrd="1" destOrd="0" presId="urn:microsoft.com/office/officeart/2005/8/layout/hList7"/>
    <dgm:cxn modelId="{4E65F191-B1BA-4652-B87D-1BFD61743C35}" type="presParOf" srcId="{2AA90EC1-83EC-4AF9-8C80-A3BDA7A72C30}" destId="{437C677B-0E13-46EE-8703-BA8AADF09CC3}" srcOrd="0" destOrd="0" presId="urn:microsoft.com/office/officeart/2005/8/layout/hList7"/>
    <dgm:cxn modelId="{8F2788F4-C21D-4931-8135-118459A7DF00}" type="presParOf" srcId="{2AA90EC1-83EC-4AF9-8C80-A3BDA7A72C30}" destId="{4D715445-BB2B-475D-A44B-9AE68D75CDF7}" srcOrd="1" destOrd="0" presId="urn:microsoft.com/office/officeart/2005/8/layout/hList7"/>
    <dgm:cxn modelId="{9519BB83-7563-42ED-8D36-17D712673431}" type="presParOf" srcId="{4D715445-BB2B-475D-A44B-9AE68D75CDF7}" destId="{97E23B37-5A05-4F13-BB6F-071185782FB8}" srcOrd="0" destOrd="0" presId="urn:microsoft.com/office/officeart/2005/8/layout/hList7"/>
    <dgm:cxn modelId="{08C315EA-A34E-405C-B3DB-FF35DD5557A4}" type="presParOf" srcId="{97E23B37-5A05-4F13-BB6F-071185782FB8}" destId="{8C81D510-8298-41AC-9259-DD813C9A3471}" srcOrd="0" destOrd="0" presId="urn:microsoft.com/office/officeart/2005/8/layout/hList7"/>
    <dgm:cxn modelId="{2F77F26F-F0C9-4411-B225-4779E2BB4D06}" type="presParOf" srcId="{97E23B37-5A05-4F13-BB6F-071185782FB8}" destId="{1B2DAE73-A51C-4986-A3BC-B76DD9A33F75}" srcOrd="1" destOrd="0" presId="urn:microsoft.com/office/officeart/2005/8/layout/hList7"/>
    <dgm:cxn modelId="{A14C4974-5CD7-4BC8-81D5-D6F1E817952A}" type="presParOf" srcId="{97E23B37-5A05-4F13-BB6F-071185782FB8}" destId="{B0942E49-E179-41A7-BC5D-7797B9CAB359}" srcOrd="2" destOrd="0" presId="urn:microsoft.com/office/officeart/2005/8/layout/hList7"/>
    <dgm:cxn modelId="{90DA270C-FE6D-4BC2-8FF1-7E76C979EE84}" type="presParOf" srcId="{97E23B37-5A05-4F13-BB6F-071185782FB8}" destId="{6C9D5AD0-61D8-43F5-821D-3E7FFE4DEF35}" srcOrd="3" destOrd="0" presId="urn:microsoft.com/office/officeart/2005/8/layout/hList7"/>
    <dgm:cxn modelId="{0346B72E-1FA1-4756-ABA6-D38C107C4E8A}" type="presParOf" srcId="{4D715445-BB2B-475D-A44B-9AE68D75CDF7}" destId="{DB4A44B6-47FB-4AF0-A635-CB9B1BAE124E}" srcOrd="1" destOrd="0" presId="urn:microsoft.com/office/officeart/2005/8/layout/hList7"/>
    <dgm:cxn modelId="{9761D125-64E4-4A4B-B5FC-360A4B98496A}" type="presParOf" srcId="{4D715445-BB2B-475D-A44B-9AE68D75CDF7}" destId="{796494F3-0EAD-4712-B533-E189DEE0424C}" srcOrd="2" destOrd="0" presId="urn:microsoft.com/office/officeart/2005/8/layout/hList7"/>
    <dgm:cxn modelId="{65E2662A-60F5-4383-8CB5-36BEAE6842C2}" type="presParOf" srcId="{796494F3-0EAD-4712-B533-E189DEE0424C}" destId="{80CE7ADE-481C-40DD-8FA9-C0A1CC4231DA}" srcOrd="0" destOrd="0" presId="urn:microsoft.com/office/officeart/2005/8/layout/hList7"/>
    <dgm:cxn modelId="{B5289360-DDFF-4FD4-B04D-9359A884A49F}" type="presParOf" srcId="{796494F3-0EAD-4712-B533-E189DEE0424C}" destId="{466A96BB-4600-45E4-99D6-6A95D51A1CFC}" srcOrd="1" destOrd="0" presId="urn:microsoft.com/office/officeart/2005/8/layout/hList7"/>
    <dgm:cxn modelId="{139B9354-D664-41AB-BFB6-05AD6731B5F7}" type="presParOf" srcId="{796494F3-0EAD-4712-B533-E189DEE0424C}" destId="{CA9588A7-54C5-4709-9E7E-5106A4E91FF8}" srcOrd="2" destOrd="0" presId="urn:microsoft.com/office/officeart/2005/8/layout/hList7"/>
    <dgm:cxn modelId="{57D76FEC-3880-4B09-8A10-BE240FF02EB7}" type="presParOf" srcId="{796494F3-0EAD-4712-B533-E189DEE0424C}" destId="{F8B8EF9D-465E-4BCE-A2E9-4C227CD9D77B}" srcOrd="3" destOrd="0" presId="urn:microsoft.com/office/officeart/2005/8/layout/hList7"/>
    <dgm:cxn modelId="{EC7AA005-9772-4C58-9DE0-D62677F28A5F}" type="presParOf" srcId="{4D715445-BB2B-475D-A44B-9AE68D75CDF7}" destId="{BE127CD7-A871-423A-96A7-2FE47A6BA06F}" srcOrd="3" destOrd="0" presId="urn:microsoft.com/office/officeart/2005/8/layout/hList7"/>
    <dgm:cxn modelId="{0BB47759-3241-414C-A8E7-338FF51C35D4}" type="presParOf" srcId="{4D715445-BB2B-475D-A44B-9AE68D75CDF7}" destId="{A362815D-A9EF-4219-A88F-BC6A61205388}" srcOrd="4" destOrd="0" presId="urn:microsoft.com/office/officeart/2005/8/layout/hList7"/>
    <dgm:cxn modelId="{FEEF6B5D-5370-45B2-AB4C-C3DF8A42AA7D}" type="presParOf" srcId="{A362815D-A9EF-4219-A88F-BC6A61205388}" destId="{77E1AE68-C4E8-4F0A-B8C0-CCBFFC8D9307}" srcOrd="0" destOrd="0" presId="urn:microsoft.com/office/officeart/2005/8/layout/hList7"/>
    <dgm:cxn modelId="{151C7F9D-AFEF-4E1D-8FDB-8A34648E5AEE}" type="presParOf" srcId="{A362815D-A9EF-4219-A88F-BC6A61205388}" destId="{814AEE3F-7130-44E3-A51C-0C857DC3CE8A}" srcOrd="1" destOrd="0" presId="urn:microsoft.com/office/officeart/2005/8/layout/hList7"/>
    <dgm:cxn modelId="{9025B317-E903-49C2-BA3F-8F67C8AA8775}" type="presParOf" srcId="{A362815D-A9EF-4219-A88F-BC6A61205388}" destId="{177C0638-0DC3-465E-A746-AA5821ADC170}" srcOrd="2" destOrd="0" presId="urn:microsoft.com/office/officeart/2005/8/layout/hList7"/>
    <dgm:cxn modelId="{DE6B0C8C-FDDD-4C1E-91E6-A59170380E72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0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b="1" kern="1200" noProof="0">
              <a:solidFill>
                <a:prstClr val="black"/>
              </a:solidFill>
              <a:latin typeface="+mn-lt"/>
              <a:cs typeface="Times New Roman" panose="02020603050405020304" pitchFamily="18" charset="0"/>
            </a:rPr>
            <a:t>Що таке електронний офіс</a:t>
          </a:r>
          <a:endParaRPr lang="uk-UA" sz="2800" b="1" kern="1200" noProof="0">
            <a:solidFill>
              <a:schemeClr val="bg2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0" y="1651186"/>
        <a:ext cx="2752090" cy="1651186"/>
      </dsp:txXfrm>
    </dsp:sp>
    <dsp:sp modelId="{6C9D5AD0-61D8-43F5-821D-3E7FFE4DEF35}">
      <dsp:nvSpPr>
        <dsp:cNvPr id="0" name=""/>
        <dsp:cNvSpPr/>
      </dsp:nvSpPr>
      <dsp:spPr>
        <a:xfrm rot="19098696">
          <a:off x="890830" y="393270"/>
          <a:ext cx="667099" cy="62161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700" b="1" kern="0" noProof="0" dirty="0">
              <a:solidFill>
                <a:srgbClr val="800000"/>
              </a:solidFill>
              <a:latin typeface="+mn-lt"/>
              <a:ea typeface="Calibri" panose="020F0502020204030204" pitchFamily="34" charset="0"/>
            </a:rPr>
            <a:t>Яким чином передаються та зберігаються електронні документи</a:t>
          </a:r>
          <a:endParaRPr lang="uk-UA" sz="2700" b="1" i="0" kern="0" baseline="0" noProof="0" dirty="0">
            <a:solidFill>
              <a:srgbClr val="800000"/>
            </a:solidFill>
            <a:latin typeface="+mn-lt"/>
            <a:cs typeface="Calibri" pitchFamily="34" charset="0"/>
          </a:endParaRPr>
        </a:p>
      </dsp:txBody>
      <dsp:txXfrm>
        <a:off x="2836422" y="1651186"/>
        <a:ext cx="2752090" cy="1651186"/>
      </dsp:txXfrm>
    </dsp:sp>
    <dsp:sp modelId="{F8B8EF9D-465E-4BCE-A2E9-4C227CD9D77B}">
      <dsp:nvSpPr>
        <dsp:cNvPr id="0" name=""/>
        <dsp:cNvSpPr/>
      </dsp:nvSpPr>
      <dsp:spPr>
        <a:xfrm>
          <a:off x="3664519" y="378712"/>
          <a:ext cx="1095896" cy="9671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AE68-C4E8-4F0A-B8C0-CCBFFC8D9307}">
      <dsp:nvSpPr>
        <dsp:cNvPr id="0" name=""/>
        <dsp:cNvSpPr/>
      </dsp:nvSpPr>
      <dsp:spPr>
        <a:xfrm>
          <a:off x="5644738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5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Про шляхи забезпечення </a:t>
          </a:r>
          <a:r>
            <a:rPr lang="uk-UA" sz="24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конфіденційності</a:t>
          </a:r>
          <a:r>
            <a:rPr lang="uk-UA" sz="2500" b="1" kern="0" noProof="0" dirty="0">
              <a:solidFill>
                <a:srgbClr val="003300"/>
              </a:solidFill>
              <a:latin typeface="+mn-lt"/>
              <a:ea typeface="Calibri" panose="020F0502020204030204" pitchFamily="34" charset="0"/>
            </a:rPr>
            <a:t> електронних документів</a:t>
          </a:r>
          <a:endParaRPr lang="uk-UA" sz="2500" b="1" i="0" kern="0" baseline="0" noProof="0" dirty="0">
            <a:solidFill>
              <a:srgbClr val="003300"/>
            </a:solidFill>
            <a:latin typeface="+mn-lt"/>
            <a:cs typeface="Calibri" pitchFamily="34" charset="0"/>
          </a:endParaRPr>
        </a:p>
      </dsp:txBody>
      <dsp:txXfrm>
        <a:off x="5644738" y="1651186"/>
        <a:ext cx="2752090" cy="1651186"/>
      </dsp:txXfrm>
    </dsp:sp>
    <dsp:sp modelId="{AD0CB26A-456C-4782-A5B9-B14BFD726210}">
      <dsp:nvSpPr>
        <dsp:cNvPr id="0" name=""/>
        <dsp:cNvSpPr/>
      </dsp:nvSpPr>
      <dsp:spPr>
        <a:xfrm rot="1219273">
          <a:off x="6499152" y="282476"/>
          <a:ext cx="1069352" cy="97832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95207" y="3649743"/>
          <a:ext cx="7750941" cy="478222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05.03.2023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79512" y="174967"/>
            <a:ext cx="8856984" cy="5246919"/>
          </a:xfrm>
          <a:custGeom>
            <a:avLst/>
            <a:gdLst>
              <a:gd name="connsiteX0" fmla="*/ 0 w 8291264"/>
              <a:gd name="connsiteY0" fmla="*/ 328458 h 1970707"/>
              <a:gd name="connsiteX1" fmla="*/ 328458 w 8291264"/>
              <a:gd name="connsiteY1" fmla="*/ 0 h 1970707"/>
              <a:gd name="connsiteX2" fmla="*/ 7962806 w 8291264"/>
              <a:gd name="connsiteY2" fmla="*/ 0 h 1970707"/>
              <a:gd name="connsiteX3" fmla="*/ 8291264 w 8291264"/>
              <a:gd name="connsiteY3" fmla="*/ 328458 h 1970707"/>
              <a:gd name="connsiteX4" fmla="*/ 8291264 w 8291264"/>
              <a:gd name="connsiteY4" fmla="*/ 1642249 h 1970707"/>
              <a:gd name="connsiteX5" fmla="*/ 7962806 w 8291264"/>
              <a:gd name="connsiteY5" fmla="*/ 1970707 h 1970707"/>
              <a:gd name="connsiteX6" fmla="*/ 328458 w 8291264"/>
              <a:gd name="connsiteY6" fmla="*/ 1970707 h 1970707"/>
              <a:gd name="connsiteX7" fmla="*/ 0 w 8291264"/>
              <a:gd name="connsiteY7" fmla="*/ 1642249 h 1970707"/>
              <a:gd name="connsiteX8" fmla="*/ 0 w 8291264"/>
              <a:gd name="connsiteY8" fmla="*/ 328458 h 19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1970707">
                <a:moveTo>
                  <a:pt x="0" y="328458"/>
                </a:moveTo>
                <a:cubicBezTo>
                  <a:pt x="0" y="147056"/>
                  <a:pt x="147056" y="0"/>
                  <a:pt x="328458" y="0"/>
                </a:cubicBezTo>
                <a:lnTo>
                  <a:pt x="7962806" y="0"/>
                </a:lnTo>
                <a:cubicBezTo>
                  <a:pt x="8144208" y="0"/>
                  <a:pt x="8291264" y="147056"/>
                  <a:pt x="8291264" y="328458"/>
                </a:cubicBezTo>
                <a:lnTo>
                  <a:pt x="8291264" y="1642249"/>
                </a:lnTo>
                <a:cubicBezTo>
                  <a:pt x="8291264" y="1823651"/>
                  <a:pt x="8144208" y="1970707"/>
                  <a:pt x="7962806" y="1970707"/>
                </a:cubicBezTo>
                <a:lnTo>
                  <a:pt x="328458" y="1970707"/>
                </a:lnTo>
                <a:cubicBezTo>
                  <a:pt x="147056" y="1970707"/>
                  <a:pt x="0" y="1823651"/>
                  <a:pt x="0" y="1642249"/>
                </a:cubicBezTo>
                <a:lnTo>
                  <a:pt x="0" y="328458"/>
                </a:lnTo>
                <a:close/>
              </a:path>
            </a:pathLst>
          </a:cu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301942" tIns="301942" rIns="301942" bIns="30194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b="33689"/>
          <a:stretch/>
        </p:blipFill>
        <p:spPr bwMode="auto">
          <a:xfrm>
            <a:off x="1269241" y="1227517"/>
            <a:ext cx="7025391" cy="1297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76031"/>
            <a:ext cx="4001042" cy="3000780"/>
          </a:xfrm>
          <a:prstGeom prst="rect">
            <a:avLst/>
          </a:prstGeom>
          <a:ln w="38100" cap="sq">
            <a:solidFill>
              <a:srgbClr val="5843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0"/>
          </a:effectLst>
        </p:spPr>
      </p:pic>
      <p:grpSp>
        <p:nvGrpSpPr>
          <p:cNvPr id="8" name="Группа 7"/>
          <p:cNvGrpSpPr/>
          <p:nvPr/>
        </p:nvGrpSpPr>
        <p:grpSpPr>
          <a:xfrm>
            <a:off x="1106079" y="2686050"/>
            <a:ext cx="7351713" cy="1485900"/>
            <a:chOff x="895350" y="2686050"/>
            <a:chExt cx="7351713" cy="14859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2686050"/>
              <a:ext cx="7351713" cy="14859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149304" y="3136611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967"/>
            <a:ext cx="32289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0034" y="3136611"/>
            <a:ext cx="5934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</a:rPr>
              <a:t>Електронний документообіг</a:t>
            </a:r>
          </a:p>
        </p:txBody>
      </p:sp>
    </p:spTree>
    <p:extLst>
      <p:ext uri="{BB962C8B-B14F-4D97-AF65-F5344CB8AC3E}">
        <p14:creationId xmlns:p14="http://schemas.microsoft.com/office/powerpoint/2010/main" val="10051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4"/>
          <p:cNvSpPr txBox="1">
            <a:spLocks/>
          </p:cNvSpPr>
          <p:nvPr/>
        </p:nvSpPr>
        <p:spPr>
          <a:xfrm>
            <a:off x="1907703" y="5517232"/>
            <a:ext cx="6552729" cy="607105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Електронний офіс</a:t>
            </a:r>
            <a:r>
              <a:rPr lang="uk-UA" sz="1400" dirty="0">
                <a:solidFill>
                  <a:schemeClr val="tx1"/>
                </a:solidFill>
                <a:cs typeface="Times New Roman" panose="02020603050405020304" pitchFamily="18" charset="0"/>
              </a:rPr>
              <a:t> – система всебічного використання в управлінській діяльності засобів обчислювальної техніки і телекомунікацій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3074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5421136"/>
            <a:ext cx="1202649" cy="7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Блок-схема: знак завершения 32"/>
          <p:cNvSpPr/>
          <p:nvPr/>
        </p:nvSpPr>
        <p:spPr>
          <a:xfrm>
            <a:off x="305173" y="1340768"/>
            <a:ext cx="8611729" cy="100811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algn="ctr"/>
            <a:r>
              <a:rPr lang="uk-UA" sz="190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На сучасному етапі розвитку інформаційних технологій до структури системи автоматизації документообігу електроного офісу традиційно включають наступні підсистеми</a:t>
            </a:r>
          </a:p>
        </p:txBody>
      </p:sp>
      <p:pic>
        <p:nvPicPr>
          <p:cNvPr id="3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2" y="1664491"/>
            <a:ext cx="466542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13" y="1635161"/>
            <a:ext cx="449821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02927" y="2531186"/>
            <a:ext cx="8758294" cy="2883366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технології обробки зображень документів (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Imaging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системи оптичного розпізнання символів (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Optical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Character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Recognition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OCR);</a:t>
            </a:r>
          </a:p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системи керування документами, СКД (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Document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Management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DMS);</a:t>
            </a:r>
          </a:p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повнотекстові бази даних (Full-Text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системи автоматизації ділових процедур, АДП (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Workflow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);</a:t>
            </a:r>
          </a:p>
          <a:p>
            <a:pPr marL="457200" lvl="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програмне забезпечення для робочих груп (</a:t>
            </a:r>
            <a:r>
              <a:rPr lang="uk-UA" sz="1700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Groupware</a:t>
            </a: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),</a:t>
            </a:r>
          </a:p>
          <a:p>
            <a:pPr marL="457200" indent="-457200"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uk-UA" sz="17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елементи та зв’язки між ними</a:t>
            </a:r>
          </a:p>
        </p:txBody>
      </p:sp>
    </p:spTree>
    <p:extLst>
      <p:ext uri="{BB962C8B-B14F-4D97-AF65-F5344CB8AC3E}">
        <p14:creationId xmlns:p14="http://schemas.microsoft.com/office/powerpoint/2010/main" val="20340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73831" y="1802884"/>
            <a:ext cx="3242987" cy="4185245"/>
          </a:xfrm>
          <a:prstGeom prst="stripedRightArrow">
            <a:avLst>
              <a:gd name="adj1" fmla="val 64439"/>
              <a:gd name="adj2" fmla="val 2383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1" tIns="1129856" rIns="20320" bIns="1129854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2800" b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Стадії розвитку електронних офісів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416818" y="1802884"/>
            <a:ext cx="5221184" cy="64918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60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Перший етап</a:t>
            </a:r>
            <a:endParaRPr lang="uk-UA" sz="2400" spc="6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01208"/>
            <a:ext cx="1818456" cy="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40" y="1257871"/>
            <a:ext cx="1932827" cy="10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дисплей 3"/>
          <p:cNvSpPr/>
          <p:nvPr/>
        </p:nvSpPr>
        <p:spPr>
          <a:xfrm>
            <a:off x="3518544" y="2568989"/>
            <a:ext cx="5367811" cy="2653034"/>
          </a:xfrm>
          <a:prstGeom prst="flowChartDispla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2000" dirty="0">
                <a:latin typeface="+mn-lt"/>
                <a:cs typeface="Times New Roman" panose="02020603050405020304" pitchFamily="18" charset="0"/>
              </a:rPr>
              <a:t>Для 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першого етапу</a:t>
            </a:r>
            <a:r>
              <a:rPr lang="uk-UA" sz="2000" dirty="0">
                <a:latin typeface="+mn-lt"/>
                <a:cs typeface="Times New Roman" panose="02020603050405020304" pitchFamily="18" charset="0"/>
              </a:rPr>
              <a:t> була характерною орієнтація на автоматизацію рутинних, часто повторюваних операцій, яка здійснювалась секретарями або технічним персоналом організації</a:t>
            </a:r>
            <a:endParaRPr lang="uk-UA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83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73831" y="1802884"/>
            <a:ext cx="2958009" cy="4185245"/>
          </a:xfrm>
          <a:prstGeom prst="stripedRightArrow">
            <a:avLst>
              <a:gd name="adj1" fmla="val 64439"/>
              <a:gd name="adj2" fmla="val 2383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1" tIns="1129856" rIns="20320" bIns="1129854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2800" b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Стадії розвитку електронних офісів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94204" y="1313842"/>
            <a:ext cx="5221184" cy="64918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Другий  етап</a:t>
            </a:r>
            <a:endParaRPr lang="uk-UA" sz="2400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01208"/>
            <a:ext cx="1818456" cy="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40" y="1257871"/>
            <a:ext cx="1932827" cy="10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дисплей 3"/>
          <p:cNvSpPr/>
          <p:nvPr/>
        </p:nvSpPr>
        <p:spPr>
          <a:xfrm>
            <a:off x="3275856" y="2095013"/>
            <a:ext cx="5641046" cy="3600986"/>
          </a:xfrm>
          <a:prstGeom prst="flowChartDispla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19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 </a:t>
            </a:r>
            <a:r>
              <a:rPr lang="uk-UA" sz="19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другому етапі</a:t>
            </a:r>
            <a:r>
              <a:rPr lang="uk-UA" sz="19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 розвитку електронних офісів окремі пристрої об’єднувалися за допомогою внутрішніх ліній в єдину мережу, що дозволяло виконувати ряд додаткових функцій, таких, як автоматизований зв’язок між різними робочими місцями, сумісна робота над документами, автоматизований контроль за виконанням документів</a:t>
            </a:r>
            <a:endParaRPr lang="uk-UA" sz="1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73831" y="1802884"/>
            <a:ext cx="2958009" cy="4185245"/>
          </a:xfrm>
          <a:prstGeom prst="stripedRightArrow">
            <a:avLst>
              <a:gd name="adj1" fmla="val 64439"/>
              <a:gd name="adj2" fmla="val 2383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1" tIns="1129856" rIns="20320" bIns="1129854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2800" b="1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Стадії розвитку електронних офісів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3390435" y="1698709"/>
            <a:ext cx="5221184" cy="64918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spc="6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Третій  етап</a:t>
            </a:r>
            <a:endParaRPr lang="uk-UA" sz="2400" spc="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301208"/>
            <a:ext cx="1818456" cy="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40" y="1257871"/>
            <a:ext cx="1932827" cy="10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дисплей 3"/>
          <p:cNvSpPr/>
          <p:nvPr/>
        </p:nvSpPr>
        <p:spPr>
          <a:xfrm>
            <a:off x="3275856" y="2488197"/>
            <a:ext cx="5685365" cy="2862322"/>
          </a:xfrm>
          <a:prstGeom prst="flowChartDispla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Третій етап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 розвитку електронних офісів пов’язаний з широким застосуванням персональних комп’ютерів і створенням на їх основі автоматизованих робочих місць</a:t>
            </a:r>
            <a:endParaRPr lang="uk-UA" sz="19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344094"/>
              </p:ext>
            </p:extLst>
          </p:nvPr>
        </p:nvGraphicFramePr>
        <p:xfrm>
          <a:off x="395288" y="2602793"/>
          <a:ext cx="8424936" cy="412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19866" y="1634640"/>
            <a:ext cx="5152229" cy="1095393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/>
              <a:t>Ти дізнаєшся: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277835" y="23406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8345"/>
            <a:ext cx="864096" cy="9637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09" y="301581"/>
            <a:ext cx="7351713" cy="12067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4696" y="687180"/>
            <a:ext cx="609971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Електронний документообіг</a:t>
            </a:r>
          </a:p>
        </p:txBody>
      </p:sp>
    </p:spTree>
    <p:extLst>
      <p:ext uri="{BB962C8B-B14F-4D97-AF65-F5344CB8AC3E}">
        <p14:creationId xmlns:p14="http://schemas.microsoft.com/office/powerpoint/2010/main" val="18455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22038" y="188640"/>
            <a:ext cx="7914457" cy="302433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332656"/>
            <a:ext cx="76893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5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Передавання електронних документів. Зберігання електронних документів. Забезпечення конфіденційності електронних документів. Електронний офіс</a:t>
            </a:r>
            <a:endParaRPr lang="uk-UA" sz="35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05064"/>
            <a:ext cx="2160240" cy="19916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413" y="4005064"/>
            <a:ext cx="2293082" cy="19916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2" descr="Ð ÐµÐ·ÑÐ»ÑÑÐ°Ñ Ð¿Ð¾ÑÑÐºÑ Ð·Ð¾Ð±ÑÐ°Ð¶ÐµÐ½Ñ Ð·Ð° Ð·Ð°Ð¿Ð¸ÑÐ¾Ð¼ &quot;Ð¡Ð¸ÑÑÐµÐ¼Ð° ÐµÐ»ÐµÐºÑÑÐ¾Ð½Ð½Ð¾Ð³Ð¾ Ð´Ð¾ÐºÑÐ¼ÐµÐ½ÑÐ¾Ð¾Ð±ÑÐ³Ñ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2699792" y="3522248"/>
            <a:ext cx="4191744" cy="2649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Відправлення та пересилання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4"/>
          <p:cNvSpPr txBox="1">
            <a:spLocks/>
          </p:cNvSpPr>
          <p:nvPr/>
        </p:nvSpPr>
        <p:spPr>
          <a:xfrm>
            <a:off x="321555" y="1402208"/>
            <a:ext cx="8394329" cy="1426628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9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Відправлення</a:t>
            </a:r>
            <a:r>
              <a:rPr lang="uk-UA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та </a:t>
            </a:r>
            <a:r>
              <a:rPr lang="uk-UA" sz="19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передавання</a:t>
            </a:r>
            <a:r>
              <a:rPr lang="uk-UA" sz="1900" dirty="0">
                <a:solidFill>
                  <a:schemeClr val="tx1"/>
                </a:solidFill>
                <a:cs typeface="Times New Roman" panose="02020603050405020304" pitchFamily="18" charset="0"/>
              </a:rPr>
              <a:t> електронних документів здійснюються автором або посередником в електронній формі за допомогою засобів інформаційних, телекомунікаційних, інформаційно-телекомунікаційних систем або шляхом відправлення електронних носіїв, на яких записано цей документ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537" y="5226567"/>
            <a:ext cx="1477458" cy="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45" y="5731744"/>
            <a:ext cx="1555905" cy="3864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77" y="5162739"/>
            <a:ext cx="1436907" cy="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4"/>
          <p:cNvSpPr txBox="1">
            <a:spLocks/>
          </p:cNvSpPr>
          <p:nvPr/>
        </p:nvSpPr>
        <p:spPr>
          <a:xfrm>
            <a:off x="221635" y="2952083"/>
            <a:ext cx="4134341" cy="2688396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>
                <a:solidFill>
                  <a:schemeClr val="tx1"/>
                </a:solidFill>
                <a:cs typeface="Times New Roman" panose="02020603050405020304" pitchFamily="18" charset="0"/>
              </a:rPr>
              <a:t>Якщо автор і адресат у письмовій формі попередньо не домовилися про інше, </a:t>
            </a:r>
            <a:r>
              <a:rPr lang="uk-UA" sz="1800">
                <a:solidFill>
                  <a:srgbClr val="FF0000"/>
                </a:solidFill>
                <a:cs typeface="Times New Roman" panose="02020603050405020304" pitchFamily="18" charset="0"/>
              </a:rPr>
              <a:t>датою і часом </a:t>
            </a:r>
            <a:r>
              <a:rPr lang="uk-UA" sz="1800">
                <a:solidFill>
                  <a:schemeClr val="tx1"/>
                </a:solidFill>
                <a:cs typeface="Times New Roman" panose="02020603050405020304" pitchFamily="18" charset="0"/>
              </a:rPr>
              <a:t>відправлення електронного документа вважаються дата і час, коли відправлення електронного документа не може бути скасовано особою, яка його відправила</a:t>
            </a:r>
          </a:p>
        </p:txBody>
      </p:sp>
      <p:sp>
        <p:nvSpPr>
          <p:cNvPr id="27" name="Заголовок 4"/>
          <p:cNvSpPr txBox="1">
            <a:spLocks/>
          </p:cNvSpPr>
          <p:nvPr/>
        </p:nvSpPr>
        <p:spPr>
          <a:xfrm>
            <a:off x="4599164" y="2972852"/>
            <a:ext cx="4317738" cy="2688396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>
                <a:solidFill>
                  <a:schemeClr val="tx1"/>
                </a:solidFill>
                <a:cs typeface="Times New Roman" panose="02020603050405020304" pitchFamily="18" charset="0"/>
              </a:rPr>
              <a:t>У разі відправлення електронного документа шляхом пересилання його на електронному носії, на якому записано цей документ, </a:t>
            </a:r>
            <a:r>
              <a:rPr lang="uk-UA" sz="1800">
                <a:solidFill>
                  <a:srgbClr val="FF0000"/>
                </a:solidFill>
                <a:cs typeface="Times New Roman" panose="02020603050405020304" pitchFamily="18" charset="0"/>
              </a:rPr>
              <a:t>датою і часом</a:t>
            </a:r>
            <a:r>
              <a:rPr lang="uk-UA" sz="1800">
                <a:solidFill>
                  <a:schemeClr val="tx1"/>
                </a:solidFill>
                <a:cs typeface="Times New Roman" panose="02020603050405020304" pitchFamily="18" charset="0"/>
              </a:rPr>
              <a:t> відправлення вважаються дата і час здавання його для пересилання</a:t>
            </a:r>
          </a:p>
        </p:txBody>
      </p:sp>
    </p:spTree>
    <p:extLst>
      <p:ext uri="{BB962C8B-B14F-4D97-AF65-F5344CB8AC3E}">
        <p14:creationId xmlns:p14="http://schemas.microsoft.com/office/powerpoint/2010/main" val="14571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Одержання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4"/>
          <p:cNvSpPr txBox="1">
            <a:spLocks/>
          </p:cNvSpPr>
          <p:nvPr/>
        </p:nvSpPr>
        <p:spPr>
          <a:xfrm>
            <a:off x="321555" y="1402207"/>
            <a:ext cx="8394329" cy="1549875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Електронний документ вважається </a:t>
            </a:r>
            <a:r>
              <a:rPr lang="uk-UA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одержаним</a:t>
            </a:r>
            <a:r>
              <a:rPr lang="uk-UA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адресатом з часу надходження авторові повідомлення в електронній формі від адресата про одержання цього електронного документа автора, якщо інше не передбачено законодавством або попередньою домовленістю між суб'єктами електронного документообігу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1030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537" y="5226567"/>
            <a:ext cx="1477458" cy="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45" y="5731744"/>
            <a:ext cx="1555905" cy="3864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77" y="5162739"/>
            <a:ext cx="1436907" cy="9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4"/>
          <p:cNvSpPr txBox="1">
            <a:spLocks/>
          </p:cNvSpPr>
          <p:nvPr/>
        </p:nvSpPr>
        <p:spPr>
          <a:xfrm>
            <a:off x="2987824" y="3198168"/>
            <a:ext cx="5929078" cy="2028399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Якщо попередньою домовленістю між суб'єктами електронного документообігу </a:t>
            </a:r>
            <a:r>
              <a:rPr lang="uk-UA" sz="1800" dirty="0">
                <a:solidFill>
                  <a:srgbClr val="FF0000"/>
                </a:solidFill>
                <a:cs typeface="Times New Roman" panose="02020603050405020304" pitchFamily="18" charset="0"/>
              </a:rPr>
              <a:t>не визначено порядок підтвердження факту одержання електронного документа</a:t>
            </a:r>
            <a:r>
              <a:rPr lang="uk-UA" sz="1800" dirty="0">
                <a:solidFill>
                  <a:schemeClr val="tx1"/>
                </a:solidFill>
                <a:cs typeface="Times New Roman" panose="02020603050405020304" pitchFamily="18" charset="0"/>
              </a:rPr>
              <a:t>, таке підтвердження може бути здійснено в будь-якому порядку автоматизованим чи іншим способом в електронній формі або у формі документа на папері</a:t>
            </a:r>
          </a:p>
        </p:txBody>
      </p:sp>
      <p:pic>
        <p:nvPicPr>
          <p:cNvPr id="1026" name="Picture 2" descr="Результат пошуку зображень за запитом &quot;Електронний докумен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5" y="3198168"/>
            <a:ext cx="2522253" cy="1815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>
                <a:solidFill>
                  <a:srgbClr val="C00000"/>
                </a:solidFill>
                <a:cs typeface="Times New Roman" panose="02020603050405020304" pitchFamily="18" charset="0"/>
              </a:rPr>
              <a:t>Зберігання</a:t>
            </a: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4098" name="Picture 2" descr="Результат пошуку зображень за запитом &quot;Електронний докумен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4" y="5262335"/>
            <a:ext cx="1435167" cy="809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 со стрелкой вниз 8"/>
          <p:cNvSpPr/>
          <p:nvPr/>
        </p:nvSpPr>
        <p:spPr>
          <a:xfrm>
            <a:off x="1296626" y="1424883"/>
            <a:ext cx="6556445" cy="687213"/>
          </a:xfrm>
          <a:prstGeom prst="downArrowCallou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Вимоги зберігання документів</a:t>
            </a:r>
            <a:endParaRPr lang="uk-UA" sz="2400" b="1" kern="1200" dirty="0"/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179512" y="2155571"/>
            <a:ext cx="8737390" cy="85793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uk-UA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інформація, що міститься в електронних документах, повинна бути доступною для її подальшого використання </a:t>
            </a:r>
            <a:r>
              <a:rPr lang="uk-UA" sz="2000" kern="1200" dirty="0"/>
              <a:t> 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305174" y="3163067"/>
            <a:ext cx="4167280" cy="1922117"/>
          </a:xfrm>
          <a:prstGeom prst="upArrowCallout">
            <a:avLst>
              <a:gd name="adj1" fmla="val 18086"/>
              <a:gd name="adj2" fmla="val 97424"/>
              <a:gd name="adj3" fmla="val 9982"/>
              <a:gd name="adj4" fmla="val 85158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uk-UA" dirty="0">
                <a:solidFill>
                  <a:schemeClr val="tx1"/>
                </a:solidFill>
                <a:cs typeface="Times New Roman" panose="02020603050405020304" pitchFamily="18" charset="0"/>
              </a:rPr>
              <a:t>має бути забезпечена можливість відновлення електронного документа у тому форматі, в якому він був створений, відправлений або одержаний</a:t>
            </a:r>
            <a:endParaRPr lang="uk-UA" kern="1200" dirty="0">
              <a:solidFill>
                <a:schemeClr val="tx1"/>
              </a:solidFill>
            </a:endParaRPr>
          </a:p>
        </p:txBody>
      </p:sp>
      <p:pic>
        <p:nvPicPr>
          <p:cNvPr id="3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2356464"/>
            <a:ext cx="436967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83" y="2356463"/>
            <a:ext cx="436967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Выноска со стрелкой вверх 25"/>
          <p:cNvSpPr/>
          <p:nvPr/>
        </p:nvSpPr>
        <p:spPr>
          <a:xfrm>
            <a:off x="4627261" y="3163067"/>
            <a:ext cx="4289641" cy="1922118"/>
          </a:xfrm>
          <a:prstGeom prst="upArrowCallout">
            <a:avLst>
              <a:gd name="adj1" fmla="val 18086"/>
              <a:gd name="adj2" fmla="val 88193"/>
              <a:gd name="adj3" fmla="val 9982"/>
              <a:gd name="adj4" fmla="val 85158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uk-UA">
                <a:solidFill>
                  <a:schemeClr val="tx1"/>
                </a:solidFill>
                <a:cs typeface="Times New Roman" panose="02020603050405020304" pitchFamily="18" charset="0"/>
              </a:rPr>
              <a:t>у разі наявності повинна зберігатися інформація, яка дає змогу встановити походження та призначення електронного документа, а також дату і час його відправлення чи одержання</a:t>
            </a:r>
            <a:endParaRPr lang="uk-UA" kern="1200">
              <a:solidFill>
                <a:schemeClr val="tx1"/>
              </a:solidFill>
            </a:endParaRPr>
          </a:p>
        </p:txBody>
      </p:sp>
      <p:pic>
        <p:nvPicPr>
          <p:cNvPr id="2050" name="Picture 2" descr="Результат пошуку зображень за запитом &quot;зберігання документів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/>
          <a:stretch/>
        </p:blipFill>
        <p:spPr bwMode="auto">
          <a:xfrm>
            <a:off x="3676546" y="5229876"/>
            <a:ext cx="1591816" cy="87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7824"/>
          <a:stretch/>
        </p:blipFill>
        <p:spPr bwMode="auto">
          <a:xfrm>
            <a:off x="6458078" y="5194351"/>
            <a:ext cx="1337804" cy="877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6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>
                <a:solidFill>
                  <a:srgbClr val="C00000"/>
                </a:solidFill>
                <a:cs typeface="Times New Roman" panose="02020603050405020304" pitchFamily="18" charset="0"/>
              </a:rPr>
              <a:t>Зберігання</a:t>
            </a: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4098" name="Picture 2" descr="Результат пошуку зображень за запитом &quot;Електронний докумен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4" y="5461688"/>
            <a:ext cx="1435167" cy="609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258202" y="1268760"/>
            <a:ext cx="8658700" cy="92399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>
              <a:spcAft>
                <a:spcPts val="0"/>
              </a:spcAft>
            </a:pPr>
            <a:r>
              <a:rPr lang="uk-UA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Кожен одержаний адресатом електронний документ перевіряється на цілісність і справжність, при цьому необхідно, щоб:</a:t>
            </a:r>
            <a:endParaRPr lang="uk-UA" sz="2000" kern="1200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58202" y="2237108"/>
            <a:ext cx="8658700" cy="3173346"/>
          </a:xfrm>
          <a:prstGeom prst="upArrowCallout">
            <a:avLst>
              <a:gd name="adj1" fmla="val 18086"/>
              <a:gd name="adj2" fmla="val 46630"/>
              <a:gd name="adj3" fmla="val 9982"/>
              <a:gd name="adj4" fmla="val 89471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marL="285750" lvl="0" indent="-285750" algn="just" defTabSz="1066800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кожен електронний цифровий підпис був підтверджений з використанням посиленого сертифіката ключа за допомогою надійних засобів цифрового підпису</a:t>
            </a:r>
          </a:p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під час перевірки використовувався посилений сертифікат ключа, чинний на момент накладення електронного цифрового підпису;</a:t>
            </a:r>
          </a:p>
          <a:p>
            <a:pPr marL="285750" lvl="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особистий ключ підписувача відповідав відкритому ключу, зазначеному у сертифікаті;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на час перевірки був чинним посилений сертифікат відкритого ключа акредитованого центру сертифікації ключів та/або посилений сертифікат відкритого ключа відповідного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засвідчувального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центру</a:t>
            </a:r>
            <a:endParaRPr lang="uk-UA" kern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0" y="717556"/>
            <a:ext cx="436967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87" y="670698"/>
            <a:ext cx="436967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зберігання документів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/>
          <a:stretch/>
        </p:blipFill>
        <p:spPr bwMode="auto">
          <a:xfrm>
            <a:off x="3676546" y="5445224"/>
            <a:ext cx="1591816" cy="658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2" b="17824"/>
          <a:stretch/>
        </p:blipFill>
        <p:spPr bwMode="auto">
          <a:xfrm>
            <a:off x="6458078" y="5410454"/>
            <a:ext cx="1337804" cy="661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4"/>
          <p:cNvSpPr txBox="1">
            <a:spLocks/>
          </p:cNvSpPr>
          <p:nvPr/>
        </p:nvSpPr>
        <p:spPr>
          <a:xfrm>
            <a:off x="2411760" y="1445118"/>
            <a:ext cx="6505142" cy="1568384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Електронний офіс</a:t>
            </a:r>
            <a:r>
              <a:rPr lang="uk-UA" sz="2400" dirty="0">
                <a:solidFill>
                  <a:schemeClr val="tx1"/>
                </a:solidFill>
                <a:cs typeface="Times New Roman" panose="02020603050405020304" pitchFamily="18" charset="0"/>
              </a:rPr>
              <a:t> – система всебічного використання в управлінській діяльності засобів обчислювальної техніки і телекомунікацій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3074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06" y="1445335"/>
            <a:ext cx="2405298" cy="151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59638" y="4479395"/>
            <a:ext cx="8522884" cy="1644787"/>
            <a:chOff x="359638" y="4286433"/>
            <a:chExt cx="8208829" cy="183775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4" name="Полилиния 13"/>
            <p:cNvSpPr/>
            <p:nvPr/>
          </p:nvSpPr>
          <p:spPr>
            <a:xfrm>
              <a:off x="359638" y="4286433"/>
              <a:ext cx="1837750" cy="1837750"/>
            </a:xfrm>
            <a:custGeom>
              <a:avLst/>
              <a:gdLst>
                <a:gd name="connsiteX0" fmla="*/ 0 w 1837750"/>
                <a:gd name="connsiteY0" fmla="*/ 918875 h 1837750"/>
                <a:gd name="connsiteX1" fmla="*/ 918875 w 1837750"/>
                <a:gd name="connsiteY1" fmla="*/ 0 h 1837750"/>
                <a:gd name="connsiteX2" fmla="*/ 1837750 w 1837750"/>
                <a:gd name="connsiteY2" fmla="*/ 918875 h 1837750"/>
                <a:gd name="connsiteX3" fmla="*/ 918875 w 1837750"/>
                <a:gd name="connsiteY3" fmla="*/ 1837750 h 1837750"/>
                <a:gd name="connsiteX4" fmla="*/ 0 w 1837750"/>
                <a:gd name="connsiteY4" fmla="*/ 918875 h 183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750" h="1837750">
                  <a:moveTo>
                    <a:pt x="0" y="918875"/>
                  </a:moveTo>
                  <a:cubicBezTo>
                    <a:pt x="0" y="411394"/>
                    <a:pt x="411394" y="0"/>
                    <a:pt x="918875" y="0"/>
                  </a:cubicBezTo>
                  <a:cubicBezTo>
                    <a:pt x="1426356" y="0"/>
                    <a:pt x="1837750" y="411394"/>
                    <a:pt x="1837750" y="918875"/>
                  </a:cubicBezTo>
                  <a:cubicBezTo>
                    <a:pt x="1837750" y="1426356"/>
                    <a:pt x="1426356" y="1837750"/>
                    <a:pt x="918875" y="1837750"/>
                  </a:cubicBezTo>
                  <a:cubicBezTo>
                    <a:pt x="411394" y="1837750"/>
                    <a:pt x="0" y="1426356"/>
                    <a:pt x="0" y="918875"/>
                  </a:cubicBezTo>
                  <a:close/>
                </a:path>
              </a:pathLst>
            </a:custGeom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992" tIns="291992" rIns="291992" bIns="29199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err="1">
                  <a:solidFill>
                    <a:schemeClr val="bg2">
                      <a:lumMod val="10000"/>
                    </a:schemeClr>
                  </a:solidFill>
                </a:rPr>
                <a:t>Електро-нізація</a:t>
              </a:r>
              <a:endParaRPr lang="uk-UA" sz="2000" b="1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346614" y="4672361"/>
              <a:ext cx="1065895" cy="1065895"/>
            </a:xfrm>
            <a:custGeom>
              <a:avLst/>
              <a:gdLst>
                <a:gd name="connsiteX0" fmla="*/ 141284 w 1065895"/>
                <a:gd name="connsiteY0" fmla="*/ 407598 h 1065895"/>
                <a:gd name="connsiteX1" fmla="*/ 407598 w 1065895"/>
                <a:gd name="connsiteY1" fmla="*/ 407598 h 1065895"/>
                <a:gd name="connsiteX2" fmla="*/ 407598 w 1065895"/>
                <a:gd name="connsiteY2" fmla="*/ 141284 h 1065895"/>
                <a:gd name="connsiteX3" fmla="*/ 658297 w 1065895"/>
                <a:gd name="connsiteY3" fmla="*/ 141284 h 1065895"/>
                <a:gd name="connsiteX4" fmla="*/ 658297 w 1065895"/>
                <a:gd name="connsiteY4" fmla="*/ 407598 h 1065895"/>
                <a:gd name="connsiteX5" fmla="*/ 924611 w 1065895"/>
                <a:gd name="connsiteY5" fmla="*/ 407598 h 1065895"/>
                <a:gd name="connsiteX6" fmla="*/ 924611 w 1065895"/>
                <a:gd name="connsiteY6" fmla="*/ 658297 h 1065895"/>
                <a:gd name="connsiteX7" fmla="*/ 658297 w 1065895"/>
                <a:gd name="connsiteY7" fmla="*/ 658297 h 1065895"/>
                <a:gd name="connsiteX8" fmla="*/ 658297 w 1065895"/>
                <a:gd name="connsiteY8" fmla="*/ 924611 h 1065895"/>
                <a:gd name="connsiteX9" fmla="*/ 407598 w 1065895"/>
                <a:gd name="connsiteY9" fmla="*/ 924611 h 1065895"/>
                <a:gd name="connsiteX10" fmla="*/ 407598 w 1065895"/>
                <a:gd name="connsiteY10" fmla="*/ 658297 h 1065895"/>
                <a:gd name="connsiteX11" fmla="*/ 141284 w 1065895"/>
                <a:gd name="connsiteY11" fmla="*/ 658297 h 1065895"/>
                <a:gd name="connsiteX12" fmla="*/ 141284 w 1065895"/>
                <a:gd name="connsiteY12" fmla="*/ 407598 h 10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5895" h="1065895">
                  <a:moveTo>
                    <a:pt x="141284" y="407598"/>
                  </a:moveTo>
                  <a:lnTo>
                    <a:pt x="407598" y="407598"/>
                  </a:lnTo>
                  <a:lnTo>
                    <a:pt x="407598" y="141284"/>
                  </a:lnTo>
                  <a:lnTo>
                    <a:pt x="658297" y="141284"/>
                  </a:lnTo>
                  <a:lnTo>
                    <a:pt x="658297" y="407598"/>
                  </a:lnTo>
                  <a:lnTo>
                    <a:pt x="924611" y="407598"/>
                  </a:lnTo>
                  <a:lnTo>
                    <a:pt x="924611" y="658297"/>
                  </a:lnTo>
                  <a:lnTo>
                    <a:pt x="658297" y="658297"/>
                  </a:lnTo>
                  <a:lnTo>
                    <a:pt x="658297" y="924611"/>
                  </a:lnTo>
                  <a:lnTo>
                    <a:pt x="407598" y="924611"/>
                  </a:lnTo>
                  <a:lnTo>
                    <a:pt x="407598" y="658297"/>
                  </a:lnTo>
                  <a:lnTo>
                    <a:pt x="141284" y="658297"/>
                  </a:lnTo>
                  <a:lnTo>
                    <a:pt x="141284" y="407598"/>
                  </a:lnTo>
                  <a:close/>
                </a:path>
              </a:pathLst>
            </a:custGeom>
            <a:ln>
              <a:noFill/>
            </a:ln>
            <a:effectLst/>
            <a:sp3d z="-182000"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284" tIns="407598" rIns="141284" bIns="40759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800" b="1" kern="12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561734" y="4286433"/>
              <a:ext cx="1837750" cy="1837750"/>
            </a:xfrm>
            <a:custGeom>
              <a:avLst/>
              <a:gdLst>
                <a:gd name="connsiteX0" fmla="*/ 0 w 1837750"/>
                <a:gd name="connsiteY0" fmla="*/ 918875 h 1837750"/>
                <a:gd name="connsiteX1" fmla="*/ 918875 w 1837750"/>
                <a:gd name="connsiteY1" fmla="*/ 0 h 1837750"/>
                <a:gd name="connsiteX2" fmla="*/ 1837750 w 1837750"/>
                <a:gd name="connsiteY2" fmla="*/ 918875 h 1837750"/>
                <a:gd name="connsiteX3" fmla="*/ 918875 w 1837750"/>
                <a:gd name="connsiteY3" fmla="*/ 1837750 h 1837750"/>
                <a:gd name="connsiteX4" fmla="*/ 0 w 1837750"/>
                <a:gd name="connsiteY4" fmla="*/ 918875 h 183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750" h="1837750">
                  <a:moveTo>
                    <a:pt x="0" y="918875"/>
                  </a:moveTo>
                  <a:cubicBezTo>
                    <a:pt x="0" y="411394"/>
                    <a:pt x="411394" y="0"/>
                    <a:pt x="918875" y="0"/>
                  </a:cubicBezTo>
                  <a:cubicBezTo>
                    <a:pt x="1426356" y="0"/>
                    <a:pt x="1837750" y="411394"/>
                    <a:pt x="1837750" y="918875"/>
                  </a:cubicBezTo>
                  <a:cubicBezTo>
                    <a:pt x="1837750" y="1426356"/>
                    <a:pt x="1426356" y="1837750"/>
                    <a:pt x="918875" y="1837750"/>
                  </a:cubicBezTo>
                  <a:cubicBezTo>
                    <a:pt x="411394" y="1837750"/>
                    <a:pt x="0" y="1426356"/>
                    <a:pt x="0" y="918875"/>
                  </a:cubicBezTo>
                  <a:close/>
                </a:path>
              </a:pathLst>
            </a:custGeom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992" tIns="291992" rIns="291992" bIns="29199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err="1">
                  <a:solidFill>
                    <a:schemeClr val="bg2">
                      <a:lumMod val="10000"/>
                    </a:schemeClr>
                  </a:solidFill>
                </a:rPr>
                <a:t>Організа-ція</a:t>
              </a:r>
              <a:endParaRPr lang="uk-UA" sz="2000" b="1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548710" y="4672361"/>
              <a:ext cx="1065895" cy="1065895"/>
            </a:xfrm>
            <a:custGeom>
              <a:avLst/>
              <a:gdLst>
                <a:gd name="connsiteX0" fmla="*/ 141284 w 1065895"/>
                <a:gd name="connsiteY0" fmla="*/ 219574 h 1065895"/>
                <a:gd name="connsiteX1" fmla="*/ 924611 w 1065895"/>
                <a:gd name="connsiteY1" fmla="*/ 219574 h 1065895"/>
                <a:gd name="connsiteX2" fmla="*/ 924611 w 1065895"/>
                <a:gd name="connsiteY2" fmla="*/ 470273 h 1065895"/>
                <a:gd name="connsiteX3" fmla="*/ 141284 w 1065895"/>
                <a:gd name="connsiteY3" fmla="*/ 470273 h 1065895"/>
                <a:gd name="connsiteX4" fmla="*/ 141284 w 1065895"/>
                <a:gd name="connsiteY4" fmla="*/ 219574 h 1065895"/>
                <a:gd name="connsiteX5" fmla="*/ 141284 w 1065895"/>
                <a:gd name="connsiteY5" fmla="*/ 595622 h 1065895"/>
                <a:gd name="connsiteX6" fmla="*/ 924611 w 1065895"/>
                <a:gd name="connsiteY6" fmla="*/ 595622 h 1065895"/>
                <a:gd name="connsiteX7" fmla="*/ 924611 w 1065895"/>
                <a:gd name="connsiteY7" fmla="*/ 846321 h 1065895"/>
                <a:gd name="connsiteX8" fmla="*/ 141284 w 1065895"/>
                <a:gd name="connsiteY8" fmla="*/ 846321 h 1065895"/>
                <a:gd name="connsiteX9" fmla="*/ 141284 w 1065895"/>
                <a:gd name="connsiteY9" fmla="*/ 595622 h 106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5895" h="1065895">
                  <a:moveTo>
                    <a:pt x="141284" y="219574"/>
                  </a:moveTo>
                  <a:lnTo>
                    <a:pt x="924611" y="219574"/>
                  </a:lnTo>
                  <a:lnTo>
                    <a:pt x="924611" y="470273"/>
                  </a:lnTo>
                  <a:lnTo>
                    <a:pt x="141284" y="470273"/>
                  </a:lnTo>
                  <a:lnTo>
                    <a:pt x="141284" y="219574"/>
                  </a:lnTo>
                  <a:close/>
                  <a:moveTo>
                    <a:pt x="141284" y="595622"/>
                  </a:moveTo>
                  <a:lnTo>
                    <a:pt x="924611" y="595622"/>
                  </a:lnTo>
                  <a:lnTo>
                    <a:pt x="924611" y="846321"/>
                  </a:lnTo>
                  <a:lnTo>
                    <a:pt x="141284" y="846321"/>
                  </a:lnTo>
                  <a:lnTo>
                    <a:pt x="141284" y="595622"/>
                  </a:lnTo>
                  <a:close/>
                </a:path>
              </a:pathLst>
            </a:custGeom>
            <a:ln>
              <a:noFill/>
            </a:ln>
            <a:effectLst/>
            <a:sp3d z="-182000"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284" tIns="219574" rIns="141284" bIns="21957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800" b="1" kern="12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585432" y="4479396"/>
              <a:ext cx="1983035" cy="1451823"/>
            </a:xfrm>
            <a:custGeom>
              <a:avLst/>
              <a:gdLst>
                <a:gd name="connsiteX0" fmla="*/ 0 w 1837750"/>
                <a:gd name="connsiteY0" fmla="*/ 918875 h 1837750"/>
                <a:gd name="connsiteX1" fmla="*/ 918875 w 1837750"/>
                <a:gd name="connsiteY1" fmla="*/ 0 h 1837750"/>
                <a:gd name="connsiteX2" fmla="*/ 1837750 w 1837750"/>
                <a:gd name="connsiteY2" fmla="*/ 918875 h 1837750"/>
                <a:gd name="connsiteX3" fmla="*/ 918875 w 1837750"/>
                <a:gd name="connsiteY3" fmla="*/ 1837750 h 1837750"/>
                <a:gd name="connsiteX4" fmla="*/ 0 w 1837750"/>
                <a:gd name="connsiteY4" fmla="*/ 918875 h 183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7750" h="1837750">
                  <a:moveTo>
                    <a:pt x="0" y="918875"/>
                  </a:moveTo>
                  <a:cubicBezTo>
                    <a:pt x="0" y="411394"/>
                    <a:pt x="411394" y="0"/>
                    <a:pt x="918875" y="0"/>
                  </a:cubicBezTo>
                  <a:cubicBezTo>
                    <a:pt x="1426356" y="0"/>
                    <a:pt x="1837750" y="411394"/>
                    <a:pt x="1837750" y="918875"/>
                  </a:cubicBezTo>
                  <a:cubicBezTo>
                    <a:pt x="1837750" y="1426356"/>
                    <a:pt x="1426356" y="1837750"/>
                    <a:pt x="918875" y="1837750"/>
                  </a:cubicBezTo>
                  <a:cubicBezTo>
                    <a:pt x="411394" y="1837750"/>
                    <a:pt x="0" y="1426356"/>
                    <a:pt x="0" y="918875"/>
                  </a:cubicBezTo>
                  <a:close/>
                </a:path>
              </a:pathLst>
            </a:custGeom>
            <a:ln>
              <a:noFill/>
            </a:ln>
            <a:effectLst/>
            <a:sp3d prstMaterial="clear">
              <a:bevelT h="635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992" tIns="291992" rIns="291992" bIns="291992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Електронний офіс</a:t>
              </a:r>
              <a:endParaRPr lang="uk-UA" sz="2000" b="1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33" name="Блок-схема: знак завершения 32"/>
          <p:cNvSpPr/>
          <p:nvPr/>
        </p:nvSpPr>
        <p:spPr>
          <a:xfrm>
            <a:off x="305174" y="3428349"/>
            <a:ext cx="8611728" cy="85793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uk-UA" sz="2000" dirty="0">
                <a:cs typeface="Times New Roman" panose="02020603050405020304" pitchFamily="18" charset="0"/>
              </a:rPr>
              <a:t>Практичне втілення концепції електронного офісу - це трудомісткий, багатоетапний процес, який умовно можна розділити на дві стадії</a:t>
            </a:r>
            <a:endParaRPr lang="uk-UA" sz="2000" kern="1200" dirty="0"/>
          </a:p>
        </p:txBody>
      </p:sp>
      <p:pic>
        <p:nvPicPr>
          <p:cNvPr id="3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5" y="3638831"/>
            <a:ext cx="466542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92" y="3618825"/>
            <a:ext cx="449821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78934" y="1196752"/>
            <a:ext cx="898613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Електронний документообіг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78935" y="6124337"/>
            <a:ext cx="8986131" cy="733663"/>
            <a:chOff x="78935" y="6124337"/>
            <a:chExt cx="8986131" cy="733663"/>
          </a:xfrm>
        </p:grpSpPr>
        <p:sp>
          <p:nvSpPr>
            <p:cNvPr id="30" name="TextBox 29"/>
            <p:cNvSpPr txBox="1"/>
            <p:nvPr/>
          </p:nvSpPr>
          <p:spPr>
            <a:xfrm>
              <a:off x="78935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>
                <a:solidFill>
                  <a:srgbClr val="3333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416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b="1" spc="1200" dirty="0">
                <a:solidFill>
                  <a:srgbClr val="333300"/>
                </a:solidFill>
              </a:endParaRPr>
            </a:p>
          </p:txBody>
        </p:sp>
      </p:grpSp>
      <p:sp>
        <p:nvSpPr>
          <p:cNvPr id="8" name="Выноска со стрелкой вниз 7"/>
          <p:cNvSpPr/>
          <p:nvPr/>
        </p:nvSpPr>
        <p:spPr>
          <a:xfrm>
            <a:off x="305174" y="717556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Електронний офіс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06" y="190296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71" y="179069"/>
            <a:ext cx="288720" cy="288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4"/>
          <p:cNvSpPr txBox="1">
            <a:spLocks/>
          </p:cNvSpPr>
          <p:nvPr/>
        </p:nvSpPr>
        <p:spPr>
          <a:xfrm>
            <a:off x="1907703" y="5517232"/>
            <a:ext cx="6552729" cy="607105"/>
          </a:xfrm>
          <a:prstGeom prst="roundRect">
            <a:avLst/>
          </a:prstGeom>
          <a:gradFill flip="none" rotWithShape="1">
            <a:gsLst>
              <a:gs pos="15000">
                <a:schemeClr val="accent1">
                  <a:lumMod val="40000"/>
                  <a:lumOff val="60000"/>
                  <a:alpha val="39000"/>
                </a:schemeClr>
              </a:gs>
              <a:gs pos="100000">
                <a:srgbClr val="FFFF00">
                  <a:alpha val="67000"/>
                </a:srgbClr>
              </a:gs>
            </a:gsLst>
            <a:lin ang="2700000" scaled="1"/>
            <a:tileRect/>
          </a:gra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Електронний офіс</a:t>
            </a:r>
            <a:r>
              <a:rPr lang="uk-UA" sz="1400" dirty="0">
                <a:solidFill>
                  <a:schemeClr val="tx1"/>
                </a:solidFill>
                <a:cs typeface="Times New Roman" panose="02020603050405020304" pitchFamily="18" charset="0"/>
              </a:rPr>
              <a:t> – система всебічного використання в управлінській діяльності засобів обчислювальної техніки і телекомунікацій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519" y="6284855"/>
            <a:ext cx="802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1000" dirty="0">
                <a:solidFill>
                  <a:srgbClr val="666633"/>
                </a:solidFill>
              </a:rPr>
              <a:t>Електронний документообіг</a:t>
            </a:r>
          </a:p>
        </p:txBody>
      </p:sp>
      <p:pic>
        <p:nvPicPr>
          <p:cNvPr id="3074" name="Picture 2" descr="Результат пошуку зображень за запитом &quot;Електронний оф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4" y="5421136"/>
            <a:ext cx="1202649" cy="7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Блок-схема: знак завершения 32"/>
          <p:cNvSpPr/>
          <p:nvPr/>
        </p:nvSpPr>
        <p:spPr>
          <a:xfrm>
            <a:off x="541202" y="1424787"/>
            <a:ext cx="8064896" cy="64744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07771" tIns="107771" rIns="107771" bIns="107771" numCol="1" spcCol="1270" anchor="ctr" anchorCtr="0">
            <a:no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Етапи розвитку концепції електронного офісу</a:t>
            </a:r>
          </a:p>
        </p:txBody>
      </p:sp>
      <p:pic>
        <p:nvPicPr>
          <p:cNvPr id="3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" y="1504327"/>
            <a:ext cx="466542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430" y="1530025"/>
            <a:ext cx="449821" cy="4369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251520" y="2172970"/>
            <a:ext cx="8656047" cy="3128238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електронні засоби опрацювання текстів;</a:t>
            </a:r>
          </a:p>
          <a:p>
            <a:pPr marL="457200" lvl="0" indent="-45720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локальні комп’ютерні мережі і автоматизація робіт з 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документаційного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забезпечення управління;</a:t>
            </a:r>
          </a:p>
          <a:p>
            <a:pPr marL="457200" lvl="0" indent="-45720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розвиток телекомунікаційних систем і автоматизовані робочі місця персоналу офісу;</a:t>
            </a:r>
          </a:p>
          <a:p>
            <a:pPr marL="457200" lvl="0" indent="-45720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електронні архіви і сховища даних;</a:t>
            </a:r>
          </a:p>
          <a:p>
            <a:pPr marL="457200" indent="-45720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регіональні і глобальні комп’ютерні мережі</a:t>
            </a:r>
          </a:p>
        </p:txBody>
      </p:sp>
    </p:spTree>
    <p:extLst>
      <p:ext uri="{BB962C8B-B14F-4D97-AF65-F5344CB8AC3E}">
        <p14:creationId xmlns:p14="http://schemas.microsoft.com/office/powerpoint/2010/main" val="29526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989</Words>
  <Application>Microsoft Office PowerPoint</Application>
  <PresentationFormat>Екран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Olena</cp:lastModifiedBy>
  <cp:revision>722</cp:revision>
  <dcterms:created xsi:type="dcterms:W3CDTF">2012-10-14T10:43:12Z</dcterms:created>
  <dcterms:modified xsi:type="dcterms:W3CDTF">2023-03-04T22:57:45Z</dcterms:modified>
</cp:coreProperties>
</file>