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69" r:id="rId3"/>
    <p:sldId id="1570" r:id="rId4"/>
    <p:sldId id="1575" r:id="rId5"/>
    <p:sldId id="1580" r:id="rId6"/>
    <p:sldId id="1581" r:id="rId7"/>
    <p:sldId id="1576" r:id="rId8"/>
    <p:sldId id="1577" r:id="rId9"/>
    <p:sldId id="1578" r:id="rId10"/>
    <p:sldId id="1582" r:id="rId11"/>
    <p:sldId id="1590" r:id="rId12"/>
    <p:sldId id="1583" r:id="rId13"/>
    <p:sldId id="1584" r:id="rId14"/>
    <p:sldId id="625" r:id="rId15"/>
    <p:sldId id="665" r:id="rId16"/>
    <p:sldId id="666" r:id="rId17"/>
    <p:sldId id="1586" r:id="rId18"/>
    <p:sldId id="1591" r:id="rId19"/>
    <p:sldId id="1592" r:id="rId20"/>
    <p:sldId id="1587" r:id="rId21"/>
    <p:sldId id="1588" r:id="rId22"/>
    <p:sldId id="1400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000"/>
    <a:srgbClr val="ECEEEB"/>
    <a:srgbClr val="396BC5"/>
    <a:srgbClr val="13B1CE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>
        <p:scale>
          <a:sx n="77" d="100"/>
          <a:sy n="77" d="100"/>
        </p:scale>
        <p:origin x="-931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брандмауери (або </a:t>
          </a:r>
          <a:r>
            <a:rPr lang="uk-UA" i="1" noProof="0" dirty="0" err="1"/>
            <a:t>міжмережеві</a:t>
          </a:r>
          <a:r>
            <a:rPr lang="uk-UA" i="1" noProof="0" dirty="0"/>
            <a:t> </a:t>
          </a:r>
          <a:r>
            <a:rPr lang="uk-UA" i="1" noProof="0" dirty="0" err="1"/>
            <a:t>екраніи</a:t>
          </a:r>
          <a:r>
            <a:rPr lang="uk-UA" i="1" noProof="0" dirty="0"/>
            <a:t>)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Маршрутизатори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Системи виявлення </a:t>
          </a:r>
          <a:r>
            <a:rPr lang="uk-UA" i="1" noProof="0" dirty="0" err="1">
              <a:solidFill>
                <a:srgbClr val="002060"/>
              </a:solidFill>
            </a:rPr>
            <a:t>втручань</a:t>
          </a:r>
          <a:r>
            <a:rPr lang="uk-UA" i="1" noProof="0" dirty="0">
              <a:solidFill>
                <a:srgbClr val="002060"/>
              </a:solidFill>
            </a:rPr>
            <a:t>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Засоби аналізу захищеності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Засоби створення віртуальних приватних мереж (VPN)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4297DAB7-155F-4FE1-89D5-3E18D4749328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Мережеві антивіруси </a:t>
          </a:r>
        </a:p>
      </dgm:t>
    </dgm:pt>
    <dgm:pt modelId="{F762F152-8008-4C11-92AD-7239D4807FAD}" type="parTrans" cxnId="{7EB79F2C-4D3C-4574-8550-22EE60B42F86}">
      <dgm:prSet/>
      <dgm:spPr/>
      <dgm:t>
        <a:bodyPr/>
        <a:lstStyle/>
        <a:p>
          <a:endParaRPr lang="uk-UA"/>
        </a:p>
      </dgm:t>
    </dgm:pt>
    <dgm:pt modelId="{020E3526-1015-43FF-A6BE-03A3D0E3C523}" type="sibTrans" cxnId="{7EB79F2C-4D3C-4574-8550-22EE60B42F86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7649A6-4B78-43D1-A203-F678EB96CB2B}" type="pres">
      <dgm:prSet presAssocID="{4297DAB7-155F-4FE1-89D5-3E18D4749328}" presName="text_6" presStyleLbl="node1" presStyleIdx="5" presStyleCnt="6" custScaleY="1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1C08B-F6EB-481D-B4B2-E2E1B76ACD30}" type="pres">
      <dgm:prSet presAssocID="{4297DAB7-155F-4FE1-89D5-3E18D4749328}" presName="accent_6" presStyleCnt="0"/>
      <dgm:spPr/>
    </dgm:pt>
    <dgm:pt modelId="{972AC6A9-C278-4C2A-BE76-1F298CFE9C1E}" type="pres">
      <dgm:prSet presAssocID="{4297DAB7-155F-4FE1-89D5-3E18D4749328}" presName="accentRepeatNode" presStyleLbl="solidFgAcc1" presStyleIdx="5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C7E9E9F7-5FE2-49A1-9C02-73DFE551F4B9}" type="presOf" srcId="{4297DAB7-155F-4FE1-89D5-3E18D4749328}" destId="{B47649A6-4B78-43D1-A203-F678EB96CB2B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7EB79F2C-4D3C-4574-8550-22EE60B42F86}" srcId="{BD77BD33-EC30-46AC-BD24-401E734F8176}" destId="{4297DAB7-155F-4FE1-89D5-3E18D4749328}" srcOrd="5" destOrd="0" parTransId="{F762F152-8008-4C11-92AD-7239D4807FAD}" sibTransId="{020E3526-1015-43FF-A6BE-03A3D0E3C523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777641FC-9A5A-4B0A-BB26-6AF2EC396CED}" type="presParOf" srcId="{0B7B7FCB-7340-4C8C-9CEC-44D83247E09F}" destId="{B47649A6-4B78-43D1-A203-F678EB96CB2B}" srcOrd="11" destOrd="0" presId="urn:microsoft.com/office/officeart/2008/layout/VerticalCurvedList"/>
    <dgm:cxn modelId="{4B446FED-0B90-4D16-93DC-6B1C15709E55}" type="presParOf" srcId="{0B7B7FCB-7340-4C8C-9CEC-44D83247E09F}" destId="{EA51C08B-F6EB-481D-B4B2-E2E1B76ACD30}" srcOrd="12" destOrd="0" presId="urn:microsoft.com/office/officeart/2008/layout/VerticalCurvedList"/>
    <dgm:cxn modelId="{5765C078-09B1-4254-8897-B874B1A0606F}" type="presParOf" srcId="{EA51C08B-F6EB-481D-B4B2-E2E1B76ACD30}" destId="{972AC6A9-C278-4C2A-BE76-1F298CFE9C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pPr algn="ctr"/>
          <a:r>
            <a:rPr lang="uk-UA" b="1" i="1" dirty="0">
              <a:solidFill>
                <a:srgbClr val="002060"/>
              </a:solidFill>
            </a:rPr>
            <a:t>Пуск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pPr algn="ctr"/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pPr algn="ctr"/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pPr algn="ctr"/>
          <a:r>
            <a:rPr lang="uk-UA" b="1" i="1" dirty="0"/>
            <a:t>Панель керування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pPr algn="ctr"/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pPr algn="ctr"/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pPr algn="ctr"/>
          <a:r>
            <a:rPr lang="uk-UA" b="1" i="1" noProof="0" dirty="0"/>
            <a:t>Брандмауер </a:t>
          </a:r>
          <a:r>
            <a:rPr lang="en-US" b="1" i="1" noProof="0" dirty="0"/>
            <a:t>Windows</a:t>
          </a:r>
          <a:endParaRPr lang="uk-UA" b="1" i="1" noProof="0" dirty="0"/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pPr algn="ctr"/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pPr algn="ctr"/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98185" y="215670"/>
          <a:ext cx="11434009" cy="612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брандмауери (або </a:t>
          </a:r>
          <a:r>
            <a:rPr lang="uk-UA" sz="2700" i="1" kern="1200" noProof="0" dirty="0" err="1"/>
            <a:t>міжмережеві</a:t>
          </a:r>
          <a:r>
            <a:rPr lang="uk-UA" sz="2700" i="1" kern="1200" noProof="0" dirty="0"/>
            <a:t> </a:t>
          </a:r>
          <a:r>
            <a:rPr lang="uk-UA" sz="2700" i="1" kern="1200" noProof="0" dirty="0" err="1"/>
            <a:t>екраніи</a:t>
          </a:r>
          <a:r>
            <a:rPr lang="uk-UA" sz="2700" i="1" kern="1200" noProof="0" dirty="0"/>
            <a:t>)</a:t>
          </a:r>
        </a:p>
      </dsp:txBody>
      <dsp:txXfrm>
        <a:off x="398185" y="215670"/>
        <a:ext cx="11434009" cy="612686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998443"/>
          <a:ext cx="11004699" cy="61268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Маршрутизатори</a:t>
          </a:r>
        </a:p>
      </dsp:txBody>
      <dsp:txXfrm>
        <a:off x="827496" y="998443"/>
        <a:ext cx="11004699" cy="612686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781216"/>
          <a:ext cx="10808386" cy="612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>
              <a:solidFill>
                <a:srgbClr val="002060"/>
              </a:solidFill>
            </a:rPr>
            <a:t>Системи виявлення </a:t>
          </a:r>
          <a:r>
            <a:rPr lang="uk-UA" sz="2700" i="1" kern="1200" noProof="0" dirty="0" err="1">
              <a:solidFill>
                <a:srgbClr val="002060"/>
              </a:solidFill>
            </a:rPr>
            <a:t>втручань</a:t>
          </a:r>
          <a:r>
            <a:rPr lang="uk-UA" sz="2700" i="1" kern="1200" noProof="0" dirty="0">
              <a:solidFill>
                <a:srgbClr val="002060"/>
              </a:solidFill>
            </a:rPr>
            <a:t> </a:t>
          </a:r>
        </a:p>
      </dsp:txBody>
      <dsp:txXfrm>
        <a:off x="1023809" y="1781216"/>
        <a:ext cx="10808386" cy="612686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563493"/>
          <a:ext cx="10808386" cy="6126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Засоби аналізу захищеності</a:t>
          </a:r>
        </a:p>
      </dsp:txBody>
      <dsp:txXfrm>
        <a:off x="1023809" y="2563493"/>
        <a:ext cx="10808386" cy="612686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46266"/>
          <a:ext cx="11004699" cy="61268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Засоби створення віртуальних приватних мереж (VPN)</a:t>
          </a:r>
        </a:p>
      </dsp:txBody>
      <dsp:txXfrm>
        <a:off x="827496" y="3346266"/>
        <a:ext cx="11004699" cy="612686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649A6-4B78-43D1-A203-F678EB96CB2B}">
      <dsp:nvSpPr>
        <dsp:cNvPr id="0" name=""/>
        <dsp:cNvSpPr/>
      </dsp:nvSpPr>
      <dsp:spPr>
        <a:xfrm>
          <a:off x="398185" y="4129039"/>
          <a:ext cx="11434009" cy="61268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Мережеві антивіруси </a:t>
          </a:r>
        </a:p>
      </dsp:txBody>
      <dsp:txXfrm>
        <a:off x="398185" y="4129039"/>
        <a:ext cx="11434009" cy="612686"/>
      </dsp:txXfrm>
    </dsp:sp>
    <dsp:sp modelId="{972AC6A9-C278-4C2A-BE76-1F298CFE9C1E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7165210" cy="95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>
              <a:solidFill>
                <a:srgbClr val="002060"/>
              </a:solidFill>
            </a:rPr>
            <a:t>Пуск</a:t>
          </a:r>
        </a:p>
      </dsp:txBody>
      <dsp:txXfrm>
        <a:off x="27964" y="27964"/>
        <a:ext cx="6134947" cy="898833"/>
      </dsp:txXfrm>
    </dsp:sp>
    <dsp:sp modelId="{BD948475-3A72-4282-A7E2-E1FA6E7405A3}">
      <dsp:nvSpPr>
        <dsp:cNvPr id="0" name=""/>
        <dsp:cNvSpPr/>
      </dsp:nvSpPr>
      <dsp:spPr>
        <a:xfrm>
          <a:off x="632224" y="1113888"/>
          <a:ext cx="7165210" cy="95476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dirty="0"/>
            <a:t>Панель керування</a:t>
          </a:r>
        </a:p>
      </dsp:txBody>
      <dsp:txXfrm>
        <a:off x="660188" y="1141852"/>
        <a:ext cx="5856462" cy="898833"/>
      </dsp:txXfrm>
    </dsp:sp>
    <dsp:sp modelId="{1145D2C8-A92A-4865-87E9-A87784D21A56}">
      <dsp:nvSpPr>
        <dsp:cNvPr id="0" name=""/>
        <dsp:cNvSpPr/>
      </dsp:nvSpPr>
      <dsp:spPr>
        <a:xfrm>
          <a:off x="1264448" y="2227777"/>
          <a:ext cx="7165210" cy="954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i="1" kern="1200" noProof="0" dirty="0"/>
            <a:t>Брандмауер </a:t>
          </a:r>
          <a:r>
            <a:rPr lang="en-US" sz="3500" b="1" i="1" kern="1200" noProof="0" dirty="0"/>
            <a:t>Windows</a:t>
          </a:r>
          <a:endParaRPr lang="uk-UA" sz="3500" b="1" i="1" kern="1200" noProof="0" dirty="0"/>
        </a:p>
      </dsp:txBody>
      <dsp:txXfrm>
        <a:off x="1292412" y="2255741"/>
        <a:ext cx="5856462" cy="898833"/>
      </dsp:txXfrm>
    </dsp:sp>
    <dsp:sp modelId="{DDE98724-F0BF-42B0-9DD4-2E7B480097DD}">
      <dsp:nvSpPr>
        <dsp:cNvPr id="0" name=""/>
        <dsp:cNvSpPr/>
      </dsp:nvSpPr>
      <dsp:spPr>
        <a:xfrm>
          <a:off x="6544615" y="724027"/>
          <a:ext cx="620595" cy="62059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/>
        </a:p>
      </dsp:txBody>
      <dsp:txXfrm>
        <a:off x="6684249" y="724027"/>
        <a:ext cx="341327" cy="466998"/>
      </dsp:txXfrm>
    </dsp:sp>
    <dsp:sp modelId="{35679B1A-FF17-4F85-9F41-FE26B7B9FE9C}">
      <dsp:nvSpPr>
        <dsp:cNvPr id="0" name=""/>
        <dsp:cNvSpPr/>
      </dsp:nvSpPr>
      <dsp:spPr>
        <a:xfrm>
          <a:off x="7176839" y="1831551"/>
          <a:ext cx="620595" cy="62059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i="1" kern="1200"/>
        </a:p>
      </dsp:txBody>
      <dsp:txXfrm>
        <a:off x="7316473" y="1831551"/>
        <a:ext cx="341327" cy="46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87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15020"/>
            <a:ext cx="7137066" cy="1801607"/>
          </a:xfrm>
        </p:spPr>
        <p:txBody>
          <a:bodyPr>
            <a:noAutofit/>
          </a:bodyPr>
          <a:lstStyle/>
          <a:p>
            <a:r>
              <a:rPr lang="uk-UA" sz="4200" dirty="0"/>
              <a:t>Проблеми забезпечення безпеки в комп’ютерних системах і мережах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="" xmlns:a16="http://schemas.microsoft.com/office/drawing/2014/main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Security issues icon&quot;">
            <a:extLst>
              <a:ext uri="{FF2B5EF4-FFF2-40B4-BE49-F238E27FC236}">
                <a16:creationId xmlns="" xmlns:a16="http://schemas.microsoft.com/office/drawing/2014/main" id="{85D3A3FE-C5D6-485B-993F-73382BBF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289" r="1822" b="1822"/>
          <a:stretch/>
        </p:blipFill>
        <p:spPr bwMode="auto">
          <a:xfrm>
            <a:off x="9133039" y="3664311"/>
            <a:ext cx="2328336" cy="2328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Основні правила та рекомендації: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ABD1E4-28C0-4B1A-835D-D74364E1CB65}"/>
              </a:ext>
            </a:extLst>
          </p:cNvPr>
          <p:cNvSpPr txBox="1"/>
          <p:nvPr/>
        </p:nvSpPr>
        <p:spPr>
          <a:xfrm>
            <a:off x="247201" y="1801824"/>
            <a:ext cx="11873869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 підключенням до Інтернету слід перевірити, чи включено антивірусний захист на комп’ютері користувача, і оновити (за потреби) версію захисного програмного забезпечення;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8C774C-9459-45F8-8CAF-0A3B902CA5B5}"/>
              </a:ext>
            </a:extLst>
          </p:cNvPr>
          <p:cNvSpPr txBox="1"/>
          <p:nvPr/>
        </p:nvSpPr>
        <p:spPr>
          <a:xfrm>
            <a:off x="247201" y="3699547"/>
            <a:ext cx="11873869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рекомендується активізувати гіперпосилання, які можуть призвести до завантаження на комп’ютер користувача будь-яких файлів;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91E609-386B-4F9F-A827-A7CDB3A4F5D7}"/>
              </a:ext>
            </a:extLst>
          </p:cNvPr>
          <p:cNvSpPr txBox="1"/>
          <p:nvPr/>
        </p:nvSpPr>
        <p:spPr>
          <a:xfrm>
            <a:off x="242232" y="5166383"/>
            <a:ext cx="11873869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рекомендується встановлювати на комп’ютер користувача програмне забезпечення з невідомих веб-сайтів;</a:t>
            </a:r>
          </a:p>
        </p:txBody>
      </p:sp>
    </p:spTree>
    <p:extLst>
      <p:ext uri="{BB962C8B-B14F-4D97-AF65-F5344CB8AC3E}">
        <p14:creationId xmlns:p14="http://schemas.microsoft.com/office/powerpoint/2010/main" val="12863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Основні правила та рекомендації: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63990C-F83B-483B-BBFA-063FB44BE6C8}"/>
              </a:ext>
            </a:extLst>
          </p:cNvPr>
          <p:cNvSpPr txBox="1"/>
          <p:nvPr/>
        </p:nvSpPr>
        <p:spPr>
          <a:xfrm>
            <a:off x="247201" y="1801824"/>
            <a:ext cx="11873869" cy="1384995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рекомендується активізувати банери (рекламного чи розважального характеру), розміщені на незнайомих користувачеві веб-сайтах;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09A82D-7E5F-41CE-A26E-BC147D024266}"/>
              </a:ext>
            </a:extLst>
          </p:cNvPr>
          <p:cNvSpPr txBox="1"/>
          <p:nvPr/>
        </p:nvSpPr>
        <p:spPr>
          <a:xfrm>
            <a:off x="247201" y="3268660"/>
            <a:ext cx="1187386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забороняється відкривати файли, прикладені до електронних поштових відправлень, адресант яких користувачеві невідомий;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2221E8-1044-4411-BC22-BFC4B2A62515}"/>
              </a:ext>
            </a:extLst>
          </p:cNvPr>
          <p:cNvSpPr txBox="1"/>
          <p:nvPr/>
        </p:nvSpPr>
        <p:spPr>
          <a:xfrm>
            <a:off x="247201" y="4735496"/>
            <a:ext cx="11873869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6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рекомендується поміщати в Інтернет будь-яку особисту інформацію;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A59DEF-8D55-4CCF-AF09-F48DE3D27049}"/>
              </a:ext>
            </a:extLst>
          </p:cNvPr>
          <p:cNvSpPr txBox="1"/>
          <p:nvPr/>
        </p:nvSpPr>
        <p:spPr>
          <a:xfrm>
            <a:off x="247201" y="5771444"/>
            <a:ext cx="1187386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7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забороняється проводити будь-які фінансові операції через неперевірені веб-сайти</a:t>
            </a:r>
          </a:p>
        </p:txBody>
      </p:sp>
    </p:spTree>
    <p:extLst>
      <p:ext uri="{BB962C8B-B14F-4D97-AF65-F5344CB8AC3E}">
        <p14:creationId xmlns:p14="http://schemas.microsoft.com/office/powerpoint/2010/main" val="21635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Мережеві вразливості: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9E87B79-08A6-4F0A-93BF-E654AFF50AA8}"/>
              </a:ext>
            </a:extLst>
          </p:cNvPr>
          <p:cNvSpPr/>
          <p:nvPr/>
        </p:nvSpPr>
        <p:spPr>
          <a:xfrm>
            <a:off x="72007" y="1832061"/>
            <a:ext cx="3973050" cy="930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словникові паролі користувачів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B41CB6B-E42D-4E12-A587-E4C4159F7E8C}"/>
              </a:ext>
            </a:extLst>
          </p:cNvPr>
          <p:cNvSpPr/>
          <p:nvPr/>
        </p:nvSpPr>
        <p:spPr>
          <a:xfrm>
            <a:off x="4110552" y="1832061"/>
            <a:ext cx="3973050" cy="930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впровадження оператора </a:t>
            </a:r>
            <a:r>
              <a:rPr lang="en-US" sz="2400" b="1" i="1" kern="0" dirty="0">
                <a:solidFill>
                  <a:schemeClr val="bg1"/>
                </a:solidFill>
              </a:rPr>
              <a:t>SQL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56CF8C81-BA0C-4F3F-ABE7-8AB9C5B5FFE8}"/>
              </a:ext>
            </a:extLst>
          </p:cNvPr>
          <p:cNvSpPr/>
          <p:nvPr/>
        </p:nvSpPr>
        <p:spPr>
          <a:xfrm>
            <a:off x="8149100" y="1832061"/>
            <a:ext cx="3973050" cy="930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err="1">
                <a:solidFill>
                  <a:schemeClr val="bg1"/>
                </a:solidFill>
              </a:rPr>
              <a:t>міжсайтового</a:t>
            </a:r>
            <a:r>
              <a:rPr lang="uk-UA" sz="2400" b="1" i="1" kern="0" dirty="0">
                <a:solidFill>
                  <a:schemeClr val="bg1"/>
                </a:solidFill>
              </a:rPr>
              <a:t> виконання сценаріїв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FAF6689D-B02F-420B-99D8-05FA0ADDCCDF}"/>
              </a:ext>
            </a:extLst>
          </p:cNvPr>
          <p:cNvSpPr/>
          <p:nvPr/>
        </p:nvSpPr>
        <p:spPr>
          <a:xfrm>
            <a:off x="72007" y="2863023"/>
            <a:ext cx="5972332" cy="15281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інтерфейси управління обладнанням доступні будь-якому користувачеві мережі Інтернет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E9F06EC6-F02D-42C5-BC57-8948039E9119}"/>
              </a:ext>
            </a:extLst>
          </p:cNvPr>
          <p:cNvSpPr/>
          <p:nvPr/>
        </p:nvSpPr>
        <p:spPr>
          <a:xfrm>
            <a:off x="6149819" y="2863023"/>
            <a:ext cx="5972332" cy="15281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зберігання важливих даних у відкритому вигляді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CAE5E1FE-0461-463B-9DCE-9009FF9FFA5D}"/>
              </a:ext>
            </a:extLst>
          </p:cNvPr>
          <p:cNvSpPr/>
          <p:nvPr/>
        </p:nvSpPr>
        <p:spPr>
          <a:xfrm>
            <a:off x="72007" y="4480816"/>
            <a:ext cx="5972332" cy="9302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розкриття конфігураційної інформації у веб-додатку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506A906C-3C5A-461C-B22D-CDC777771C61}"/>
              </a:ext>
            </a:extLst>
          </p:cNvPr>
          <p:cNvSpPr/>
          <p:nvPr/>
        </p:nvSpPr>
        <p:spPr>
          <a:xfrm>
            <a:off x="6149819" y="4480816"/>
            <a:ext cx="5972332" cy="9302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недостатній захист від підбору облікових даних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7A994FEC-9EBE-4A91-AE13-AB7BAE62F544}"/>
              </a:ext>
            </a:extLst>
          </p:cNvPr>
          <p:cNvSpPr/>
          <p:nvPr/>
        </p:nvSpPr>
        <p:spPr>
          <a:xfrm>
            <a:off x="72006" y="5500723"/>
            <a:ext cx="5972332" cy="93022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використання відкритих протоколів передачі даних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3645EE2E-EF13-4E2F-8CAD-DA0E58ED8667}"/>
              </a:ext>
            </a:extLst>
          </p:cNvPr>
          <p:cNvSpPr/>
          <p:nvPr/>
        </p:nvSpPr>
        <p:spPr>
          <a:xfrm>
            <a:off x="6149818" y="5500723"/>
            <a:ext cx="5972332" cy="93022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вихід за межі каталогу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847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Засоби захисту мереж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866CECE-5909-4DF7-B4B8-16E277BF8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948662"/>
              </p:ext>
            </p:extLst>
          </p:nvPr>
        </p:nvGraphicFramePr>
        <p:xfrm>
          <a:off x="126385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1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2AC6A9-C278-4C2A-BE76-1F298CFE9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972AC6A9-C278-4C2A-BE76-1F298CFE9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7649A6-4B78-43D1-A203-F678EB96C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B47649A6-4B78-43D1-A203-F678EB96C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захист мережевого під'єднання здійснюють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брандмауерів</a:t>
            </a:r>
            <a:r>
              <a:rPr lang="uk-UA" sz="2800" b="1" i="1" kern="0" dirty="0">
                <a:solidFill>
                  <a:schemeClr val="bg1"/>
                </a:solidFill>
              </a:rPr>
              <a:t> (або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міжмережевих</a:t>
            </a:r>
            <a:r>
              <a:rPr lang="uk-UA" sz="2800" b="1" i="1" kern="0" dirty="0">
                <a:solidFill>
                  <a:srgbClr val="FFFF00"/>
                </a:solidFill>
              </a:rPr>
              <a:t> екранів</a:t>
            </a:r>
            <a:r>
              <a:rPr lang="uk-UA" sz="2800" b="1" i="1" kern="0" dirty="0">
                <a:solidFill>
                  <a:schemeClr val="bg1"/>
                </a:solidFill>
              </a:rPr>
              <a:t>) — окремих пристроїв чи спеціальних програм, які для захисту створюють бар'єр між комп'ютером і мережею.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Результат пошуку зображень за запитом &quot;брандмауер window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4" y="3519016"/>
            <a:ext cx="4947253" cy="30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b="6477"/>
          <a:stretch/>
        </p:blipFill>
        <p:spPr bwMode="auto">
          <a:xfrm>
            <a:off x="5683405" y="3519016"/>
            <a:ext cx="6279722" cy="30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програм-брандмауерів відслідковуються всі під'єднання й за необхідності дозволяється чи блокується доступ до комп'ютера. </a:t>
            </a:r>
          </a:p>
        </p:txBody>
      </p:sp>
      <p:pic>
        <p:nvPicPr>
          <p:cNvPr id="2052" name="Picture 4" descr="Результат пошуку зображень за запитом &quot;брандмауер window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4373217" y="2697571"/>
            <a:ext cx="7748933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9" y="2697571"/>
            <a:ext cx="411236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Брандмауер може блокувати доступ до комп'ютера вірусів і хробаків, однак він не в змозі знайти їх і знищити.</a:t>
            </a:r>
          </a:p>
        </p:txBody>
      </p:sp>
    </p:spTree>
    <p:extLst>
      <p:ext uri="{BB962C8B-B14F-4D97-AF65-F5344CB8AC3E}">
        <p14:creationId xmlns:p14="http://schemas.microsoft.com/office/powerpoint/2010/main" val="35050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Перш ніж під'єднати комп'ютер до Інтернету, бажано підключити брандмауер.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1261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щоб підключити брандмауер в операційній системі </a:t>
            </a:r>
            <a:r>
              <a:rPr lang="en-US" sz="2800" b="1" i="1" kern="0" dirty="0">
                <a:solidFill>
                  <a:schemeClr val="bg1"/>
                </a:solidFill>
              </a:rPr>
              <a:t>Windows, </a:t>
            </a:r>
            <a:r>
              <a:rPr lang="uk-UA" sz="2800" b="1" i="1" kern="0" dirty="0">
                <a:solidFill>
                  <a:schemeClr val="bg1"/>
                </a:solidFill>
              </a:rPr>
              <a:t>треба виконати вказівку: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Результат пошуку зображень за запитом &quot;брандмауер window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52" y="3342631"/>
            <a:ext cx="3345898" cy="33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хема 9"/>
          <p:cNvGraphicFramePr/>
          <p:nvPr/>
        </p:nvGraphicFramePr>
        <p:xfrm>
          <a:off x="247202" y="3342630"/>
          <a:ext cx="8429659" cy="318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94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Graphic spid="10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67564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Маршрутизатор</a:t>
            </a:r>
            <a:r>
              <a:rPr lang="uk-UA" sz="2800" b="1" i="1" kern="0" dirty="0">
                <a:solidFill>
                  <a:schemeClr val="bg1"/>
                </a:solidFill>
              </a:rPr>
              <a:t> здійснює фільтрацію пакетів даних для передачі і, тим самим, з'являється можливість заборонити доступ деяким користувачам до певного "</a:t>
            </a:r>
            <a:r>
              <a:rPr lang="uk-UA" sz="2800" b="1" i="1" kern="0" dirty="0" err="1">
                <a:solidFill>
                  <a:schemeClr val="bg1"/>
                </a:solidFill>
              </a:rPr>
              <a:t>хосту</a:t>
            </a:r>
            <a:r>
              <a:rPr lang="uk-UA" sz="2800" b="1" i="1" kern="0" dirty="0">
                <a:solidFill>
                  <a:schemeClr val="bg1"/>
                </a:solidFill>
              </a:rPr>
              <a:t>", програмно здійснювати детальний контроль адрес відправників та одержувачів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ін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Router vector&quot;">
            <a:extLst>
              <a:ext uri="{FF2B5EF4-FFF2-40B4-BE49-F238E27FC236}">
                <a16:creationId xmlns="" xmlns:a16="http://schemas.microsoft.com/office/drawing/2014/main" id="{9BDC5FD7-E2B5-4D1A-BC04-54C2335A8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20803" b="6732"/>
          <a:stretch/>
        </p:blipFill>
        <p:spPr bwMode="auto">
          <a:xfrm>
            <a:off x="5898382" y="1196763"/>
            <a:ext cx="6221610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Системи виявлення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втручань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— для виявлення спроб несанкціонованого доступу як ззовні, так і всередині мережі, захисту від атак типу «відмова в обслуговуванні».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C00F1-A077-41C5-92C4-5A62448BA127}"/>
              </a:ext>
            </a:extLst>
          </p:cNvPr>
          <p:cNvSpPr txBox="1"/>
          <p:nvPr/>
        </p:nvSpPr>
        <p:spPr>
          <a:xfrm>
            <a:off x="70929" y="3136094"/>
            <a:ext cx="712369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Використовуючи спеціальні механізми, системи виявлення вторгнень здатні попереджувати шкідливі дії, що дозволяє значно знизити час простою внаслідок атаки і витрати на підтримку працездатності мережі.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6D3FB2-80C6-45E7-9A28-201A06AD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69" y="3136094"/>
            <a:ext cx="4666101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Засоби аналізу захищеності</a:t>
            </a:r>
            <a:r>
              <a:rPr lang="uk-UA" sz="2800" b="1" i="1" kern="0" dirty="0">
                <a:solidFill>
                  <a:schemeClr val="bg1"/>
                </a:solidFill>
              </a:rPr>
              <a:t> — для аналізу захищеності корпоративної мережі та виявлення можливих каналів реалізації загроз інформації.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E0485A-D273-4076-A8F4-B7742EEBC3A8}"/>
              </a:ext>
            </a:extLst>
          </p:cNvPr>
          <p:cNvSpPr txBox="1"/>
          <p:nvPr/>
        </p:nvSpPr>
        <p:spPr>
          <a:xfrm>
            <a:off x="70929" y="2736502"/>
            <a:ext cx="824910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Їх застосування дозволяє попередити можливі атаки на корпоративну мережу, оптимізувати витрати на захист інформації та контролювати поточний стан захищеності мережі.</a:t>
            </a:r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Security analysis tools vector&quot;">
            <a:extLst>
              <a:ext uri="{FF2B5EF4-FFF2-40B4-BE49-F238E27FC236}">
                <a16:creationId xmlns="" xmlns:a16="http://schemas.microsoft.com/office/drawing/2014/main" id="{3668798D-C72D-4460-A6F3-F2CC6075E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4" b="7056"/>
          <a:stretch/>
        </p:blipFill>
        <p:spPr bwMode="auto">
          <a:xfrm>
            <a:off x="8453109" y="2736502"/>
            <a:ext cx="3667962" cy="369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Пропоную розповісти, що Вам вже відомо про забезпечення безпеки комп’ютерних систем і мереж.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463D47BA-E0F1-4937-B9FD-1964806BC4DC}"/>
              </a:ext>
            </a:extLst>
          </p:cNvPr>
          <p:cNvSpPr/>
          <p:nvPr/>
        </p:nvSpPr>
        <p:spPr>
          <a:xfrm>
            <a:off x="74165" y="2258597"/>
            <a:ext cx="1204798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Нам розповідали...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A72079E9-6F3E-4178-81E6-32E1A761F041}"/>
              </a:ext>
            </a:extLst>
          </p:cNvPr>
          <p:cNvSpPr/>
          <p:nvPr/>
        </p:nvSpPr>
        <p:spPr>
          <a:xfrm>
            <a:off x="74165" y="3347622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читав...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23E4A171-E954-4EA9-901C-06FC5950591E}"/>
              </a:ext>
            </a:extLst>
          </p:cNvPr>
          <p:cNvSpPr/>
          <p:nvPr/>
        </p:nvSpPr>
        <p:spPr>
          <a:xfrm>
            <a:off x="74165" y="4436647"/>
            <a:ext cx="1204798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бачив...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64BA1FCA-7306-4155-90E4-869108DEF0FB}"/>
              </a:ext>
            </a:extLst>
          </p:cNvPr>
          <p:cNvSpPr/>
          <p:nvPr/>
        </p:nvSpPr>
        <p:spPr>
          <a:xfrm>
            <a:off x="72007" y="5525672"/>
            <a:ext cx="1204798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досліджував...</a:t>
            </a:r>
          </a:p>
        </p:txBody>
      </p:sp>
    </p:spTree>
    <p:extLst>
      <p:ext uri="{BB962C8B-B14F-4D97-AF65-F5344CB8AC3E}">
        <p14:creationId xmlns:p14="http://schemas.microsoft.com/office/powerpoint/2010/main" val="22102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739391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Засоби створення віртуальних приватних мереж</a:t>
            </a:r>
            <a:r>
              <a:rPr lang="uk-UA" sz="2800" b="1" i="1" kern="0" dirty="0">
                <a:solidFill>
                  <a:schemeClr val="bg1"/>
                </a:solidFill>
              </a:rPr>
              <a:t> (</a:t>
            </a:r>
            <a:r>
              <a:rPr lang="en-US" sz="2800" b="1" i="1" kern="0" dirty="0">
                <a:solidFill>
                  <a:schemeClr val="bg1"/>
                </a:solidFill>
              </a:rPr>
              <a:t>Virtual Private Network, VPN)  — </a:t>
            </a:r>
            <a:r>
              <a:rPr lang="uk-UA" sz="2800" b="1" i="1" kern="0" dirty="0">
                <a:solidFill>
                  <a:schemeClr val="bg1"/>
                </a:solidFill>
              </a:rPr>
              <a:t>для організації захищених каналів передачі даних через незахищене середовище.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EB3AB6-3145-496F-849D-DEC5F6A27947}"/>
              </a:ext>
            </a:extLst>
          </p:cNvPr>
          <p:cNvSpPr txBox="1"/>
          <p:nvPr/>
        </p:nvSpPr>
        <p:spPr>
          <a:xfrm>
            <a:off x="72008" y="4030398"/>
            <a:ext cx="739391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Віртуальні приватні мережі – територіально розподілені корпоративні мережі, які використовують для зв'язку між окремими сегментами Інтернет. </a:t>
            </a:r>
          </a:p>
        </p:txBody>
      </p:sp>
      <p:pic>
        <p:nvPicPr>
          <p:cNvPr id="10242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D0CE6B02-F8CD-4CF5-B412-064F2B0CE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10139" r="17349" b="15897"/>
          <a:stretch/>
        </p:blipFill>
        <p:spPr bwMode="auto">
          <a:xfrm>
            <a:off x="7596554" y="1196763"/>
            <a:ext cx="4523438" cy="5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Засоби захисту мереж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700581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Мережеві антивіруси </a:t>
            </a:r>
            <a:r>
              <a:rPr lang="uk-UA" sz="2800" b="1" i="1" kern="0" dirty="0">
                <a:solidFill>
                  <a:schemeClr val="bg1"/>
                </a:solidFill>
              </a:rPr>
              <a:t>– використовують для захисту від вірусів однієї або кількох ОС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протоколів та команди комп'ютерних мереж і електронної пошти. Їх використання дозволяє встановити джерела загроз та значно понизити вірогідність ефективних атак на корпоративну мережу або персональний комп'ютер.</a:t>
            </a:r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bilgisayar virÃ¼s&quot;">
            <a:extLst>
              <a:ext uri="{FF2B5EF4-FFF2-40B4-BE49-F238E27FC236}">
                <a16:creationId xmlns="" xmlns:a16="http://schemas.microsoft.com/office/drawing/2014/main" id="{7DA86ACF-A755-4904-8512-12BECF2DD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-1"/>
          <a:stretch/>
        </p:blipFill>
        <p:spPr bwMode="auto">
          <a:xfrm>
            <a:off x="6893560" y="1196763"/>
            <a:ext cx="5226432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чомусь навчився?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30707"/>
            <a:ext cx="1204798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Наскільки корисною для мене була інформація про типову корпоративну мережу?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6" y="2895538"/>
            <a:ext cx="1204798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якими труднощами я зіткнувся під час роботи над темою уроку?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D39733-2D95-4B65-8A8B-867C0D29D781}"/>
              </a:ext>
            </a:extLst>
          </p:cNvPr>
          <p:cNvSpPr txBox="1"/>
          <p:nvPr/>
        </p:nvSpPr>
        <p:spPr>
          <a:xfrm>
            <a:off x="72007" y="3960369"/>
            <a:ext cx="4540186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досягнуто поставленої мети уроку?</a:t>
            </a:r>
          </a:p>
        </p:txBody>
      </p:sp>
      <p:pic>
        <p:nvPicPr>
          <p:cNvPr id="13314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5FB7C6F8-B1FD-4A30-A14A-FAB1D532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35" y="3960369"/>
            <a:ext cx="5089616" cy="27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=""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="" xmlns:a16="http://schemas.microsoft.com/office/drawing/2014/main" id="{0E791245-BFD8-4E03-BBA7-0BDBF5F0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 ÐµÐ·ÑÐ»ÑÑÐ°Ñ Ð¿Ð¾ÑÑÐºÑ Ð·Ð¾Ð±ÑÐ°Ð¶ÐµÐ½Ñ Ð·Ð° Ð·Ð°Ð¿Ð¸ÑÐ¾Ð¼ &quot;Security issues icon&quot;">
            <a:extLst>
              <a:ext uri="{FF2B5EF4-FFF2-40B4-BE49-F238E27FC236}">
                <a16:creationId xmlns="" xmlns:a16="http://schemas.microsoft.com/office/drawing/2014/main" id="{C299EFAA-DA00-44ED-AC15-54D36909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1289" r="1822" b="1822"/>
          <a:stretch/>
        </p:blipFill>
        <p:spPr bwMode="auto">
          <a:xfrm>
            <a:off x="9133039" y="3664311"/>
            <a:ext cx="2328336" cy="2328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Проблеми забезпечення безпеки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66201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Проблеми, що виникають з безпекою передачі інформації під час роботи в комп’ютерних мережах, можна розділити на три основні типи: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7210691-5AC1-49CF-8D58-5B8B724FF298}"/>
              </a:ext>
            </a:extLst>
          </p:cNvPr>
          <p:cNvSpPr/>
          <p:nvPr/>
        </p:nvSpPr>
        <p:spPr>
          <a:xfrm>
            <a:off x="72007" y="3559853"/>
            <a:ext cx="6620194" cy="9241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перехоплення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276B7D46-57BD-4940-B35A-5DF892CDE30B}"/>
              </a:ext>
            </a:extLst>
          </p:cNvPr>
          <p:cNvSpPr/>
          <p:nvPr/>
        </p:nvSpPr>
        <p:spPr>
          <a:xfrm>
            <a:off x="72007" y="4547910"/>
            <a:ext cx="6620194" cy="9241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модифікація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5953F4D-FADC-46AF-852D-8D8F2DDABFA3}"/>
              </a:ext>
            </a:extLst>
          </p:cNvPr>
          <p:cNvSpPr/>
          <p:nvPr/>
        </p:nvSpPr>
        <p:spPr>
          <a:xfrm>
            <a:off x="72007" y="5539649"/>
            <a:ext cx="6620194" cy="9241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підміна авторства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EB482D-B7FB-4532-AD0B-D42EDEF94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76" y="1196763"/>
            <a:ext cx="5267016" cy="52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Проблеми забезпечення безпеки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Перехоплення інформації </a:t>
            </a:r>
            <a:r>
              <a:rPr lang="uk-UA" sz="2800" b="1" i="1" kern="0" dirty="0">
                <a:solidFill>
                  <a:schemeClr val="bg1"/>
                </a:solidFill>
              </a:rPr>
              <a:t>— цілісність інформації зберігається, але її конфіденційність порушена.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Ð»ÑÑÑÑÐ°ÑÑÑ&quot;">
            <a:extLst>
              <a:ext uri="{FF2B5EF4-FFF2-40B4-BE49-F238E27FC236}">
                <a16:creationId xmlns="" xmlns:a16="http://schemas.microsoft.com/office/drawing/2014/main" id="{4778147D-23CA-4427-836C-7D4CED0CB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3" b="10623"/>
          <a:stretch/>
        </p:blipFill>
        <p:spPr bwMode="auto">
          <a:xfrm>
            <a:off x="1475394" y="2268364"/>
            <a:ext cx="9241212" cy="42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Проблеми забезпечення безпеки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406791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Модифікація інформації </a:t>
            </a:r>
            <a:r>
              <a:rPr lang="uk-UA" sz="2800" b="1" i="1" kern="0" dirty="0">
                <a:solidFill>
                  <a:schemeClr val="bg1"/>
                </a:solidFill>
              </a:rPr>
              <a:t>— вихідне повідомлення змінюється або повністю підміняється іншим і відсилається адресату.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BD0030C-DCFD-4AF2-96C3-F9FA4AE5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89" y="1196763"/>
            <a:ext cx="7829803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Проблеми забезпечення безпеки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Підміна авторства інформації</a:t>
            </a:r>
            <a:r>
              <a:rPr lang="uk-UA" sz="2800" b="1" i="1" kern="0" dirty="0">
                <a:solidFill>
                  <a:schemeClr val="bg1"/>
                </a:solidFill>
              </a:rPr>
              <a:t>. Ця проблема може мати серйозні наслідки. Наприклад, хтось може надіслати листа від вашого імені (цей вид обману прийнято називати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спуфінг</a:t>
            </a:r>
            <a:r>
              <a:rPr lang="uk-UA" sz="2800" b="1" i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B5112A-5C5B-4D98-AB26-9B88767A2226}"/>
              </a:ext>
            </a:extLst>
          </p:cNvPr>
          <p:cNvSpPr txBox="1"/>
          <p:nvPr/>
        </p:nvSpPr>
        <p:spPr>
          <a:xfrm>
            <a:off x="72008" y="3095902"/>
            <a:ext cx="670058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Або </a:t>
            </a:r>
            <a:r>
              <a:rPr lang="en-US" sz="2800" b="1" i="1" kern="0" dirty="0">
                <a:solidFill>
                  <a:schemeClr val="bg1"/>
                </a:solidFill>
              </a:rPr>
              <a:t>Web-</a:t>
            </a:r>
            <a:r>
              <a:rPr lang="uk-UA" sz="2800" b="1" i="1" kern="0" dirty="0">
                <a:solidFill>
                  <a:schemeClr val="bg1"/>
                </a:solidFill>
              </a:rPr>
              <a:t>сервер може прикидатися електронним магазином, приймати замовлення, номери кредитних карт, але не висилати жодних товарів.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Interception of information vector&quot;">
            <a:extLst>
              <a:ext uri="{FF2B5EF4-FFF2-40B4-BE49-F238E27FC236}">
                <a16:creationId xmlns="" xmlns:a16="http://schemas.microsoft.com/office/drawing/2014/main" id="{ECEFC5F9-B186-46B2-AD4F-3A2A9006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8" y="3095903"/>
            <a:ext cx="5216774" cy="36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B5B099-6FC4-445A-8D0D-92477C26187D}"/>
              </a:ext>
            </a:extLst>
          </p:cNvPr>
          <p:cNvSpPr txBox="1"/>
          <p:nvPr/>
        </p:nvSpPr>
        <p:spPr>
          <a:xfrm>
            <a:off x="1403647" y="1196752"/>
            <a:ext cx="5821118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Корпоративна мережа </a:t>
            </a:r>
            <a:r>
              <a:rPr lang="uk-UA" sz="2800" b="1" i="1" kern="0" dirty="0">
                <a:solidFill>
                  <a:schemeClr val="bg1"/>
                </a:solidFill>
              </a:rPr>
              <a:t>— це мережа, головним призначенням якої є підтримка роботи конкретного підприємства, що володіє цією мережею. Користувачами корпоративної мережі є тільки співробітники цього підприємства.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1D75AB8-A004-4470-81DB-61DE8A5B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C1AD16-1504-4B24-B00A-0D142B748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86" b="6413"/>
          <a:stretch/>
        </p:blipFill>
        <p:spPr>
          <a:xfrm>
            <a:off x="7336646" y="1196752"/>
            <a:ext cx="4785504" cy="44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Використання обчислювальних мереж дає підприємству такі можливості: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2FE64551-7924-4F6F-90B3-0FE8B75EAB9A}"/>
              </a:ext>
            </a:extLst>
          </p:cNvPr>
          <p:cNvSpPr/>
          <p:nvPr/>
        </p:nvSpPr>
        <p:spPr>
          <a:xfrm>
            <a:off x="72007" y="2334477"/>
            <a:ext cx="3973050" cy="172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розділення дорогих ресурсів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D0066FB-469B-46F3-BEB3-A0AB1846073F}"/>
              </a:ext>
            </a:extLst>
          </p:cNvPr>
          <p:cNvSpPr/>
          <p:nvPr/>
        </p:nvSpPr>
        <p:spPr>
          <a:xfrm>
            <a:off x="4110552" y="2334477"/>
            <a:ext cx="3973050" cy="172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вдосконалення комунікацій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E544811B-B482-49F1-9FC9-5437E5D99675}"/>
              </a:ext>
            </a:extLst>
          </p:cNvPr>
          <p:cNvSpPr/>
          <p:nvPr/>
        </p:nvSpPr>
        <p:spPr>
          <a:xfrm>
            <a:off x="8149100" y="2334477"/>
            <a:ext cx="3973050" cy="17290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поліпшення доступу до інформації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90B44A99-24A2-4CEF-8A89-8BB21AC00086}"/>
              </a:ext>
            </a:extLst>
          </p:cNvPr>
          <p:cNvSpPr/>
          <p:nvPr/>
        </p:nvSpPr>
        <p:spPr>
          <a:xfrm>
            <a:off x="72007" y="4151448"/>
            <a:ext cx="5972332" cy="1729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швидке і якісне ухвалення рішень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904EB7A4-6067-4A8A-8F16-2B28792EAB43}"/>
              </a:ext>
            </a:extLst>
          </p:cNvPr>
          <p:cNvSpPr/>
          <p:nvPr/>
        </p:nvSpPr>
        <p:spPr>
          <a:xfrm>
            <a:off x="6149819" y="4151448"/>
            <a:ext cx="5972332" cy="17290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свобода в територіальному розміщенні комп’ютерів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Типова корпоративна мережа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Концептуальною перевагою </a:t>
            </a:r>
            <a:r>
              <a:rPr lang="uk-UA" sz="2800" b="1" i="1" kern="0" dirty="0">
                <a:solidFill>
                  <a:srgbClr val="FFFF00"/>
                </a:solidFill>
              </a:rPr>
              <a:t>корпоративних мереж </a:t>
            </a:r>
            <a:r>
              <a:rPr lang="uk-UA" sz="2800" b="1" i="1" kern="0" dirty="0">
                <a:solidFill>
                  <a:schemeClr val="bg1"/>
                </a:solidFill>
              </a:rPr>
              <a:t>є здатність виконувати паралельні обчислення.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110DE4F-6BEF-4DDB-B5FC-736FD9CE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98" y="2278064"/>
            <a:ext cx="5804107" cy="4103685"/>
          </a:xfrm>
          <a:prstGeom prst="rect">
            <a:avLst/>
          </a:prstGeom>
        </p:spPr>
      </p:pic>
      <p:pic>
        <p:nvPicPr>
          <p:cNvPr id="5122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B512674A-768E-401E-946C-A31AC1DD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26" y="2278064"/>
            <a:ext cx="3757152" cy="4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206981</TotalTime>
  <Words>764</Words>
  <Application>Microsoft Office PowerPoint</Application>
  <PresentationFormat>Произвольный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Проблеми забезпечення безпеки в комп’ютерних системах і мережах</vt:lpstr>
      <vt:lpstr>Актуалізація опорних знань і життєвого досвіду</vt:lpstr>
      <vt:lpstr>Проблеми забезпечення безпеки </vt:lpstr>
      <vt:lpstr>Проблеми забезпечення безпеки </vt:lpstr>
      <vt:lpstr>Проблеми забезпечення безпеки </vt:lpstr>
      <vt:lpstr>Проблеми забезпечення безпеки </vt:lpstr>
      <vt:lpstr>Типова корпоративна мережа</vt:lpstr>
      <vt:lpstr>Типова корпоративна мережа</vt:lpstr>
      <vt:lpstr>Типова корпоративна мережа</vt:lpstr>
      <vt:lpstr>Типова корпоративна мережа</vt:lpstr>
      <vt:lpstr>Типова корпоративна мережа</vt:lpstr>
      <vt:lpstr>Типова корпоративна мережа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Засоби захисту мереж</vt:lpstr>
      <vt:lpstr>Запитання для рефлексії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Olya</cp:lastModifiedBy>
  <cp:revision>815</cp:revision>
  <dcterms:created xsi:type="dcterms:W3CDTF">2016-06-06T19:48:43Z</dcterms:created>
  <dcterms:modified xsi:type="dcterms:W3CDTF">2021-04-27T10:35:59Z</dcterms:modified>
</cp:coreProperties>
</file>